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77" r:id="rId5"/>
  </p:sldMasterIdLst>
  <p:notesMasterIdLst>
    <p:notesMasterId r:id="rId20"/>
  </p:notesMasterIdLst>
  <p:sldIdLst>
    <p:sldId id="357" r:id="rId6"/>
    <p:sldId id="358" r:id="rId7"/>
    <p:sldId id="359" r:id="rId8"/>
    <p:sldId id="360" r:id="rId9"/>
    <p:sldId id="361" r:id="rId10"/>
    <p:sldId id="362" r:id="rId11"/>
    <p:sldId id="363" r:id="rId12"/>
    <p:sldId id="365" r:id="rId13"/>
    <p:sldId id="366" r:id="rId14"/>
    <p:sldId id="367" r:id="rId15"/>
    <p:sldId id="389" r:id="rId16"/>
    <p:sldId id="390" r:id="rId17"/>
    <p:sldId id="377" r:id="rId18"/>
    <p:sldId id="375"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8FC950-71D4-404F-8412-2140D3CFC9A6}">
          <p14:sldIdLst>
            <p14:sldId id="357"/>
            <p14:sldId id="358"/>
            <p14:sldId id="359"/>
            <p14:sldId id="360"/>
            <p14:sldId id="361"/>
            <p14:sldId id="362"/>
            <p14:sldId id="363"/>
          </p14:sldIdLst>
        </p14:section>
        <p14:section name="Untitled Section" id="{D1106F2D-5E29-45C1-A3A3-5B65D8E206A1}">
          <p14:sldIdLst>
            <p14:sldId id="365"/>
            <p14:sldId id="366"/>
            <p14:sldId id="367"/>
            <p14:sldId id="389"/>
            <p14:sldId id="390"/>
            <p14:sldId id="377"/>
            <p14:sldId id="375"/>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834"/>
    <a:srgbClr val="1E2834"/>
    <a:srgbClr val="FBC651"/>
    <a:srgbClr val="5DB88D"/>
    <a:srgbClr val="3BC0C7"/>
    <a:srgbClr val="FBC652"/>
    <a:srgbClr val="836CD8"/>
    <a:srgbClr val="FB705B"/>
    <a:srgbClr val="3B92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C656F6-DC44-F82F-F8AC-25A7C7062900}" v="20" dt="2020-10-23T11:29:07.297"/>
    <p1510:client id="{F88F69B3-3290-4715-BD94-B15D6545EDC6}" v="1" dt="2020-10-07T10:39:35.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6327"/>
  </p:normalViewPr>
  <p:slideViewPr>
    <p:cSldViewPr snapToGrid="0" snapToObjects="1" showGuides="1">
      <p:cViewPr varScale="1">
        <p:scale>
          <a:sx n="114" d="100"/>
          <a:sy n="114" d="100"/>
        </p:scale>
        <p:origin x="16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F88F69B3-3290-4715-BD94-B15D6545EDC6}"/>
    <pc:docChg chg="addSld delSld modSld modSection">
      <pc:chgData name="Samantha Sykes" userId="90c81e61-1625-4134-9dba-bbafe25093fa" providerId="ADAL" clId="{F88F69B3-3290-4715-BD94-B15D6545EDC6}" dt="2020-10-07T10:39:39.406" v="2" actId="47"/>
      <pc:docMkLst>
        <pc:docMk/>
      </pc:docMkLst>
      <pc:sldChg chg="del">
        <pc:chgData name="Samantha Sykes" userId="90c81e61-1625-4134-9dba-bbafe25093fa" providerId="ADAL" clId="{F88F69B3-3290-4715-BD94-B15D6545EDC6}" dt="2020-10-07T10:39:38.501" v="1" actId="47"/>
        <pc:sldMkLst>
          <pc:docMk/>
          <pc:sldMk cId="0" sldId="376"/>
        </pc:sldMkLst>
      </pc:sldChg>
      <pc:sldChg chg="del">
        <pc:chgData name="Samantha Sykes" userId="90c81e61-1625-4134-9dba-bbafe25093fa" providerId="ADAL" clId="{F88F69B3-3290-4715-BD94-B15D6545EDC6}" dt="2020-10-07T10:39:39.406" v="2" actId="47"/>
        <pc:sldMkLst>
          <pc:docMk/>
          <pc:sldMk cId="1216728364" sldId="388"/>
        </pc:sldMkLst>
      </pc:sldChg>
      <pc:sldChg chg="add">
        <pc:chgData name="Samantha Sykes" userId="90c81e61-1625-4134-9dba-bbafe25093fa" providerId="ADAL" clId="{F88F69B3-3290-4715-BD94-B15D6545EDC6}" dt="2020-10-07T10:39:35.165" v="0"/>
        <pc:sldMkLst>
          <pc:docMk/>
          <pc:sldMk cId="3900603071" sldId="389"/>
        </pc:sldMkLst>
      </pc:sldChg>
      <pc:sldChg chg="add">
        <pc:chgData name="Samantha Sykes" userId="90c81e61-1625-4134-9dba-bbafe25093fa" providerId="ADAL" clId="{F88F69B3-3290-4715-BD94-B15D6545EDC6}" dt="2020-10-07T10:39:35.165" v="0"/>
        <pc:sldMkLst>
          <pc:docMk/>
          <pc:sldMk cId="3733661448" sldId="390"/>
        </pc:sldMkLst>
      </pc:sldChg>
    </pc:docChg>
  </pc:docChgLst>
  <pc:docChgLst>
    <pc:chgData name="Samantha Sykes" userId="S::s.sykes@ucas.ac.uk::90c81e61-1625-4134-9dba-bbafe25093fa" providerId="AD" clId="Web-{C4C656F6-DC44-F82F-F8AC-25A7C7062900}"/>
    <pc:docChg chg="modSld">
      <pc:chgData name="Samantha Sykes" userId="S::s.sykes@ucas.ac.uk::90c81e61-1625-4134-9dba-bbafe25093fa" providerId="AD" clId="Web-{C4C656F6-DC44-F82F-F8AC-25A7C7062900}" dt="2020-10-23T11:29:07.297" v="19" actId="20577"/>
      <pc:docMkLst>
        <pc:docMk/>
      </pc:docMkLst>
      <pc:sldChg chg="modSp">
        <pc:chgData name="Samantha Sykes" userId="S::s.sykes@ucas.ac.uk::90c81e61-1625-4134-9dba-bbafe25093fa" providerId="AD" clId="Web-{C4C656F6-DC44-F82F-F8AC-25A7C7062900}" dt="2020-10-23T11:29:07.297" v="18" actId="20577"/>
        <pc:sldMkLst>
          <pc:docMk/>
          <pc:sldMk cId="3900603071" sldId="389"/>
        </pc:sldMkLst>
        <pc:spChg chg="mod">
          <ac:chgData name="Samantha Sykes" userId="S::s.sykes@ucas.ac.uk::90c81e61-1625-4134-9dba-bbafe25093fa" providerId="AD" clId="Web-{C4C656F6-DC44-F82F-F8AC-25A7C7062900}" dt="2020-10-23T11:29:07.297" v="18" actId="20577"/>
          <ac:spMkLst>
            <pc:docMk/>
            <pc:sldMk cId="3900603071" sldId="389"/>
            <ac:spMk id="3" creationId="{65A7B480-4D23-4291-8395-128CEE8637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10/23/2020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B106E-8D4E-4C4B-B3F1-B510A67D8807}" type="slidenum">
              <a:rPr lang="en-US" smtClean="0"/>
              <a:t>2</a:t>
            </a:fld>
            <a:endParaRPr lang="en-US"/>
          </a:p>
        </p:txBody>
      </p:sp>
    </p:spTree>
    <p:extLst>
      <p:ext uri="{BB962C8B-B14F-4D97-AF65-F5344CB8AC3E}">
        <p14:creationId xmlns:p14="http://schemas.microsoft.com/office/powerpoint/2010/main" val="335411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9D1C7-8320-6F44-AEBF-E97B782D3BDA}"/>
              </a:ext>
            </a:extLst>
          </p:cNvPr>
          <p:cNvSpPr/>
          <p:nvPr userDrawn="1"/>
        </p:nvSpPr>
        <p:spPr>
          <a:xfrm>
            <a:off x="295180" y="555625"/>
            <a:ext cx="4958138" cy="401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1635125"/>
            <a:ext cx="4240306" cy="1296334"/>
          </a:xfrm>
        </p:spPr>
        <p:txBody>
          <a:bodyPr anchor="b"/>
          <a:lstStyle>
            <a:lvl1pPr algn="l">
              <a:defRPr sz="4500"/>
            </a:lvl1pPr>
          </a:lstStyle>
          <a:p>
            <a:r>
              <a:rPr lang="en-GB" dirty="0"/>
              <a:t>Click to edit </a:t>
            </a:r>
            <a:br>
              <a:rPr lang="en-GB" dirty="0"/>
            </a:br>
            <a:r>
              <a:rPr lang="en-GB" dirty="0"/>
              <a:t>Master title style</a:t>
            </a:r>
            <a:endParaRPr lang="en-US" dirty="0"/>
          </a:p>
        </p:txBody>
      </p:sp>
      <p:sp>
        <p:nvSpPr>
          <p:cNvPr id="3" name="Subtitle 2"/>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
        <p:nvSpPr>
          <p:cNvPr id="8" name="Rectangle 7">
            <a:extLst>
              <a:ext uri="{FF2B5EF4-FFF2-40B4-BE49-F238E27FC236}">
                <a16:creationId xmlns:a16="http://schemas.microsoft.com/office/drawing/2014/main" id="{2642F075-AB1C-2B49-8336-5D8BE2344C95}"/>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idx="1"/>
          </p:nvPr>
        </p:nvSpPr>
        <p:spPr>
          <a:xfrm>
            <a:off x="287338" y="1779587"/>
            <a:ext cx="8228012" cy="2853135"/>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F89949EC-4DB5-BC47-A7D2-D67B815AF9FF}"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05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idx="1"/>
          </p:nvPr>
        </p:nvSpPr>
        <p:spPr>
          <a:xfrm>
            <a:off x="287338" y="1779587"/>
            <a:ext cx="8228012" cy="2853135"/>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4ED188D-92F4-034A-B0E2-746E3DB61A52}"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51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idx="1"/>
          </p:nvPr>
        </p:nvSpPr>
        <p:spPr>
          <a:xfrm>
            <a:off x="287338" y="1779587"/>
            <a:ext cx="8228012" cy="2853135"/>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6A6C7386-18BB-2042-9FFC-DFFB1341D41F}"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44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918C91F7-3EC6-AA44-AB86-161069B12479}"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dirty="0"/>
              <a:t>Type in item</a:t>
            </a:r>
            <a:endParaRPr lang="en-US" dirty="0"/>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dirty="0"/>
              <a:t>Type in item</a:t>
            </a:r>
            <a:endParaRPr lang="en-US" dirty="0"/>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dirty="0"/>
              <a:t>Type in item</a:t>
            </a:r>
            <a:endParaRPr lang="en-US" dirty="0"/>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dirty="0"/>
              <a:t>Type in item</a:t>
            </a:r>
            <a:endParaRPr lang="en-US" dirty="0"/>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dirty="0"/>
              <a:t>Type in item</a:t>
            </a:r>
            <a:endParaRPr lang="en-US" dirty="0"/>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dirty="0"/>
              <a:t>Type in item</a:t>
            </a:r>
            <a:endParaRPr lang="en-US" dirty="0"/>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dirty="0"/>
              <a:t>Type in item</a:t>
            </a:r>
            <a:endParaRPr lang="en-US" dirty="0"/>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dirty="0"/>
              <a:t>Type in item</a:t>
            </a:r>
            <a:endParaRPr lang="en-US" dirty="0"/>
          </a:p>
        </p:txBody>
      </p:sp>
    </p:spTree>
    <p:extLst>
      <p:ext uri="{BB962C8B-B14F-4D97-AF65-F5344CB8AC3E}">
        <p14:creationId xmlns:p14="http://schemas.microsoft.com/office/powerpoint/2010/main" val="268619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99FCE47-F1ED-3E48-812B-FDDB0A672613}"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dirty="0"/>
              <a:t>Type in item</a:t>
            </a:r>
            <a:endParaRPr lang="en-US" dirty="0"/>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dirty="0"/>
              <a:t>Type in item</a:t>
            </a:r>
            <a:endParaRPr lang="en-US" dirty="0"/>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dirty="0"/>
              <a:t>Type in item</a:t>
            </a:r>
            <a:endParaRPr lang="en-US" dirty="0"/>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dirty="0"/>
              <a:t>Type in item</a:t>
            </a:r>
            <a:endParaRPr lang="en-US" dirty="0"/>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dirty="0"/>
              <a:t>Type in item</a:t>
            </a:r>
            <a:endParaRPr lang="en-US" dirty="0"/>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dirty="0"/>
              <a:t>Type in item</a:t>
            </a:r>
            <a:endParaRPr lang="en-US" dirty="0"/>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dirty="0"/>
              <a:t>Type in item</a:t>
            </a:r>
            <a:endParaRPr lang="en-US" dirty="0"/>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dirty="0"/>
              <a:t>Type in item</a:t>
            </a:r>
            <a:endParaRPr lang="en-US" dirty="0"/>
          </a:p>
        </p:txBody>
      </p:sp>
    </p:spTree>
    <p:extLst>
      <p:ext uri="{BB962C8B-B14F-4D97-AF65-F5344CB8AC3E}">
        <p14:creationId xmlns:p14="http://schemas.microsoft.com/office/powerpoint/2010/main" val="64874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6205FD0-18AD-4341-96D3-A34A43F0CD1F}"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dirty="0"/>
              <a:t>Type in item</a:t>
            </a:r>
            <a:endParaRPr lang="en-US" dirty="0"/>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dirty="0"/>
              <a:t>Type in item</a:t>
            </a:r>
            <a:endParaRPr lang="en-US" dirty="0"/>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dirty="0"/>
              <a:t>Type in item</a:t>
            </a:r>
            <a:endParaRPr lang="en-US" dirty="0"/>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dirty="0"/>
              <a:t>Type in item</a:t>
            </a:r>
            <a:endParaRPr lang="en-US" dirty="0"/>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dirty="0"/>
              <a:t>Type in item</a:t>
            </a:r>
            <a:endParaRPr lang="en-US" dirty="0"/>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dirty="0"/>
              <a:t>Type in item</a:t>
            </a:r>
            <a:endParaRPr lang="en-US" dirty="0"/>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dirty="0"/>
              <a:t>Type in item</a:t>
            </a:r>
            <a:endParaRPr lang="en-US" dirty="0"/>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dirty="0"/>
              <a:t>Type in item</a:t>
            </a:r>
            <a:endParaRPr lang="en-US" dirty="0"/>
          </a:p>
        </p:txBody>
      </p:sp>
    </p:spTree>
    <p:extLst>
      <p:ext uri="{BB962C8B-B14F-4D97-AF65-F5344CB8AC3E}">
        <p14:creationId xmlns:p14="http://schemas.microsoft.com/office/powerpoint/2010/main" val="410343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9B11CB8-F8B1-814F-BC9A-86125EBBE0FF}"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dirty="0"/>
              <a:t>Type in item</a:t>
            </a:r>
            <a:endParaRPr lang="en-US" dirty="0"/>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dirty="0"/>
              <a:t>Type in item</a:t>
            </a:r>
            <a:endParaRPr lang="en-US" dirty="0"/>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dirty="0"/>
              <a:t>Type in item</a:t>
            </a:r>
            <a:endParaRPr lang="en-US" dirty="0"/>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dirty="0"/>
              <a:t>Type in item</a:t>
            </a:r>
            <a:endParaRPr lang="en-US" dirty="0"/>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dirty="0"/>
              <a:t>Type in item</a:t>
            </a:r>
            <a:endParaRPr lang="en-US" dirty="0"/>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dirty="0"/>
              <a:t>Type in item</a:t>
            </a:r>
            <a:endParaRPr lang="en-US" dirty="0"/>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dirty="0"/>
              <a:t>Type in item</a:t>
            </a:r>
            <a:endParaRPr lang="en-US" dirty="0"/>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dirty="0"/>
              <a:t>Type in item</a:t>
            </a:r>
            <a:endParaRPr lang="en-US" dirty="0"/>
          </a:p>
        </p:txBody>
      </p:sp>
    </p:spTree>
    <p:extLst>
      <p:ext uri="{BB962C8B-B14F-4D97-AF65-F5344CB8AC3E}">
        <p14:creationId xmlns:p14="http://schemas.microsoft.com/office/powerpoint/2010/main" val="348042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6615C12-50A9-E74E-BADA-9AFB536A7C5C}"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dirty="0"/>
              <a:t>#</a:t>
            </a:r>
            <a:endParaRPr lang="en-US" dirty="0"/>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dirty="0"/>
              <a:t>Type in item</a:t>
            </a:r>
            <a:endParaRPr lang="en-US" dirty="0"/>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dirty="0"/>
              <a:t>Type in item</a:t>
            </a:r>
            <a:endParaRPr lang="en-US" dirty="0"/>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dirty="0"/>
              <a:t>Type in item</a:t>
            </a:r>
            <a:endParaRPr lang="en-US" dirty="0"/>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dirty="0"/>
              <a:t>Type in item</a:t>
            </a:r>
            <a:endParaRPr lang="en-US" dirty="0"/>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dirty="0"/>
              <a:t>Type in item</a:t>
            </a:r>
            <a:endParaRPr lang="en-US" dirty="0"/>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dirty="0"/>
              <a:t>Type in item</a:t>
            </a:r>
            <a:endParaRPr lang="en-US" dirty="0"/>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dirty="0"/>
              <a:t>Type in item</a:t>
            </a:r>
            <a:endParaRPr lang="en-US" dirty="0"/>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dirty="0"/>
              <a:t>Type in item</a:t>
            </a:r>
            <a:endParaRPr lang="en-US" dirty="0"/>
          </a:p>
        </p:txBody>
      </p:sp>
    </p:spTree>
    <p:extLst>
      <p:ext uri="{BB962C8B-B14F-4D97-AF65-F5344CB8AC3E}">
        <p14:creationId xmlns:p14="http://schemas.microsoft.com/office/powerpoint/2010/main" val="56924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3111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635125"/>
            <a:ext cx="4240306" cy="1296334"/>
          </a:xfrm>
        </p:spPr>
        <p:txBody>
          <a:bodyPr anchor="b"/>
          <a:lstStyle>
            <a:lvl1pPr algn="l">
              <a:defRPr sz="4500"/>
            </a:lvl1pPr>
          </a:lstStyle>
          <a:p>
            <a:r>
              <a:rPr lang="en-GB" dirty="0"/>
              <a:t>Click to edit </a:t>
            </a:r>
            <a:br>
              <a:rPr lang="en-GB" dirty="0"/>
            </a:br>
            <a:r>
              <a:rPr lang="en-GB" dirty="0"/>
              <a:t>Master title style</a:t>
            </a:r>
            <a:endParaRPr lang="en-US" dirty="0"/>
          </a:p>
        </p:txBody>
      </p:sp>
      <p:sp>
        <p:nvSpPr>
          <p:cNvPr id="16" name="Subtitle 2">
            <a:extLst>
              <a:ext uri="{FF2B5EF4-FFF2-40B4-BE49-F238E27FC236}">
                <a16:creationId xmlns:a16="http://schemas.microsoft.com/office/drawing/2014/main" id="{8AB683D2-E087-5246-947B-898367E06952}"/>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
        <p:nvSpPr>
          <p:cNvPr id="17" name="Rectangle 16">
            <a:extLst>
              <a:ext uri="{FF2B5EF4-FFF2-40B4-BE49-F238E27FC236}">
                <a16:creationId xmlns:a16="http://schemas.microsoft.com/office/drawing/2014/main" id="{F44589DA-19E8-A24B-B8B1-5E3496051C6D}"/>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6826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385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1575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4367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052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8">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69CC6CA-015E-F54A-880B-F50F8F2FA962}"/>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794A325B-A913-4E45-A76F-72B6D9AB9167}"/>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114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9">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AEF06A5-E191-CF4D-9010-404053BA84C6}"/>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0A2C4492-F0AF-E44B-A959-411165012FE6}"/>
              </a:ext>
            </a:extLst>
          </p:cNvPr>
          <p:cNvSpPr>
            <a:spLocks noGrp="1"/>
          </p:cNvSpPr>
          <p:nvPr>
            <p:ph type="body" idx="1"/>
          </p:nvPr>
        </p:nvSpPr>
        <p:spPr>
          <a:xfrm>
            <a:off x="287338" y="2937293"/>
            <a:ext cx="8223250" cy="1629945"/>
          </a:xfrm>
        </p:spPr>
        <p:txBody>
          <a:bodyPr/>
          <a:lstStyle>
            <a:lvl1pPr marL="0" indent="0">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7883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4F3945-9D8C-0242-BDE4-40D251F4878A}"/>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E3CBD4C9-BA07-D94B-B3B1-9EA7381D3681}"/>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84DDE11C-1534-9C47-B46B-B467DAC5296B}" type="datetime4">
              <a:rPr lang="en-GB" smtClean="0"/>
              <a:t>23 October 2020</a:t>
            </a:fld>
            <a:endParaRPr lang="en-US" dirty="0"/>
          </a:p>
        </p:txBody>
      </p:sp>
      <p:sp>
        <p:nvSpPr>
          <p:cNvPr id="10" name="Slide Number Placeholder 5">
            <a:extLst>
              <a:ext uri="{FF2B5EF4-FFF2-40B4-BE49-F238E27FC236}">
                <a16:creationId xmlns:a16="http://schemas.microsoft.com/office/drawing/2014/main" id="{B2B6542E-C13E-6248-8C04-89B972FF5E62}"/>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1" name="Footer Placeholder 4">
            <a:extLst>
              <a:ext uri="{FF2B5EF4-FFF2-40B4-BE49-F238E27FC236}">
                <a16:creationId xmlns:a16="http://schemas.microsoft.com/office/drawing/2014/main" id="{0B26BC56-1107-BB4F-984B-10A700D7D03D}"/>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013222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9AFB9C-4B00-CD4D-B15A-2D746C896158}"/>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55624"/>
            <a:ext cx="8229203" cy="1079501"/>
          </a:xfrm>
        </p:spPr>
        <p:txBody>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779588"/>
            <a:ext cx="3868340"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87338" y="2255044"/>
            <a:ext cx="3868340" cy="213784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779588"/>
            <a:ext cx="3887391"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2000" y="2255042"/>
            <a:ext cx="3944541" cy="213784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375D9A61-BA79-BC4C-AA27-2893072EDA90}"/>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70384A0-A8B3-284A-BAA2-C6B1EF181BDC}" type="datetime4">
              <a:rPr lang="en-GB" smtClean="0"/>
              <a:t>23 October 2020</a:t>
            </a:fld>
            <a:endParaRPr lang="en-US" dirty="0"/>
          </a:p>
        </p:txBody>
      </p:sp>
      <p:sp>
        <p:nvSpPr>
          <p:cNvPr id="12" name="Slide Number Placeholder 5">
            <a:extLst>
              <a:ext uri="{FF2B5EF4-FFF2-40B4-BE49-F238E27FC236}">
                <a16:creationId xmlns:a16="http://schemas.microsoft.com/office/drawing/2014/main" id="{D1FCAE08-855D-7442-B6E5-9C8F7C665B27}"/>
              </a:ext>
            </a:extLst>
          </p:cNvPr>
          <p:cNvSpPr>
            <a:spLocks noGrp="1"/>
          </p:cNvSpPr>
          <p:nvPr>
            <p:ph type="sldNum" sz="quarter" idx="12"/>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1FFA8B74-39C4-FA4D-9BC5-16ADA2492208}"/>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00587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2339B1-5FB1-0948-81EA-2321317B530B}"/>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6" name="Date Placeholder 3">
            <a:extLst>
              <a:ext uri="{FF2B5EF4-FFF2-40B4-BE49-F238E27FC236}">
                <a16:creationId xmlns:a16="http://schemas.microsoft.com/office/drawing/2014/main" id="{42927F1A-6B75-B946-BAF8-D494109F20CE}"/>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BDF4C811-4DC3-6A48-9C47-10974824EF72}" type="datetime4">
              <a:rPr lang="en-GB" smtClean="0"/>
              <a:t>23 October 2020</a:t>
            </a:fld>
            <a:endParaRPr lang="en-US" dirty="0"/>
          </a:p>
        </p:txBody>
      </p:sp>
      <p:sp>
        <p:nvSpPr>
          <p:cNvPr id="8" name="Slide Number Placeholder 5">
            <a:extLst>
              <a:ext uri="{FF2B5EF4-FFF2-40B4-BE49-F238E27FC236}">
                <a16:creationId xmlns:a16="http://schemas.microsoft.com/office/drawing/2014/main" id="{16B97D18-93B2-5349-861E-55C33CA46507}"/>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sp>
        <p:nvSpPr>
          <p:cNvPr id="9" name="Footer Placeholder 4">
            <a:extLst>
              <a:ext uri="{FF2B5EF4-FFF2-40B4-BE49-F238E27FC236}">
                <a16:creationId xmlns:a16="http://schemas.microsoft.com/office/drawing/2014/main" id="{776C27E7-B462-2E41-A531-26A76E7409D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635125"/>
            <a:ext cx="4240306" cy="1296334"/>
          </a:xfrm>
        </p:spPr>
        <p:txBody>
          <a:bodyPr anchor="b"/>
          <a:lstStyle>
            <a:lvl1pPr algn="l">
              <a:defRPr sz="4500"/>
            </a:lvl1pPr>
          </a:lstStyle>
          <a:p>
            <a:r>
              <a:rPr lang="en-GB" dirty="0"/>
              <a:t>Click to edit </a:t>
            </a:r>
            <a:br>
              <a:rPr lang="en-GB" dirty="0"/>
            </a:br>
            <a:r>
              <a:rPr lang="en-GB" dirty="0"/>
              <a:t>Master title style</a:t>
            </a:r>
            <a:endParaRPr lang="en-US" dirty="0"/>
          </a:p>
        </p:txBody>
      </p:sp>
      <p:sp>
        <p:nvSpPr>
          <p:cNvPr id="16" name="Subtitle 2">
            <a:extLst>
              <a:ext uri="{FF2B5EF4-FFF2-40B4-BE49-F238E27FC236}">
                <a16:creationId xmlns:a16="http://schemas.microsoft.com/office/drawing/2014/main" id="{E6892874-2533-854F-B44D-B88C4D5745B7}"/>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
        <p:nvSpPr>
          <p:cNvPr id="17" name="Rectangle 16">
            <a:extLst>
              <a:ext uri="{FF2B5EF4-FFF2-40B4-BE49-F238E27FC236}">
                <a16:creationId xmlns:a16="http://schemas.microsoft.com/office/drawing/2014/main" id="{457D17FA-5CD3-0D46-BE32-0A0252D433FC}"/>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A127215-277D-DA44-8433-32DD4CB07182}" type="datetime4">
              <a:rPr lang="en-GB" smtClean="0"/>
              <a:t>23 October 2020</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70DD95E-F052-A445-BA57-3B0FA7AED249}" type="datetime4">
              <a:rPr lang="en-GB" smtClean="0"/>
              <a:t>23 October 2020</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4264210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D8DE81D6-BB5F-0D4E-A6B7-A9B1F22B77B3}" type="datetime4">
              <a:rPr lang="en-GB" smtClean="0"/>
              <a:t>23 October 2020</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778106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00B3B35-4FE5-074A-8A03-48BBB732CD91}" type="datetime4">
              <a:rPr lang="en-GB" smtClean="0"/>
              <a:t>23 October 2020</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652293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C27E815D-E86E-2E4B-A89A-BAAC22F81E61}" type="datetime4">
              <a:rPr lang="en-GB" smtClean="0"/>
              <a:t>23 October 2020</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423574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October 2020</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768268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103433-518E-4EE4-8104-3B87619DDE8C}"/>
              </a:ext>
            </a:extLst>
          </p:cNvPr>
          <p:cNvPicPr>
            <a:picLocks noChangeAspect="1"/>
          </p:cNvPicPr>
          <p:nvPr userDrawn="1"/>
        </p:nvPicPr>
        <p:blipFill>
          <a:blip r:embed="rId2"/>
          <a:stretch>
            <a:fillRect/>
          </a:stretch>
        </p:blipFill>
        <p:spPr>
          <a:xfrm>
            <a:off x="3123938" y="0"/>
            <a:ext cx="6020062" cy="5143500"/>
          </a:xfrm>
          <a:prstGeom prst="rect">
            <a:avLst/>
          </a:prstGeom>
        </p:spPr>
      </p:pic>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October 2020</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pic>
        <p:nvPicPr>
          <p:cNvPr id="9" name="Picture 8" descr="UCAS-Right_aligned-White_box-Keyline-CMYK.eps">
            <a:extLst>
              <a:ext uri="{FF2B5EF4-FFF2-40B4-BE49-F238E27FC236}">
                <a16:creationId xmlns:a16="http://schemas.microsoft.com/office/drawing/2014/main" id="{8A91D829-950A-40B6-B0BD-7C8C2AFD12E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892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EA87D2-2317-8F4F-8F38-620A046B0262}"/>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287338" y="555624"/>
            <a:ext cx="3291681" cy="987425"/>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buClr>
                <a:schemeClr val="accent5"/>
              </a:buClr>
              <a:defRPr sz="2400"/>
            </a:lvl1pPr>
            <a:lvl2pPr>
              <a:buClr>
                <a:schemeClr val="accent5"/>
              </a:buClr>
              <a:defRPr sz="2100"/>
            </a:lvl2pPr>
            <a:lvl3pPr>
              <a:buClr>
                <a:schemeClr val="accent5"/>
              </a:buClr>
              <a:defRPr sz="1800"/>
            </a:lvl3pPr>
            <a:lvl4pPr>
              <a:buClr>
                <a:schemeClr val="accent5"/>
              </a:buClr>
              <a:defRPr sz="1500"/>
            </a:lvl4pPr>
            <a:lvl5pPr>
              <a:buClr>
                <a:schemeClr val="accent5"/>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87338" y="1543050"/>
            <a:ext cx="3291681"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3">
            <a:extLst>
              <a:ext uri="{FF2B5EF4-FFF2-40B4-BE49-F238E27FC236}">
                <a16:creationId xmlns:a16="http://schemas.microsoft.com/office/drawing/2014/main" id="{B0781131-221C-9C42-8488-48450C8B37B3}"/>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838A247-394A-D449-9F93-BEA464ADD3DD}" type="datetime4">
              <a:rPr lang="en-GB" smtClean="0"/>
              <a:t>23 October 2020</a:t>
            </a:fld>
            <a:endParaRPr lang="en-US" dirty="0"/>
          </a:p>
        </p:txBody>
      </p:sp>
      <p:sp>
        <p:nvSpPr>
          <p:cNvPr id="10" name="Footer Placeholder 4">
            <a:extLst>
              <a:ext uri="{FF2B5EF4-FFF2-40B4-BE49-F238E27FC236}">
                <a16:creationId xmlns:a16="http://schemas.microsoft.com/office/drawing/2014/main" id="{BB6C8CD7-9AB1-6942-9F30-E56BD167FA35}"/>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1" name="Slide Number Placeholder 5">
            <a:extLst>
              <a:ext uri="{FF2B5EF4-FFF2-40B4-BE49-F238E27FC236}">
                <a16:creationId xmlns:a16="http://schemas.microsoft.com/office/drawing/2014/main" id="{5CC416AC-EF67-1C4B-8AAD-0729705A6A30}"/>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spTree>
    <p:extLst>
      <p:ext uri="{BB962C8B-B14F-4D97-AF65-F5344CB8AC3E}">
        <p14:creationId xmlns:p14="http://schemas.microsoft.com/office/powerpoint/2010/main" val="4119661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p:spPr>
        <p:txBody>
          <a:bodyPr anchor="b">
            <a:normAutofit/>
          </a:bodyPr>
          <a:lstStyle>
            <a:lvl1pPr>
              <a:defRPr sz="3200"/>
            </a:lvl1pPr>
          </a:lstStyle>
          <a:p>
            <a:r>
              <a:rPr lang="en-GB" dirty="0"/>
              <a:t>Click to edit </a:t>
            </a:r>
            <a:br>
              <a:rPr lang="en-GB" dirty="0"/>
            </a:br>
            <a:r>
              <a:rPr lang="en-GB" dirty="0"/>
              <a:t>Master title style</a:t>
            </a:r>
            <a:endParaRPr lang="en-US" dirty="0"/>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23 October 2020</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313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p:spPr>
        <p:txBody>
          <a:bodyPr anchor="b">
            <a:normAutofit/>
          </a:bodyPr>
          <a:lstStyle>
            <a:lvl1pPr>
              <a:defRPr sz="3200"/>
            </a:lvl1pPr>
          </a:lstStyle>
          <a:p>
            <a:r>
              <a:rPr lang="en-GB" dirty="0"/>
              <a:t>Click to edit </a:t>
            </a:r>
            <a:br>
              <a:rPr lang="en-GB" dirty="0"/>
            </a:br>
            <a:r>
              <a:rPr lang="en-GB" dirty="0"/>
              <a:t>Master title style</a:t>
            </a:r>
            <a:endParaRPr lang="en-US" dirty="0"/>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23 October 2020</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509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635125"/>
            <a:ext cx="4240306" cy="1296334"/>
          </a:xfrm>
        </p:spPr>
        <p:txBody>
          <a:bodyPr anchor="b"/>
          <a:lstStyle>
            <a:lvl1pPr algn="l">
              <a:defRPr sz="4500"/>
            </a:lvl1pPr>
          </a:lstStyle>
          <a:p>
            <a:r>
              <a:rPr lang="en-GB" dirty="0"/>
              <a:t>Click to edit </a:t>
            </a:r>
            <a:br>
              <a:rPr lang="en-GB" dirty="0"/>
            </a:br>
            <a:r>
              <a:rPr lang="en-GB" dirty="0"/>
              <a:t>Master title style</a:t>
            </a:r>
            <a:endParaRPr lang="en-US" dirty="0"/>
          </a:p>
        </p:txBody>
      </p:sp>
      <p:sp>
        <p:nvSpPr>
          <p:cNvPr id="12" name="Subtitle 2">
            <a:extLst>
              <a:ext uri="{FF2B5EF4-FFF2-40B4-BE49-F238E27FC236}">
                <a16:creationId xmlns:a16="http://schemas.microsoft.com/office/drawing/2014/main" id="{26931F73-515A-264C-90E5-DFEB933AB4B9}"/>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
        <p:nvSpPr>
          <p:cNvPr id="13" name="Rectangle 12">
            <a:extLst>
              <a:ext uri="{FF2B5EF4-FFF2-40B4-BE49-F238E27FC236}">
                <a16:creationId xmlns:a16="http://schemas.microsoft.com/office/drawing/2014/main" id="{D0291848-ED40-4A40-BAB6-2B1DE40E22A6}"/>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p:spPr>
        <p:txBody>
          <a:bodyPr anchor="b">
            <a:normAutofit/>
          </a:bodyPr>
          <a:lstStyle>
            <a:lvl1pPr>
              <a:defRPr sz="3200"/>
            </a:lvl1pPr>
          </a:lstStyle>
          <a:p>
            <a:r>
              <a:rPr lang="en-GB" dirty="0"/>
              <a:t>Click to edit </a:t>
            </a:r>
            <a:br>
              <a:rPr lang="en-GB" dirty="0"/>
            </a:br>
            <a:r>
              <a:rPr lang="en-GB" dirty="0"/>
              <a:t>Master title style</a:t>
            </a:r>
            <a:endParaRPr lang="en-US" dirty="0"/>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23 October 2020</a:t>
            </a:fld>
            <a:endParaRPr lang="en-US" dirty="0"/>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dirty="0"/>
              <a:t>|   </a:t>
            </a:r>
            <a:fld id="{D7A593A7-184A-6D43-8A36-702213271FF9}" type="slidenum">
              <a:rPr lang="en-US" smtClean="0"/>
              <a:pPr/>
              <a:t>‹#›</a:t>
            </a:fld>
            <a:endParaRPr lang="en-US" dirty="0"/>
          </a:p>
        </p:txBody>
      </p:sp>
    </p:spTree>
    <p:extLst>
      <p:ext uri="{BB962C8B-B14F-4D97-AF65-F5344CB8AC3E}">
        <p14:creationId xmlns:p14="http://schemas.microsoft.com/office/powerpoint/2010/main" val="508499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p:spPr>
        <p:txBody>
          <a:bodyPr anchor="b">
            <a:normAutofit/>
          </a:bodyPr>
          <a:lstStyle>
            <a:lvl1pPr>
              <a:defRPr sz="3200"/>
            </a:lvl1pPr>
          </a:lstStyle>
          <a:p>
            <a:r>
              <a:rPr lang="en-GB" dirty="0"/>
              <a:t>Click to edit </a:t>
            </a:r>
            <a:br>
              <a:rPr lang="en-GB" dirty="0"/>
            </a:br>
            <a:r>
              <a:rPr lang="en-GB" dirty="0"/>
              <a:t>Master title style</a:t>
            </a:r>
            <a:endParaRPr lang="en-US" dirty="0"/>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23 October 2020</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787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p:spPr>
        <p:txBody>
          <a:bodyPr anchor="b">
            <a:normAutofit/>
          </a:bodyPr>
          <a:lstStyle>
            <a:lvl1pPr>
              <a:defRPr sz="3200"/>
            </a:lvl1pPr>
          </a:lstStyle>
          <a:p>
            <a:r>
              <a:rPr lang="en-GB" dirty="0"/>
              <a:t>Click to edit </a:t>
            </a:r>
            <a:br>
              <a:rPr lang="en-GB" dirty="0"/>
            </a:br>
            <a:r>
              <a:rPr lang="en-GB" dirty="0"/>
              <a:t>Master title style</a:t>
            </a:r>
            <a:endParaRPr lang="en-US" dirty="0"/>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23 October 2020</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412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601478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9304735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73549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864684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7156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1285719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23 October 2020</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16089838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p:spPr>
        <p:txBody>
          <a:bodyPr anchor="b"/>
          <a:lstStyle>
            <a:lvl1pPr algn="l">
              <a:defRPr sz="4500"/>
            </a:lvl1pPr>
          </a:lstStyle>
          <a:p>
            <a:r>
              <a:rPr lang="en-GB" dirty="0"/>
              <a:t>Click to edit </a:t>
            </a:r>
            <a:br>
              <a:rPr lang="en-GB" dirty="0"/>
            </a:br>
            <a:r>
              <a:rPr lang="en-GB" dirty="0"/>
              <a:t>Master title style</a:t>
            </a:r>
            <a:endParaRPr lang="en-US" dirty="0"/>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23 October 2020</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802889347"/>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23 October 2020</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47590560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23 October 2020</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677472081"/>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23 October 2020</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94349477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23 October 2020</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708389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23 October 2020</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184893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23 October 2020</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58163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23 October 2020</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0259085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23 October 2020</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218628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23 October 2020</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63973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p:spPr>
        <p:txBody>
          <a:bodyPr anchor="b"/>
          <a:lstStyle>
            <a:lvl1pPr algn="l">
              <a:defRPr sz="4500"/>
            </a:lvl1pPr>
          </a:lstStyle>
          <a:p>
            <a:r>
              <a:rPr lang="en-GB" dirty="0"/>
              <a:t>Click to edit </a:t>
            </a:r>
            <a:br>
              <a:rPr lang="en-GB" dirty="0"/>
            </a:br>
            <a:r>
              <a:rPr lang="en-GB" dirty="0"/>
              <a:t>Master title style</a:t>
            </a:r>
            <a:endParaRPr lang="en-US" dirty="0"/>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654882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1045817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00177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833290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13053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939848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3444577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033774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812823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23 October 2020</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320076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idx="1"/>
          </p:nvPr>
        </p:nvSpPr>
        <p:spPr>
          <a:xfrm>
            <a:off x="287338" y="1779587"/>
            <a:ext cx="8228012" cy="2853135"/>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F84D988E-9C91-5F48-87DB-536CAAFE0145}"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811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23 October 2020</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7515022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23 October 2020</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225693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23 October 2020</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4183328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23 October 2020</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6860919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23 October 2020</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793606147"/>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23 October 2020</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9180915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23 October 2020</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2866493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23 October 2020</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021693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23 October 2020</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1883305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23 October 2020</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340753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idx="1"/>
          </p:nvPr>
        </p:nvSpPr>
        <p:spPr>
          <a:xfrm>
            <a:off x="287338" y="1779587"/>
            <a:ext cx="8228012" cy="285313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387A2173-3B3B-7944-8F21-139F3F2016DE}"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908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23 October 2020</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226218441"/>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23 October 2020</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167048617"/>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23 October 2020</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855745559"/>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23 October 2020</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423483524"/>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23 October 2020</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5607397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idx="1"/>
          </p:nvPr>
        </p:nvSpPr>
        <p:spPr>
          <a:xfrm>
            <a:off x="287338" y="1779587"/>
            <a:ext cx="8228012" cy="285313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960D1678-7B8E-4848-97AA-B04D09EC8203}" type="datetime4">
              <a:rPr lang="en-GB" smtClean="0"/>
              <a:t>23 October 2020</a:t>
            </a:fld>
            <a:endParaRPr lang="en-US" dirty="0"/>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382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image" Target="../media/image1.emf"/><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theme" Target="../theme/theme2.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564995"/>
            <a:ext cx="8228012" cy="1069791"/>
          </a:xfrm>
          <a:prstGeom prst="rect">
            <a:avLst/>
          </a:prstGeom>
        </p:spPr>
        <p:txBody>
          <a:bodyPr vert="horz" lIns="91440" tIns="45720" rIns="91440" bIns="45720" rtlCol="0" anchor="b">
            <a:norm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8" y="1779587"/>
            <a:ext cx="8228012" cy="2853135"/>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23 October 2020</a:t>
            </a:fld>
            <a:endParaRPr lang="en-US" dirty="0"/>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Rectangle 7">
            <a:extLst>
              <a:ext uri="{FF2B5EF4-FFF2-40B4-BE49-F238E27FC236}">
                <a16:creationId xmlns:a16="http://schemas.microsoft.com/office/drawing/2014/main" id="{C544E770-E37D-2345-9BB6-810ED8DE985D}"/>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UCAS-Right_aligned-White_box-Keyline-CMYK.eps">
            <a:extLst>
              <a:ext uri="{FF2B5EF4-FFF2-40B4-BE49-F238E27FC236}">
                <a16:creationId xmlns:a16="http://schemas.microsoft.com/office/drawing/2014/main" id="{55BB31F9-5B32-034C-83C0-A2505AF73B41}"/>
              </a:ext>
            </a:extLst>
          </p:cNvPr>
          <p:cNvPicPr>
            <a:picLocks noChangeAspect="1"/>
          </p:cNvPicPr>
          <p:nvPr userDrawn="1"/>
        </p:nvPicPr>
        <p:blipFill>
          <a:blip r:embed="rId44"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34" r:id="rId7"/>
    <p:sldLayoutId id="2147483755" r:id="rId8"/>
    <p:sldLayoutId id="2147483756" r:id="rId9"/>
    <p:sldLayoutId id="2147483758" r:id="rId10"/>
    <p:sldLayoutId id="2147483759" r:id="rId11"/>
    <p:sldLayoutId id="2147483760" r:id="rId12"/>
    <p:sldLayoutId id="2147483765" r:id="rId13"/>
    <p:sldLayoutId id="2147483766" r:id="rId14"/>
    <p:sldLayoutId id="2147483767" r:id="rId15"/>
    <p:sldLayoutId id="2147483768" r:id="rId16"/>
    <p:sldLayoutId id="2147483769" r:id="rId17"/>
    <p:sldLayoutId id="2147483735"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36" r:id="rId27"/>
    <p:sldLayoutId id="2147483737" r:id="rId28"/>
    <p:sldLayoutId id="2147483738" r:id="rId29"/>
    <p:sldLayoutId id="2147483739" r:id="rId30"/>
    <p:sldLayoutId id="2147483771" r:id="rId31"/>
    <p:sldLayoutId id="2147483772" r:id="rId32"/>
    <p:sldLayoutId id="2147483773" r:id="rId33"/>
    <p:sldLayoutId id="2147483774" r:id="rId34"/>
    <p:sldLayoutId id="2147483775" r:id="rId35"/>
    <p:sldLayoutId id="2147483776" r:id="rId36"/>
    <p:sldLayoutId id="2147483740" r:id="rId37"/>
    <p:sldLayoutId id="2147483741" r:id="rId38"/>
    <p:sldLayoutId id="2147483761" r:id="rId39"/>
    <p:sldLayoutId id="2147483762" r:id="rId40"/>
    <p:sldLayoutId id="2147483763" r:id="rId41"/>
    <p:sldLayoutId id="2147483764" r:id="rId4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214" userDrawn="1">
          <p15:clr>
            <a:srgbClr val="F26B43"/>
          </p15:clr>
        </p15:guide>
        <p15:guide id="4" orient="horz" pos="350" userDrawn="1">
          <p15:clr>
            <a:srgbClr val="F26B43"/>
          </p15:clr>
        </p15:guide>
        <p15:guide id="5" orient="horz" pos="1030" userDrawn="1">
          <p15:clr>
            <a:srgbClr val="F26B43"/>
          </p15:clr>
        </p15:guide>
        <p15:guide id="6" orient="horz" pos="1121" userDrawn="1">
          <p15:clr>
            <a:srgbClr val="F26B43"/>
          </p15:clr>
        </p15:guide>
        <p15:guide id="7" pos="181" userDrawn="1">
          <p15:clr>
            <a:srgbClr val="F26B43"/>
          </p15:clr>
        </p15:guide>
        <p15:guide id="8" pos="5579" userDrawn="1">
          <p15:clr>
            <a:srgbClr val="F26B43"/>
          </p15:clr>
        </p15:guide>
        <p15:guide id="9" orient="horz" pos="30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23 October 2020</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65839873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hyperlink" Target="https://www.ucas.com/ucas/events/find/scheme/virtual-and-digital/type/exhibition" TargetMode="External"/><Relationship Id="rId11" Type="http://schemas.openxmlformats.org/officeDocument/2006/relationships/image" Target="../media/image18.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https://accommodation.ucas.com/" TargetMode="Externa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hyperlink" Target="https://www.ucas.com/careers/buzz-quiz" TargetMode="External"/><Relationship Id="rId3" Type="http://schemas.openxmlformats.org/officeDocument/2006/relationships/hyperlink" Target="https://www.ucas.com/chat-to-students" TargetMode="External"/><Relationship Id="rId7" Type="http://schemas.openxmlformats.org/officeDocument/2006/relationships/hyperlink" Target="https://www.ucas.com/ucas/after-gcses/find-career-ideas/explore-jobs#js=on" TargetMode="External"/><Relationship Id="rId12" Type="http://schemas.openxmlformats.org/officeDocument/2006/relationships/image" Target="../media/image22.svg"/><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hyperlink" Target="https://www.ucas.com/careers-advice" TargetMode="External"/><Relationship Id="rId11" Type="http://schemas.openxmlformats.org/officeDocument/2006/relationships/image" Target="../media/image21.png"/><Relationship Id="rId5" Type="http://schemas.openxmlformats.org/officeDocument/2006/relationships/hyperlink" Target="https://www.ucas.com/connect/blogs" TargetMode="External"/><Relationship Id="rId10" Type="http://schemas.openxmlformats.org/officeDocument/2006/relationships/hyperlink" Target="https://www.ucas.com/apprenticeships-uk" TargetMode="External"/><Relationship Id="rId4" Type="http://schemas.openxmlformats.org/officeDocument/2006/relationships/hyperlink" Target="https://www.ucas.com/connect/videos?combine=" TargetMode="External"/><Relationship Id="rId9" Type="http://schemas.openxmlformats.org/officeDocument/2006/relationships/hyperlink" Target="https://careerfinder.ucas.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slideLayout" Target="../slideLayouts/slideLayout42.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hyperlink" Target="http://www.ucas.com/alternatives" TargetMode="External"/><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ucas/undergraduate/getting-started/apprenticeships-uk/degree-and-professional-apprenticeships" TargetMode="External"/><Relationship Id="rId2" Type="http://schemas.openxmlformats.org/officeDocument/2006/relationships/hyperlink" Target="https://www.ucas.com/ucas/undergraduate/getting-started/apprenticeships-uk" TargetMode="Externa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ucas.com/chat-to-students" TargetMode="Externa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a:xfrm>
            <a:off x="584045" y="1786079"/>
            <a:ext cx="4240306" cy="1296334"/>
          </a:xfrm>
        </p:spPr>
        <p:txBody>
          <a:bodyPr>
            <a:noAutofit/>
          </a:bodyPr>
          <a:lstStyle/>
          <a:p>
            <a:r>
              <a:rPr lang="en-US" sz="3600" dirty="0"/>
              <a:t>Making the right choices</a:t>
            </a:r>
          </a:p>
        </p:txBody>
      </p:sp>
    </p:spTree>
    <p:extLst>
      <p:ext uri="{BB962C8B-B14F-4D97-AF65-F5344CB8AC3E}">
        <p14:creationId xmlns:p14="http://schemas.microsoft.com/office/powerpoint/2010/main" val="330371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FAEAFD1-1332-40EE-B2C4-9B46D38F7BF1}"/>
              </a:ext>
            </a:extLst>
          </p:cNvPr>
          <p:cNvSpPr>
            <a:spLocks noGrp="1"/>
          </p:cNvSpPr>
          <p:nvPr>
            <p:ph type="dt" sz="half" idx="2"/>
          </p:nvPr>
        </p:nvSpPr>
        <p:spPr/>
        <p:txBody>
          <a:bodyPr/>
          <a:lstStyle/>
          <a:p>
            <a:fld id="{44A54624-B99B-AC4F-A116-46AE1742D7F1}" type="datetime4">
              <a:rPr lang="en-GB" smtClean="0"/>
              <a:t>23 October 2020</a:t>
            </a:fld>
            <a:endParaRPr lang="en-US" dirty="0"/>
          </a:p>
        </p:txBody>
      </p:sp>
      <p:sp>
        <p:nvSpPr>
          <p:cNvPr id="7" name="Slide Number Placeholder 6">
            <a:extLst>
              <a:ext uri="{FF2B5EF4-FFF2-40B4-BE49-F238E27FC236}">
                <a16:creationId xmlns:a16="http://schemas.microsoft.com/office/drawing/2014/main" id="{2C66EB20-77D5-4119-BFE5-8475778763D4}"/>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dirty="0"/>
          </a:p>
        </p:txBody>
      </p:sp>
      <p:sp>
        <p:nvSpPr>
          <p:cNvPr id="6" name="Footer Placeholder 5">
            <a:extLst>
              <a:ext uri="{FF2B5EF4-FFF2-40B4-BE49-F238E27FC236}">
                <a16:creationId xmlns:a16="http://schemas.microsoft.com/office/drawing/2014/main" id="{804FC287-B12D-4D02-8A85-67FA434ADBFB}"/>
              </a:ext>
            </a:extLst>
          </p:cNvPr>
          <p:cNvSpPr>
            <a:spLocks noGrp="1"/>
          </p:cNvSpPr>
          <p:nvPr>
            <p:ph type="ftr" sz="quarter" idx="3"/>
          </p:nvPr>
        </p:nvSpPr>
        <p:spPr/>
        <p:txBody>
          <a:bodyPr/>
          <a:lstStyle/>
          <a:p>
            <a:r>
              <a:rPr lang="en-US" dirty="0"/>
              <a:t>Security marking: </a:t>
            </a:r>
            <a:r>
              <a:rPr lang="en-US" b="1" dirty="0"/>
              <a:t>PUBLIC</a:t>
            </a:r>
          </a:p>
        </p:txBody>
      </p:sp>
      <p:cxnSp>
        <p:nvCxnSpPr>
          <p:cNvPr id="8" name="Straight Connector 7">
            <a:extLst>
              <a:ext uri="{FF2B5EF4-FFF2-40B4-BE49-F238E27FC236}">
                <a16:creationId xmlns:a16="http://schemas.microsoft.com/office/drawing/2014/main" id="{6FCD22F4-B587-486E-B42B-F69E9E021E93}"/>
              </a:ext>
            </a:extLst>
          </p:cNvPr>
          <p:cNvCxnSpPr>
            <a:cxnSpLocks/>
          </p:cNvCxnSpPr>
          <p:nvPr/>
        </p:nvCxnSpPr>
        <p:spPr>
          <a:xfrm flipV="1">
            <a:off x="1912301" y="1568863"/>
            <a:ext cx="4732317" cy="216441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77090E-4D62-4E72-A111-220C53337F95}"/>
              </a:ext>
            </a:extLst>
          </p:cNvPr>
          <p:cNvCxnSpPr>
            <a:cxnSpLocks/>
          </p:cNvCxnSpPr>
          <p:nvPr/>
        </p:nvCxnSpPr>
        <p:spPr>
          <a:xfrm>
            <a:off x="1837489" y="1897668"/>
            <a:ext cx="4844431" cy="159775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22C4AEE-3C62-4088-BC55-3A6679C4BC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1141" y="1073643"/>
            <a:ext cx="3258282" cy="3406386"/>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sp>
        <p:nvSpPr>
          <p:cNvPr id="13" name="Rounded Rectangle 96">
            <a:extLst>
              <a:ext uri="{FF2B5EF4-FFF2-40B4-BE49-F238E27FC236}">
                <a16:creationId xmlns:a16="http://schemas.microsoft.com/office/drawing/2014/main" id="{EB7E9D96-BED9-4FAC-B9D8-8223AB7C98EB}"/>
              </a:ext>
            </a:extLst>
          </p:cNvPr>
          <p:cNvSpPr/>
          <p:nvPr/>
        </p:nvSpPr>
        <p:spPr>
          <a:xfrm>
            <a:off x="170427" y="1037485"/>
            <a:ext cx="2125824" cy="1487660"/>
          </a:xfrm>
          <a:prstGeom prst="roundRect">
            <a:avLst>
              <a:gd name="adj" fmla="val 9404"/>
            </a:avLst>
          </a:prstGeom>
          <a:solidFill>
            <a:schemeClr val="bg1">
              <a:lumMod val="95000"/>
            </a:schemeClr>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bIns="144000" rtlCol="0" anchor="ctr" anchorCtr="1"/>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rPr>
              <a:t>Get organised: </a:t>
            </a:r>
            <a:endParaRPr kumimoji="0" lang="en-GB" sz="1400" b="0"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Calibri Light" panose="020F0302020204030204" pitchFamily="34" charset="0"/>
                <a:cs typeface="Calibri Light" panose="020F0302020204030204" pitchFamily="34" charset="0"/>
              </a:rPr>
              <a:t>Tools to search, favourite, shortlist, reflect, diary, and build application.</a:t>
            </a:r>
          </a:p>
        </p:txBody>
      </p:sp>
      <p:sp>
        <p:nvSpPr>
          <p:cNvPr id="14" name="Rounded Rectangle 97">
            <a:extLst>
              <a:ext uri="{FF2B5EF4-FFF2-40B4-BE49-F238E27FC236}">
                <a16:creationId xmlns:a16="http://schemas.microsoft.com/office/drawing/2014/main" id="{4447D0A5-CE1D-494B-840F-E7FEDFFAA6AD}"/>
              </a:ext>
            </a:extLst>
          </p:cNvPr>
          <p:cNvSpPr/>
          <p:nvPr/>
        </p:nvSpPr>
        <p:spPr>
          <a:xfrm>
            <a:off x="170427" y="2824257"/>
            <a:ext cx="2125824" cy="1487660"/>
          </a:xfrm>
          <a:prstGeom prst="roundRect">
            <a:avLst>
              <a:gd name="adj" fmla="val 9404"/>
            </a:avLst>
          </a:prstGeom>
          <a:solidFill>
            <a:schemeClr val="bg1">
              <a:lumMod val="95000"/>
            </a:schemeClr>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bIns="144000" rtlCol="0" anchor="ctr" anchorCtr="1"/>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rPr>
              <a:t>Define what’s important:</a:t>
            </a:r>
            <a:endParaRPr kumimoji="0" lang="en-GB" sz="1400" b="0"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Calibri Light" panose="020F0302020204030204" pitchFamily="34" charset="0"/>
                <a:cs typeface="Calibri Light" panose="020F0302020204030204" pitchFamily="34" charset="0"/>
              </a:rPr>
              <a:t>Distance from home, teaching satisfaction, work experience options, job outcomes…</a:t>
            </a:r>
          </a:p>
        </p:txBody>
      </p:sp>
      <p:sp>
        <p:nvSpPr>
          <p:cNvPr id="15" name="Rounded Rectangle 98">
            <a:extLst>
              <a:ext uri="{FF2B5EF4-FFF2-40B4-BE49-F238E27FC236}">
                <a16:creationId xmlns:a16="http://schemas.microsoft.com/office/drawing/2014/main" id="{B01E6733-5A8A-4086-9264-B66354BD1635}"/>
              </a:ext>
            </a:extLst>
          </p:cNvPr>
          <p:cNvSpPr/>
          <p:nvPr/>
        </p:nvSpPr>
        <p:spPr>
          <a:xfrm>
            <a:off x="6362397" y="1037485"/>
            <a:ext cx="2125824" cy="1487660"/>
          </a:xfrm>
          <a:prstGeom prst="roundRect">
            <a:avLst>
              <a:gd name="adj" fmla="val 9404"/>
            </a:avLst>
          </a:prstGeom>
          <a:solidFill>
            <a:schemeClr val="bg1">
              <a:lumMod val="95000"/>
            </a:schemeClr>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bIns="144000" rtlCol="0" anchor="ctr" anchorCtr="1"/>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dirty="0">
                <a:solidFill>
                  <a:srgbClr val="1E2834"/>
                </a:solidFill>
                <a:latin typeface="Calibri Light" panose="020F0302020204030204" pitchFamily="34" charset="0"/>
                <a:cs typeface="Calibri Light" panose="020F0302020204030204" pitchFamily="34" charset="0"/>
              </a:rPr>
              <a:t>Make it yours</a:t>
            </a:r>
            <a:r>
              <a:rPr kumimoji="0" lang="en-GB" sz="1400" b="1"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rPr>
              <a:t>: </a:t>
            </a:r>
            <a:endParaRPr kumimoji="0" lang="en-GB" sz="1400" b="0"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endParaRPr>
          </a:p>
          <a:p>
            <a:pPr lvl="0">
              <a:defRPr/>
            </a:pPr>
            <a:r>
              <a:rPr lang="en-GB" sz="1400" dirty="0">
                <a:solidFill>
                  <a:schemeClr val="tx1"/>
                </a:solidFill>
                <a:latin typeface="Calibri Light" panose="020F0302020204030204" pitchFamily="34" charset="0"/>
                <a:cs typeface="Calibri Light" panose="020F0302020204030204" pitchFamily="34" charset="0"/>
              </a:rPr>
              <a:t>Organise tools, remove the ones they don’t need, and tick off their to do list. It’s their space, and their future.</a:t>
            </a:r>
            <a:endParaRPr kumimoji="0" lang="en-GB" sz="1400" b="0" i="0" u="none" strike="noStrike" kern="1200" cap="none" spc="0" normalizeH="0" baseline="0" noProof="0" dirty="0">
              <a:ln>
                <a:noFill/>
              </a:ln>
              <a:solidFill>
                <a:schemeClr val="tx1"/>
              </a:solidFill>
              <a:effectLst/>
              <a:uLnTx/>
              <a:uFillTx/>
              <a:latin typeface="Calibri Light" panose="020F0302020204030204" pitchFamily="34" charset="0"/>
              <a:cs typeface="Calibri Light" panose="020F0302020204030204" pitchFamily="34" charset="0"/>
            </a:endParaRPr>
          </a:p>
        </p:txBody>
      </p:sp>
      <p:sp>
        <p:nvSpPr>
          <p:cNvPr id="19" name="Rounded Rectangle 99">
            <a:extLst>
              <a:ext uri="{FF2B5EF4-FFF2-40B4-BE49-F238E27FC236}">
                <a16:creationId xmlns:a16="http://schemas.microsoft.com/office/drawing/2014/main" id="{62D87380-2ACA-43D7-A2E7-BC33F131EE9D}"/>
              </a:ext>
            </a:extLst>
          </p:cNvPr>
          <p:cNvSpPr/>
          <p:nvPr/>
        </p:nvSpPr>
        <p:spPr>
          <a:xfrm>
            <a:off x="6378397" y="2829633"/>
            <a:ext cx="2125824" cy="1487660"/>
          </a:xfrm>
          <a:prstGeom prst="roundRect">
            <a:avLst>
              <a:gd name="adj" fmla="val 9404"/>
            </a:avLst>
          </a:prstGeom>
          <a:solidFill>
            <a:schemeClr val="bg1">
              <a:lumMod val="95000"/>
            </a:schemeClr>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bIns="144000" rtlCol="0" anchor="ctr" anchorCtr="1"/>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rPr>
              <a:t>You might not have thought of…</a:t>
            </a:r>
            <a:endParaRPr kumimoji="0" lang="en-GB" sz="1400" b="0" i="0" u="none" strike="noStrike" kern="1200" cap="none" spc="0" normalizeH="0" baseline="0" noProof="0" dirty="0">
              <a:ln>
                <a:noFill/>
              </a:ln>
              <a:solidFill>
                <a:srgbClr val="1E2834"/>
              </a:solidFill>
              <a:effectLst/>
              <a:uLnTx/>
              <a:uFillTx/>
              <a:latin typeface="Calibri Light" panose="020F0302020204030204" pitchFamily="34" charset="0"/>
              <a:cs typeface="Calibri Light" panose="020F03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Calibri Light" panose="020F0302020204030204" pitchFamily="34" charset="0"/>
                <a:cs typeface="Calibri Light" panose="020F0302020204030204" pitchFamily="34" charset="0"/>
              </a:rPr>
              <a:t>Expand horizons by pushing options they might not have considered.</a:t>
            </a:r>
          </a:p>
        </p:txBody>
      </p:sp>
      <p:sp>
        <p:nvSpPr>
          <p:cNvPr id="22" name="Title 7">
            <a:extLst>
              <a:ext uri="{FF2B5EF4-FFF2-40B4-BE49-F238E27FC236}">
                <a16:creationId xmlns:a16="http://schemas.microsoft.com/office/drawing/2014/main" id="{9E1D4876-28FB-45D1-A856-BAB0F8B8FD3B}"/>
              </a:ext>
            </a:extLst>
          </p:cNvPr>
          <p:cNvSpPr txBox="1">
            <a:spLocks/>
          </p:cNvSpPr>
          <p:nvPr/>
        </p:nvSpPr>
        <p:spPr>
          <a:xfrm>
            <a:off x="205715" y="504293"/>
            <a:ext cx="6697855" cy="987425"/>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GB" sz="3200" dirty="0"/>
              <a:t>‘I’m overwhelmed by all the choice…’</a:t>
            </a:r>
          </a:p>
        </p:txBody>
      </p:sp>
    </p:spTree>
    <p:extLst>
      <p:ext uri="{BB962C8B-B14F-4D97-AF65-F5344CB8AC3E}">
        <p14:creationId xmlns:p14="http://schemas.microsoft.com/office/powerpoint/2010/main" val="2408318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Research – it's free!</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360365" cy="2895785"/>
          </a:xfrm>
        </p:spPr>
        <p:txBody>
          <a:bodyPr vert="horz" lIns="91440" tIns="45720" rIns="91440" bIns="45720" rtlCol="0" anchor="t">
            <a:normAutofit fontScale="92500" lnSpcReduction="10000"/>
          </a:bodyPr>
          <a:lstStyle/>
          <a:p>
            <a:pPr marL="0" indent="0">
              <a:buNone/>
            </a:pPr>
            <a:r>
              <a:rPr lang="en-GB" dirty="0">
                <a:hlinkClick r:id="rId4"/>
              </a:rPr>
              <a:t>New - Accommodation Search</a:t>
            </a:r>
            <a:r>
              <a:rPr lang="en-GB" dirty="0"/>
              <a:t>- </a:t>
            </a:r>
            <a:r>
              <a:rPr lang="en-GB" sz="1600" dirty="0">
                <a:solidFill>
                  <a:srgbClr val="1E2834"/>
                </a:solidFill>
              </a:rPr>
              <a:t>accommodation is high on the list when considering where you want to study, but it’s not always easy to compare what’s on offer. Understand what options there are using our new Accomodation search.</a:t>
            </a:r>
          </a:p>
          <a:p>
            <a:pPr marL="0" indent="0">
              <a:buNone/>
            </a:pPr>
            <a:r>
              <a:rPr lang="en-GB" dirty="0">
                <a:hlinkClick r:id="rId5"/>
              </a:rPr>
              <a:t>Join our UCAS Hub lives and Facebook lives</a:t>
            </a:r>
            <a:r>
              <a:rPr lang="en-GB" dirty="0"/>
              <a:t> -</a:t>
            </a:r>
            <a:r>
              <a:rPr lang="en-GB" sz="1600" dirty="0">
                <a:solidFill>
                  <a:srgbClr val="1E2834"/>
                </a:solidFill>
              </a:rPr>
              <a:t>each live session is hosted by an expert panel to give you what you need to make an informed decision.</a:t>
            </a:r>
            <a:endParaRPr lang="en-GB" sz="1600">
              <a:solidFill>
                <a:srgbClr val="1E2834"/>
              </a:solidFill>
            </a:endParaRPr>
          </a:p>
          <a:p>
            <a:pPr marL="0" indent="0">
              <a:buNone/>
            </a:pPr>
            <a:r>
              <a:rPr lang="en-GB" dirty="0">
                <a:hlinkClick r:id="rId6"/>
              </a:rPr>
              <a:t>UCAS Futures</a:t>
            </a:r>
            <a:r>
              <a:rPr lang="en-GB" dirty="0"/>
              <a:t> - </a:t>
            </a:r>
            <a:r>
              <a:rPr lang="en-GB" sz="1600" dirty="0">
                <a:solidFill>
                  <a:srgbClr val="1E2834"/>
                </a:solidFill>
              </a:rPr>
              <a:t>a chance to explore courses you're interested in and speak to universities and colleges from around the UK. You can talk to subject and admissions experts, discover apprenticeships, </a:t>
            </a:r>
            <a:r>
              <a:rPr lang="en-GB" sz="1600" dirty="0">
                <a:solidFill>
                  <a:srgbClr val="1E2834"/>
                </a:solidFill>
                <a:ea typeface="+mj-lt"/>
                <a:cs typeface="+mj-lt"/>
              </a:rPr>
              <a:t>get advice on personal statements, applying through UCAS, and more.</a:t>
            </a:r>
            <a:endParaRPr lang="en-GB" sz="1600" dirty="0">
              <a:ea typeface="+mj-lt"/>
              <a:cs typeface="+mj-lt"/>
            </a:endParaRPr>
          </a:p>
          <a:p>
            <a:pPr marL="0" indent="0">
              <a:buNone/>
            </a:pPr>
            <a:endParaRPr lang="en-GB" sz="1600" dirty="0">
              <a:solidFill>
                <a:srgbClr val="1E2834"/>
              </a:solidFill>
              <a:cs typeface="Calibri Light"/>
            </a:endParaRPr>
          </a:p>
        </p:txBody>
      </p:sp>
      <p:sp>
        <p:nvSpPr>
          <p:cNvPr id="4" name="Oval 3">
            <a:extLst>
              <a:ext uri="{FF2B5EF4-FFF2-40B4-BE49-F238E27FC236}">
                <a16:creationId xmlns:a16="http://schemas.microsoft.com/office/drawing/2014/main" id="{892443D3-ADAD-4699-A546-DB486B258324}"/>
              </a:ext>
            </a:extLst>
          </p:cNvPr>
          <p:cNvSpPr/>
          <p:nvPr/>
        </p:nvSpPr>
        <p:spPr>
          <a:xfrm>
            <a:off x="347407" y="1469478"/>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310196"/>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144716"/>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39507" y="1508649"/>
            <a:ext cx="432000" cy="2038345"/>
            <a:chOff x="92141" y="1278343"/>
            <a:chExt cx="432000" cy="2038345"/>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12" y="127834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141"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393" y="2961191"/>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3900603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229523"/>
            <a:ext cx="8228008" cy="1069793"/>
          </a:xfrm>
        </p:spPr>
        <p:txBody>
          <a:bodyPr>
            <a:normAutofit/>
          </a:bodyPr>
          <a:lstStyle/>
          <a:p>
            <a:pPr lvl="0"/>
            <a:r>
              <a:rPr lang="en-US" sz="3200" dirty="0"/>
              <a:t>Research – it’s free!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14257" y="1369829"/>
            <a:ext cx="5701092" cy="2853138"/>
          </a:xfrm>
        </p:spPr>
        <p:txBody>
          <a:bodyPr>
            <a:normAutofit/>
          </a:bodyPr>
          <a:lstStyle/>
          <a:p>
            <a:pPr defTabSz="914400">
              <a:spcBef>
                <a:spcPts val="600"/>
              </a:spcBef>
              <a:spcAft>
                <a:spcPts val="600"/>
              </a:spcAft>
              <a:buFont typeface="Arial" panose="020B0604020202020204" pitchFamily="34" charset="0"/>
              <a:buChar char="•"/>
            </a:pPr>
            <a:r>
              <a:rPr lang="en-US" sz="1800" dirty="0"/>
              <a:t>Learning from others – </a:t>
            </a:r>
            <a:r>
              <a:rPr lang="en-US" sz="1800" dirty="0">
                <a:hlinkClick r:id="rId3"/>
              </a:rPr>
              <a:t>chat to </a:t>
            </a:r>
            <a:r>
              <a:rPr lang="en-US" sz="1800" dirty="0" err="1"/>
              <a:t>uni</a:t>
            </a:r>
            <a:r>
              <a:rPr lang="en-US" sz="1800" dirty="0"/>
              <a:t> students </a:t>
            </a:r>
            <a:r>
              <a:rPr lang="en-US" sz="1800" dirty="0">
                <a:hlinkClick r:id="rId4"/>
              </a:rPr>
              <a:t>student videos</a:t>
            </a:r>
            <a:r>
              <a:rPr lang="en-US" sz="1800" dirty="0"/>
              <a:t> and </a:t>
            </a:r>
            <a:r>
              <a:rPr lang="en-US" sz="1800" dirty="0">
                <a:hlinkClick r:id="rId5"/>
              </a:rPr>
              <a:t>blogs</a:t>
            </a:r>
            <a:r>
              <a:rPr lang="en-US" sz="1800" dirty="0"/>
              <a:t>. </a:t>
            </a:r>
          </a:p>
          <a:p>
            <a:pPr lvl="0" indent="-228600" defTabSz="914400">
              <a:spcBef>
                <a:spcPts val="600"/>
              </a:spcBef>
              <a:spcAft>
                <a:spcPts val="600"/>
              </a:spcAft>
              <a:buFont typeface="Arial" pitchFamily="34"/>
              <a:buChar char="•"/>
            </a:pPr>
            <a:r>
              <a:rPr lang="en-US" sz="1800" dirty="0">
                <a:hlinkClick r:id="rId6"/>
              </a:rPr>
              <a:t>Career options</a:t>
            </a:r>
            <a:r>
              <a:rPr lang="en-US" sz="1800" dirty="0"/>
              <a:t> – use the </a:t>
            </a:r>
            <a:r>
              <a:rPr lang="en-US" sz="1800" dirty="0">
                <a:hlinkClick r:id="rId7"/>
              </a:rPr>
              <a:t>job profiles</a:t>
            </a:r>
            <a:r>
              <a:rPr lang="en-US" sz="1800" dirty="0"/>
              <a:t> to explore different career roles and pathways.</a:t>
            </a:r>
          </a:p>
          <a:p>
            <a:pPr lvl="0" indent="-228600" defTabSz="914400">
              <a:spcBef>
                <a:spcPts val="600"/>
              </a:spcBef>
              <a:spcAft>
                <a:spcPts val="600"/>
              </a:spcAft>
              <a:buFont typeface="Arial" pitchFamily="34"/>
              <a:buChar char="•"/>
            </a:pPr>
            <a:r>
              <a:rPr lang="en-US" sz="1800" dirty="0"/>
              <a:t>Take the </a:t>
            </a:r>
            <a:r>
              <a:rPr lang="en-US" sz="1800" dirty="0">
                <a:hlinkClick r:id="rId8"/>
              </a:rPr>
              <a:t>Buzz quiz</a:t>
            </a:r>
            <a:r>
              <a:rPr lang="en-US" sz="1800" dirty="0"/>
              <a:t> to find out more about individual strengths, and what roles may suit you. </a:t>
            </a:r>
          </a:p>
          <a:p>
            <a:pPr lvl="0" indent="-228600" defTabSz="914400">
              <a:spcBef>
                <a:spcPts val="600"/>
              </a:spcBef>
              <a:spcAft>
                <a:spcPts val="600"/>
              </a:spcAft>
              <a:buFont typeface="Arial" pitchFamily="34"/>
              <a:buChar char="•"/>
            </a:pPr>
            <a:r>
              <a:rPr lang="en-US" sz="1800" dirty="0"/>
              <a:t>The </a:t>
            </a:r>
            <a:r>
              <a:rPr lang="en-US" sz="1800" dirty="0">
                <a:hlinkClick r:id="rId9"/>
              </a:rPr>
              <a:t>Career Finder tool</a:t>
            </a:r>
            <a:r>
              <a:rPr lang="en-US" sz="1800" dirty="0"/>
              <a:t> is ideal for considering options after education, including searching for </a:t>
            </a:r>
            <a:r>
              <a:rPr lang="en-US" sz="1800" dirty="0">
                <a:hlinkClick r:id="rId10"/>
              </a:rPr>
              <a:t>apprenticeships</a:t>
            </a:r>
            <a:r>
              <a:rPr lang="en-US" sz="1800" dirty="0"/>
              <a:t>. </a:t>
            </a:r>
          </a:p>
          <a:p>
            <a:pPr lvl="0"/>
            <a:endParaRPr lang="en-GB" sz="1800" dirty="0"/>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12</a:t>
            </a:fld>
            <a:endParaRPr lang="en-US" sz="900" dirty="0">
              <a:solidFill>
                <a:srgbClr val="FFFFFF"/>
              </a:solidFill>
              <a:latin typeface="Calibri"/>
            </a:endParaRPr>
          </a:p>
        </p:txBody>
      </p:sp>
      <p:pic>
        <p:nvPicPr>
          <p:cNvPr id="7" name="Graphic 10" descr="Classroom">
            <a:extLst>
              <a:ext uri="{FF2B5EF4-FFF2-40B4-BE49-F238E27FC236}">
                <a16:creationId xmlns:a16="http://schemas.microsoft.com/office/drawing/2014/main" id="{2BEDA3C6-C48F-4436-B43D-9C142203D8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313" y="1745123"/>
            <a:ext cx="2407331" cy="2407331"/>
          </a:xfrm>
          <a:prstGeom prst="rect">
            <a:avLst/>
          </a:prstGeom>
          <a:noFill/>
          <a:ln cap="flat">
            <a:noFill/>
          </a:ln>
        </p:spPr>
      </p:pic>
    </p:spTree>
    <p:custDataLst>
      <p:tags r:id="rId1"/>
    </p:custDataLst>
    <p:extLst>
      <p:ext uri="{BB962C8B-B14F-4D97-AF65-F5344CB8AC3E}">
        <p14:creationId xmlns:p14="http://schemas.microsoft.com/office/powerpoint/2010/main" val="373366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6FA645B-FE96-48DD-A424-AE5EE053CF0D}"/>
              </a:ext>
            </a:extLst>
          </p:cNvPr>
          <p:cNvSpPr txBox="1">
            <a:spLocks noGrp="1"/>
          </p:cNvSpPr>
          <p:nvPr>
            <p:ph type="title"/>
          </p:nvPr>
        </p:nvSpPr>
        <p:spPr>
          <a:xfrm>
            <a:off x="287341" y="171248"/>
            <a:ext cx="3832177" cy="987423"/>
          </a:xfrm>
        </p:spPr>
        <p:txBody>
          <a:bodyPr/>
          <a:lstStyle/>
          <a:p>
            <a:pPr lvl="0"/>
            <a:r>
              <a:rPr lang="en-GB" dirty="0"/>
              <a:t>Additional help</a:t>
            </a:r>
          </a:p>
        </p:txBody>
      </p:sp>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idx="1"/>
          </p:nvPr>
        </p:nvPicPr>
        <p:blipFill>
          <a:blip r:embed="rId3"/>
          <a:srcRect l="8933" r="8933"/>
          <a:stretch>
            <a:fillRect/>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idx="2"/>
          </p:nvPr>
        </p:nvSpPr>
        <p:spPr>
          <a:xfrm>
            <a:off x="287341" y="1354750"/>
            <a:ext cx="3832177" cy="2858688"/>
          </a:xfrm>
        </p:spPr>
        <p:txBody>
          <a:bodyPr/>
          <a:lstStyle/>
          <a:p>
            <a:pPr lvl="0"/>
            <a:r>
              <a:rPr lang="en-GB" sz="1600" b="1" dirty="0"/>
              <a:t>UCAS Customer Experience Centre</a:t>
            </a:r>
          </a:p>
          <a:p>
            <a:pPr lvl="0"/>
            <a:r>
              <a:rPr lang="en-GB" sz="1600" dirty="0"/>
              <a:t>0371 468 0 468</a:t>
            </a:r>
          </a:p>
          <a:p>
            <a:pPr lvl="0"/>
            <a:endParaRPr lang="en-GB" sz="1600" b="1" dirty="0"/>
          </a:p>
          <a:p>
            <a:pPr lvl="0"/>
            <a:r>
              <a:rPr lang="en-GB" sz="1600" b="1" dirty="0"/>
              <a:t>From outside the UK:</a:t>
            </a:r>
          </a:p>
          <a:p>
            <a:pPr lvl="0"/>
            <a:r>
              <a:rPr lang="en-GB" sz="1600" dirty="0"/>
              <a:t>+44 330 3330 230</a:t>
            </a:r>
          </a:p>
          <a:p>
            <a:pPr lvl="0"/>
            <a:endParaRPr lang="en-US" sz="1600" dirty="0"/>
          </a:p>
          <a:p>
            <a:pPr lvl="0"/>
            <a:r>
              <a:rPr lang="en-US" sz="1600" dirty="0"/>
              <a:t>Monday to Friday, 08:30 – 18:00 (UK time)</a:t>
            </a:r>
            <a:endParaRPr lang="en-GB" sz="1600" dirty="0"/>
          </a:p>
          <a:p>
            <a:pPr lvl="0"/>
            <a:endParaRPr lang="en-GB" dirty="0"/>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13</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259570" y="3691289"/>
            <a:ext cx="4572000" cy="715671"/>
            <a:chOff x="259570" y="3691289"/>
            <a:chExt cx="4572000" cy="715671"/>
          </a:xfrm>
        </p:grpSpPr>
        <p:sp>
          <p:nvSpPr>
            <p:cNvPr id="9" name="Rectangle 10">
              <a:extLst>
                <a:ext uri="{FF2B5EF4-FFF2-40B4-BE49-F238E27FC236}">
                  <a16:creationId xmlns:a16="http://schemas.microsoft.com/office/drawing/2014/main" id="{416BEA02-E203-488B-8C1E-2E8837A2677D}"/>
                </a:ext>
              </a:extLst>
            </p:cNvPr>
            <p:cNvSpPr/>
            <p:nvPr/>
          </p:nvSpPr>
          <p:spPr>
            <a:xfrm>
              <a:off x="259570" y="3691289"/>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1F2834"/>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4"/>
                </a:rPr>
                <a:t>facebook.com/</a:t>
              </a:r>
              <a:r>
                <a:rPr lang="en-GB" sz="1400" b="0" i="0" u="none" strike="noStrike" kern="1200" cap="none" spc="0" baseline="0" dirty="0" err="1">
                  <a:solidFill>
                    <a:srgbClr val="1F2834"/>
                  </a:solidFill>
                  <a:uFillTx/>
                  <a:latin typeface="Calibri Light"/>
                  <a:hlinkClick r:id="rId4"/>
                </a:rPr>
                <a:t>ucasonline</a:t>
              </a:r>
              <a:r>
                <a:rPr lang="en-GB" sz="1400" b="0" i="0" u="none" strike="noStrike" kern="1200" cap="none" spc="0" baseline="0" dirty="0">
                  <a:solidFill>
                    <a:srgbClr val="1F2834"/>
                  </a:solidFill>
                  <a:uFillTx/>
                  <a:latin typeface="Calibri Light"/>
                </a:rPr>
                <a:t>  </a:t>
              </a:r>
              <a:endParaRPr lang="en-GB" sz="1400" b="0" i="0" u="none" strike="noStrike" kern="1200" cap="none" spc="0" baseline="0" dirty="0">
                <a:solidFill>
                  <a:srgbClr val="1F2834"/>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5"/>
                </a:rPr>
                <a:t>twitter.com/</a:t>
              </a:r>
              <a:r>
                <a:rPr lang="en-GB" sz="1400" b="0" i="0" u="none" strike="noStrike" kern="1200" cap="none" spc="0" baseline="0" dirty="0" err="1">
                  <a:solidFill>
                    <a:srgbClr val="1F2834"/>
                  </a:solidFill>
                  <a:uFillTx/>
                  <a:latin typeface="Calibri Light"/>
                  <a:hlinkClick r:id="rId5"/>
                </a:rPr>
                <a:t>UCAS_online</a:t>
              </a:r>
              <a:r>
                <a:rPr lang="en-GB" sz="1400" b="0" i="0" u="none" strike="noStrike" kern="1200" cap="none" spc="0" baseline="0" dirty="0">
                  <a:solidFill>
                    <a:srgbClr val="1F2834"/>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78762" y="3785158"/>
              <a:ext cx="332613" cy="332603"/>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303441" y="4131278"/>
              <a:ext cx="275691" cy="275682"/>
            </a:xfrm>
            <a:prstGeom prst="rect">
              <a:avLst/>
            </a:prstGeom>
            <a:noFill/>
            <a:ln cap="flat">
              <a:noFill/>
            </a:ln>
          </p:spPr>
        </p:pic>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0A0278E8-C68F-4FDF-834B-BA3BCEE9A046}" type="datetime4">
              <a:rPr kumimoji="0" lang="en-GB" sz="900" b="0" i="0" u="none" strike="noStrike" kern="1200" cap="none" spc="0" normalizeH="0" baseline="0" noProof="0" smtClean="0">
                <a:ln>
                  <a:noFill/>
                </a:ln>
                <a:solidFill>
                  <a:srgbClr val="1F283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October 2020</a:t>
            </a:fld>
            <a:endParaRPr kumimoji="0" lang="en-US" sz="900" b="0" i="0" u="none" strike="noStrike" kern="1200" cap="none" spc="0" normalizeH="0" baseline="0" noProof="0" dirty="0">
              <a:ln>
                <a:noFill/>
              </a:ln>
              <a:solidFill>
                <a:srgbClr val="1F2834"/>
              </a:solidFill>
              <a:effectLst/>
              <a:uLnTx/>
              <a:uFillTx/>
              <a:latin typeface="Calibri"/>
              <a:ea typeface="+mn-ea"/>
              <a:cs typeface="+mn-cs"/>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a:ea typeface="+mn-ea"/>
                <a:cs typeface="+mn-cs"/>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   </a:t>
            </a:r>
            <a:fld id="{1237EE5D-EE84-4567-95F0-0AFA7A4C45D6}" type="slidenum">
              <a:rPr kumimoji="0" lang="en-US" sz="900" b="0" i="0" u="none" strike="noStrike" kern="1200" cap="none" spc="0" normalizeH="0" baseline="0" noProof="0" smtClean="0">
                <a:ln>
                  <a:noFill/>
                </a:ln>
                <a:solidFill>
                  <a:srgbClr val="1F2834"/>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14</a:t>
            </a:fld>
            <a:endParaRPr kumimoji="0" lang="en-US" sz="900" b="0" i="0" u="none" strike="noStrike" kern="1200" cap="none" spc="0" normalizeH="0" baseline="0" noProof="0" dirty="0">
              <a:ln>
                <a:noFill/>
              </a:ln>
              <a:solidFill>
                <a:srgbClr val="1F2834"/>
              </a:solidFill>
              <a:effectLst/>
              <a:uLnTx/>
              <a:uFillTx/>
              <a:latin typeface="Calibri"/>
              <a:ea typeface="+mn-ea"/>
              <a:cs typeface="+mn-cs"/>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A group of people sitting at a table&#10;&#10;Description automatically generated">
            <a:extLst>
              <a:ext uri="{FF2B5EF4-FFF2-40B4-BE49-F238E27FC236}">
                <a16:creationId xmlns:a16="http://schemas.microsoft.com/office/drawing/2014/main" id="{7CAC42D1-874E-4FF1-AFD2-A19D9B0F9F4F}"/>
              </a:ext>
            </a:extLst>
          </p:cNvPr>
          <p:cNvPicPr>
            <a:picLocks noChangeAspect="1"/>
          </p:cNvPicPr>
          <p:nvPr/>
        </p:nvPicPr>
        <p:blipFill>
          <a:blip r:embed="rId3"/>
          <a:srcRect l="6058" r="36563"/>
          <a:stretch>
            <a:fillRect/>
          </a:stretch>
        </p:blipFill>
        <p:spPr>
          <a:xfrm>
            <a:off x="5150276" y="-1"/>
            <a:ext cx="3993724" cy="4640239"/>
          </a:xfrm>
          <a:prstGeom prst="rect">
            <a:avLst/>
          </a:prstGeom>
          <a:noFill/>
          <a:ln cap="flat">
            <a:noFill/>
          </a:ln>
        </p:spPr>
      </p:pic>
      <p:sp>
        <p:nvSpPr>
          <p:cNvPr id="4" name="Date Placeholder 3">
            <a:extLst>
              <a:ext uri="{FF2B5EF4-FFF2-40B4-BE49-F238E27FC236}">
                <a16:creationId xmlns:a16="http://schemas.microsoft.com/office/drawing/2014/main" id="{CA7E82A1-F8F2-B242-8AF7-A6538DD240A2}"/>
              </a:ext>
            </a:extLst>
          </p:cNvPr>
          <p:cNvSpPr>
            <a:spLocks noGrp="1"/>
          </p:cNvSpPr>
          <p:nvPr>
            <p:ph type="dt" sz="half" idx="2"/>
          </p:nvPr>
        </p:nvSpPr>
        <p:spPr/>
        <p:txBody>
          <a:bodyPr/>
          <a:lstStyle/>
          <a:p>
            <a:fld id="{3BFFB345-A42D-0843-90B3-FF86C566E731}" type="datetime4">
              <a:rPr lang="en-GB" smtClean="0"/>
              <a:t>23 October 2020</a:t>
            </a:fld>
            <a:endParaRPr lang="en-US" dirty="0"/>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dirty="0"/>
              <a:t>Security marking: </a:t>
            </a:r>
            <a:r>
              <a:rPr lang="en-US" b="1" dirty="0"/>
              <a:t>PUBLIC</a:t>
            </a:r>
          </a:p>
        </p:txBody>
      </p:sp>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dirty="0"/>
              <a:t>|  </a:t>
            </a:r>
            <a:fld id="{D7A593A7-184A-6D43-8A36-702213271FF9}" type="slidenum">
              <a:rPr lang="en-US" smtClean="0"/>
              <a:pPr/>
              <a:t>2</a:t>
            </a:fld>
            <a:endParaRPr lang="en-US" dirty="0"/>
          </a:p>
        </p:txBody>
      </p:sp>
      <p:sp>
        <p:nvSpPr>
          <p:cNvPr id="7" name="TextBox 2">
            <a:extLst>
              <a:ext uri="{FF2B5EF4-FFF2-40B4-BE49-F238E27FC236}">
                <a16:creationId xmlns:a16="http://schemas.microsoft.com/office/drawing/2014/main" id="{90E66A3F-EC5E-43EE-8494-09176B55EA34}"/>
              </a:ext>
            </a:extLst>
          </p:cNvPr>
          <p:cNvSpPr txBox="1"/>
          <p:nvPr/>
        </p:nvSpPr>
        <p:spPr>
          <a:xfrm>
            <a:off x="287337" y="843695"/>
            <a:ext cx="6308507" cy="335611"/>
          </a:xfrm>
          <a:prstGeom prst="rect">
            <a:avLst/>
          </a:prstGeom>
          <a:noFill/>
          <a:ln cap="flat">
            <a:noFill/>
          </a:ln>
        </p:spPr>
        <p:txBody>
          <a:bodyPr vert="horz" wrap="square" lIns="121916" tIns="60963" rIns="121916" bIns="60963" anchor="b" anchorCtr="0" compatLnSpc="1">
            <a:noAutofit/>
          </a:bodyPr>
          <a:lstStyle/>
          <a:p>
            <a:pPr marL="0" marR="0" lvl="0" indent="0" algn="l" defTabSz="1219169"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3200" b="1" i="0" u="none" strike="noStrike" kern="1200" cap="none" spc="0" baseline="0" dirty="0">
                <a:solidFill>
                  <a:srgbClr val="1F2834"/>
                </a:solidFill>
                <a:uFillTx/>
                <a:latin typeface="Calibri"/>
              </a:rPr>
              <a:t>Content</a:t>
            </a:r>
          </a:p>
        </p:txBody>
      </p:sp>
      <p:pic>
        <p:nvPicPr>
          <p:cNvPr id="19" name="Picture 18" descr="UCAS-Right_aligned-White_box-Keyline-CMYK.eps">
            <a:extLst>
              <a:ext uri="{FF2B5EF4-FFF2-40B4-BE49-F238E27FC236}">
                <a16:creationId xmlns:a16="http://schemas.microsoft.com/office/drawing/2014/main" id="{818C88E1-F94D-4E27-8228-0E7D5A1DCAC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08131" y="263365"/>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5">
            <a:extLst>
              <a:ext uri="{FF2B5EF4-FFF2-40B4-BE49-F238E27FC236}">
                <a16:creationId xmlns:a16="http://schemas.microsoft.com/office/drawing/2014/main" id="{C64BFB96-4582-45C8-8AE7-1F983882AB8B}"/>
              </a:ext>
            </a:extLst>
          </p:cNvPr>
          <p:cNvSpPr txBox="1">
            <a:spLocks noChangeArrowheads="1"/>
          </p:cNvSpPr>
          <p:nvPr/>
        </p:nvSpPr>
        <p:spPr bwMode="auto">
          <a:xfrm>
            <a:off x="287336" y="1428880"/>
            <a:ext cx="486294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Clr>
                <a:srgbClr val="E00023"/>
              </a:buClr>
              <a:defRPr/>
            </a:pPr>
            <a:r>
              <a:rPr lang="en-US" altLang="en-US" sz="1400" dirty="0">
                <a:latin typeface="Calibri Light" panose="020F0302020204030204" pitchFamily="34" charset="0"/>
                <a:cs typeface="Calibri Light" panose="020F0302020204030204" pitchFamily="34" charset="0"/>
              </a:rPr>
              <a:t>By the end of this presentation, you will:</a:t>
            </a:r>
          </a:p>
          <a:p>
            <a:pPr marL="342900" indent="-342900" eaLnBrk="1" hangingPunct="1">
              <a:buClr>
                <a:srgbClr val="E00023"/>
              </a:buClr>
              <a:buFont typeface="Arial" panose="020B0604020202020204" pitchFamily="34" charset="0"/>
              <a:buChar char="•"/>
              <a:defRPr/>
            </a:pPr>
            <a:endParaRPr lang="en-US" altLang="en-US" sz="1400" dirty="0">
              <a:latin typeface="Calibri Light" panose="020F0302020204030204" pitchFamily="34" charset="0"/>
              <a:cs typeface="Calibri Light" panose="020F0302020204030204" pitchFamily="34" charset="0"/>
            </a:endParaRPr>
          </a:p>
          <a:p>
            <a:pPr marL="342900" indent="-342900" eaLnBrk="1" hangingPunct="1">
              <a:buClr>
                <a:srgbClr val="5DB88D"/>
              </a:buClr>
              <a:buFont typeface="Arial" panose="020B0604020202020204" pitchFamily="34" charset="0"/>
              <a:buChar char="•"/>
              <a:defRPr/>
            </a:pPr>
            <a:r>
              <a:rPr lang="en-US" altLang="en-US" sz="1400" dirty="0">
                <a:latin typeface="Calibri Light" panose="020F0302020204030204" pitchFamily="34" charset="0"/>
                <a:cs typeface="Calibri Light" panose="020F0302020204030204" pitchFamily="34" charset="0"/>
              </a:rPr>
              <a:t>understand the choices available to you when you leave school</a:t>
            </a:r>
          </a:p>
          <a:p>
            <a:pPr marL="342900" indent="-342900" eaLnBrk="1" hangingPunct="1">
              <a:buClr>
                <a:srgbClr val="5DB88D"/>
              </a:buClr>
              <a:buFont typeface="Arial" panose="020B0604020202020204" pitchFamily="34" charset="0"/>
              <a:buChar char="•"/>
              <a:defRPr/>
            </a:pPr>
            <a:endParaRPr lang="en-US" altLang="en-US" sz="1400" dirty="0">
              <a:latin typeface="Calibri Light" panose="020F0302020204030204" pitchFamily="34" charset="0"/>
              <a:cs typeface="Calibri Light" panose="020F0302020204030204" pitchFamily="34" charset="0"/>
            </a:endParaRPr>
          </a:p>
          <a:p>
            <a:pPr marL="342900" indent="-342900" eaLnBrk="1" hangingPunct="1">
              <a:buClr>
                <a:srgbClr val="5DB88D"/>
              </a:buClr>
              <a:buFont typeface="Arial" panose="020B0604020202020204" pitchFamily="34" charset="0"/>
              <a:buChar char="•"/>
              <a:defRPr/>
            </a:pPr>
            <a:r>
              <a:rPr lang="en-US" altLang="en-US" sz="1400" dirty="0">
                <a:latin typeface="Calibri Light" panose="020F0302020204030204" pitchFamily="34" charset="0"/>
                <a:cs typeface="Calibri Light" panose="020F0302020204030204" pitchFamily="34" charset="0"/>
              </a:rPr>
              <a:t>understand the different types of higher education courses </a:t>
            </a:r>
          </a:p>
          <a:p>
            <a:pPr marL="342900" indent="-342900" eaLnBrk="1" hangingPunct="1">
              <a:buClr>
                <a:srgbClr val="5DB88D"/>
              </a:buClr>
              <a:buFont typeface="Arial" panose="020B0604020202020204" pitchFamily="34" charset="0"/>
              <a:buChar char="•"/>
              <a:defRPr/>
            </a:pPr>
            <a:endParaRPr lang="en-US" altLang="en-US" sz="1400" dirty="0">
              <a:latin typeface="Calibri Light" panose="020F0302020204030204" pitchFamily="34" charset="0"/>
              <a:cs typeface="Calibri Light" panose="020F0302020204030204" pitchFamily="34" charset="0"/>
            </a:endParaRPr>
          </a:p>
          <a:p>
            <a:pPr marL="342900" indent="-342900" eaLnBrk="1" hangingPunct="1">
              <a:buClr>
                <a:srgbClr val="5DB88D"/>
              </a:buClr>
              <a:buFont typeface="Arial" panose="020B0604020202020204" pitchFamily="34" charset="0"/>
              <a:buChar char="•"/>
              <a:defRPr/>
            </a:pPr>
            <a:r>
              <a:rPr lang="en-US" altLang="en-US" sz="1400" dirty="0">
                <a:latin typeface="Calibri Light" panose="020F0302020204030204" pitchFamily="34" charset="0"/>
                <a:cs typeface="Calibri Light" panose="020F0302020204030204" pitchFamily="34" charset="0"/>
              </a:rPr>
              <a:t>know the next steps you need to take if you want to apply to higher education</a:t>
            </a:r>
          </a:p>
        </p:txBody>
      </p:sp>
    </p:spTree>
    <p:extLst>
      <p:ext uri="{BB962C8B-B14F-4D97-AF65-F5344CB8AC3E}">
        <p14:creationId xmlns:p14="http://schemas.microsoft.com/office/powerpoint/2010/main" val="3126944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0B4F-FCFA-4F7F-B1B6-586D9EE5BEF5}"/>
              </a:ext>
            </a:extLst>
          </p:cNvPr>
          <p:cNvSpPr>
            <a:spLocks noGrp="1"/>
          </p:cNvSpPr>
          <p:nvPr>
            <p:ph type="title"/>
          </p:nvPr>
        </p:nvSpPr>
        <p:spPr>
          <a:xfrm>
            <a:off x="335464" y="248045"/>
            <a:ext cx="3832176" cy="987425"/>
          </a:xfrm>
        </p:spPr>
        <p:txBody>
          <a:bodyPr/>
          <a:lstStyle/>
          <a:p>
            <a:r>
              <a:rPr lang="en-GB" dirty="0"/>
              <a:t>Choices available</a:t>
            </a:r>
          </a:p>
        </p:txBody>
      </p:sp>
      <p:pic>
        <p:nvPicPr>
          <p:cNvPr id="10" name="Picture Placeholder 9" descr="A person sitting at a table using a computer&#10;&#10;Description automatically generated">
            <a:extLst>
              <a:ext uri="{FF2B5EF4-FFF2-40B4-BE49-F238E27FC236}">
                <a16:creationId xmlns:a16="http://schemas.microsoft.com/office/drawing/2014/main" id="{8B1F9396-EB63-4AF6-8337-95E10D38E9BD}"/>
              </a:ext>
            </a:extLst>
          </p:cNvPr>
          <p:cNvPicPr>
            <a:picLocks noGrp="1" noChangeAspect="1"/>
          </p:cNvPicPr>
          <p:nvPr>
            <p:ph type="pic" idx="1"/>
          </p:nvPr>
        </p:nvPicPr>
        <p:blipFill>
          <a:blip r:embed="rId2"/>
          <a:srcRect l="11550" r="11550"/>
          <a:stretch>
            <a:fillRect/>
          </a:stretch>
        </p:blipFill>
        <p:spPr/>
      </p:pic>
      <p:sp>
        <p:nvSpPr>
          <p:cNvPr id="3" name="Content Placeholder 2">
            <a:extLst>
              <a:ext uri="{FF2B5EF4-FFF2-40B4-BE49-F238E27FC236}">
                <a16:creationId xmlns:a16="http://schemas.microsoft.com/office/drawing/2014/main" id="{2245EE81-58EB-4E66-A4DE-77850A3DE65F}"/>
              </a:ext>
            </a:extLst>
          </p:cNvPr>
          <p:cNvSpPr>
            <a:spLocks noGrp="1"/>
          </p:cNvSpPr>
          <p:nvPr>
            <p:ph type="body" sz="half" idx="2"/>
          </p:nvPr>
        </p:nvSpPr>
        <p:spPr>
          <a:xfrm>
            <a:off x="287338" y="1436914"/>
            <a:ext cx="3832175" cy="2964828"/>
          </a:xfrm>
        </p:spPr>
        <p:txBody>
          <a:bodyPr>
            <a:normAutofit/>
          </a:bodyPr>
          <a:lstStyle/>
          <a:p>
            <a:pPr marL="342900" indent="-228600" defTabSz="914400" eaLnBrk="1" hangingPunct="1">
              <a:lnSpc>
                <a:spcPct val="90000"/>
              </a:lnSpc>
              <a:spcAft>
                <a:spcPts val="600"/>
              </a:spcAft>
              <a:buClr>
                <a:srgbClr val="FBC651"/>
              </a:buClr>
              <a:buFont typeface="Arial" panose="020B0604020202020204" pitchFamily="34" charset="0"/>
              <a:buChar char="•"/>
              <a:defRPr/>
            </a:pPr>
            <a:r>
              <a:rPr lang="en-US" altLang="en-US" sz="1600" dirty="0">
                <a:ea typeface="+mn-ea"/>
              </a:rPr>
              <a:t>Higher education</a:t>
            </a:r>
          </a:p>
          <a:p>
            <a:pPr marL="342900" indent="-228600" defTabSz="914400" eaLnBrk="1" hangingPunct="1">
              <a:lnSpc>
                <a:spcPct val="90000"/>
              </a:lnSpc>
              <a:spcAft>
                <a:spcPts val="600"/>
              </a:spcAft>
              <a:buClr>
                <a:srgbClr val="FBC651"/>
              </a:buClr>
              <a:buFont typeface="Arial" panose="020B0604020202020204" pitchFamily="34" charset="0"/>
              <a:buChar char="•"/>
              <a:defRPr/>
            </a:pPr>
            <a:r>
              <a:rPr lang="en-US" altLang="en-US" sz="1600" dirty="0">
                <a:ea typeface="+mn-ea"/>
              </a:rPr>
              <a:t>Apprenticeships and traineeships</a:t>
            </a:r>
          </a:p>
          <a:p>
            <a:pPr marL="342900" indent="-228600" defTabSz="914400" eaLnBrk="1" hangingPunct="1">
              <a:lnSpc>
                <a:spcPct val="90000"/>
              </a:lnSpc>
              <a:spcAft>
                <a:spcPts val="600"/>
              </a:spcAft>
              <a:buClr>
                <a:srgbClr val="FBC651"/>
              </a:buClr>
              <a:buFont typeface="Arial" panose="020B0604020202020204" pitchFamily="34" charset="0"/>
              <a:buChar char="•"/>
              <a:defRPr/>
            </a:pPr>
            <a:r>
              <a:rPr lang="en-US" altLang="en-US" sz="1600" dirty="0">
                <a:ea typeface="+mn-ea"/>
              </a:rPr>
              <a:t>Studying abroad</a:t>
            </a:r>
          </a:p>
          <a:p>
            <a:pPr marL="342900" indent="-228600" defTabSz="914400" eaLnBrk="1" hangingPunct="1">
              <a:lnSpc>
                <a:spcPct val="90000"/>
              </a:lnSpc>
              <a:spcAft>
                <a:spcPts val="600"/>
              </a:spcAft>
              <a:buClr>
                <a:srgbClr val="FBC651"/>
              </a:buClr>
              <a:buFont typeface="Arial" panose="020B0604020202020204" pitchFamily="34" charset="0"/>
              <a:buChar char="•"/>
              <a:defRPr/>
            </a:pPr>
            <a:r>
              <a:rPr lang="en-US" altLang="en-US" sz="1600" dirty="0">
                <a:ea typeface="+mn-ea"/>
              </a:rPr>
              <a:t>Gap year</a:t>
            </a:r>
          </a:p>
          <a:p>
            <a:pPr marL="342900" indent="-228600" defTabSz="914400" eaLnBrk="1" hangingPunct="1">
              <a:lnSpc>
                <a:spcPct val="90000"/>
              </a:lnSpc>
              <a:spcAft>
                <a:spcPts val="600"/>
              </a:spcAft>
              <a:buClr>
                <a:srgbClr val="FBC651"/>
              </a:buClr>
              <a:buFont typeface="Arial" panose="020B0604020202020204" pitchFamily="34" charset="0"/>
              <a:buChar char="•"/>
              <a:defRPr/>
            </a:pPr>
            <a:r>
              <a:rPr lang="en-US" altLang="en-US" sz="1600" dirty="0">
                <a:ea typeface="+mn-ea"/>
              </a:rPr>
              <a:t>Getting a job</a:t>
            </a:r>
          </a:p>
          <a:p>
            <a:pPr defTabSz="914400" eaLnBrk="1" hangingPunct="1">
              <a:lnSpc>
                <a:spcPct val="90000"/>
              </a:lnSpc>
              <a:spcAft>
                <a:spcPts val="600"/>
              </a:spcAft>
              <a:defRPr/>
            </a:pPr>
            <a:r>
              <a:rPr lang="en-US" sz="1600" dirty="0">
                <a:ea typeface="+mn-ea"/>
              </a:rPr>
              <a:t>Understand the options available and make choices that are right for you. </a:t>
            </a:r>
          </a:p>
          <a:p>
            <a:pPr defTabSz="914400" eaLnBrk="1" hangingPunct="1">
              <a:lnSpc>
                <a:spcPct val="90000"/>
              </a:lnSpc>
              <a:spcAft>
                <a:spcPts val="600"/>
              </a:spcAft>
              <a:defRPr/>
            </a:pPr>
            <a:r>
              <a:rPr lang="en-US" sz="1600" dirty="0">
                <a:ea typeface="+mn-ea"/>
              </a:rPr>
              <a:t>Visit </a:t>
            </a:r>
            <a:r>
              <a:rPr lang="en-US" sz="1600" dirty="0">
                <a:ea typeface="+mn-ea"/>
                <a:hlinkClick r:id="rId3">
                  <a:extLst>
                    <a:ext uri="{A12FA001-AC4F-418D-AE19-62706E023703}">
                      <ahyp:hlinkClr xmlns:ahyp="http://schemas.microsoft.com/office/drawing/2018/hyperlinkcolor" val="tx"/>
                    </a:ext>
                  </a:extLst>
                </a:hlinkClick>
              </a:rPr>
              <a:t>ucas.com/alternatives</a:t>
            </a:r>
            <a:endParaRPr lang="en-GB" sz="1600" dirty="0"/>
          </a:p>
        </p:txBody>
      </p:sp>
      <p:sp>
        <p:nvSpPr>
          <p:cNvPr id="4" name="Date Placeholder 3">
            <a:extLst>
              <a:ext uri="{FF2B5EF4-FFF2-40B4-BE49-F238E27FC236}">
                <a16:creationId xmlns:a16="http://schemas.microsoft.com/office/drawing/2014/main" id="{679A7830-363F-4506-86AE-1EE5AF190BCA}"/>
              </a:ext>
            </a:extLst>
          </p:cNvPr>
          <p:cNvSpPr>
            <a:spLocks noGrp="1"/>
          </p:cNvSpPr>
          <p:nvPr>
            <p:ph type="dt" sz="half" idx="10"/>
          </p:nvPr>
        </p:nvSpPr>
        <p:spPr/>
        <p:txBody>
          <a:bodyPr/>
          <a:lstStyle/>
          <a:p>
            <a:fld id="{F84D988E-9C91-5F48-87DB-536CAAFE0145}" type="datetime4">
              <a:rPr lang="en-GB" smtClean="0"/>
              <a:t>23 October 2020</a:t>
            </a:fld>
            <a:endParaRPr lang="en-US" dirty="0"/>
          </a:p>
        </p:txBody>
      </p:sp>
      <p:sp>
        <p:nvSpPr>
          <p:cNvPr id="5" name="Footer Placeholder 4">
            <a:extLst>
              <a:ext uri="{FF2B5EF4-FFF2-40B4-BE49-F238E27FC236}">
                <a16:creationId xmlns:a16="http://schemas.microsoft.com/office/drawing/2014/main" id="{7FC424E0-DB6D-4974-85EA-C64162213DDF}"/>
              </a:ext>
            </a:extLst>
          </p:cNvPr>
          <p:cNvSpPr>
            <a:spLocks noGrp="1"/>
          </p:cNvSpPr>
          <p:nvPr>
            <p:ph type="ftr" sz="quarter" idx="11"/>
          </p:nvPr>
        </p:nvSpPr>
        <p:spPr/>
        <p:txBody>
          <a:bodyPr/>
          <a:lstStyle/>
          <a:p>
            <a:r>
              <a:rPr lang="en-US" dirty="0"/>
              <a:t>Security marking: </a:t>
            </a:r>
            <a:r>
              <a:rPr lang="en-US" b="1" dirty="0"/>
              <a:t>PUBLIC</a:t>
            </a:r>
          </a:p>
        </p:txBody>
      </p:sp>
      <p:sp>
        <p:nvSpPr>
          <p:cNvPr id="6" name="Slide Number Placeholder 5">
            <a:extLst>
              <a:ext uri="{FF2B5EF4-FFF2-40B4-BE49-F238E27FC236}">
                <a16:creationId xmlns:a16="http://schemas.microsoft.com/office/drawing/2014/main" id="{40D3141E-F027-4207-8ECC-C62FC5CE81AC}"/>
              </a:ext>
            </a:extLst>
          </p:cNvPr>
          <p:cNvSpPr>
            <a:spLocks noGrp="1"/>
          </p:cNvSpPr>
          <p:nvPr>
            <p:ph type="sldNum" sz="quarter" idx="12"/>
          </p:nvPr>
        </p:nvSpPr>
        <p:spPr/>
        <p:txBody>
          <a:bodyPr/>
          <a:lstStyle/>
          <a:p>
            <a:r>
              <a:rPr lang="en-US"/>
              <a:t>|   </a:t>
            </a:r>
            <a:fld id="{D7A593A7-184A-6D43-8A36-702213271FF9}" type="slidenum">
              <a:rPr lang="en-US" smtClean="0"/>
              <a:pPr/>
              <a:t>3</a:t>
            </a:fld>
            <a:endParaRPr lang="en-US" dirty="0"/>
          </a:p>
        </p:txBody>
      </p:sp>
    </p:spTree>
    <p:extLst>
      <p:ext uri="{BB962C8B-B14F-4D97-AF65-F5344CB8AC3E}">
        <p14:creationId xmlns:p14="http://schemas.microsoft.com/office/powerpoint/2010/main" val="3138616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79C219-7D4D-426A-B9AF-2AC67ABDD4A0}"/>
              </a:ext>
            </a:extLst>
          </p:cNvPr>
          <p:cNvSpPr>
            <a:spLocks noGrp="1"/>
          </p:cNvSpPr>
          <p:nvPr>
            <p:ph type="dt" sz="half" idx="2"/>
          </p:nvPr>
        </p:nvSpPr>
        <p:spPr/>
        <p:txBody>
          <a:bodyPr/>
          <a:lstStyle/>
          <a:p>
            <a:fld id="{6A6C7386-18BB-2042-9FFC-DFFB1341D41F}" type="datetime4">
              <a:rPr lang="en-GB" smtClean="0">
                <a:solidFill>
                  <a:schemeClr val="bg1"/>
                </a:solidFill>
              </a:rPr>
              <a:t>23 October 2020</a:t>
            </a:fld>
            <a:endParaRPr lang="en-US" dirty="0">
              <a:solidFill>
                <a:schemeClr val="bg1"/>
              </a:solidFill>
            </a:endParaRPr>
          </a:p>
        </p:txBody>
      </p:sp>
      <p:sp>
        <p:nvSpPr>
          <p:cNvPr id="6" name="Slide Number Placeholder 5">
            <a:extLst>
              <a:ext uri="{FF2B5EF4-FFF2-40B4-BE49-F238E27FC236}">
                <a16:creationId xmlns:a16="http://schemas.microsoft.com/office/drawing/2014/main" id="{5BDBB84E-A69A-4CC0-BD88-5FEB3B17AF69}"/>
              </a:ext>
            </a:extLst>
          </p:cNvPr>
          <p:cNvSpPr>
            <a:spLocks noGrp="1"/>
          </p:cNvSpPr>
          <p:nvPr>
            <p:ph type="sldNum" sz="quarter" idx="4"/>
          </p:nvPr>
        </p:nvSpPr>
        <p:spPr/>
        <p:txBody>
          <a:bodyPr/>
          <a:lstStyle/>
          <a:p>
            <a:r>
              <a:rPr lang="en-US" dirty="0">
                <a:solidFill>
                  <a:schemeClr val="bg1"/>
                </a:solidFill>
              </a:rPr>
              <a:t>|   </a:t>
            </a:r>
            <a:fld id="{D7A593A7-184A-6D43-8A36-702213271FF9}" type="slidenum">
              <a:rPr lang="en-US" smtClean="0">
                <a:solidFill>
                  <a:schemeClr val="bg1"/>
                </a:solidFill>
              </a:rPr>
              <a:pPr/>
              <a:t>4</a:t>
            </a:fld>
            <a:endParaRPr lang="en-US" dirty="0">
              <a:solidFill>
                <a:schemeClr val="bg1"/>
              </a:solidFill>
            </a:endParaRPr>
          </a:p>
        </p:txBody>
      </p:sp>
      <p:sp>
        <p:nvSpPr>
          <p:cNvPr id="5" name="Footer Placeholder 4">
            <a:extLst>
              <a:ext uri="{FF2B5EF4-FFF2-40B4-BE49-F238E27FC236}">
                <a16:creationId xmlns:a16="http://schemas.microsoft.com/office/drawing/2014/main" id="{E466CB68-1E62-42B9-A98D-B9D50A2CB340}"/>
              </a:ext>
            </a:extLst>
          </p:cNvPr>
          <p:cNvSpPr>
            <a:spLocks noGrp="1"/>
          </p:cNvSpPr>
          <p:nvPr>
            <p:ph type="ftr" sz="quarter" idx="3"/>
          </p:nvPr>
        </p:nvSpPr>
        <p:spPr/>
        <p:txBody>
          <a:bodyPr/>
          <a:lstStyle/>
          <a:p>
            <a:r>
              <a:rPr lang="en-US" dirty="0">
                <a:solidFill>
                  <a:schemeClr val="bg1"/>
                </a:solidFill>
              </a:rPr>
              <a:t>Security marking: PUBLIC</a:t>
            </a:r>
          </a:p>
        </p:txBody>
      </p:sp>
      <p:sp>
        <p:nvSpPr>
          <p:cNvPr id="7" name="Title 6">
            <a:extLst>
              <a:ext uri="{FF2B5EF4-FFF2-40B4-BE49-F238E27FC236}">
                <a16:creationId xmlns:a16="http://schemas.microsoft.com/office/drawing/2014/main" id="{E08BE01C-0329-4F0C-833C-F9AC585691D7}"/>
              </a:ext>
            </a:extLst>
          </p:cNvPr>
          <p:cNvSpPr>
            <a:spLocks noGrp="1"/>
          </p:cNvSpPr>
          <p:nvPr>
            <p:ph type="title" idx="4294967295"/>
          </p:nvPr>
        </p:nvSpPr>
        <p:spPr>
          <a:xfrm>
            <a:off x="287337" y="281108"/>
            <a:ext cx="5122678" cy="987425"/>
          </a:xfrm>
        </p:spPr>
        <p:txBody>
          <a:bodyPr>
            <a:normAutofit/>
          </a:bodyPr>
          <a:lstStyle/>
          <a:p>
            <a:r>
              <a:rPr kumimoji="0" lang="en-GB" sz="3200" b="1" i="0" u="none" strike="noStrike" kern="1200" cap="none" spc="0" normalizeH="0" baseline="0" noProof="0" dirty="0">
                <a:ln>
                  <a:noFill/>
                </a:ln>
                <a:solidFill>
                  <a:srgbClr val="1E2834"/>
                </a:solidFill>
                <a:effectLst/>
                <a:uLnTx/>
                <a:uFillTx/>
                <a:latin typeface="Calibri" panose="020F0502020204030204"/>
                <a:ea typeface="+mn-ea"/>
                <a:cs typeface="+mn-cs"/>
              </a:rPr>
              <a:t>Apprenticeship advice</a:t>
            </a:r>
            <a:endParaRPr lang="en-GB" dirty="0"/>
          </a:p>
        </p:txBody>
      </p:sp>
      <p:sp>
        <p:nvSpPr>
          <p:cNvPr id="9" name="Text Placeholder 8">
            <a:extLst>
              <a:ext uri="{FF2B5EF4-FFF2-40B4-BE49-F238E27FC236}">
                <a16:creationId xmlns:a16="http://schemas.microsoft.com/office/drawing/2014/main" id="{0F04ADD0-8FBE-4048-AEAA-7A23F2F620B4}"/>
              </a:ext>
            </a:extLst>
          </p:cNvPr>
          <p:cNvSpPr>
            <a:spLocks noGrp="1"/>
          </p:cNvSpPr>
          <p:nvPr>
            <p:ph type="body" sz="half" idx="4294967295"/>
          </p:nvPr>
        </p:nvSpPr>
        <p:spPr>
          <a:xfrm>
            <a:off x="226218" y="1333907"/>
            <a:ext cx="8552734" cy="3260725"/>
          </a:xfrm>
        </p:spPr>
        <p:txBody>
          <a:bodyPr>
            <a:normAutofit/>
          </a:bodyPr>
          <a:lstStyle/>
          <a:p>
            <a:pPr marL="0" indent="0">
              <a:spcAft>
                <a:spcPts val="0"/>
              </a:spcAft>
              <a:buClr>
                <a:srgbClr val="3BC0C7"/>
              </a:buClr>
              <a:buNone/>
              <a:defRPr/>
            </a:pPr>
            <a:r>
              <a:rPr lang="en-US" sz="1400" dirty="0"/>
              <a:t>UCAS provides </a:t>
            </a:r>
            <a:r>
              <a:rPr lang="en-US" sz="1400" dirty="0">
                <a:solidFill>
                  <a:schemeClr val="bg1"/>
                </a:solidFill>
                <a:hlinkClick r:id="rId2"/>
              </a:rPr>
              <a:t>apprenticeship advice</a:t>
            </a:r>
            <a:r>
              <a:rPr lang="en-US" sz="1400" dirty="0">
                <a:solidFill>
                  <a:schemeClr val="bg1"/>
                </a:solidFill>
              </a:rPr>
              <a:t> </a:t>
            </a:r>
            <a:r>
              <a:rPr lang="en-US" sz="1400" dirty="0"/>
              <a:t>to help students make informed decisions about their post-16 and post-18 opportunities.</a:t>
            </a:r>
          </a:p>
          <a:p>
            <a:pPr>
              <a:spcAft>
                <a:spcPts val="0"/>
              </a:spcAft>
              <a:buClr>
                <a:srgbClr val="3BC0C7"/>
              </a:buClr>
              <a:buFont typeface="Arial" panose="020B0604020202020204" pitchFamily="34" charset="0"/>
              <a:buChar char="•"/>
              <a:defRPr/>
            </a:pPr>
            <a:endParaRPr lang="en-US" sz="1400" dirty="0">
              <a:solidFill>
                <a:schemeClr val="bg1"/>
              </a:solidFill>
            </a:endParaRPr>
          </a:p>
          <a:p>
            <a:pPr marL="0" indent="0">
              <a:spcAft>
                <a:spcPts val="0"/>
              </a:spcAft>
              <a:buClr>
                <a:srgbClr val="3BC0C7"/>
              </a:buClr>
              <a:buNone/>
              <a:defRPr/>
            </a:pPr>
            <a:r>
              <a:rPr lang="en-US" sz="1400" dirty="0"/>
              <a:t>Find out about:</a:t>
            </a:r>
          </a:p>
          <a:p>
            <a:pPr>
              <a:spcAft>
                <a:spcPts val="0"/>
              </a:spcAft>
              <a:buClr>
                <a:srgbClr val="3BC0C7"/>
              </a:buClr>
              <a:buFont typeface="Arial" panose="020B0604020202020204" pitchFamily="34" charset="0"/>
              <a:buChar char="•"/>
              <a:defRPr/>
            </a:pPr>
            <a:r>
              <a:rPr lang="en-US" sz="1400" dirty="0"/>
              <a:t>the different types of apprenticeships</a:t>
            </a:r>
          </a:p>
          <a:p>
            <a:pPr>
              <a:spcAft>
                <a:spcPts val="0"/>
              </a:spcAft>
              <a:buClr>
                <a:srgbClr val="3BC0C7"/>
              </a:buClr>
              <a:buFont typeface="Arial" panose="020B0604020202020204" pitchFamily="34" charset="0"/>
              <a:buChar char="•"/>
              <a:defRPr/>
            </a:pPr>
            <a:r>
              <a:rPr lang="en-US" sz="1400" dirty="0"/>
              <a:t>how to find and apply for apprenticeships</a:t>
            </a:r>
          </a:p>
          <a:p>
            <a:pPr>
              <a:spcAft>
                <a:spcPts val="0"/>
              </a:spcAft>
              <a:buClr>
                <a:srgbClr val="3BC0C7"/>
              </a:buClr>
              <a:buFont typeface="Arial" panose="020B0604020202020204" pitchFamily="34" charset="0"/>
              <a:buChar char="•"/>
              <a:defRPr/>
            </a:pPr>
            <a:r>
              <a:rPr lang="en-US" sz="1400" dirty="0"/>
              <a:t>preparing for the application and interview process</a:t>
            </a:r>
          </a:p>
          <a:p>
            <a:pPr>
              <a:spcAft>
                <a:spcPts val="0"/>
              </a:spcAft>
              <a:buClr>
                <a:srgbClr val="3BC0C7"/>
              </a:buClr>
              <a:buFont typeface="Arial" panose="020B0604020202020204" pitchFamily="34" charset="0"/>
              <a:buChar char="•"/>
              <a:defRPr/>
            </a:pPr>
            <a:endParaRPr lang="en-US" sz="1400" dirty="0"/>
          </a:p>
          <a:p>
            <a:pPr marL="0" indent="0">
              <a:spcAft>
                <a:spcPts val="0"/>
              </a:spcAft>
              <a:buClr>
                <a:srgbClr val="3BC0C7"/>
              </a:buClr>
              <a:buNone/>
              <a:defRPr/>
            </a:pPr>
            <a:r>
              <a:rPr lang="en-US" sz="1400" dirty="0"/>
              <a:t>With the predicted growth of higher and degree apprenticeships, you’ll also find a dedicated </a:t>
            </a:r>
            <a:r>
              <a:rPr lang="en-US" sz="1400" dirty="0">
                <a:solidFill>
                  <a:schemeClr val="bg1"/>
                </a:solidFill>
                <a:hlinkClick r:id="rId3"/>
              </a:rPr>
              <a:t>degree and professional apprenticeships section</a:t>
            </a:r>
            <a:r>
              <a:rPr lang="en-US" sz="1400" dirty="0">
                <a:solidFill>
                  <a:schemeClr val="bg1"/>
                </a:solidFill>
              </a:rPr>
              <a:t> </a:t>
            </a:r>
            <a:r>
              <a:rPr lang="en-US" sz="1400" dirty="0"/>
              <a:t>on ucas.com, which profiles current </a:t>
            </a:r>
            <a:r>
              <a:rPr lang="en-US" sz="1400" dirty="0" err="1"/>
              <a:t>programmes</a:t>
            </a:r>
            <a:r>
              <a:rPr lang="en-US" sz="1400" dirty="0"/>
              <a:t> in more detail. </a:t>
            </a:r>
            <a:r>
              <a:rPr lang="en-US" sz="1200" dirty="0"/>
              <a:t> </a:t>
            </a:r>
            <a:endParaRPr lang="en-GB" sz="1200" dirty="0"/>
          </a:p>
        </p:txBody>
      </p:sp>
    </p:spTree>
    <p:extLst>
      <p:ext uri="{BB962C8B-B14F-4D97-AF65-F5344CB8AC3E}">
        <p14:creationId xmlns:p14="http://schemas.microsoft.com/office/powerpoint/2010/main" val="19698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78AE2A-5BE4-4E60-AB0E-423F62877E44}"/>
              </a:ext>
            </a:extLst>
          </p:cNvPr>
          <p:cNvSpPr>
            <a:spLocks noGrp="1"/>
          </p:cNvSpPr>
          <p:nvPr>
            <p:ph type="title"/>
          </p:nvPr>
        </p:nvSpPr>
        <p:spPr>
          <a:xfrm>
            <a:off x="287337" y="181498"/>
            <a:ext cx="4158828" cy="987425"/>
          </a:xfrm>
        </p:spPr>
        <p:txBody>
          <a:bodyPr>
            <a:normAutofit/>
          </a:bodyPr>
          <a:lstStyle/>
          <a:p>
            <a:r>
              <a:rPr lang="en-US" dirty="0">
                <a:solidFill>
                  <a:srgbClr val="1E2834"/>
                </a:solidFill>
                <a:latin typeface="Calibri" panose="020F0502020204030204"/>
                <a:ea typeface="+mn-ea"/>
                <a:cs typeface="+mn-cs"/>
              </a:rPr>
              <a:t>Why higher education? </a:t>
            </a:r>
            <a:endParaRPr lang="en-GB" dirty="0">
              <a:solidFill>
                <a:srgbClr val="1E2834"/>
              </a:solidFill>
              <a:latin typeface="Calibri" panose="020F0502020204030204"/>
              <a:ea typeface="+mn-ea"/>
              <a:cs typeface="+mn-cs"/>
            </a:endParaRPr>
          </a:p>
        </p:txBody>
      </p:sp>
      <p:pic>
        <p:nvPicPr>
          <p:cNvPr id="4" name="Picture Placeholder 3" descr="A person sitting in front of a book shelf&#10;&#10;Description automatically generated">
            <a:extLst>
              <a:ext uri="{FF2B5EF4-FFF2-40B4-BE49-F238E27FC236}">
                <a16:creationId xmlns:a16="http://schemas.microsoft.com/office/drawing/2014/main" id="{703144F3-C311-4E70-A32C-37DB3BA85297}"/>
              </a:ext>
            </a:extLst>
          </p:cNvPr>
          <p:cNvPicPr>
            <a:picLocks noGrp="1" noChangeAspect="1"/>
          </p:cNvPicPr>
          <p:nvPr>
            <p:ph type="pic" idx="1"/>
          </p:nvPr>
        </p:nvPicPr>
        <p:blipFill>
          <a:blip r:embed="rId2"/>
          <a:srcRect l="8994" r="8994"/>
          <a:stretch>
            <a:fillRect/>
          </a:stretch>
        </p:blipFill>
        <p:spPr/>
      </p:pic>
      <p:sp>
        <p:nvSpPr>
          <p:cNvPr id="9" name="Content Placeholder 8">
            <a:extLst>
              <a:ext uri="{FF2B5EF4-FFF2-40B4-BE49-F238E27FC236}">
                <a16:creationId xmlns:a16="http://schemas.microsoft.com/office/drawing/2014/main" id="{6D26601F-9ADC-4D3C-A4EE-6D4F89020EB8}"/>
              </a:ext>
            </a:extLst>
          </p:cNvPr>
          <p:cNvSpPr>
            <a:spLocks noGrp="1"/>
          </p:cNvSpPr>
          <p:nvPr>
            <p:ph type="body" sz="half" idx="2"/>
          </p:nvPr>
        </p:nvSpPr>
        <p:spPr>
          <a:xfrm>
            <a:off x="287337" y="1352761"/>
            <a:ext cx="3832175" cy="2858691"/>
          </a:xfrm>
        </p:spPr>
        <p:txBody>
          <a:bodyPr>
            <a:normAutofit/>
          </a:bodyPr>
          <a:lstStyle/>
          <a:p>
            <a:pPr marL="285750" lvl="0" indent="-285750">
              <a:buClr>
                <a:srgbClr val="836CD8"/>
              </a:buClr>
              <a:buFont typeface="Arial" panose="020B0604020202020204" pitchFamily="34" charset="0"/>
              <a:buChar char="•"/>
            </a:pPr>
            <a:r>
              <a:rPr lang="en-US" sz="1600" dirty="0"/>
              <a:t>Essential for some career paths.</a:t>
            </a:r>
          </a:p>
          <a:p>
            <a:pPr marL="285750" lvl="0" indent="-285750">
              <a:buClr>
                <a:srgbClr val="836CD8"/>
              </a:buClr>
              <a:buFont typeface="Arial" panose="020B0604020202020204" pitchFamily="34" charset="0"/>
              <a:buChar char="•"/>
            </a:pPr>
            <a:r>
              <a:rPr lang="en-US" sz="1600" dirty="0"/>
              <a:t>Develop new transferable skills and subject knowledge.</a:t>
            </a:r>
          </a:p>
          <a:p>
            <a:pPr marL="285750" lvl="0" indent="-285750">
              <a:buClr>
                <a:srgbClr val="836CD8"/>
              </a:buClr>
              <a:buFont typeface="Arial" panose="020B0604020202020204" pitchFamily="34" charset="0"/>
              <a:buChar char="•"/>
            </a:pPr>
            <a:r>
              <a:rPr lang="en-US" sz="1600" dirty="0"/>
              <a:t>Increase your confidence and independence.</a:t>
            </a:r>
          </a:p>
          <a:p>
            <a:pPr marL="285750" indent="-285750">
              <a:buClr>
                <a:srgbClr val="836CD8"/>
              </a:buClr>
              <a:buFont typeface="Arial" panose="020B0604020202020204" pitchFamily="34" charset="0"/>
              <a:buChar char="•"/>
            </a:pPr>
            <a:r>
              <a:rPr lang="en-US" sz="1600" dirty="0"/>
              <a:t>Broaden your experiences</a:t>
            </a:r>
            <a:r>
              <a:rPr lang="en-GB" sz="1600" dirty="0"/>
              <a:t>.</a:t>
            </a:r>
          </a:p>
          <a:p>
            <a:pPr marL="285750" indent="-285750">
              <a:buClr>
                <a:srgbClr val="836CD8"/>
              </a:buClr>
              <a:buFont typeface="Arial" panose="020B0604020202020204" pitchFamily="34" charset="0"/>
              <a:buChar char="•"/>
            </a:pPr>
            <a:r>
              <a:rPr lang="en-US" sz="1600" dirty="0"/>
              <a:t>Show yourself what you can do.</a:t>
            </a:r>
          </a:p>
          <a:p>
            <a:pPr marL="285750" indent="-285750">
              <a:buClr>
                <a:srgbClr val="836CD8"/>
              </a:buClr>
              <a:buFont typeface="Arial" panose="020B0604020202020204" pitchFamily="34" charset="0"/>
              <a:buChar char="•"/>
            </a:pPr>
            <a:r>
              <a:rPr lang="en-US" sz="1600" dirty="0"/>
              <a:t>Invest in your future</a:t>
            </a:r>
            <a:endParaRPr lang="en-GB" sz="1600" dirty="0"/>
          </a:p>
          <a:p>
            <a:endParaRPr lang="en-GB" sz="1600" dirty="0"/>
          </a:p>
          <a:p>
            <a:endParaRPr lang="en-GB" sz="1600" dirty="0"/>
          </a:p>
          <a:p>
            <a:endParaRPr lang="en-GB" sz="1600" dirty="0"/>
          </a:p>
        </p:txBody>
      </p:sp>
      <p:sp>
        <p:nvSpPr>
          <p:cNvPr id="5" name="Date Placeholder 4">
            <a:extLst>
              <a:ext uri="{FF2B5EF4-FFF2-40B4-BE49-F238E27FC236}">
                <a16:creationId xmlns:a16="http://schemas.microsoft.com/office/drawing/2014/main" id="{D69D1405-B41D-4001-B8F3-AA1830C1CE6D}"/>
              </a:ext>
            </a:extLst>
          </p:cNvPr>
          <p:cNvSpPr>
            <a:spLocks noGrp="1"/>
          </p:cNvSpPr>
          <p:nvPr>
            <p:ph type="dt" sz="half" idx="10"/>
          </p:nvPr>
        </p:nvSpPr>
        <p:spPr/>
        <p:txBody>
          <a:bodyPr/>
          <a:lstStyle/>
          <a:p>
            <a:fld id="{3A6D6FAE-D43A-044F-91A1-990520CC9738}" type="datetime4">
              <a:rPr lang="en-GB" smtClean="0"/>
              <a:t>23 October 2020</a:t>
            </a:fld>
            <a:endParaRPr lang="en-US" dirty="0"/>
          </a:p>
        </p:txBody>
      </p:sp>
      <p:sp>
        <p:nvSpPr>
          <p:cNvPr id="6" name="Footer Placeholder 5">
            <a:extLst>
              <a:ext uri="{FF2B5EF4-FFF2-40B4-BE49-F238E27FC236}">
                <a16:creationId xmlns:a16="http://schemas.microsoft.com/office/drawing/2014/main" id="{804424D2-652F-481A-A0FD-348DB6A3BB40}"/>
              </a:ext>
            </a:extLst>
          </p:cNvPr>
          <p:cNvSpPr>
            <a:spLocks noGrp="1"/>
          </p:cNvSpPr>
          <p:nvPr>
            <p:ph type="ftr" sz="quarter" idx="3"/>
          </p:nvPr>
        </p:nvSpPr>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5351190D-EBA2-4372-B7A6-A450EAA3AC16}"/>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dirty="0"/>
          </a:p>
        </p:txBody>
      </p:sp>
    </p:spTree>
    <p:extLst>
      <p:ext uri="{BB962C8B-B14F-4D97-AF65-F5344CB8AC3E}">
        <p14:creationId xmlns:p14="http://schemas.microsoft.com/office/powerpoint/2010/main" val="7848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AE2842-77EF-42C8-8F1B-9E5548059D6B}"/>
              </a:ext>
            </a:extLst>
          </p:cNvPr>
          <p:cNvSpPr>
            <a:spLocks noGrp="1"/>
          </p:cNvSpPr>
          <p:nvPr>
            <p:ph type="title"/>
          </p:nvPr>
        </p:nvSpPr>
        <p:spPr>
          <a:xfrm>
            <a:off x="287338" y="124600"/>
            <a:ext cx="8228012" cy="1069791"/>
          </a:xfrm>
        </p:spPr>
        <p:txBody>
          <a:bodyPr>
            <a:normAutofit/>
          </a:bodyPr>
          <a:lstStyle/>
          <a:p>
            <a:r>
              <a:rPr lang="en-US" altLang="en-US" sz="3200" b="1" dirty="0">
                <a:latin typeface="+mn-lt"/>
                <a:ea typeface="+mn-ea"/>
              </a:rPr>
              <a:t>Higher education study options</a:t>
            </a:r>
            <a:endParaRPr lang="en-GB" sz="3200" dirty="0"/>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idx="1"/>
          </p:nvPr>
        </p:nvSpPr>
        <p:spPr>
          <a:xfrm>
            <a:off x="243503" y="1312962"/>
            <a:ext cx="8366079" cy="2853135"/>
          </a:xfrm>
        </p:spPr>
        <p:txBody>
          <a:bodyPr>
            <a:noAutofit/>
          </a:bodyPr>
          <a:lstStyle/>
          <a:p>
            <a:pPr marL="285750" indent="-285750" eaLnBrk="1" hangingPunct="1">
              <a:buClr>
                <a:srgbClr val="FBC651"/>
              </a:buClr>
              <a:buFont typeface="Arial" panose="020B0604020202020204" pitchFamily="34" charset="0"/>
              <a:buChar char="•"/>
              <a:defRPr/>
            </a:pPr>
            <a:r>
              <a:rPr lang="en-US" altLang="en-US" sz="1400" dirty="0"/>
              <a:t>Certificate of Higher Education (</a:t>
            </a:r>
            <a:r>
              <a:rPr lang="en-US" altLang="en-US" sz="1400" dirty="0" err="1"/>
              <a:t>CertHE</a:t>
            </a:r>
            <a:r>
              <a:rPr lang="en-US" altLang="en-US" sz="1400" dirty="0"/>
              <a:t>) and Diploma of Higher Education (DipHE): first and second year of a degree course.</a:t>
            </a:r>
          </a:p>
          <a:p>
            <a:pPr marL="285750" indent="-285750" eaLnBrk="1" hangingPunct="1">
              <a:buClr>
                <a:srgbClr val="FBC651"/>
              </a:buClr>
              <a:buFont typeface="Arial" panose="020B0604020202020204" pitchFamily="34" charset="0"/>
              <a:buChar char="•"/>
              <a:defRPr/>
            </a:pPr>
            <a:endParaRPr lang="en-US" altLang="en-US" sz="1400" dirty="0"/>
          </a:p>
          <a:p>
            <a:pPr marL="285750" indent="-285750" eaLnBrk="1" hangingPunct="1">
              <a:buClr>
                <a:srgbClr val="FBC651"/>
              </a:buClr>
              <a:buFont typeface="Arial" panose="020B0604020202020204" pitchFamily="34" charset="0"/>
              <a:buChar char="•"/>
              <a:defRPr/>
            </a:pPr>
            <a:r>
              <a:rPr lang="en-US" altLang="en-US" sz="1400" dirty="0"/>
              <a:t>Higher National Certificate (HNC) and Higher National Diploma (HND): HNC is a one-year work-related course, and the HND is a two-year work-related course.</a:t>
            </a:r>
          </a:p>
          <a:p>
            <a:pPr marL="285750" indent="-285750" eaLnBrk="1" hangingPunct="1">
              <a:buClr>
                <a:srgbClr val="FBC651"/>
              </a:buClr>
              <a:buFont typeface="Arial" panose="020B0604020202020204" pitchFamily="34" charset="0"/>
              <a:buChar char="•"/>
              <a:defRPr/>
            </a:pPr>
            <a:endParaRPr lang="en-US" altLang="en-US" sz="1400" dirty="0"/>
          </a:p>
          <a:p>
            <a:pPr marL="285750" indent="-285750" eaLnBrk="1" hangingPunct="1">
              <a:buClr>
                <a:srgbClr val="FBC651"/>
              </a:buClr>
              <a:buFont typeface="Arial" panose="020B0604020202020204" pitchFamily="34" charset="0"/>
              <a:buChar char="•"/>
              <a:defRPr/>
            </a:pPr>
            <a:r>
              <a:rPr lang="en-US" altLang="en-US" sz="1400" dirty="0"/>
              <a:t>Foundation degree: flexible vocational qualification, combining both academic study and workplace learning. It usually takes two years to complete.</a:t>
            </a:r>
          </a:p>
          <a:p>
            <a:pPr marL="285750" indent="-285750" eaLnBrk="1" hangingPunct="1">
              <a:buClr>
                <a:srgbClr val="FBC651"/>
              </a:buClr>
              <a:buFont typeface="Arial" panose="020B0604020202020204" pitchFamily="34" charset="0"/>
              <a:buChar char="•"/>
              <a:defRPr/>
            </a:pPr>
            <a:endParaRPr lang="en-US" altLang="en-US" sz="1400" dirty="0"/>
          </a:p>
          <a:p>
            <a:pPr marL="285750" indent="-285750" eaLnBrk="1" hangingPunct="1">
              <a:buClr>
                <a:srgbClr val="FBC651"/>
              </a:buClr>
              <a:buFont typeface="Arial" panose="020B0604020202020204" pitchFamily="34" charset="0"/>
              <a:buChar char="•"/>
              <a:defRPr/>
            </a:pPr>
            <a:r>
              <a:rPr lang="en-US" altLang="en-US" sz="1400" dirty="0"/>
              <a:t>Bachelor’s or undergraduate degree: a three to four-year course which can also be available as a part-time option, allowing you to study and work.</a:t>
            </a:r>
          </a:p>
        </p:txBody>
      </p:sp>
      <p:sp>
        <p:nvSpPr>
          <p:cNvPr id="4" name="Date Placeholder 3">
            <a:extLst>
              <a:ext uri="{FF2B5EF4-FFF2-40B4-BE49-F238E27FC236}">
                <a16:creationId xmlns:a16="http://schemas.microsoft.com/office/drawing/2014/main" id="{F5DCA5FB-01EE-490B-A758-91BFA7D8A62B}"/>
              </a:ext>
            </a:extLst>
          </p:cNvPr>
          <p:cNvSpPr>
            <a:spLocks noGrp="1"/>
          </p:cNvSpPr>
          <p:nvPr>
            <p:ph type="dt" sz="half" idx="2"/>
          </p:nvPr>
        </p:nvSpPr>
        <p:spPr/>
        <p:txBody>
          <a:bodyPr/>
          <a:lstStyle/>
          <a:p>
            <a:fld id="{C4ED188D-92F4-034A-B0E2-746E3DB61A52}" type="datetime4">
              <a:rPr lang="en-GB" smtClean="0">
                <a:solidFill>
                  <a:schemeClr val="bg1"/>
                </a:solidFill>
              </a:rPr>
              <a:t>23 October 2020</a:t>
            </a:fld>
            <a:endParaRPr lang="en-US" dirty="0">
              <a:solidFill>
                <a:schemeClr val="bg1"/>
              </a:solidFill>
            </a:endParaRPr>
          </a:p>
        </p:txBody>
      </p:sp>
      <p:sp>
        <p:nvSpPr>
          <p:cNvPr id="5" name="Footer Placeholder 4">
            <a:extLst>
              <a:ext uri="{FF2B5EF4-FFF2-40B4-BE49-F238E27FC236}">
                <a16:creationId xmlns:a16="http://schemas.microsoft.com/office/drawing/2014/main" id="{3FE7061A-55B2-4075-A119-75C6EB222ACF}"/>
              </a:ext>
            </a:extLst>
          </p:cNvPr>
          <p:cNvSpPr>
            <a:spLocks noGrp="1"/>
          </p:cNvSpPr>
          <p:nvPr>
            <p:ph type="ftr" sz="quarter" idx="3"/>
          </p:nvPr>
        </p:nvSpPr>
        <p:spPr/>
        <p:txBody>
          <a:bodyPr/>
          <a:lstStyle/>
          <a:p>
            <a:r>
              <a:rPr lang="en-US" dirty="0">
                <a:solidFill>
                  <a:schemeClr val="bg1"/>
                </a:solidFill>
              </a:rPr>
              <a:t>Security marking: PUBLIC</a:t>
            </a:r>
          </a:p>
        </p:txBody>
      </p:sp>
      <p:sp>
        <p:nvSpPr>
          <p:cNvPr id="6" name="Slide Number Placeholder 5">
            <a:extLst>
              <a:ext uri="{FF2B5EF4-FFF2-40B4-BE49-F238E27FC236}">
                <a16:creationId xmlns:a16="http://schemas.microsoft.com/office/drawing/2014/main" id="{5E77B536-2FD7-4291-90A6-AACED5A79DF8}"/>
              </a:ext>
            </a:extLst>
          </p:cNvPr>
          <p:cNvSpPr>
            <a:spLocks noGrp="1"/>
          </p:cNvSpPr>
          <p:nvPr>
            <p:ph type="sldNum" sz="quarter" idx="4"/>
          </p:nvPr>
        </p:nvSpPr>
        <p:spPr/>
        <p:txBody>
          <a:bodyPr/>
          <a:lstStyle/>
          <a:p>
            <a:r>
              <a:rPr lang="en-US" dirty="0">
                <a:solidFill>
                  <a:schemeClr val="bg1"/>
                </a:solidFill>
              </a:rPr>
              <a:t>|   </a:t>
            </a:r>
            <a:fld id="{D7A593A7-184A-6D43-8A36-702213271FF9}"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2553235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744A77-792D-4869-A360-6563BBD60074}"/>
              </a:ext>
            </a:extLst>
          </p:cNvPr>
          <p:cNvSpPr>
            <a:spLocks noGrp="1"/>
          </p:cNvSpPr>
          <p:nvPr>
            <p:ph type="dt" sz="half" idx="2"/>
          </p:nvPr>
        </p:nvSpPr>
        <p:spPr/>
        <p:txBody>
          <a:bodyPr/>
          <a:lstStyle/>
          <a:p>
            <a:fld id="{960D1678-7B8E-4848-97AA-B04D09EC8203}" type="datetime4">
              <a:rPr lang="en-GB" smtClean="0"/>
              <a:t>23 October 2020</a:t>
            </a:fld>
            <a:endParaRPr lang="en-US" dirty="0"/>
          </a:p>
        </p:txBody>
      </p:sp>
      <p:sp>
        <p:nvSpPr>
          <p:cNvPr id="6" name="Slide Number Placeholder 5">
            <a:extLst>
              <a:ext uri="{FF2B5EF4-FFF2-40B4-BE49-F238E27FC236}">
                <a16:creationId xmlns:a16="http://schemas.microsoft.com/office/drawing/2014/main" id="{10DB5461-FB38-4EDF-8926-5927C88FAC7C}"/>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dirty="0"/>
          </a:p>
        </p:txBody>
      </p:sp>
      <p:sp>
        <p:nvSpPr>
          <p:cNvPr id="5" name="Footer Placeholder 4">
            <a:extLst>
              <a:ext uri="{FF2B5EF4-FFF2-40B4-BE49-F238E27FC236}">
                <a16:creationId xmlns:a16="http://schemas.microsoft.com/office/drawing/2014/main" id="{AE07AD07-4AD7-475A-9AA5-EED9A104F0C8}"/>
              </a:ext>
            </a:extLst>
          </p:cNvPr>
          <p:cNvSpPr>
            <a:spLocks noGrp="1"/>
          </p:cNvSpPr>
          <p:nvPr>
            <p:ph type="ftr" sz="quarter" idx="3"/>
          </p:nvPr>
        </p:nvSpPr>
        <p:spPr/>
        <p:txBody>
          <a:bodyPr/>
          <a:lstStyle/>
          <a:p>
            <a:r>
              <a:rPr lang="en-US" dirty="0"/>
              <a:t>Security marking: </a:t>
            </a:r>
            <a:r>
              <a:rPr lang="en-US" b="1" dirty="0"/>
              <a:t>PUBLIC</a:t>
            </a:r>
          </a:p>
        </p:txBody>
      </p:sp>
      <p:sp>
        <p:nvSpPr>
          <p:cNvPr id="7" name="Title 6">
            <a:extLst>
              <a:ext uri="{FF2B5EF4-FFF2-40B4-BE49-F238E27FC236}">
                <a16:creationId xmlns:a16="http://schemas.microsoft.com/office/drawing/2014/main" id="{5F454AE0-FC69-40BA-88EF-781F820EBFCC}"/>
              </a:ext>
            </a:extLst>
          </p:cNvPr>
          <p:cNvSpPr>
            <a:spLocks noGrp="1"/>
          </p:cNvSpPr>
          <p:nvPr>
            <p:ph type="title" idx="4294967295"/>
          </p:nvPr>
        </p:nvSpPr>
        <p:spPr>
          <a:xfrm>
            <a:off x="358771" y="209551"/>
            <a:ext cx="5032637" cy="987425"/>
          </a:xfrm>
        </p:spPr>
        <p:txBody>
          <a:bodyPr>
            <a:normAutofit fontScale="90000"/>
          </a:bodyPr>
          <a:lstStyle/>
          <a:p>
            <a:r>
              <a:rPr lang="en-US" sz="3600" b="1" dirty="0">
                <a:ea typeface="+mn-ea"/>
              </a:rPr>
              <a:t>Types of courses available</a:t>
            </a:r>
            <a:endParaRPr lang="en-GB" dirty="0"/>
          </a:p>
        </p:txBody>
      </p:sp>
      <p:sp>
        <p:nvSpPr>
          <p:cNvPr id="8" name="Content Placeholder 7">
            <a:extLst>
              <a:ext uri="{FF2B5EF4-FFF2-40B4-BE49-F238E27FC236}">
                <a16:creationId xmlns:a16="http://schemas.microsoft.com/office/drawing/2014/main" id="{50858F25-8551-4C81-BF98-587C0069596D}"/>
              </a:ext>
            </a:extLst>
          </p:cNvPr>
          <p:cNvSpPr>
            <a:spLocks noGrp="1"/>
          </p:cNvSpPr>
          <p:nvPr>
            <p:ph type="body" sz="half" idx="4294967295"/>
          </p:nvPr>
        </p:nvSpPr>
        <p:spPr>
          <a:xfrm>
            <a:off x="287337" y="1420813"/>
            <a:ext cx="8396025" cy="3159125"/>
          </a:xfrm>
        </p:spPr>
        <p:txBody>
          <a:bodyPr>
            <a:noAutofit/>
          </a:bodyPr>
          <a:lstStyle/>
          <a:p>
            <a:pPr indent="-228600" defTabSz="914400">
              <a:lnSpc>
                <a:spcPct val="90000"/>
              </a:lnSpc>
              <a:spcBef>
                <a:spcPts val="400"/>
              </a:spcBef>
              <a:spcAft>
                <a:spcPts val="400"/>
              </a:spcAft>
              <a:buClr>
                <a:srgbClr val="FB705B"/>
              </a:buClr>
              <a:buFont typeface="Arial" panose="020B0604020202020204" pitchFamily="34" charset="0"/>
              <a:buChar char="•"/>
            </a:pPr>
            <a:r>
              <a:rPr lang="en-US" altLang="en-US" sz="1600" b="1" dirty="0">
                <a:ea typeface="+mn-ea"/>
              </a:rPr>
              <a:t>Single:</a:t>
            </a:r>
            <a:r>
              <a:rPr lang="en-US" altLang="en-US" sz="1600" dirty="0">
                <a:ea typeface="+mn-ea"/>
              </a:rPr>
              <a:t> study one subject.</a:t>
            </a:r>
          </a:p>
          <a:p>
            <a:pPr indent="-228600" defTabSz="914400">
              <a:lnSpc>
                <a:spcPct val="90000"/>
              </a:lnSpc>
              <a:spcBef>
                <a:spcPts val="400"/>
              </a:spcBef>
              <a:spcAft>
                <a:spcPts val="400"/>
              </a:spcAft>
              <a:buClr>
                <a:srgbClr val="FB705B"/>
              </a:buClr>
              <a:buFont typeface="Arial" panose="020B0604020202020204" pitchFamily="34" charset="0"/>
              <a:buChar char="•"/>
            </a:pPr>
            <a:r>
              <a:rPr lang="en-US" altLang="en-US" sz="1600" b="1" dirty="0">
                <a:ea typeface="+mn-ea"/>
              </a:rPr>
              <a:t>Joint </a:t>
            </a:r>
            <a:r>
              <a:rPr lang="en-US" altLang="en-US" sz="1600" b="1" dirty="0" err="1">
                <a:ea typeface="+mn-ea"/>
              </a:rPr>
              <a:t>honours</a:t>
            </a:r>
            <a:r>
              <a:rPr lang="en-US" altLang="en-US" sz="1600" b="1" dirty="0">
                <a:ea typeface="+mn-ea"/>
              </a:rPr>
              <a:t> degree:</a:t>
            </a:r>
            <a:r>
              <a:rPr lang="en-US" altLang="en-US" sz="1600" dirty="0">
                <a:ea typeface="+mn-ea"/>
              </a:rPr>
              <a:t> divide your time 50:50 between two subjects.</a:t>
            </a:r>
          </a:p>
          <a:p>
            <a:pPr indent="-228600" defTabSz="914400">
              <a:lnSpc>
                <a:spcPct val="90000"/>
              </a:lnSpc>
              <a:spcBef>
                <a:spcPts val="400"/>
              </a:spcBef>
              <a:spcAft>
                <a:spcPts val="400"/>
              </a:spcAft>
              <a:buClr>
                <a:srgbClr val="FB705B"/>
              </a:buClr>
              <a:buFont typeface="Arial" panose="020B0604020202020204" pitchFamily="34" charset="0"/>
              <a:buChar char="•"/>
            </a:pPr>
            <a:r>
              <a:rPr lang="en-US" altLang="en-US" sz="1600" b="1" dirty="0">
                <a:ea typeface="+mn-ea"/>
              </a:rPr>
              <a:t>Major/minor: </a:t>
            </a:r>
            <a:r>
              <a:rPr lang="en-US" altLang="en-US" sz="1600" dirty="0">
                <a:ea typeface="+mn-ea"/>
              </a:rPr>
              <a:t>study two subjects, normally at a 75:25 ratio.</a:t>
            </a:r>
          </a:p>
          <a:p>
            <a:pPr indent="-228600" defTabSz="914400">
              <a:lnSpc>
                <a:spcPct val="90000"/>
              </a:lnSpc>
              <a:spcBef>
                <a:spcPts val="400"/>
              </a:spcBef>
              <a:spcAft>
                <a:spcPts val="400"/>
              </a:spcAft>
              <a:buClr>
                <a:srgbClr val="FB705B"/>
              </a:buClr>
              <a:buFont typeface="Arial" panose="020B0604020202020204" pitchFamily="34" charset="0"/>
              <a:buChar char="•"/>
            </a:pPr>
            <a:r>
              <a:rPr lang="en-US" altLang="en-US" sz="1600" b="1" dirty="0">
                <a:ea typeface="+mn-ea"/>
              </a:rPr>
              <a:t>Combined </a:t>
            </a:r>
            <a:r>
              <a:rPr lang="en-US" altLang="en-US" sz="1600" b="1" dirty="0" err="1">
                <a:ea typeface="+mn-ea"/>
              </a:rPr>
              <a:t>honours</a:t>
            </a:r>
            <a:r>
              <a:rPr lang="en-US" altLang="en-US" sz="1600" b="1" dirty="0">
                <a:ea typeface="+mn-ea"/>
              </a:rPr>
              <a:t> </a:t>
            </a:r>
            <a:r>
              <a:rPr lang="en-US" altLang="en-US" sz="1600" b="1" dirty="0" err="1">
                <a:ea typeface="+mn-ea"/>
              </a:rPr>
              <a:t>programme</a:t>
            </a:r>
            <a:r>
              <a:rPr lang="en-US" altLang="en-US" sz="1600" b="1" dirty="0">
                <a:ea typeface="+mn-ea"/>
              </a:rPr>
              <a:t>:</a:t>
            </a:r>
            <a:r>
              <a:rPr lang="en-US" altLang="en-US" sz="1600" dirty="0">
                <a:ea typeface="+mn-ea"/>
              </a:rPr>
              <a:t> study between two to four subjects, </a:t>
            </a:r>
            <a:r>
              <a:rPr lang="en-US" altLang="en-US" sz="1600" dirty="0" err="1">
                <a:ea typeface="+mn-ea"/>
              </a:rPr>
              <a:t>specialising</a:t>
            </a:r>
            <a:r>
              <a:rPr lang="en-US" altLang="en-US" sz="1600" dirty="0">
                <a:ea typeface="+mn-ea"/>
              </a:rPr>
              <a:t> in just two   subjects in years two and three.</a:t>
            </a:r>
          </a:p>
          <a:p>
            <a:pPr indent="-228600" defTabSz="914400">
              <a:lnSpc>
                <a:spcPct val="90000"/>
              </a:lnSpc>
              <a:spcBef>
                <a:spcPts val="400"/>
              </a:spcBef>
              <a:spcAft>
                <a:spcPts val="400"/>
              </a:spcAft>
              <a:buClr>
                <a:srgbClr val="FB705B"/>
              </a:buClr>
              <a:buFont typeface="Arial" panose="020B0604020202020204" pitchFamily="34" charset="0"/>
              <a:buChar char="•"/>
            </a:pPr>
            <a:r>
              <a:rPr lang="en-US" altLang="en-US" sz="1600" b="1" dirty="0">
                <a:ea typeface="+mn-ea"/>
              </a:rPr>
              <a:t>Modular courses: </a:t>
            </a:r>
            <a:r>
              <a:rPr lang="en-US" altLang="en-US" sz="1600" dirty="0">
                <a:ea typeface="+mn-ea"/>
              </a:rPr>
              <a:t>build a </a:t>
            </a:r>
            <a:r>
              <a:rPr lang="en-US" altLang="en-US" sz="1600" dirty="0" err="1">
                <a:ea typeface="+mn-ea"/>
              </a:rPr>
              <a:t>personalised</a:t>
            </a:r>
            <a:r>
              <a:rPr lang="en-US" altLang="en-US" sz="1600" dirty="0">
                <a:ea typeface="+mn-ea"/>
              </a:rPr>
              <a:t> course by choosing modules you’re interested in.</a:t>
            </a:r>
          </a:p>
          <a:p>
            <a:pPr indent="-228600" defTabSz="914400">
              <a:lnSpc>
                <a:spcPct val="90000"/>
              </a:lnSpc>
              <a:spcBef>
                <a:spcPts val="400"/>
              </a:spcBef>
              <a:spcAft>
                <a:spcPts val="400"/>
              </a:spcAft>
              <a:buClr>
                <a:srgbClr val="FB705B"/>
              </a:buClr>
              <a:buFont typeface="Arial" panose="020B0604020202020204" pitchFamily="34" charset="0"/>
              <a:buChar char="•"/>
            </a:pPr>
            <a:r>
              <a:rPr lang="en-US" altLang="en-US" sz="1600" b="1" dirty="0">
                <a:ea typeface="+mn-ea"/>
              </a:rPr>
              <a:t>Sandwich courses:</a:t>
            </a:r>
            <a:r>
              <a:rPr lang="en-US" altLang="en-US" sz="1600" dirty="0">
                <a:ea typeface="+mn-ea"/>
              </a:rPr>
              <a:t> courses with one year in industry or a year abroad.</a:t>
            </a:r>
          </a:p>
          <a:p>
            <a:pPr indent="-228600" defTabSz="914400">
              <a:lnSpc>
                <a:spcPct val="90000"/>
              </a:lnSpc>
              <a:spcBef>
                <a:spcPts val="400"/>
              </a:spcBef>
              <a:spcAft>
                <a:spcPts val="400"/>
              </a:spcAft>
              <a:buClr>
                <a:srgbClr val="FB705B"/>
              </a:buClr>
              <a:buFont typeface="Arial" panose="020B0604020202020204" pitchFamily="34" charset="0"/>
              <a:buChar char="•"/>
            </a:pPr>
            <a:r>
              <a:rPr lang="en-US" altLang="en-US" sz="1600" b="1" dirty="0">
                <a:ea typeface="+mn-ea"/>
              </a:rPr>
              <a:t>Foundation year: </a:t>
            </a:r>
            <a:r>
              <a:rPr lang="en-US" altLang="en-US" sz="1600" dirty="0">
                <a:ea typeface="+mn-ea"/>
              </a:rPr>
              <a:t>if you don’t have the right qualifications, some universities and colleges offer this to help students prepare for and enter higher education.</a:t>
            </a:r>
          </a:p>
        </p:txBody>
      </p:sp>
    </p:spTree>
    <p:extLst>
      <p:ext uri="{BB962C8B-B14F-4D97-AF65-F5344CB8AC3E}">
        <p14:creationId xmlns:p14="http://schemas.microsoft.com/office/powerpoint/2010/main" val="3521131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34C9-4D33-443D-9B17-3B6DE15BA527}"/>
              </a:ext>
            </a:extLst>
          </p:cNvPr>
          <p:cNvSpPr>
            <a:spLocks noGrp="1"/>
          </p:cNvSpPr>
          <p:nvPr>
            <p:ph type="title"/>
          </p:nvPr>
        </p:nvSpPr>
        <p:spPr>
          <a:xfrm>
            <a:off x="287338" y="182210"/>
            <a:ext cx="3832176" cy="987425"/>
          </a:xfrm>
        </p:spPr>
        <p:txBody>
          <a:bodyPr>
            <a:normAutofit fontScale="90000"/>
          </a:bodyPr>
          <a:lstStyle/>
          <a:p>
            <a:r>
              <a:rPr lang="en-GB" altLang="en-US" sz="3600" b="1" dirty="0"/>
              <a:t>What’s right for you?</a:t>
            </a:r>
            <a:endParaRPr lang="en-GB" dirty="0"/>
          </a:p>
        </p:txBody>
      </p:sp>
      <p:pic>
        <p:nvPicPr>
          <p:cNvPr id="9" name="Picture Placeholder 8" descr="A group of people sitting at a table&#10;&#10;Description automatically generated">
            <a:extLst>
              <a:ext uri="{FF2B5EF4-FFF2-40B4-BE49-F238E27FC236}">
                <a16:creationId xmlns:a16="http://schemas.microsoft.com/office/drawing/2014/main" id="{423D4F9F-8797-4AAF-9032-4257D7C5153B}"/>
              </a:ext>
            </a:extLst>
          </p:cNvPr>
          <p:cNvPicPr>
            <a:picLocks noGrp="1" noChangeAspect="1"/>
          </p:cNvPicPr>
          <p:nvPr>
            <p:ph type="pic" idx="1"/>
          </p:nvPr>
        </p:nvPicPr>
        <p:blipFill>
          <a:blip r:embed="rId2"/>
          <a:srcRect l="8986" r="8986"/>
          <a:stretch>
            <a:fillRect/>
          </a:stretch>
        </p:blipFill>
        <p:spPr/>
      </p:pic>
      <p:sp>
        <p:nvSpPr>
          <p:cNvPr id="3" name="Content Placeholder 2">
            <a:extLst>
              <a:ext uri="{FF2B5EF4-FFF2-40B4-BE49-F238E27FC236}">
                <a16:creationId xmlns:a16="http://schemas.microsoft.com/office/drawing/2014/main" id="{7552CE23-A83E-40CF-B3ED-D7376E9F350D}"/>
              </a:ext>
            </a:extLst>
          </p:cNvPr>
          <p:cNvSpPr>
            <a:spLocks noGrp="1"/>
          </p:cNvSpPr>
          <p:nvPr>
            <p:ph type="body" sz="half" idx="2"/>
          </p:nvPr>
        </p:nvSpPr>
        <p:spPr>
          <a:xfrm>
            <a:off x="287338" y="1269043"/>
            <a:ext cx="3832175" cy="2858691"/>
          </a:xfrm>
        </p:spPr>
        <p:txBody>
          <a:bodyPr>
            <a:normAutofit fontScale="92500" lnSpcReduction="10000"/>
          </a:bodyPr>
          <a:lstStyle/>
          <a:p>
            <a:pPr eaLnBrk="1" hangingPunct="1">
              <a:spcBef>
                <a:spcPts val="600"/>
              </a:spcBef>
              <a:spcAft>
                <a:spcPts val="600"/>
              </a:spcAft>
              <a:buClr>
                <a:srgbClr val="5DB88D"/>
              </a:buClr>
              <a:defRPr/>
            </a:pPr>
            <a:r>
              <a:rPr lang="en-GB" sz="1500" dirty="0"/>
              <a:t>There are a number of things for you to consider when applying for higher education, such as:</a:t>
            </a:r>
          </a:p>
          <a:p>
            <a:pPr marL="285750" indent="-285750" eaLnBrk="1" hangingPunct="1">
              <a:spcBef>
                <a:spcPts val="600"/>
              </a:spcBef>
              <a:spcAft>
                <a:spcPts val="600"/>
              </a:spcAft>
              <a:buClr>
                <a:srgbClr val="5DB88D"/>
              </a:buClr>
              <a:buFont typeface="Arial" panose="020B0604020202020204" pitchFamily="34" charset="0"/>
              <a:buChar char="•"/>
              <a:defRPr/>
            </a:pPr>
            <a:r>
              <a:rPr lang="en-GB" sz="1500" dirty="0"/>
              <a:t>a subject </a:t>
            </a:r>
            <a:r>
              <a:rPr lang="en-GB" sz="1500" b="1" dirty="0"/>
              <a:t>you</a:t>
            </a:r>
            <a:r>
              <a:rPr lang="en-GB" sz="1500" b="1" i="1" dirty="0"/>
              <a:t> </a:t>
            </a:r>
            <a:r>
              <a:rPr lang="en-GB" sz="1500" dirty="0"/>
              <a:t>enjoy – you are investing time, money, and effort</a:t>
            </a:r>
          </a:p>
          <a:p>
            <a:pPr marL="285750" indent="-285750" eaLnBrk="1" hangingPunct="1">
              <a:spcBef>
                <a:spcPts val="600"/>
              </a:spcBef>
              <a:spcAft>
                <a:spcPts val="600"/>
              </a:spcAft>
              <a:buClr>
                <a:srgbClr val="5DB88D"/>
              </a:buClr>
              <a:buFont typeface="Arial" panose="020B0604020202020204" pitchFamily="34" charset="0"/>
              <a:buChar char="•"/>
              <a:defRPr/>
            </a:pPr>
            <a:r>
              <a:rPr lang="en-GB" sz="1500" dirty="0"/>
              <a:t>whether it’s right for your career path – check with employers</a:t>
            </a:r>
          </a:p>
          <a:p>
            <a:pPr marL="285750" indent="-285750" eaLnBrk="1" hangingPunct="1">
              <a:spcBef>
                <a:spcPts val="600"/>
              </a:spcBef>
              <a:spcAft>
                <a:spcPts val="600"/>
              </a:spcAft>
              <a:buClr>
                <a:srgbClr val="5DB88D"/>
              </a:buClr>
              <a:buFont typeface="Arial" panose="020B0604020202020204" pitchFamily="34" charset="0"/>
              <a:buChar char="•"/>
              <a:defRPr/>
            </a:pPr>
            <a:r>
              <a:rPr lang="en-GB" sz="1500" dirty="0"/>
              <a:t>location – city or rural, transport links</a:t>
            </a:r>
          </a:p>
          <a:p>
            <a:pPr marL="285750" indent="-285750" eaLnBrk="1" hangingPunct="1">
              <a:spcBef>
                <a:spcPts val="600"/>
              </a:spcBef>
              <a:spcAft>
                <a:spcPts val="600"/>
              </a:spcAft>
              <a:buClr>
                <a:srgbClr val="5DB88D"/>
              </a:buClr>
              <a:buFont typeface="Arial" panose="020B0604020202020204" pitchFamily="34" charset="0"/>
              <a:buChar char="•"/>
              <a:defRPr/>
            </a:pPr>
            <a:r>
              <a:rPr lang="en-GB" sz="1500" dirty="0"/>
              <a:t>a study style that suits you</a:t>
            </a:r>
          </a:p>
          <a:p>
            <a:pPr marL="285750" indent="-285750" eaLnBrk="1" hangingPunct="1">
              <a:spcBef>
                <a:spcPts val="600"/>
              </a:spcBef>
              <a:spcAft>
                <a:spcPts val="600"/>
              </a:spcAft>
              <a:buClr>
                <a:srgbClr val="5DB88D"/>
              </a:buClr>
              <a:buFont typeface="Arial" panose="020B0604020202020204" pitchFamily="34" charset="0"/>
              <a:buChar char="•"/>
              <a:defRPr/>
            </a:pPr>
            <a:r>
              <a:rPr lang="en-GB" sz="1500" dirty="0"/>
              <a:t>extracurricular activities</a:t>
            </a:r>
          </a:p>
          <a:p>
            <a:pPr marL="285750" indent="-285750" eaLnBrk="1" hangingPunct="1">
              <a:spcBef>
                <a:spcPts val="600"/>
              </a:spcBef>
              <a:spcAft>
                <a:spcPts val="600"/>
              </a:spcAft>
              <a:buClr>
                <a:srgbClr val="5DB88D"/>
              </a:buClr>
              <a:buFont typeface="Arial" panose="020B0604020202020204" pitchFamily="34" charset="0"/>
              <a:buChar char="•"/>
              <a:defRPr/>
            </a:pPr>
            <a:r>
              <a:rPr lang="en-GB" sz="1500" dirty="0"/>
              <a:t>finances</a:t>
            </a:r>
          </a:p>
          <a:p>
            <a:endParaRPr lang="en-GB" sz="2000" dirty="0"/>
          </a:p>
        </p:txBody>
      </p:sp>
      <p:sp>
        <p:nvSpPr>
          <p:cNvPr id="4" name="Date Placeholder 3">
            <a:extLst>
              <a:ext uri="{FF2B5EF4-FFF2-40B4-BE49-F238E27FC236}">
                <a16:creationId xmlns:a16="http://schemas.microsoft.com/office/drawing/2014/main" id="{552E4ECC-8AA0-4F4C-9DE3-42FD31868FD5}"/>
              </a:ext>
            </a:extLst>
          </p:cNvPr>
          <p:cNvSpPr>
            <a:spLocks noGrp="1"/>
          </p:cNvSpPr>
          <p:nvPr>
            <p:ph type="dt" sz="half" idx="10"/>
          </p:nvPr>
        </p:nvSpPr>
        <p:spPr/>
        <p:txBody>
          <a:bodyPr/>
          <a:lstStyle/>
          <a:p>
            <a:fld id="{F89949EC-4DB5-BC47-A7D2-D67B815AF9FF}" type="datetime4">
              <a:rPr lang="en-GB" smtClean="0"/>
              <a:t>23 October 2020</a:t>
            </a:fld>
            <a:endParaRPr lang="en-US" dirty="0"/>
          </a:p>
        </p:txBody>
      </p:sp>
      <p:sp>
        <p:nvSpPr>
          <p:cNvPr id="5" name="Footer Placeholder 4">
            <a:extLst>
              <a:ext uri="{FF2B5EF4-FFF2-40B4-BE49-F238E27FC236}">
                <a16:creationId xmlns:a16="http://schemas.microsoft.com/office/drawing/2014/main" id="{44679CAB-6572-4BB7-8D98-3C40851419EF}"/>
              </a:ext>
            </a:extLst>
          </p:cNvPr>
          <p:cNvSpPr>
            <a:spLocks noGrp="1"/>
          </p:cNvSpPr>
          <p:nvPr>
            <p:ph type="ftr" sz="quarter" idx="3"/>
          </p:nvPr>
        </p:nvSpPr>
        <p:spPr/>
        <p:txBody>
          <a:bodyPr/>
          <a:lstStyle/>
          <a:p>
            <a:r>
              <a:rPr lang="en-US" dirty="0"/>
              <a:t>Security marking: </a:t>
            </a:r>
            <a:r>
              <a:rPr lang="en-US" b="1" dirty="0"/>
              <a:t>PUBLIC</a:t>
            </a:r>
          </a:p>
        </p:txBody>
      </p:sp>
      <p:sp>
        <p:nvSpPr>
          <p:cNvPr id="6" name="Slide Number Placeholder 5">
            <a:extLst>
              <a:ext uri="{FF2B5EF4-FFF2-40B4-BE49-F238E27FC236}">
                <a16:creationId xmlns:a16="http://schemas.microsoft.com/office/drawing/2014/main" id="{3A97B88B-CB11-4CD4-B35F-51A99F007033}"/>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dirty="0"/>
          </a:p>
        </p:txBody>
      </p:sp>
    </p:spTree>
    <p:extLst>
      <p:ext uri="{BB962C8B-B14F-4D97-AF65-F5344CB8AC3E}">
        <p14:creationId xmlns:p14="http://schemas.microsoft.com/office/powerpoint/2010/main" val="298892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23F400-18C4-4BD7-B54E-358DA955F89E}"/>
              </a:ext>
            </a:extLst>
          </p:cNvPr>
          <p:cNvSpPr>
            <a:spLocks noGrp="1"/>
          </p:cNvSpPr>
          <p:nvPr>
            <p:ph type="title"/>
          </p:nvPr>
        </p:nvSpPr>
        <p:spPr>
          <a:xfrm>
            <a:off x="396394" y="139618"/>
            <a:ext cx="3832176" cy="987425"/>
          </a:xfrm>
        </p:spPr>
        <p:txBody>
          <a:bodyPr/>
          <a:lstStyle/>
          <a:p>
            <a:r>
              <a:rPr lang="en-GB" dirty="0"/>
              <a:t>Before you apply</a:t>
            </a:r>
          </a:p>
        </p:txBody>
      </p:sp>
      <p:sp>
        <p:nvSpPr>
          <p:cNvPr id="10" name="Text Placeholder 9">
            <a:extLst>
              <a:ext uri="{FF2B5EF4-FFF2-40B4-BE49-F238E27FC236}">
                <a16:creationId xmlns:a16="http://schemas.microsoft.com/office/drawing/2014/main" id="{492D3959-9CA9-4AC5-A567-1A626DD870E2}"/>
              </a:ext>
            </a:extLst>
          </p:cNvPr>
          <p:cNvSpPr>
            <a:spLocks noGrp="1"/>
          </p:cNvSpPr>
          <p:nvPr>
            <p:ph type="body" sz="half" idx="2"/>
          </p:nvPr>
        </p:nvSpPr>
        <p:spPr>
          <a:xfrm>
            <a:off x="287337" y="1362536"/>
            <a:ext cx="3832175" cy="2858691"/>
          </a:xfrm>
        </p:spPr>
        <p:txBody>
          <a:bodyPr>
            <a:normAutofit/>
          </a:bodyPr>
          <a:lstStyle/>
          <a:p>
            <a:pPr marL="114300" indent="0" defTabSz="914400">
              <a:lnSpc>
                <a:spcPct val="90000"/>
              </a:lnSpc>
              <a:spcBef>
                <a:spcPts val="600"/>
              </a:spcBef>
              <a:spcAft>
                <a:spcPts val="600"/>
              </a:spcAft>
              <a:buClr>
                <a:schemeClr val="tx2"/>
              </a:buClr>
              <a:defRPr/>
            </a:pPr>
            <a:r>
              <a:rPr lang="en-US" altLang="en-US" sz="1400" dirty="0">
                <a:ea typeface="+mn-ea"/>
              </a:rPr>
              <a:t>Register in the UCAS Hub to explore your options, such as: </a:t>
            </a:r>
          </a:p>
          <a:p>
            <a:pPr marL="285750" indent="-171450" defTabSz="914400">
              <a:spcBef>
                <a:spcPts val="600"/>
              </a:spcBef>
              <a:spcAft>
                <a:spcPts val="600"/>
              </a:spcAft>
              <a:buClr>
                <a:srgbClr val="3BC0C7"/>
              </a:buClr>
              <a:buFont typeface="Arial" panose="020B0604020202020204" pitchFamily="34" charset="0"/>
              <a:buChar char="•"/>
              <a:defRPr/>
            </a:pPr>
            <a:r>
              <a:rPr lang="en-US" altLang="en-US" sz="1400" dirty="0"/>
              <a:t>explore careers, subjects, universities and apprenticeships</a:t>
            </a:r>
          </a:p>
          <a:p>
            <a:pPr marL="285750" indent="-171450" defTabSz="914400">
              <a:spcBef>
                <a:spcPts val="600"/>
              </a:spcBef>
              <a:spcAft>
                <a:spcPts val="600"/>
              </a:spcAft>
              <a:buClr>
                <a:srgbClr val="3BC0C7"/>
              </a:buClr>
              <a:buFont typeface="Arial" panose="020B0604020202020204" pitchFamily="34" charset="0"/>
              <a:buChar char="•"/>
              <a:defRPr/>
            </a:pPr>
            <a:r>
              <a:rPr lang="en-US" altLang="en-US" sz="1400" dirty="0"/>
              <a:t>find and </a:t>
            </a:r>
            <a:r>
              <a:rPr lang="en-US" altLang="en-US" sz="1400" dirty="0" err="1"/>
              <a:t>favourite</a:t>
            </a:r>
            <a:r>
              <a:rPr lang="en-US" altLang="en-US" sz="1400" dirty="0"/>
              <a:t> over 35,000 courses</a:t>
            </a:r>
          </a:p>
          <a:p>
            <a:pPr marL="285750" indent="-171450" defTabSz="914400">
              <a:spcBef>
                <a:spcPts val="600"/>
              </a:spcBef>
              <a:spcAft>
                <a:spcPts val="600"/>
              </a:spcAft>
              <a:buClr>
                <a:srgbClr val="3BC0C7"/>
              </a:buClr>
              <a:buFont typeface="Arial" panose="020B0604020202020204" pitchFamily="34" charset="0"/>
              <a:buChar char="•"/>
              <a:defRPr/>
            </a:pPr>
            <a:r>
              <a:rPr lang="en-US" altLang="en-US" sz="1400" dirty="0"/>
              <a:t>search for virtual tours and online events </a:t>
            </a:r>
          </a:p>
          <a:p>
            <a:pPr marL="285750" indent="-171450" defTabSz="914400">
              <a:spcBef>
                <a:spcPts val="600"/>
              </a:spcBef>
              <a:spcAft>
                <a:spcPts val="600"/>
              </a:spcAft>
              <a:buClr>
                <a:srgbClr val="3BC0C7"/>
              </a:buClr>
              <a:buFont typeface="Arial" panose="020B0604020202020204" pitchFamily="34" charset="0"/>
              <a:buChar char="•"/>
              <a:defRPr/>
            </a:pPr>
            <a:r>
              <a:rPr lang="en-US" altLang="en-US" sz="1400" dirty="0"/>
              <a:t>turn predicted grades into Tariff points </a:t>
            </a:r>
          </a:p>
          <a:p>
            <a:pPr marL="285750" indent="-171450" defTabSz="914400">
              <a:spcBef>
                <a:spcPts val="600"/>
              </a:spcBef>
              <a:spcAft>
                <a:spcPts val="600"/>
              </a:spcAft>
              <a:buClr>
                <a:srgbClr val="3BC0C7"/>
              </a:buClr>
              <a:buFont typeface="Arial" panose="020B0604020202020204" pitchFamily="34" charset="0"/>
              <a:buChar char="•"/>
              <a:defRPr/>
            </a:pPr>
            <a:r>
              <a:rPr lang="en-US" altLang="en-US" sz="1400" dirty="0"/>
              <a:t>s</a:t>
            </a:r>
            <a:r>
              <a:rPr lang="en-US" sz="1400" dirty="0"/>
              <a:t>peak to those in the know using </a:t>
            </a:r>
            <a:r>
              <a:rPr lang="en-US" sz="1400" dirty="0">
                <a:hlinkClick r:id="rId2"/>
              </a:rPr>
              <a:t>Unibuddy</a:t>
            </a:r>
            <a:r>
              <a:rPr lang="en-US" sz="1400" dirty="0"/>
              <a:t> </a:t>
            </a:r>
          </a:p>
          <a:p>
            <a:endParaRPr lang="en-GB" sz="1400" dirty="0"/>
          </a:p>
        </p:txBody>
      </p:sp>
      <p:sp>
        <p:nvSpPr>
          <p:cNvPr id="5" name="Date Placeholder 4">
            <a:extLst>
              <a:ext uri="{FF2B5EF4-FFF2-40B4-BE49-F238E27FC236}">
                <a16:creationId xmlns:a16="http://schemas.microsoft.com/office/drawing/2014/main" id="{973FCBE6-1904-4CA4-A853-C23D6C7B08A0}"/>
              </a:ext>
            </a:extLst>
          </p:cNvPr>
          <p:cNvSpPr>
            <a:spLocks noGrp="1"/>
          </p:cNvSpPr>
          <p:nvPr>
            <p:ph type="dt" sz="half" idx="10"/>
          </p:nvPr>
        </p:nvSpPr>
        <p:spPr/>
        <p:txBody>
          <a:bodyPr/>
          <a:lstStyle/>
          <a:p>
            <a:fld id="{53D41685-637F-A541-9AC9-5F46001ECA27}" type="datetime4">
              <a:rPr lang="en-GB" smtClean="0"/>
              <a:t>23 October 2020</a:t>
            </a:fld>
            <a:endParaRPr lang="en-US" dirty="0"/>
          </a:p>
        </p:txBody>
      </p:sp>
      <p:sp>
        <p:nvSpPr>
          <p:cNvPr id="6" name="Footer Placeholder 5">
            <a:extLst>
              <a:ext uri="{FF2B5EF4-FFF2-40B4-BE49-F238E27FC236}">
                <a16:creationId xmlns:a16="http://schemas.microsoft.com/office/drawing/2014/main" id="{52002873-8ED4-40CF-975B-64E2AFC96E77}"/>
              </a:ext>
            </a:extLst>
          </p:cNvPr>
          <p:cNvSpPr>
            <a:spLocks noGrp="1"/>
          </p:cNvSpPr>
          <p:nvPr>
            <p:ph type="ftr" sz="quarter" idx="3"/>
          </p:nvPr>
        </p:nvSpPr>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79668ED1-F683-4D5B-9852-F3D39EAA7AFB}"/>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dirty="0"/>
          </a:p>
        </p:txBody>
      </p:sp>
      <p:pic>
        <p:nvPicPr>
          <p:cNvPr id="12" name="Picture Placeholder 11">
            <a:extLst>
              <a:ext uri="{FF2B5EF4-FFF2-40B4-BE49-F238E27FC236}">
                <a16:creationId xmlns:a16="http://schemas.microsoft.com/office/drawing/2014/main" id="{F84FA9F8-03F8-4B19-9499-316882356BAC}"/>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t="11071" b="11071"/>
          <a:stretch/>
        </p:blipFill>
        <p:spPr>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sp>
        <p:nvSpPr>
          <p:cNvPr id="14" name="TextBox 13">
            <a:extLst>
              <a:ext uri="{FF2B5EF4-FFF2-40B4-BE49-F238E27FC236}">
                <a16:creationId xmlns:a16="http://schemas.microsoft.com/office/drawing/2014/main" id="{544A9E56-121B-4038-AB6F-D5BDBAB9A461}"/>
              </a:ext>
            </a:extLst>
          </p:cNvPr>
          <p:cNvSpPr txBox="1"/>
          <p:nvPr/>
        </p:nvSpPr>
        <p:spPr>
          <a:xfrm>
            <a:off x="197962" y="4086467"/>
            <a:ext cx="4572000" cy="286232"/>
          </a:xfrm>
          <a:prstGeom prst="rect">
            <a:avLst/>
          </a:prstGeom>
          <a:noFill/>
        </p:spPr>
        <p:txBody>
          <a:bodyPr wrap="square">
            <a:spAutoFit/>
          </a:bodyPr>
          <a:lstStyle/>
          <a:p>
            <a:pPr marL="114300" indent="0" defTabSz="914400">
              <a:lnSpc>
                <a:spcPct val="90000"/>
              </a:lnSpc>
              <a:spcBef>
                <a:spcPts val="600"/>
              </a:spcBef>
              <a:spcAft>
                <a:spcPts val="600"/>
              </a:spcAft>
              <a:buClr>
                <a:schemeClr val="tx2"/>
              </a:buClr>
              <a:defRPr/>
            </a:pPr>
            <a:r>
              <a:rPr lang="en-US" altLang="en-US" sz="1400" dirty="0">
                <a:latin typeface="+mj-lt"/>
                <a:ea typeface="+mn-ea"/>
              </a:rPr>
              <a:t>Go to: </a:t>
            </a:r>
            <a:r>
              <a:rPr lang="en-US" altLang="en-US" sz="1400" u="sng" dirty="0">
                <a:solidFill>
                  <a:srgbClr val="FF0000"/>
                </a:solidFill>
                <a:latin typeface="+mj-lt"/>
                <a:ea typeface="+mn-ea"/>
              </a:rPr>
              <a:t>ucas.com/hub</a:t>
            </a:r>
          </a:p>
        </p:txBody>
      </p:sp>
    </p:spTree>
    <p:extLst>
      <p:ext uri="{BB962C8B-B14F-4D97-AF65-F5344CB8AC3E}">
        <p14:creationId xmlns:p14="http://schemas.microsoft.com/office/powerpoint/2010/main" val="31984120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plying to university through UCAS new.potx" id="{1457640A-3ECA-44E4-BE4B-2AC139AB384B}" vid="{54742733-F2C7-4432-B870-21344A06CFCE}"/>
    </a:ext>
  </a:extLst>
</a:theme>
</file>

<file path=ppt/theme/theme2.xml><?xml version="1.0" encoding="utf-8"?>
<a:theme xmlns:a="http://schemas.openxmlformats.org/drawingml/2006/main" name="1_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FD5A51A4A5374699A400A62C439C17" ma:contentTypeVersion="5" ma:contentTypeDescription="Create a new document." ma:contentTypeScope="" ma:versionID="ad306481d7a839aa0f7a461325751a2c">
  <xsd:schema xmlns:xsd="http://www.w3.org/2001/XMLSchema" xmlns:xs="http://www.w3.org/2001/XMLSchema" xmlns:p="http://schemas.microsoft.com/office/2006/metadata/properties" xmlns:ns2="99b40488-72d6-4349-9865-69837ab149ac" xmlns:ns3="8ef8b447-b471-43cb-ac64-8c981068cc25" targetNamespace="http://schemas.microsoft.com/office/2006/metadata/properties" ma:root="true" ma:fieldsID="a84b0d69d58565ae1f8d0df34122f2e8" ns2:_="" ns3:_="">
    <xsd:import namespace="99b40488-72d6-4349-9865-69837ab149ac"/>
    <xsd:import namespace="8ef8b447-b471-43cb-ac64-8c981068cc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40488-72d6-4349-9865-69837ab14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BAC01C-CC14-44F7-A51E-DB6DB75B5327}"/>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440FDCD6-A7AB-4E9A-8D34-6EB49E737799}">
  <ds:schemaRefs>
    <ds:schemaRef ds:uri="http://schemas.microsoft.com/office/2006/documentManagement/types"/>
    <ds:schemaRef ds:uri="http://schemas.openxmlformats.org/package/2006/metadata/core-properties"/>
    <ds:schemaRef ds:uri="http://purl.org/dc/terms/"/>
    <ds:schemaRef ds:uri="99b40488-72d6-4349-9865-69837ab149ac"/>
    <ds:schemaRef ds:uri="http://purl.org/dc/elements/1.1/"/>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Applying to university through UCAS new</Template>
  <TotalTime>329</TotalTime>
  <Words>960</Words>
  <Application>Microsoft Office PowerPoint</Application>
  <PresentationFormat>On-screen Show (16:9)</PresentationFormat>
  <Paragraphs>133</Paragraphs>
  <Slides>14</Slides>
  <Notes>1</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ucas2020</vt:lpstr>
      <vt:lpstr>1_ucas2020</vt:lpstr>
      <vt:lpstr>Making the right choices</vt:lpstr>
      <vt:lpstr>PowerPoint Presentation</vt:lpstr>
      <vt:lpstr>Choices available</vt:lpstr>
      <vt:lpstr>Apprenticeship advice</vt:lpstr>
      <vt:lpstr>Why higher education? </vt:lpstr>
      <vt:lpstr>Higher education study options</vt:lpstr>
      <vt:lpstr>Types of courses available</vt:lpstr>
      <vt:lpstr>What’s right for you?</vt:lpstr>
      <vt:lpstr>Before you apply</vt:lpstr>
      <vt:lpstr>PowerPoint Presentation</vt:lpstr>
      <vt:lpstr>Research – it's free!</vt:lpstr>
      <vt:lpstr>Research – it’s free!</vt:lpstr>
      <vt:lpstr>Additional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right choices</dc:title>
  <dc:creator>Katie Ashforth-Shaw</dc:creator>
  <cp:lastModifiedBy>Samantha Sykes</cp:lastModifiedBy>
  <cp:revision>16</cp:revision>
  <dcterms:created xsi:type="dcterms:W3CDTF">2020-09-03T08:46:49Z</dcterms:created>
  <dcterms:modified xsi:type="dcterms:W3CDTF">2020-10-23T11:29:11Z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3A271EEA-BA84-4927-848E-DB202E379C76</vt:lpwstr>
  </property>
  <property fmtid="{D5CDD505-2E9C-101B-9397-08002B2CF9AE}" pid="3" name="ArticulatePath">
    <vt:lpwstr>Applying to university through UCAS new</vt:lpwstr>
  </property>
  <property fmtid="{D5CDD505-2E9C-101B-9397-08002B2CF9AE}" pid="4" name="ContentTypeId">
    <vt:lpwstr>0x0101005CFD5A51A4A5374699A400A62C439C17</vt:lpwstr>
  </property>
</Properties>
</file>