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56" r:id="rId2"/>
    <p:sldId id="257" r:id="rId3"/>
    <p:sldId id="258" r:id="rId4"/>
    <p:sldId id="259" r:id="rId5"/>
    <p:sldId id="264" r:id="rId6"/>
    <p:sldId id="261" r:id="rId7"/>
    <p:sldId id="260" r:id="rId8"/>
    <p:sldId id="263" r:id="rId9"/>
    <p:sldId id="281" r:id="rId10"/>
    <p:sldId id="275" r:id="rId11"/>
    <p:sldId id="265" r:id="rId12"/>
    <p:sldId id="276" r:id="rId13"/>
    <p:sldId id="266" r:id="rId14"/>
    <p:sldId id="278" r:id="rId15"/>
    <p:sldId id="267" r:id="rId16"/>
    <p:sldId id="280" r:id="rId17"/>
    <p:sldId id="289" r:id="rId18"/>
    <p:sldId id="291" r:id="rId19"/>
    <p:sldId id="292" r:id="rId20"/>
    <p:sldId id="277"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2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36" autoAdjust="0"/>
    <p:restoredTop sz="94669"/>
  </p:normalViewPr>
  <p:slideViewPr>
    <p:cSldViewPr snapToGrid="0" snapToObjects="1">
      <p:cViewPr varScale="1">
        <p:scale>
          <a:sx n="110" d="100"/>
          <a:sy n="110" d="100"/>
        </p:scale>
        <p:origin x="124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737B66E-17D7-E748-A2A8-2620E22B2111}" type="datetimeFigureOut">
              <a:rPr lang="en-US" smtClean="0"/>
              <a:t>6/5/2018</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BFAE22B-765C-9941-8F9C-EBDE250D8539}" type="slidenum">
              <a:rPr lang="en-US" smtClean="0"/>
              <a:t>‹#›</a:t>
            </a:fld>
            <a:endParaRPr lang="en-US"/>
          </a:p>
        </p:txBody>
      </p:sp>
    </p:spTree>
    <p:extLst>
      <p:ext uri="{BB962C8B-B14F-4D97-AF65-F5344CB8AC3E}">
        <p14:creationId xmlns:p14="http://schemas.microsoft.com/office/powerpoint/2010/main" val="1910518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iStock-500956250.jpg"/>
          <p:cNvPicPr>
            <a:picLocks noChangeAspect="1"/>
          </p:cNvPicPr>
          <p:nvPr userDrawn="1"/>
        </p:nvPicPr>
        <p:blipFill rotWithShape="1">
          <a:blip r:embed="rId2">
            <a:extLst>
              <a:ext uri="{28A0092B-C50C-407E-A947-70E740481C1C}">
                <a14:useLocalDpi xmlns:a14="http://schemas.microsoft.com/office/drawing/2010/main" val="0"/>
              </a:ext>
            </a:extLst>
          </a:blip>
          <a:srcRect r="25000"/>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UCAS-Right_aligned-White_box_only-CMYK.eps"/>
          <p:cNvPicPr>
            <a:picLocks noChangeAspect="1"/>
          </p:cNvPicPr>
          <p:nvPr userDrawn="1"/>
        </p:nvPicPr>
        <p:blipFill>
          <a:blip r:embed="rId3">
            <a:extLst>
              <a:ext uri="{28A0092B-C50C-407E-A947-70E740481C1C}">
                <a14:useLocalDpi xmlns:a14="http://schemas.microsoft.com/office/drawing/2010/main" val="0"/>
              </a:ext>
            </a:extLst>
          </a:blip>
          <a:srcRect r="5966"/>
          <a:stretch>
            <a:fillRect/>
          </a:stretch>
        </p:blipFill>
        <p:spPr bwMode="auto">
          <a:xfrm>
            <a:off x="7570788" y="6137689"/>
            <a:ext cx="15795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2" name="Picture 2" descr="iStock-491296598.jpg"/>
          <p:cNvPicPr>
            <a:picLocks noChangeAspect="1"/>
          </p:cNvPicPr>
          <p:nvPr userDrawn="1"/>
        </p:nvPicPr>
        <p:blipFill rotWithShape="1">
          <a:blip r:embed="rId2">
            <a:extLst>
              <a:ext uri="{28A0092B-C50C-407E-A947-70E740481C1C}">
                <a14:useLocalDpi xmlns:a14="http://schemas.microsoft.com/office/drawing/2010/main" val="0"/>
              </a:ext>
            </a:extLst>
          </a:blip>
          <a:srcRect l="12269" r="12783"/>
          <a:stretch/>
        </p:blipFill>
        <p:spPr bwMode="auto">
          <a:xfrm>
            <a:off x="-1"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0"/>
            <a:ext cx="9143999" cy="6858000"/>
          </a:xfrm>
          <a:prstGeom prst="rect">
            <a:avLst/>
          </a:prstGeom>
          <a:solidFill>
            <a:srgbClr val="FFFFFF">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4" descr="UCAS-Right_aligned-White_box-Keyline-CMYK.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10463" y="6137689"/>
            <a:ext cx="164782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2" name="Picture 2" descr="iStock-507845190.jpg"/>
          <p:cNvPicPr>
            <a:picLocks noChangeAspect="1"/>
          </p:cNvPicPr>
          <p:nvPr userDrawn="1"/>
        </p:nvPicPr>
        <p:blipFill rotWithShape="1">
          <a:blip r:embed="rId2">
            <a:extLst>
              <a:ext uri="{28A0092B-C50C-407E-A947-70E740481C1C}">
                <a14:useLocalDpi xmlns:a14="http://schemas.microsoft.com/office/drawing/2010/main" val="0"/>
              </a:ext>
            </a:extLst>
          </a:blip>
          <a:srcRect l="13245" r="11807"/>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0"/>
            <a:ext cx="9143999" cy="6858000"/>
          </a:xfrm>
          <a:prstGeom prst="rect">
            <a:avLst/>
          </a:prstGeom>
          <a:solidFill>
            <a:srgbClr val="FFFFFF">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4" descr="UCAS-Right_aligned-White_box-Keyline-CMYK.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10463" y="6137689"/>
            <a:ext cx="164782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3" name="Picture 2" descr="iStock-486076113.jpg"/>
          <p:cNvPicPr>
            <a:picLocks noChangeAspect="1"/>
          </p:cNvPicPr>
          <p:nvPr userDrawn="1"/>
        </p:nvPicPr>
        <p:blipFill rotWithShape="1">
          <a:blip r:embed="rId2">
            <a:extLst>
              <a:ext uri="{28A0092B-C50C-407E-A947-70E740481C1C}">
                <a14:useLocalDpi xmlns:a14="http://schemas.microsoft.com/office/drawing/2010/main" val="0"/>
              </a:ext>
            </a:extLst>
          </a:blip>
          <a:srcRect l="11302" r="13699"/>
          <a:stretch/>
        </p:blipFill>
        <p:spPr bwMode="auto">
          <a:xfrm>
            <a:off x="-1"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0"/>
            <a:ext cx="9143999" cy="6858000"/>
          </a:xfrm>
          <a:prstGeom prst="rect">
            <a:avLst/>
          </a:prstGeom>
          <a:solidFill>
            <a:srgbClr val="FFFFFF">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5" descr="UCAS-Right_aligned-White_box-Keyline-CMYK.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10463" y="6137689"/>
            <a:ext cx="164782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3" name="Picture 2" descr="iStock-508178484.jpg"/>
          <p:cNvPicPr>
            <a:picLocks noChangeAspect="1"/>
          </p:cNvPicPr>
          <p:nvPr userDrawn="1"/>
        </p:nvPicPr>
        <p:blipFill rotWithShape="1">
          <a:blip r:embed="rId2">
            <a:extLst>
              <a:ext uri="{28A0092B-C50C-407E-A947-70E740481C1C}">
                <a14:useLocalDpi xmlns:a14="http://schemas.microsoft.com/office/drawing/2010/main" val="0"/>
              </a:ext>
            </a:extLst>
          </a:blip>
          <a:srcRect l="8048" r="16952"/>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0"/>
            <a:ext cx="9143999" cy="6858000"/>
          </a:xfrm>
          <a:prstGeom prst="rect">
            <a:avLst/>
          </a:prstGeom>
          <a:solidFill>
            <a:srgbClr val="FFFFFF">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5" descr="UCAS-Right_aligned-White_box-Keyline-CMYK.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10463" y="6137689"/>
            <a:ext cx="164782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3" name="Picture 2" descr="iStock-506849636.jpg"/>
          <p:cNvPicPr>
            <a:picLocks noChangeAspect="1"/>
          </p:cNvPicPr>
          <p:nvPr userDrawn="1"/>
        </p:nvPicPr>
        <p:blipFill rotWithShape="1">
          <a:blip r:embed="rId2">
            <a:extLst>
              <a:ext uri="{28A0092B-C50C-407E-A947-70E740481C1C}">
                <a14:useLocalDpi xmlns:a14="http://schemas.microsoft.com/office/drawing/2010/main" val="0"/>
              </a:ext>
            </a:extLst>
          </a:blip>
          <a:srcRect l="1131" r="23870"/>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0"/>
            <a:ext cx="9143999" cy="6858000"/>
          </a:xfrm>
          <a:prstGeom prst="rect">
            <a:avLst/>
          </a:prstGeom>
          <a:solidFill>
            <a:srgbClr val="FFFFFF">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5" descr="UCAS-Right_aligned-White_box-Keyline-CMYK.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10463" y="6137689"/>
            <a:ext cx="164782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3" name="Picture 2" descr="iStock-509054358.jpg"/>
          <p:cNvPicPr>
            <a:picLocks noChangeAspect="1"/>
          </p:cNvPicPr>
          <p:nvPr userDrawn="1"/>
        </p:nvPicPr>
        <p:blipFill rotWithShape="1">
          <a:blip r:embed="rId2">
            <a:extLst>
              <a:ext uri="{28A0092B-C50C-407E-A947-70E740481C1C}">
                <a14:useLocalDpi xmlns:a14="http://schemas.microsoft.com/office/drawing/2010/main" val="0"/>
              </a:ext>
            </a:extLst>
          </a:blip>
          <a:srcRect r="25000"/>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0"/>
            <a:ext cx="9143999" cy="6858000"/>
          </a:xfrm>
          <a:prstGeom prst="rect">
            <a:avLst/>
          </a:prstGeom>
          <a:solidFill>
            <a:srgbClr val="FFFFFF">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5" descr="UCAS-Right_aligned-White_box-Keyline-CMYK.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10463" y="6137689"/>
            <a:ext cx="164782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pic>
        <p:nvPicPr>
          <p:cNvPr id="4" name="Picture 3" descr="UCAS-Right_aligned-White_box-Keyline-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10463" y="6137689"/>
            <a:ext cx="164782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pic>
        <p:nvPicPr>
          <p:cNvPr id="2" name="Picture 1" descr="UCAS-Right_aligned-White_box-Keyline-CMY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10463" y="450873"/>
            <a:ext cx="164782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iStock-597958828.jpg"/>
          <p:cNvPicPr>
            <a:picLocks noChangeAspect="1"/>
          </p:cNvPicPr>
          <p:nvPr userDrawn="1"/>
        </p:nvPicPr>
        <p:blipFill rotWithShape="1">
          <a:blip r:embed="rId2">
            <a:extLst>
              <a:ext uri="{28A0092B-C50C-407E-A947-70E740481C1C}">
                <a14:useLocalDpi xmlns:a14="http://schemas.microsoft.com/office/drawing/2010/main" val="0"/>
              </a:ext>
            </a:extLst>
          </a:blip>
          <a:srcRect l="12020" r="12980"/>
          <a:stretch/>
        </p:blipFill>
        <p:spPr bwMode="auto">
          <a:xfrm>
            <a:off x="-1"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0"/>
            <a:ext cx="9143999" cy="6858000"/>
          </a:xfrm>
          <a:prstGeom prst="rect">
            <a:avLst/>
          </a:prstGeom>
          <a:solidFill>
            <a:srgbClr val="FFFFFF">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5" descr="UCAS-Right_aligned-White_box-Keyline-CMYK.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10463" y="6137689"/>
            <a:ext cx="164782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1" descr="iStock-624713098.jpg"/>
          <p:cNvPicPr>
            <a:picLocks noChangeAspect="1"/>
          </p:cNvPicPr>
          <p:nvPr userDrawn="1"/>
        </p:nvPicPr>
        <p:blipFill rotWithShape="1">
          <a:blip r:embed="rId2">
            <a:extLst>
              <a:ext uri="{28A0092B-C50C-407E-A947-70E740481C1C}">
                <a14:useLocalDpi xmlns:a14="http://schemas.microsoft.com/office/drawing/2010/main" val="0"/>
              </a:ext>
            </a:extLst>
          </a:blip>
          <a:srcRect l="7791" r="17209"/>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0"/>
            <a:ext cx="9143999" cy="6858000"/>
          </a:xfrm>
          <a:prstGeom prst="rect">
            <a:avLst/>
          </a:prstGeom>
          <a:solidFill>
            <a:srgbClr val="FFFFFF">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4" descr="UCAS-Right_aligned-White_box-Keyline-CMYK.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10463" y="6137689"/>
            <a:ext cx="164782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6" descr="iStock-507818393.jpg"/>
          <p:cNvPicPr>
            <a:picLocks noChangeAspect="1"/>
          </p:cNvPicPr>
          <p:nvPr userDrawn="1"/>
        </p:nvPicPr>
        <p:blipFill rotWithShape="1">
          <a:blip r:embed="rId2">
            <a:extLst>
              <a:ext uri="{28A0092B-C50C-407E-A947-70E740481C1C}">
                <a14:useLocalDpi xmlns:a14="http://schemas.microsoft.com/office/drawing/2010/main" val="0"/>
              </a:ext>
            </a:extLst>
          </a:blip>
          <a:srcRect l="12376" r="12702"/>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0"/>
            <a:ext cx="9143999" cy="6858000"/>
          </a:xfrm>
          <a:prstGeom prst="rect">
            <a:avLst/>
          </a:prstGeom>
          <a:solidFill>
            <a:srgbClr val="FFFFFF">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4" descr="UCAS-Right_aligned-White_box-Keyline-CMYK.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10463" y="6137689"/>
            <a:ext cx="164782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2" name="Picture 2" descr="iStock-525488514.jpg"/>
          <p:cNvPicPr>
            <a:picLocks noChangeAspect="1"/>
          </p:cNvPicPr>
          <p:nvPr userDrawn="1"/>
        </p:nvPicPr>
        <p:blipFill rotWithShape="1">
          <a:blip r:embed="rId2">
            <a:extLst>
              <a:ext uri="{28A0092B-C50C-407E-A947-70E740481C1C}">
                <a14:useLocalDpi xmlns:a14="http://schemas.microsoft.com/office/drawing/2010/main" val="0"/>
              </a:ext>
            </a:extLst>
          </a:blip>
          <a:srcRect l="12825" r="12174"/>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0"/>
            <a:ext cx="9143999" cy="6858000"/>
          </a:xfrm>
          <a:prstGeom prst="rect">
            <a:avLst/>
          </a:prstGeom>
          <a:solidFill>
            <a:srgbClr val="FFFFFF">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4" descr="UCAS-Right_aligned-White_box-Keyline-CMYK.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10463" y="6137689"/>
            <a:ext cx="164782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2" name="Picture 2" descr="iStock-538492932.jpg"/>
          <p:cNvPicPr>
            <a:picLocks noChangeAspect="1"/>
          </p:cNvPicPr>
          <p:nvPr userDrawn="1"/>
        </p:nvPicPr>
        <p:blipFill rotWithShape="1">
          <a:blip r:embed="rId2">
            <a:extLst>
              <a:ext uri="{28A0092B-C50C-407E-A947-70E740481C1C}">
                <a14:useLocalDpi xmlns:a14="http://schemas.microsoft.com/office/drawing/2010/main" val="0"/>
              </a:ext>
            </a:extLst>
          </a:blip>
          <a:srcRect l="12980" r="12020"/>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0"/>
            <a:ext cx="9143999" cy="6858000"/>
          </a:xfrm>
          <a:prstGeom prst="rect">
            <a:avLst/>
          </a:prstGeom>
          <a:solidFill>
            <a:srgbClr val="FFFFFF">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4" descr="UCAS-Right_aligned-White_box-Keyline-CMYK.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10463" y="6137689"/>
            <a:ext cx="164782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4" name="Picture 2" descr="iStock-521002834.jpg"/>
          <p:cNvPicPr>
            <a:picLocks noChangeAspect="1"/>
          </p:cNvPicPr>
          <p:nvPr userDrawn="1"/>
        </p:nvPicPr>
        <p:blipFill rotWithShape="1">
          <a:blip r:embed="rId2">
            <a:extLst>
              <a:ext uri="{28A0092B-C50C-407E-A947-70E740481C1C}">
                <a14:useLocalDpi xmlns:a14="http://schemas.microsoft.com/office/drawing/2010/main" val="0"/>
              </a:ext>
            </a:extLst>
          </a:blip>
          <a:srcRect r="25035"/>
          <a:stretch/>
        </p:blipFill>
        <p:spPr bwMode="auto">
          <a:xfrm>
            <a:off x="1" y="-4763"/>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0"/>
            <a:ext cx="9143999" cy="6858000"/>
          </a:xfrm>
          <a:prstGeom prst="rect">
            <a:avLst/>
          </a:prstGeom>
          <a:solidFill>
            <a:srgbClr val="FFFFFF">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6" descr="UCAS-Right_aligned-White_box-Keyline-CMYK.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10463" y="6137689"/>
            <a:ext cx="164782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2" name="Picture 2" descr="iStock-513882542.jpg"/>
          <p:cNvPicPr>
            <a:picLocks noChangeAspect="1"/>
          </p:cNvPicPr>
          <p:nvPr userDrawn="1"/>
        </p:nvPicPr>
        <p:blipFill rotWithShape="1">
          <a:blip r:embed="rId2">
            <a:extLst>
              <a:ext uri="{28A0092B-C50C-407E-A947-70E740481C1C}">
                <a14:useLocalDpi xmlns:a14="http://schemas.microsoft.com/office/drawing/2010/main" val="0"/>
              </a:ext>
            </a:extLst>
          </a:blip>
          <a:srcRect l="12462" r="12668"/>
          <a:stretch/>
        </p:blipFill>
        <p:spPr bwMode="auto">
          <a:xfrm flipH="1">
            <a:off x="-1" y="0"/>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0"/>
            <a:ext cx="9143999" cy="6858000"/>
          </a:xfrm>
          <a:prstGeom prst="rect">
            <a:avLst/>
          </a:prstGeom>
          <a:solidFill>
            <a:srgbClr val="FFFFFF">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2" name="Picture 2" descr="iStock-537252274.jpg"/>
          <p:cNvPicPr>
            <a:picLocks noChangeAspect="1"/>
          </p:cNvPicPr>
          <p:nvPr userDrawn="1"/>
        </p:nvPicPr>
        <p:blipFill rotWithShape="1">
          <a:blip r:embed="rId2">
            <a:extLst>
              <a:ext uri="{28A0092B-C50C-407E-A947-70E740481C1C}">
                <a14:useLocalDpi xmlns:a14="http://schemas.microsoft.com/office/drawing/2010/main" val="0"/>
              </a:ext>
            </a:extLst>
          </a:blip>
          <a:srcRect l="12783" r="12270"/>
          <a:stretch/>
        </p:blipFill>
        <p:spPr bwMode="auto">
          <a:xfrm>
            <a:off x="-1"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0"/>
            <a:ext cx="9143999" cy="6858000"/>
          </a:xfrm>
          <a:prstGeom prst="rect">
            <a:avLst/>
          </a:prstGeom>
          <a:solidFill>
            <a:srgbClr val="FFFFFF">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4" descr="UCAS-Right_aligned-White_box-Keyline-CMYK.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10463" y="6137689"/>
            <a:ext cx="164782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125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1" r:id="rId7"/>
    <p:sldLayoutId id="2147483667" r:id="rId8"/>
    <p:sldLayoutId id="2147483668" r:id="rId9"/>
    <p:sldLayoutId id="2147483669" r:id="rId10"/>
    <p:sldLayoutId id="2147483670" r:id="rId11"/>
    <p:sldLayoutId id="2147483672" r:id="rId12"/>
    <p:sldLayoutId id="2147483673" r:id="rId13"/>
    <p:sldLayoutId id="2147483674" r:id="rId14"/>
    <p:sldLayoutId id="2147483675" r:id="rId15"/>
    <p:sldLayoutId id="2147483677" r:id="rId16"/>
    <p:sldLayoutId id="214748367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datagovernance@ucas.ac.uk"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3182027"/>
            <a:ext cx="7023478" cy="1538882"/>
          </a:xfrm>
          <a:prstGeom prst="rect">
            <a:avLst/>
          </a:prstGeom>
          <a:solidFill>
            <a:srgbClr val="E00023">
              <a:alpha val="9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E00023"/>
              </a:solidFill>
            </a:endParaRPr>
          </a:p>
        </p:txBody>
      </p:sp>
      <p:sp>
        <p:nvSpPr>
          <p:cNvPr id="5" name="TextBox 4"/>
          <p:cNvSpPr txBox="1"/>
          <p:nvPr/>
        </p:nvSpPr>
        <p:spPr>
          <a:xfrm>
            <a:off x="206703" y="4066026"/>
            <a:ext cx="6781939" cy="584775"/>
          </a:xfrm>
          <a:prstGeom prst="rect">
            <a:avLst/>
          </a:prstGeom>
          <a:noFill/>
        </p:spPr>
        <p:txBody>
          <a:bodyPr wrap="square">
            <a:spAutoFit/>
          </a:bodyPr>
          <a:lstStyle/>
          <a:p>
            <a:pPr eaLnBrk="1" fontAlgn="auto" hangingPunct="1">
              <a:spcBef>
                <a:spcPts val="0"/>
              </a:spcBef>
              <a:spcAft>
                <a:spcPts val="0"/>
              </a:spcAft>
              <a:defRPr/>
            </a:pPr>
            <a:r>
              <a:rPr lang="en-US" sz="1600" dirty="0">
                <a:solidFill>
                  <a:srgbClr val="FFFFFF"/>
                </a:solidFill>
                <a:latin typeface="+mj-lt"/>
                <a:cs typeface="FS Albert Pro"/>
              </a:rPr>
              <a:t> How it affects the services UCAS provides – myths and realities </a:t>
            </a:r>
            <a:endParaRPr lang="en-US" sz="1600" dirty="0">
              <a:solidFill>
                <a:srgbClr val="FFFFFF"/>
              </a:solidFill>
              <a:latin typeface="+mj-lt"/>
              <a:ea typeface="+mn-ea"/>
              <a:cs typeface="FS Albert Pro"/>
            </a:endParaRPr>
          </a:p>
          <a:p>
            <a:pPr eaLnBrk="1" fontAlgn="auto" hangingPunct="1">
              <a:spcBef>
                <a:spcPts val="0"/>
              </a:spcBef>
              <a:spcAft>
                <a:spcPts val="0"/>
              </a:spcAft>
              <a:defRPr/>
            </a:pPr>
            <a:r>
              <a:rPr lang="en-US" sz="1600" dirty="0">
                <a:solidFill>
                  <a:srgbClr val="FFFFFF"/>
                </a:solidFill>
                <a:latin typeface="+mj-lt"/>
                <a:cs typeface="FS Albert Pro"/>
              </a:rPr>
              <a:t> Nigel Parr – Information Governance Manager </a:t>
            </a:r>
            <a:endParaRPr lang="en-US" sz="1600" dirty="0">
              <a:solidFill>
                <a:srgbClr val="FFFFFF"/>
              </a:solidFill>
              <a:latin typeface="+mj-lt"/>
              <a:ea typeface="+mn-ea"/>
              <a:cs typeface="FS Albert Pro"/>
            </a:endParaRPr>
          </a:p>
        </p:txBody>
      </p:sp>
      <p:sp>
        <p:nvSpPr>
          <p:cNvPr id="6" name="Rectangle 1"/>
          <p:cNvSpPr>
            <a:spLocks noChangeArrowheads="1"/>
          </p:cNvSpPr>
          <p:nvPr/>
        </p:nvSpPr>
        <p:spPr bwMode="auto">
          <a:xfrm>
            <a:off x="241539" y="3182027"/>
            <a:ext cx="916878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r>
              <a:rPr lang="en-US" altLang="x-none" sz="2800" b="1" dirty="0">
                <a:solidFill>
                  <a:srgbClr val="FFFFFF"/>
                </a:solidFill>
              </a:rPr>
              <a:t>General Data Protection </a:t>
            </a:r>
          </a:p>
          <a:p>
            <a:pPr eaLnBrk="1" hangingPunct="1"/>
            <a:r>
              <a:rPr lang="en-US" altLang="x-none" sz="2800" b="1" dirty="0">
                <a:solidFill>
                  <a:srgbClr val="FFFFFF"/>
                </a:solidFill>
              </a:rPr>
              <a:t>Regulation (GDPR) </a:t>
            </a:r>
          </a:p>
        </p:txBody>
      </p:sp>
    </p:spTree>
    <p:extLst>
      <p:ext uri="{BB962C8B-B14F-4D97-AF65-F5344CB8AC3E}">
        <p14:creationId xmlns:p14="http://schemas.microsoft.com/office/powerpoint/2010/main" val="195943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363" y="458881"/>
            <a:ext cx="6523037" cy="523220"/>
          </a:xfrm>
          <a:prstGeom prst="rect">
            <a:avLst/>
          </a:prstGeom>
          <a:noFill/>
        </p:spPr>
        <p:txBody>
          <a:bodyPr>
            <a:spAutoFit/>
          </a:bodyPr>
          <a:lstStyle/>
          <a:p>
            <a:pPr fontAlgn="auto">
              <a:spcBef>
                <a:spcPts val="0"/>
              </a:spcBef>
              <a:spcAft>
                <a:spcPts val="0"/>
              </a:spcAft>
              <a:defRPr/>
            </a:pPr>
            <a:r>
              <a:rPr lang="en-US" sz="2800" b="1" dirty="0">
                <a:solidFill>
                  <a:srgbClr val="E00023"/>
                </a:solidFill>
                <a:cs typeface="FS Albert Pro"/>
              </a:rPr>
              <a:t>Criminal convictions</a:t>
            </a:r>
            <a:endParaRPr lang="en-US" sz="2800" b="1" dirty="0">
              <a:solidFill>
                <a:srgbClr val="595959"/>
              </a:solidFill>
              <a:latin typeface="+mj-lt"/>
              <a:ea typeface="+mn-ea"/>
              <a:cs typeface="FS Albert Pro"/>
            </a:endParaRPr>
          </a:p>
        </p:txBody>
      </p:sp>
      <p:sp>
        <p:nvSpPr>
          <p:cNvPr id="4" name="TextBox 3"/>
          <p:cNvSpPr txBox="1">
            <a:spLocks noChangeArrowheads="1"/>
          </p:cNvSpPr>
          <p:nvPr/>
        </p:nvSpPr>
        <p:spPr bwMode="auto">
          <a:xfrm>
            <a:off x="233363" y="996950"/>
            <a:ext cx="6719887" cy="339725"/>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auto">
              <a:spcBef>
                <a:spcPts val="0"/>
              </a:spcBef>
              <a:spcAft>
                <a:spcPts val="0"/>
              </a:spcAft>
              <a:defRPr/>
            </a:pPr>
            <a:r>
              <a:rPr lang="en-US" sz="1600" dirty="0">
                <a:solidFill>
                  <a:schemeClr val="tx1">
                    <a:lumMod val="65000"/>
                    <a:lumOff val="35000"/>
                  </a:schemeClr>
                </a:solidFill>
              </a:rPr>
              <a:t>  </a:t>
            </a:r>
          </a:p>
        </p:txBody>
      </p:sp>
      <p:sp>
        <p:nvSpPr>
          <p:cNvPr id="5" name="TextBox 4">
            <a:extLst>
              <a:ext uri="{FF2B5EF4-FFF2-40B4-BE49-F238E27FC236}">
                <a16:creationId xmlns:a16="http://schemas.microsoft.com/office/drawing/2014/main" id="{958CD242-9CEB-4498-B410-FD54795F21E7}"/>
              </a:ext>
            </a:extLst>
          </p:cNvPr>
          <p:cNvSpPr txBox="1"/>
          <p:nvPr/>
        </p:nvSpPr>
        <p:spPr>
          <a:xfrm>
            <a:off x="294323" y="895848"/>
            <a:ext cx="7081837" cy="5047536"/>
          </a:xfrm>
          <a:prstGeom prst="rect">
            <a:avLst/>
          </a:prstGeom>
          <a:noFill/>
        </p:spPr>
        <p:txBody>
          <a:bodyPr wrap="square">
            <a:spAutoFit/>
          </a:bodyPr>
          <a:lstStyle/>
          <a:p>
            <a:pPr>
              <a:buClr>
                <a:srgbClr val="E00023"/>
              </a:buClr>
              <a:defRPr/>
            </a:pPr>
            <a:endParaRPr lang="en-US" sz="1600" dirty="0">
              <a:solidFill>
                <a:schemeClr val="tx1">
                  <a:lumMod val="75000"/>
                  <a:lumOff val="25000"/>
                </a:schemeClr>
              </a:solidFill>
            </a:endParaRPr>
          </a:p>
          <a:p>
            <a:pPr marL="285750" indent="-285750">
              <a:buClr>
                <a:srgbClr val="E00023"/>
              </a:buClr>
              <a:buFont typeface="Arial" panose="020B0604020202020204" pitchFamily="34" charset="0"/>
              <a:buChar char="•"/>
              <a:defRPr/>
            </a:pPr>
            <a:r>
              <a:rPr lang="en-US" sz="1600" dirty="0">
                <a:solidFill>
                  <a:schemeClr val="tx1">
                    <a:lumMod val="75000"/>
                    <a:lumOff val="25000"/>
                  </a:schemeClr>
                </a:solidFill>
              </a:rPr>
              <a:t>UCAS currently asks two questions: </a:t>
            </a:r>
          </a:p>
          <a:p>
            <a:pPr marL="285750" indent="-285750">
              <a:buClr>
                <a:srgbClr val="E00023"/>
              </a:buClr>
              <a:buFont typeface="Arial" panose="020B0604020202020204" pitchFamily="34" charset="0"/>
              <a:buChar char="•"/>
              <a:defRPr/>
            </a:pPr>
            <a:endParaRPr lang="en-US" sz="1600" dirty="0">
              <a:solidFill>
                <a:schemeClr val="tx1">
                  <a:lumMod val="75000"/>
                  <a:lumOff val="25000"/>
                </a:schemeClr>
              </a:solidFill>
            </a:endParaRPr>
          </a:p>
          <a:p>
            <a:pPr marL="742950" lvl="1" indent="-285750">
              <a:buClr>
                <a:srgbClr val="E00023"/>
              </a:buClr>
              <a:buFont typeface="Courier New" charset="0"/>
              <a:buChar char="o"/>
              <a:defRPr/>
            </a:pPr>
            <a:r>
              <a:rPr lang="en-US" sz="1600" dirty="0">
                <a:solidFill>
                  <a:schemeClr val="tx1">
                    <a:lumMod val="75000"/>
                    <a:lumOff val="25000"/>
                  </a:schemeClr>
                </a:solidFill>
              </a:rPr>
              <a:t>All applicants are asked whether they have any unspent criminal convictions.</a:t>
            </a:r>
          </a:p>
          <a:p>
            <a:pPr marL="742950" lvl="1" indent="-285750">
              <a:buClr>
                <a:srgbClr val="E00023"/>
              </a:buClr>
              <a:buFont typeface="Courier New" charset="0"/>
              <a:buChar char="o"/>
              <a:defRPr/>
            </a:pPr>
            <a:endParaRPr lang="en-US" sz="1600" dirty="0">
              <a:solidFill>
                <a:schemeClr val="tx1">
                  <a:lumMod val="75000"/>
                  <a:lumOff val="25000"/>
                </a:schemeClr>
              </a:solidFill>
            </a:endParaRPr>
          </a:p>
          <a:p>
            <a:pPr marL="742950" lvl="1" indent="-285750">
              <a:buClr>
                <a:srgbClr val="E00023"/>
              </a:buClr>
              <a:buFont typeface="Courier New" charset="0"/>
              <a:buChar char="o"/>
              <a:defRPr/>
            </a:pPr>
            <a:r>
              <a:rPr lang="en-US" sz="1600" dirty="0">
                <a:solidFill>
                  <a:schemeClr val="tx1">
                    <a:lumMod val="75000"/>
                    <a:lumOff val="25000"/>
                  </a:schemeClr>
                </a:solidFill>
              </a:rPr>
              <a:t>Where an applicant applies to a course leading to professions exempt from the Rehabilitation of Offenders Act (1974), we ask whether they have any spent and unspent convictions </a:t>
            </a:r>
          </a:p>
          <a:p>
            <a:pPr marL="285750" indent="-285750">
              <a:buClr>
                <a:srgbClr val="E00023"/>
              </a:buClr>
              <a:buFont typeface="Arial" panose="020B0604020202020204" pitchFamily="34" charset="0"/>
              <a:buChar char="•"/>
              <a:defRPr/>
            </a:pPr>
            <a:endParaRPr lang="en-US" sz="1600" dirty="0">
              <a:solidFill>
                <a:schemeClr val="tx1">
                  <a:lumMod val="75000"/>
                  <a:lumOff val="25000"/>
                </a:schemeClr>
              </a:solidFill>
            </a:endParaRPr>
          </a:p>
          <a:p>
            <a:pPr marL="285750" indent="-285750">
              <a:buClr>
                <a:srgbClr val="E00023"/>
              </a:buClr>
              <a:buFont typeface="Arial" panose="020B0604020202020204" pitchFamily="34" charset="0"/>
              <a:buChar char="•"/>
              <a:defRPr/>
            </a:pPr>
            <a:r>
              <a:rPr lang="en-US" sz="1600" dirty="0">
                <a:solidFill>
                  <a:schemeClr val="tx1">
                    <a:lumMod val="75000"/>
                    <a:lumOff val="25000"/>
                  </a:schemeClr>
                </a:solidFill>
              </a:rPr>
              <a:t>Discussion with ICO:  </a:t>
            </a:r>
          </a:p>
          <a:p>
            <a:pPr marL="285750" indent="-285750">
              <a:buClr>
                <a:srgbClr val="E00023"/>
              </a:buClr>
              <a:buFont typeface="Arial" panose="020B0604020202020204" pitchFamily="34" charset="0"/>
              <a:buChar char="•"/>
              <a:defRPr/>
            </a:pPr>
            <a:endParaRPr lang="en-US" sz="1600" dirty="0">
              <a:solidFill>
                <a:schemeClr val="tx1">
                  <a:lumMod val="75000"/>
                  <a:lumOff val="25000"/>
                </a:schemeClr>
              </a:solidFill>
            </a:endParaRPr>
          </a:p>
          <a:p>
            <a:pPr marL="742950" lvl="1" indent="-285750">
              <a:buClr>
                <a:srgbClr val="E00023"/>
              </a:buClr>
              <a:buFont typeface="Courier New" charset="0"/>
              <a:buChar char="o"/>
              <a:defRPr/>
            </a:pPr>
            <a:r>
              <a:rPr lang="en-US" sz="1600" dirty="0">
                <a:solidFill>
                  <a:schemeClr val="tx1">
                    <a:lumMod val="75000"/>
                    <a:lumOff val="25000"/>
                  </a:schemeClr>
                </a:solidFill>
              </a:rPr>
              <a:t>Cannot meet a condition in the Data Protection Bill to ask the first question. Following discussions with stakeholders, we have decided to remove it.</a:t>
            </a:r>
          </a:p>
          <a:p>
            <a:pPr lvl="1">
              <a:buClr>
                <a:srgbClr val="E00023"/>
              </a:buClr>
              <a:defRPr/>
            </a:pPr>
            <a:endParaRPr lang="en-US" sz="1600" dirty="0">
              <a:solidFill>
                <a:schemeClr val="tx1">
                  <a:lumMod val="75000"/>
                  <a:lumOff val="25000"/>
                </a:schemeClr>
              </a:solidFill>
            </a:endParaRPr>
          </a:p>
          <a:p>
            <a:pPr marL="742950" lvl="1" indent="-285750">
              <a:buClr>
                <a:srgbClr val="E00023"/>
              </a:buClr>
              <a:buFont typeface="Courier New" charset="0"/>
              <a:buChar char="o"/>
              <a:defRPr/>
            </a:pPr>
            <a:r>
              <a:rPr lang="en-US" sz="1600" dirty="0">
                <a:solidFill>
                  <a:schemeClr val="tx1">
                    <a:lumMod val="75000"/>
                    <a:lumOff val="25000"/>
                  </a:schemeClr>
                </a:solidFill>
              </a:rPr>
              <a:t>We will continue to ask the second question. </a:t>
            </a:r>
          </a:p>
          <a:p>
            <a:pPr marL="285750" indent="-285750">
              <a:buClr>
                <a:srgbClr val="E00023"/>
              </a:buClr>
              <a:buFont typeface="Arial" panose="020B0604020202020204" pitchFamily="34" charset="0"/>
              <a:buChar char="•"/>
              <a:defRPr/>
            </a:pPr>
            <a:endParaRPr lang="en-US" sz="1600" dirty="0">
              <a:solidFill>
                <a:schemeClr val="tx1">
                  <a:lumMod val="75000"/>
                  <a:lumOff val="25000"/>
                </a:schemeClr>
              </a:solidFill>
              <a:cs typeface="FS Albert Pro"/>
            </a:endParaRPr>
          </a:p>
          <a:p>
            <a:pPr marL="285750" indent="-285750">
              <a:buClr>
                <a:srgbClr val="E00023"/>
              </a:buClr>
              <a:buFont typeface="Arial" panose="020B0604020202020204" pitchFamily="34" charset="0"/>
              <a:buChar char="•"/>
              <a:defRPr/>
            </a:pPr>
            <a:r>
              <a:rPr lang="en-US" sz="1600" dirty="0">
                <a:solidFill>
                  <a:schemeClr val="tx1">
                    <a:lumMod val="75000"/>
                    <a:lumOff val="25000"/>
                  </a:schemeClr>
                </a:solidFill>
                <a:cs typeface="FS Albert Pro"/>
              </a:rPr>
              <a:t>Unlikely that providers can ask this question directly. </a:t>
            </a:r>
          </a:p>
          <a:p>
            <a:pPr>
              <a:buClr>
                <a:srgbClr val="E00023"/>
              </a:buClr>
              <a:defRPr/>
            </a:pPr>
            <a:endParaRPr lang="en-US" dirty="0">
              <a:solidFill>
                <a:schemeClr val="tx1">
                  <a:lumMod val="75000"/>
                  <a:lumOff val="25000"/>
                </a:schemeClr>
              </a:solidFill>
              <a:cs typeface="FS Albert Pro"/>
            </a:endParaRPr>
          </a:p>
        </p:txBody>
      </p:sp>
    </p:spTree>
    <p:extLst>
      <p:ext uri="{BB962C8B-B14F-4D97-AF65-F5344CB8AC3E}">
        <p14:creationId xmlns:p14="http://schemas.microsoft.com/office/powerpoint/2010/main" val="2505025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362" y="394116"/>
            <a:ext cx="6523037" cy="523220"/>
          </a:xfrm>
          <a:prstGeom prst="rect">
            <a:avLst/>
          </a:prstGeom>
          <a:noFill/>
        </p:spPr>
        <p:txBody>
          <a:bodyPr>
            <a:spAutoFit/>
          </a:bodyPr>
          <a:lstStyle/>
          <a:p>
            <a:pPr fontAlgn="auto">
              <a:spcBef>
                <a:spcPts val="0"/>
              </a:spcBef>
              <a:spcAft>
                <a:spcPts val="0"/>
              </a:spcAft>
              <a:defRPr/>
            </a:pPr>
            <a:r>
              <a:rPr lang="en-US" sz="2800" b="1" dirty="0">
                <a:solidFill>
                  <a:srgbClr val="E00023"/>
                </a:solidFill>
                <a:ea typeface="+mn-ea"/>
                <a:cs typeface="FS Albert Pro"/>
              </a:rPr>
              <a:t>Privacy information </a:t>
            </a:r>
          </a:p>
        </p:txBody>
      </p:sp>
      <p:sp>
        <p:nvSpPr>
          <p:cNvPr id="6" name="TextBox 5">
            <a:extLst>
              <a:ext uri="{FF2B5EF4-FFF2-40B4-BE49-F238E27FC236}">
                <a16:creationId xmlns:a16="http://schemas.microsoft.com/office/drawing/2014/main" id="{78CF6211-7054-4966-B285-4FCF773C6929}"/>
              </a:ext>
            </a:extLst>
          </p:cNvPr>
          <p:cNvSpPr txBox="1"/>
          <p:nvPr/>
        </p:nvSpPr>
        <p:spPr>
          <a:xfrm>
            <a:off x="233362" y="1015504"/>
            <a:ext cx="7204930" cy="5016758"/>
          </a:xfrm>
          <a:prstGeom prst="rect">
            <a:avLst/>
          </a:prstGeom>
          <a:noFill/>
        </p:spPr>
        <p:txBody>
          <a:bodyPr wrap="square">
            <a:spAutoFit/>
          </a:bodyPr>
          <a:lstStyle/>
          <a:p>
            <a:pPr>
              <a:buClr>
                <a:srgbClr val="E00023"/>
              </a:buClr>
              <a:defRPr/>
            </a:pPr>
            <a:r>
              <a:rPr lang="en-US" sz="1600" dirty="0">
                <a:solidFill>
                  <a:schemeClr val="tx1">
                    <a:lumMod val="75000"/>
                    <a:lumOff val="25000"/>
                  </a:schemeClr>
                </a:solidFill>
              </a:rPr>
              <a:t>GDPR contains enhanced standards about providing information to data subjects about uses of personal data (Articles 13, 14). </a:t>
            </a:r>
          </a:p>
          <a:p>
            <a:pPr>
              <a:buClr>
                <a:srgbClr val="E00023"/>
              </a:buClr>
              <a:defRPr/>
            </a:pPr>
            <a:endParaRPr lang="en-US" sz="1600" dirty="0">
              <a:solidFill>
                <a:schemeClr val="tx1">
                  <a:lumMod val="75000"/>
                  <a:lumOff val="25000"/>
                </a:schemeClr>
              </a:solidFill>
            </a:endParaRPr>
          </a:p>
          <a:p>
            <a:pPr marL="285750" indent="-285750">
              <a:buClr>
                <a:srgbClr val="E00023"/>
              </a:buClr>
              <a:buFont typeface="Arial" panose="020B0604020202020204" pitchFamily="34" charset="0"/>
              <a:buChar char="•"/>
              <a:defRPr/>
            </a:pPr>
            <a:r>
              <a:rPr lang="en-US" sz="1600" dirty="0">
                <a:solidFill>
                  <a:schemeClr val="tx1">
                    <a:lumMod val="75000"/>
                    <a:lumOff val="25000"/>
                  </a:schemeClr>
                </a:solidFill>
              </a:rPr>
              <a:t>Where personal data is collected directly from the data subject, the privacy information should be provided at the time it is obtained.</a:t>
            </a:r>
          </a:p>
          <a:p>
            <a:pPr>
              <a:buClr>
                <a:srgbClr val="E00023"/>
              </a:buClr>
              <a:defRPr/>
            </a:pPr>
            <a:endParaRPr lang="en-US" sz="1600" dirty="0">
              <a:solidFill>
                <a:schemeClr val="tx1">
                  <a:lumMod val="75000"/>
                  <a:lumOff val="25000"/>
                </a:schemeClr>
              </a:solidFill>
            </a:endParaRPr>
          </a:p>
          <a:p>
            <a:pPr marL="285750" indent="-285750">
              <a:buClr>
                <a:srgbClr val="E00023"/>
              </a:buClr>
              <a:buFont typeface="Arial" panose="020B0604020202020204" pitchFamily="34" charset="0"/>
              <a:buChar char="•"/>
              <a:defRPr/>
            </a:pPr>
            <a:r>
              <a:rPr lang="en-US" sz="1600" dirty="0">
                <a:solidFill>
                  <a:schemeClr val="tx1">
                    <a:lumMod val="75000"/>
                    <a:lumOff val="25000"/>
                  </a:schemeClr>
                </a:solidFill>
              </a:rPr>
              <a:t>Where personal data is not collected directly from the data subject, the privacy information should be provided within a reasonable period of having obtained the data </a:t>
            </a:r>
            <a:r>
              <a:rPr lang="en-GB" sz="1600" dirty="0">
                <a:solidFill>
                  <a:schemeClr val="tx1">
                    <a:lumMod val="75000"/>
                    <a:lumOff val="25000"/>
                  </a:schemeClr>
                </a:solidFill>
                <a:latin typeface="Calibri" panose="020F0502020204030204" pitchFamily="34" charset="0"/>
                <a:ea typeface="Cambria" panose="02040503050406030204" pitchFamily="18" charset="0"/>
                <a:cs typeface="Times New Roman" panose="02020603050405020304" pitchFamily="18" charset="0"/>
              </a:rPr>
              <a:t>–</a:t>
            </a:r>
            <a:r>
              <a:rPr lang="en-US" sz="1600" dirty="0">
                <a:solidFill>
                  <a:schemeClr val="tx1">
                    <a:lumMod val="75000"/>
                    <a:lumOff val="25000"/>
                  </a:schemeClr>
                </a:solidFill>
              </a:rPr>
              <a:t> ICO advises within one month.</a:t>
            </a:r>
          </a:p>
          <a:p>
            <a:pPr>
              <a:buClr>
                <a:srgbClr val="E00023"/>
              </a:buClr>
              <a:defRPr/>
            </a:pPr>
            <a:endParaRPr lang="en-US" sz="1600" dirty="0">
              <a:solidFill>
                <a:schemeClr val="tx1">
                  <a:lumMod val="75000"/>
                  <a:lumOff val="25000"/>
                </a:schemeClr>
              </a:solidFill>
            </a:endParaRPr>
          </a:p>
          <a:p>
            <a:pPr marL="742950" lvl="1" indent="-285750">
              <a:buClr>
                <a:srgbClr val="E00023"/>
              </a:buClr>
              <a:buFont typeface="Courier New" charset="0"/>
              <a:buChar char="o"/>
              <a:defRPr/>
            </a:pPr>
            <a:r>
              <a:rPr lang="en-US" sz="1600" dirty="0">
                <a:solidFill>
                  <a:schemeClr val="tx1">
                    <a:lumMod val="75000"/>
                    <a:lumOff val="25000"/>
                  </a:schemeClr>
                </a:solidFill>
              </a:rPr>
              <a:t>If the data is used to communicate with the data subject, it should be provided no later than when the first communication occurs.</a:t>
            </a:r>
          </a:p>
          <a:p>
            <a:pPr marL="742950" lvl="1" indent="-285750">
              <a:buClr>
                <a:srgbClr val="E00023"/>
              </a:buClr>
              <a:buFont typeface="Courier New" charset="0"/>
              <a:buChar char="o"/>
              <a:defRPr/>
            </a:pPr>
            <a:endParaRPr lang="en-US" sz="1600" dirty="0">
              <a:solidFill>
                <a:schemeClr val="tx1">
                  <a:lumMod val="75000"/>
                  <a:lumOff val="25000"/>
                </a:schemeClr>
              </a:solidFill>
            </a:endParaRPr>
          </a:p>
          <a:p>
            <a:pPr marL="742950" lvl="1" indent="-285750">
              <a:buClr>
                <a:srgbClr val="E00023"/>
              </a:buClr>
              <a:buFont typeface="Courier New" charset="0"/>
              <a:buChar char="o"/>
              <a:defRPr/>
            </a:pPr>
            <a:r>
              <a:rPr lang="en-US" sz="1600" dirty="0">
                <a:solidFill>
                  <a:schemeClr val="tx1">
                    <a:lumMod val="75000"/>
                    <a:lumOff val="25000"/>
                  </a:schemeClr>
                </a:solidFill>
              </a:rPr>
              <a:t>If disclosure to another recipient is envisaged, it should be provided before the data is disclosed.</a:t>
            </a:r>
          </a:p>
          <a:p>
            <a:pPr>
              <a:buClr>
                <a:srgbClr val="E00023"/>
              </a:buClr>
              <a:defRPr/>
            </a:pPr>
            <a:endParaRPr lang="en-US" sz="1600" b="1" i="1" dirty="0">
              <a:solidFill>
                <a:schemeClr val="tx1">
                  <a:lumMod val="75000"/>
                  <a:lumOff val="25000"/>
                </a:schemeClr>
              </a:solidFill>
              <a:cs typeface="FS Albert Pro"/>
            </a:endParaRPr>
          </a:p>
          <a:p>
            <a:pPr fontAlgn="auto">
              <a:spcBef>
                <a:spcPts val="0"/>
              </a:spcBef>
              <a:spcAft>
                <a:spcPts val="0"/>
              </a:spcAft>
              <a:buClr>
                <a:srgbClr val="E00023"/>
              </a:buClr>
              <a:defRPr/>
            </a:pPr>
            <a:r>
              <a:rPr lang="en-US" sz="1600" dirty="0">
                <a:solidFill>
                  <a:schemeClr val="tx1">
                    <a:lumMod val="75000"/>
                    <a:lumOff val="25000"/>
                  </a:schemeClr>
                </a:solidFill>
                <a:cs typeface="FS Albert Pro"/>
              </a:rPr>
              <a:t>Applies to providers who obtain information through UCAS’ admissions schemes.</a:t>
            </a:r>
          </a:p>
          <a:p>
            <a:pPr fontAlgn="auto">
              <a:spcBef>
                <a:spcPts val="0"/>
              </a:spcBef>
              <a:spcAft>
                <a:spcPts val="0"/>
              </a:spcAft>
              <a:buClr>
                <a:srgbClr val="E00023"/>
              </a:buClr>
              <a:defRPr/>
            </a:pPr>
            <a:endParaRPr lang="en-US" sz="1600" b="1" dirty="0">
              <a:solidFill>
                <a:schemeClr val="tx1">
                  <a:lumMod val="75000"/>
                  <a:lumOff val="25000"/>
                </a:schemeClr>
              </a:solidFill>
              <a:latin typeface="+mj-lt"/>
              <a:cs typeface="FS Albert Pro"/>
            </a:endParaRPr>
          </a:p>
          <a:p>
            <a:pPr fontAlgn="auto">
              <a:spcBef>
                <a:spcPts val="0"/>
              </a:spcBef>
              <a:spcAft>
                <a:spcPts val="0"/>
              </a:spcAft>
              <a:buClr>
                <a:srgbClr val="E00023"/>
              </a:buClr>
              <a:defRPr/>
            </a:pPr>
            <a:endParaRPr lang="en-US" sz="1600" b="1" dirty="0">
              <a:solidFill>
                <a:schemeClr val="tx1">
                  <a:lumMod val="75000"/>
                  <a:lumOff val="25000"/>
                </a:schemeClr>
              </a:solidFill>
              <a:latin typeface="+mj-lt"/>
              <a:ea typeface="+mn-ea"/>
              <a:cs typeface="FS Albert Pro"/>
            </a:endParaRPr>
          </a:p>
          <a:p>
            <a:pPr fontAlgn="auto">
              <a:spcBef>
                <a:spcPts val="0"/>
              </a:spcBef>
              <a:spcAft>
                <a:spcPts val="0"/>
              </a:spcAft>
              <a:buClr>
                <a:srgbClr val="E00023"/>
              </a:buClr>
              <a:defRPr/>
            </a:pPr>
            <a:endParaRPr lang="en-US" sz="1600" b="1" dirty="0">
              <a:solidFill>
                <a:schemeClr val="tx1">
                  <a:lumMod val="75000"/>
                  <a:lumOff val="25000"/>
                </a:schemeClr>
              </a:solidFill>
              <a:latin typeface="+mj-lt"/>
              <a:ea typeface="+mn-ea"/>
              <a:cs typeface="FS Albert Pro"/>
            </a:endParaRPr>
          </a:p>
        </p:txBody>
      </p:sp>
    </p:spTree>
    <p:extLst>
      <p:ext uri="{BB962C8B-B14F-4D97-AF65-F5344CB8AC3E}">
        <p14:creationId xmlns:p14="http://schemas.microsoft.com/office/powerpoint/2010/main" val="207740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362" y="228600"/>
            <a:ext cx="6523037" cy="523220"/>
          </a:xfrm>
          <a:prstGeom prst="rect">
            <a:avLst/>
          </a:prstGeom>
          <a:noFill/>
        </p:spPr>
        <p:txBody>
          <a:bodyPr>
            <a:spAutoFit/>
          </a:bodyPr>
          <a:lstStyle/>
          <a:p>
            <a:pPr fontAlgn="auto">
              <a:spcBef>
                <a:spcPts val="0"/>
              </a:spcBef>
              <a:spcAft>
                <a:spcPts val="0"/>
              </a:spcAft>
              <a:defRPr/>
            </a:pPr>
            <a:r>
              <a:rPr lang="en-US" sz="2800" b="1" dirty="0">
                <a:solidFill>
                  <a:srgbClr val="E00023"/>
                </a:solidFill>
                <a:ea typeface="+mn-ea"/>
                <a:cs typeface="FS Albert Pro"/>
              </a:rPr>
              <a:t>Privacy information </a:t>
            </a:r>
          </a:p>
        </p:txBody>
      </p:sp>
      <p:sp>
        <p:nvSpPr>
          <p:cNvPr id="6" name="TextBox 5">
            <a:extLst>
              <a:ext uri="{FF2B5EF4-FFF2-40B4-BE49-F238E27FC236}">
                <a16:creationId xmlns:a16="http://schemas.microsoft.com/office/drawing/2014/main" id="{78CF6211-7054-4966-B285-4FCF773C6929}"/>
              </a:ext>
            </a:extLst>
          </p:cNvPr>
          <p:cNvSpPr txBox="1"/>
          <p:nvPr/>
        </p:nvSpPr>
        <p:spPr>
          <a:xfrm>
            <a:off x="233362" y="751820"/>
            <a:ext cx="5395540" cy="5262979"/>
          </a:xfrm>
          <a:prstGeom prst="rect">
            <a:avLst/>
          </a:prstGeom>
          <a:noFill/>
        </p:spPr>
        <p:txBody>
          <a:bodyPr wrap="square">
            <a:spAutoFit/>
          </a:bodyPr>
          <a:lstStyle/>
          <a:p>
            <a:pPr fontAlgn="auto">
              <a:spcBef>
                <a:spcPts val="0"/>
              </a:spcBef>
              <a:spcAft>
                <a:spcPts val="0"/>
              </a:spcAft>
              <a:buClr>
                <a:srgbClr val="E00023"/>
              </a:buClr>
              <a:defRPr/>
            </a:pPr>
            <a:r>
              <a:rPr lang="en-US" sz="1600" dirty="0">
                <a:solidFill>
                  <a:schemeClr val="tx1">
                    <a:lumMod val="75000"/>
                    <a:lumOff val="25000"/>
                  </a:schemeClr>
                </a:solidFill>
                <a:cs typeface="FS Albert Pro"/>
              </a:rPr>
              <a:t>UCAS’ privacy information includes the following: </a:t>
            </a:r>
          </a:p>
          <a:p>
            <a:pPr fontAlgn="auto">
              <a:spcBef>
                <a:spcPts val="0"/>
              </a:spcBef>
              <a:spcAft>
                <a:spcPts val="0"/>
              </a:spcAft>
              <a:buClr>
                <a:srgbClr val="E00023"/>
              </a:buClr>
              <a:defRPr/>
            </a:pPr>
            <a:endParaRPr lang="en-US" sz="1600" i="1" dirty="0">
              <a:solidFill>
                <a:schemeClr val="tx1">
                  <a:lumMod val="75000"/>
                  <a:lumOff val="25000"/>
                </a:schemeClr>
              </a:solidFill>
              <a:cs typeface="FS Albert Pro"/>
            </a:endParaRPr>
          </a:p>
          <a:p>
            <a:pPr fontAlgn="auto">
              <a:spcBef>
                <a:spcPts val="0"/>
              </a:spcBef>
              <a:spcAft>
                <a:spcPts val="0"/>
              </a:spcAft>
              <a:buClr>
                <a:srgbClr val="E00023"/>
              </a:buClr>
              <a:defRPr/>
            </a:pPr>
            <a:r>
              <a:rPr lang="en-US" sz="1600" dirty="0">
                <a:solidFill>
                  <a:schemeClr val="tx1">
                    <a:lumMod val="75000"/>
                    <a:lumOff val="25000"/>
                  </a:schemeClr>
                </a:solidFill>
                <a:cs typeface="FS Albert Pro"/>
              </a:rPr>
              <a:t>‘We share personal information with your application with the universities and colleges that you have applied to, so they can consider and process your application. This will include sharing your results from the examination and awarding bodies with the universities and colleges where you hold offers.’ </a:t>
            </a:r>
          </a:p>
          <a:p>
            <a:pPr fontAlgn="auto">
              <a:spcBef>
                <a:spcPts val="0"/>
              </a:spcBef>
              <a:spcAft>
                <a:spcPts val="0"/>
              </a:spcAft>
              <a:buClr>
                <a:srgbClr val="E00023"/>
              </a:buClr>
              <a:defRPr/>
            </a:pPr>
            <a:endParaRPr lang="en-US" sz="1600" i="1" dirty="0">
              <a:solidFill>
                <a:schemeClr val="tx1">
                  <a:lumMod val="75000"/>
                  <a:lumOff val="25000"/>
                </a:schemeClr>
              </a:solidFill>
              <a:cs typeface="FS Albert Pro"/>
            </a:endParaRPr>
          </a:p>
          <a:p>
            <a:pPr>
              <a:buClr>
                <a:srgbClr val="E00023"/>
              </a:buClr>
              <a:defRPr/>
            </a:pPr>
            <a:r>
              <a:rPr lang="en-US" sz="1600" dirty="0">
                <a:solidFill>
                  <a:schemeClr val="tx1">
                    <a:lumMod val="75000"/>
                    <a:lumOff val="25000"/>
                  </a:schemeClr>
                </a:solidFill>
                <a:cs typeface="FS Albert Pro"/>
              </a:rPr>
              <a:t>What should you tell people (this is not an exhaustive list): </a:t>
            </a:r>
          </a:p>
          <a:p>
            <a:pPr fontAlgn="auto">
              <a:spcBef>
                <a:spcPts val="0"/>
              </a:spcBef>
              <a:spcAft>
                <a:spcPts val="0"/>
              </a:spcAft>
              <a:buClr>
                <a:srgbClr val="E00023"/>
              </a:buClr>
              <a:defRPr/>
            </a:pPr>
            <a:endParaRPr lang="en-US" sz="1600" dirty="0">
              <a:solidFill>
                <a:schemeClr val="tx1">
                  <a:lumMod val="75000"/>
                  <a:lumOff val="25000"/>
                </a:schemeClr>
              </a:solidFill>
              <a:cs typeface="FS Albert Pro"/>
            </a:endParaRPr>
          </a:p>
          <a:p>
            <a:pPr marL="285750" indent="-285750" fontAlgn="auto">
              <a:spcBef>
                <a:spcPts val="0"/>
              </a:spcBef>
              <a:spcAft>
                <a:spcPts val="0"/>
              </a:spcAft>
              <a:buClr>
                <a:srgbClr val="E00023"/>
              </a:buClr>
              <a:buFont typeface="Arial" panose="020B0604020202020204" pitchFamily="34" charset="0"/>
              <a:buChar char="•"/>
              <a:defRPr/>
            </a:pPr>
            <a:r>
              <a:rPr lang="en-US" sz="1600" dirty="0">
                <a:solidFill>
                  <a:schemeClr val="tx1">
                    <a:lumMod val="75000"/>
                    <a:lumOff val="25000"/>
                  </a:schemeClr>
                </a:solidFill>
                <a:cs typeface="FS Albert Pro"/>
              </a:rPr>
              <a:t>Identity of the data controller. </a:t>
            </a:r>
          </a:p>
          <a:p>
            <a:pPr marL="285750" indent="-285750" fontAlgn="auto">
              <a:spcBef>
                <a:spcPts val="0"/>
              </a:spcBef>
              <a:spcAft>
                <a:spcPts val="0"/>
              </a:spcAft>
              <a:buClr>
                <a:srgbClr val="E00023"/>
              </a:buClr>
              <a:buFont typeface="Arial" panose="020B0604020202020204" pitchFamily="34" charset="0"/>
              <a:buChar char="•"/>
              <a:defRPr/>
            </a:pPr>
            <a:r>
              <a:rPr lang="en-US" sz="1600" dirty="0">
                <a:solidFill>
                  <a:schemeClr val="tx1">
                    <a:lumMod val="75000"/>
                    <a:lumOff val="25000"/>
                  </a:schemeClr>
                </a:solidFill>
                <a:cs typeface="FS Albert Pro"/>
              </a:rPr>
              <a:t>Purpose for processing. </a:t>
            </a:r>
          </a:p>
          <a:p>
            <a:pPr marL="285750" indent="-285750" fontAlgn="auto">
              <a:spcBef>
                <a:spcPts val="0"/>
              </a:spcBef>
              <a:spcAft>
                <a:spcPts val="0"/>
              </a:spcAft>
              <a:buClr>
                <a:srgbClr val="E00023"/>
              </a:buClr>
              <a:buFont typeface="Arial" panose="020B0604020202020204" pitchFamily="34" charset="0"/>
              <a:buChar char="•"/>
              <a:defRPr/>
            </a:pPr>
            <a:r>
              <a:rPr lang="en-US" sz="1600" dirty="0">
                <a:solidFill>
                  <a:schemeClr val="tx1">
                    <a:lumMod val="75000"/>
                    <a:lumOff val="25000"/>
                  </a:schemeClr>
                </a:solidFill>
                <a:cs typeface="FS Albert Pro"/>
              </a:rPr>
              <a:t>Basis for processing. </a:t>
            </a:r>
          </a:p>
          <a:p>
            <a:pPr marL="285750" indent="-285750" fontAlgn="auto">
              <a:spcBef>
                <a:spcPts val="0"/>
              </a:spcBef>
              <a:spcAft>
                <a:spcPts val="0"/>
              </a:spcAft>
              <a:buClr>
                <a:srgbClr val="E00023"/>
              </a:buClr>
              <a:buFont typeface="Arial" panose="020B0604020202020204" pitchFamily="34" charset="0"/>
              <a:buChar char="•"/>
              <a:defRPr/>
            </a:pPr>
            <a:r>
              <a:rPr lang="en-US" sz="1600" dirty="0">
                <a:solidFill>
                  <a:schemeClr val="tx1">
                    <a:lumMod val="75000"/>
                    <a:lumOff val="25000"/>
                  </a:schemeClr>
                </a:solidFill>
                <a:cs typeface="FS Albert Pro"/>
              </a:rPr>
              <a:t>Who you share it with (name if known). </a:t>
            </a:r>
          </a:p>
          <a:p>
            <a:pPr marL="285750" indent="-285750" fontAlgn="auto">
              <a:spcBef>
                <a:spcPts val="0"/>
              </a:spcBef>
              <a:spcAft>
                <a:spcPts val="0"/>
              </a:spcAft>
              <a:buClr>
                <a:srgbClr val="E00023"/>
              </a:buClr>
              <a:buFont typeface="Arial" panose="020B0604020202020204" pitchFamily="34" charset="0"/>
              <a:buChar char="•"/>
              <a:defRPr/>
            </a:pPr>
            <a:r>
              <a:rPr lang="en-US" sz="1600" dirty="0">
                <a:solidFill>
                  <a:schemeClr val="tx1">
                    <a:lumMod val="75000"/>
                    <a:lumOff val="25000"/>
                  </a:schemeClr>
                </a:solidFill>
                <a:cs typeface="FS Albert Pro"/>
              </a:rPr>
              <a:t>Retention of personal data. </a:t>
            </a:r>
          </a:p>
          <a:p>
            <a:pPr marL="285750" indent="-285750" fontAlgn="auto">
              <a:spcBef>
                <a:spcPts val="0"/>
              </a:spcBef>
              <a:spcAft>
                <a:spcPts val="0"/>
              </a:spcAft>
              <a:buClr>
                <a:srgbClr val="E00023"/>
              </a:buClr>
              <a:buFont typeface="Arial" panose="020B0604020202020204" pitchFamily="34" charset="0"/>
              <a:buChar char="•"/>
              <a:defRPr/>
            </a:pPr>
            <a:r>
              <a:rPr lang="en-US" sz="1600" dirty="0">
                <a:solidFill>
                  <a:schemeClr val="tx1">
                    <a:lumMod val="75000"/>
                    <a:lumOff val="25000"/>
                  </a:schemeClr>
                </a:solidFill>
                <a:cs typeface="FS Albert Pro"/>
              </a:rPr>
              <a:t>Individuals’ rights – subject access, right to be forgotten. </a:t>
            </a:r>
          </a:p>
          <a:p>
            <a:pPr marL="285750" indent="-285750" fontAlgn="auto">
              <a:spcBef>
                <a:spcPts val="0"/>
              </a:spcBef>
              <a:spcAft>
                <a:spcPts val="0"/>
              </a:spcAft>
              <a:buClr>
                <a:srgbClr val="E00023"/>
              </a:buClr>
              <a:buFont typeface="Arial" panose="020B0604020202020204" pitchFamily="34" charset="0"/>
              <a:buChar char="•"/>
              <a:defRPr/>
            </a:pPr>
            <a:r>
              <a:rPr lang="en-US" sz="1600" dirty="0">
                <a:solidFill>
                  <a:schemeClr val="tx1">
                    <a:lumMod val="75000"/>
                    <a:lumOff val="25000"/>
                  </a:schemeClr>
                </a:solidFill>
                <a:cs typeface="FS Albert Pro"/>
              </a:rPr>
              <a:t>Right to lodge a complaint with the ICO. </a:t>
            </a:r>
          </a:p>
          <a:p>
            <a:pPr fontAlgn="auto">
              <a:spcBef>
                <a:spcPts val="0"/>
              </a:spcBef>
              <a:spcAft>
                <a:spcPts val="0"/>
              </a:spcAft>
              <a:buClr>
                <a:srgbClr val="E00023"/>
              </a:buClr>
              <a:defRPr/>
            </a:pPr>
            <a:endParaRPr lang="en-US" sz="1600" b="1" dirty="0">
              <a:solidFill>
                <a:schemeClr val="tx1">
                  <a:lumMod val="75000"/>
                  <a:lumOff val="25000"/>
                </a:schemeClr>
              </a:solidFill>
              <a:latin typeface="+mj-lt"/>
              <a:cs typeface="FS Albert Pro"/>
            </a:endParaRPr>
          </a:p>
          <a:p>
            <a:pPr fontAlgn="auto">
              <a:spcBef>
                <a:spcPts val="0"/>
              </a:spcBef>
              <a:spcAft>
                <a:spcPts val="0"/>
              </a:spcAft>
              <a:buClr>
                <a:srgbClr val="E00023"/>
              </a:buClr>
              <a:defRPr/>
            </a:pPr>
            <a:endParaRPr lang="en-US" sz="1600" b="1" dirty="0">
              <a:solidFill>
                <a:schemeClr val="tx1">
                  <a:lumMod val="75000"/>
                  <a:lumOff val="25000"/>
                </a:schemeClr>
              </a:solidFill>
              <a:latin typeface="+mj-lt"/>
              <a:cs typeface="FS Albert Pro"/>
            </a:endParaRPr>
          </a:p>
          <a:p>
            <a:pPr fontAlgn="auto">
              <a:spcBef>
                <a:spcPts val="0"/>
              </a:spcBef>
              <a:spcAft>
                <a:spcPts val="0"/>
              </a:spcAft>
              <a:buClr>
                <a:srgbClr val="E00023"/>
              </a:buClr>
              <a:defRPr/>
            </a:pPr>
            <a:endParaRPr lang="en-US" sz="1600" b="1" dirty="0">
              <a:solidFill>
                <a:schemeClr val="tx1">
                  <a:lumMod val="75000"/>
                  <a:lumOff val="25000"/>
                </a:schemeClr>
              </a:solidFill>
              <a:latin typeface="+mj-lt"/>
              <a:ea typeface="+mn-ea"/>
              <a:cs typeface="FS Albert Pro"/>
            </a:endParaRPr>
          </a:p>
          <a:p>
            <a:pPr fontAlgn="auto">
              <a:spcBef>
                <a:spcPts val="0"/>
              </a:spcBef>
              <a:spcAft>
                <a:spcPts val="0"/>
              </a:spcAft>
              <a:buClr>
                <a:srgbClr val="E00023"/>
              </a:buClr>
              <a:defRPr/>
            </a:pPr>
            <a:endParaRPr lang="en-US" sz="1600" b="1" dirty="0">
              <a:solidFill>
                <a:schemeClr val="tx1">
                  <a:lumMod val="75000"/>
                  <a:lumOff val="25000"/>
                </a:schemeClr>
              </a:solidFill>
              <a:latin typeface="+mj-lt"/>
              <a:ea typeface="+mn-ea"/>
              <a:cs typeface="FS Albert Pro"/>
            </a:endParaRPr>
          </a:p>
        </p:txBody>
      </p:sp>
      <p:pic>
        <p:nvPicPr>
          <p:cNvPr id="5" name="Picture 4">
            <a:extLst>
              <a:ext uri="{FF2B5EF4-FFF2-40B4-BE49-F238E27FC236}">
                <a16:creationId xmlns:a16="http://schemas.microsoft.com/office/drawing/2014/main" id="{4BB1DE67-94F5-4E7C-8073-68C5B6B56B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705"/>
          <a:stretch>
            <a:fillRect/>
          </a:stretch>
        </p:blipFill>
        <p:spPr bwMode="auto">
          <a:xfrm>
            <a:off x="5628904" y="2636061"/>
            <a:ext cx="3280325" cy="16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7750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696" y="1100584"/>
            <a:ext cx="6680052" cy="4801314"/>
          </a:xfrm>
          <a:prstGeom prst="rect">
            <a:avLst/>
          </a:prstGeom>
          <a:noFill/>
        </p:spPr>
        <p:txBody>
          <a:bodyPr wrap="square">
            <a:spAutoFit/>
          </a:bodyPr>
          <a:lstStyle/>
          <a:p>
            <a:pPr fontAlgn="auto">
              <a:spcBef>
                <a:spcPts val="0"/>
              </a:spcBef>
              <a:spcAft>
                <a:spcPts val="0"/>
              </a:spcAft>
              <a:buClr>
                <a:srgbClr val="E00023"/>
              </a:buClr>
              <a:defRPr/>
            </a:pPr>
            <a:r>
              <a:rPr lang="en-US" sz="1600" b="1" dirty="0">
                <a:solidFill>
                  <a:schemeClr val="tx1">
                    <a:lumMod val="75000"/>
                    <a:lumOff val="25000"/>
                  </a:schemeClr>
                </a:solidFill>
                <a:cs typeface="FS Albert Pro"/>
              </a:rPr>
              <a:t>Provider question </a:t>
            </a:r>
            <a:r>
              <a:rPr lang="en-US" sz="1600" dirty="0">
                <a:solidFill>
                  <a:schemeClr val="tx1">
                    <a:lumMod val="75000"/>
                    <a:lumOff val="25000"/>
                  </a:schemeClr>
                </a:solidFill>
                <a:cs typeface="FS Albert Pro"/>
              </a:rPr>
              <a:t>about applications submitted by agents: </a:t>
            </a:r>
          </a:p>
          <a:p>
            <a:pPr fontAlgn="auto">
              <a:spcBef>
                <a:spcPts val="0"/>
              </a:spcBef>
              <a:spcAft>
                <a:spcPts val="0"/>
              </a:spcAft>
              <a:buClr>
                <a:srgbClr val="E00023"/>
              </a:buClr>
              <a:defRPr/>
            </a:pPr>
            <a:endParaRPr lang="en-US" sz="1600" dirty="0">
              <a:solidFill>
                <a:schemeClr val="tx1">
                  <a:lumMod val="75000"/>
                  <a:lumOff val="25000"/>
                </a:schemeClr>
              </a:solidFill>
              <a:cs typeface="FS Albert Pro"/>
            </a:endParaRPr>
          </a:p>
          <a:p>
            <a:pPr fontAlgn="auto">
              <a:spcBef>
                <a:spcPts val="0"/>
              </a:spcBef>
              <a:spcAft>
                <a:spcPts val="0"/>
              </a:spcAft>
              <a:buClr>
                <a:srgbClr val="E00023"/>
              </a:buClr>
              <a:defRPr/>
            </a:pPr>
            <a:r>
              <a:rPr lang="en-US" sz="1600" dirty="0">
                <a:solidFill>
                  <a:schemeClr val="tx1">
                    <a:lumMod val="75000"/>
                    <a:lumOff val="25000"/>
                  </a:schemeClr>
                </a:solidFill>
                <a:cs typeface="FS Albert Pro"/>
              </a:rPr>
              <a:t>How do we notify  data subjects about uses of personal data if the agent supplies their own contact details? </a:t>
            </a:r>
            <a:endParaRPr lang="en-US" sz="1600" b="1" dirty="0">
              <a:solidFill>
                <a:schemeClr val="tx1">
                  <a:lumMod val="75000"/>
                  <a:lumOff val="25000"/>
                </a:schemeClr>
              </a:solidFill>
              <a:cs typeface="FS Albert Pro"/>
            </a:endParaRPr>
          </a:p>
          <a:p>
            <a:pPr fontAlgn="auto">
              <a:spcBef>
                <a:spcPts val="0"/>
              </a:spcBef>
              <a:spcAft>
                <a:spcPts val="0"/>
              </a:spcAft>
              <a:buClr>
                <a:srgbClr val="E00023"/>
              </a:buClr>
              <a:defRPr/>
            </a:pPr>
            <a:endParaRPr lang="en-US" sz="1600" b="1" i="1" dirty="0">
              <a:solidFill>
                <a:schemeClr val="tx1">
                  <a:lumMod val="75000"/>
                  <a:lumOff val="25000"/>
                </a:schemeClr>
              </a:solidFill>
              <a:cs typeface="FS Albert Pro"/>
            </a:endParaRPr>
          </a:p>
          <a:p>
            <a:pPr marL="285750" indent="-285750">
              <a:buClr>
                <a:srgbClr val="E00023"/>
              </a:buClr>
              <a:buFont typeface="Arial" panose="020B0604020202020204" pitchFamily="34" charset="0"/>
              <a:buChar char="•"/>
            </a:pPr>
            <a:r>
              <a:rPr lang="en-GB" sz="1600" dirty="0">
                <a:solidFill>
                  <a:schemeClr val="tx1">
                    <a:lumMod val="75000"/>
                    <a:lumOff val="25000"/>
                  </a:schemeClr>
                </a:solidFill>
              </a:rPr>
              <a:t>Responsibility of agent to notify their clients about uses of personal data. </a:t>
            </a:r>
          </a:p>
          <a:p>
            <a:pPr marL="285750" indent="-285750">
              <a:buClr>
                <a:srgbClr val="E00023"/>
              </a:buClr>
              <a:buFont typeface="Arial" panose="020B0604020202020204" pitchFamily="34" charset="0"/>
              <a:buChar char="•"/>
            </a:pPr>
            <a:r>
              <a:rPr lang="en-GB" sz="1600" dirty="0">
                <a:solidFill>
                  <a:schemeClr val="tx1">
                    <a:lumMod val="75000"/>
                    <a:lumOff val="25000"/>
                  </a:schemeClr>
                </a:solidFill>
              </a:rPr>
              <a:t>Article 14 5 (b) of the GDPR states the provisions of Article 14 will not apply where: </a:t>
            </a:r>
          </a:p>
          <a:p>
            <a:pPr>
              <a:buClr>
                <a:srgbClr val="E00023"/>
              </a:buClr>
            </a:pPr>
            <a:endParaRPr lang="en-GB" sz="1600" i="1" dirty="0">
              <a:solidFill>
                <a:schemeClr val="tx1">
                  <a:lumMod val="75000"/>
                  <a:lumOff val="25000"/>
                </a:schemeClr>
              </a:solidFill>
            </a:endParaRPr>
          </a:p>
          <a:p>
            <a:pPr>
              <a:buClr>
                <a:srgbClr val="E00023"/>
              </a:buClr>
            </a:pPr>
            <a:r>
              <a:rPr lang="en-GB" sz="1600" dirty="0">
                <a:solidFill>
                  <a:schemeClr val="tx1">
                    <a:lumMod val="75000"/>
                    <a:lumOff val="25000"/>
                  </a:schemeClr>
                </a:solidFill>
              </a:rPr>
              <a:t>‘the provision of such information proves impossible or would involve disproportionate effort [….] in such cases, the controller shall take appropriate measures to protect the data subject’s rights and freedoms, and legitimate interests, including making the information publicly available’. </a:t>
            </a:r>
          </a:p>
          <a:p>
            <a:pPr lvl="0">
              <a:buClr>
                <a:srgbClr val="E00023"/>
              </a:buClr>
            </a:pPr>
            <a:endParaRPr lang="en-GB" sz="1600" dirty="0">
              <a:solidFill>
                <a:schemeClr val="tx1">
                  <a:lumMod val="75000"/>
                  <a:lumOff val="25000"/>
                </a:schemeClr>
              </a:solidFill>
            </a:endParaRPr>
          </a:p>
          <a:p>
            <a:pPr>
              <a:buClr>
                <a:srgbClr val="E00023"/>
              </a:buClr>
            </a:pPr>
            <a:r>
              <a:rPr lang="en-GB" sz="1600" dirty="0">
                <a:solidFill>
                  <a:schemeClr val="tx1">
                    <a:lumMod val="75000"/>
                    <a:lumOff val="25000"/>
                  </a:schemeClr>
                </a:solidFill>
              </a:rPr>
              <a:t>In cases where an agent provides their own contact details, a provider can’t be certain any privacy information has been shared and, therefore, these provisions are likely to apply.</a:t>
            </a:r>
          </a:p>
          <a:p>
            <a:pPr lvl="0">
              <a:buClr>
                <a:srgbClr val="E00023"/>
              </a:buClr>
            </a:pPr>
            <a:endParaRPr lang="en-GB" dirty="0">
              <a:solidFill>
                <a:schemeClr val="tx1">
                  <a:lumMod val="75000"/>
                  <a:lumOff val="25000"/>
                </a:schemeClr>
              </a:solidFill>
            </a:endParaRPr>
          </a:p>
          <a:p>
            <a:pPr marL="285750" indent="-285750" fontAlgn="auto">
              <a:spcBef>
                <a:spcPts val="0"/>
              </a:spcBef>
              <a:spcAft>
                <a:spcPts val="0"/>
              </a:spcAft>
              <a:buClr>
                <a:srgbClr val="E00023"/>
              </a:buClr>
              <a:buFont typeface="Arial" panose="020B0604020202020204" pitchFamily="34" charset="0"/>
              <a:buChar char="•"/>
              <a:defRPr/>
            </a:pPr>
            <a:endParaRPr lang="en-US" sz="1600" b="1" dirty="0">
              <a:solidFill>
                <a:schemeClr val="tx1">
                  <a:lumMod val="75000"/>
                  <a:lumOff val="25000"/>
                </a:schemeClr>
              </a:solidFill>
              <a:cs typeface="FS Albert Pro"/>
            </a:endParaRPr>
          </a:p>
        </p:txBody>
      </p:sp>
      <p:sp>
        <p:nvSpPr>
          <p:cNvPr id="5" name="TextBox 4">
            <a:extLst>
              <a:ext uri="{FF2B5EF4-FFF2-40B4-BE49-F238E27FC236}">
                <a16:creationId xmlns:a16="http://schemas.microsoft.com/office/drawing/2014/main" id="{1CC41A3B-B5B1-4C78-A777-B95BB7C91AA0}"/>
              </a:ext>
            </a:extLst>
          </p:cNvPr>
          <p:cNvSpPr txBox="1"/>
          <p:nvPr/>
        </p:nvSpPr>
        <p:spPr>
          <a:xfrm>
            <a:off x="220696" y="254979"/>
            <a:ext cx="6523037" cy="523220"/>
          </a:xfrm>
          <a:prstGeom prst="rect">
            <a:avLst/>
          </a:prstGeom>
          <a:noFill/>
        </p:spPr>
        <p:txBody>
          <a:bodyPr>
            <a:spAutoFit/>
          </a:bodyPr>
          <a:lstStyle/>
          <a:p>
            <a:pPr fontAlgn="auto">
              <a:spcBef>
                <a:spcPts val="0"/>
              </a:spcBef>
              <a:spcAft>
                <a:spcPts val="0"/>
              </a:spcAft>
              <a:defRPr/>
            </a:pPr>
            <a:r>
              <a:rPr lang="en-US" sz="2800" b="1" dirty="0">
                <a:solidFill>
                  <a:srgbClr val="E00023"/>
                </a:solidFill>
                <a:cs typeface="FS Albert Pro"/>
              </a:rPr>
              <a:t>Privacy information </a:t>
            </a:r>
          </a:p>
        </p:txBody>
      </p:sp>
    </p:spTree>
    <p:extLst>
      <p:ext uri="{BB962C8B-B14F-4D97-AF65-F5344CB8AC3E}">
        <p14:creationId xmlns:p14="http://schemas.microsoft.com/office/powerpoint/2010/main" val="1830110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7322" y="1030774"/>
            <a:ext cx="6584257" cy="3539430"/>
          </a:xfrm>
          <a:prstGeom prst="rect">
            <a:avLst/>
          </a:prstGeom>
          <a:noFill/>
        </p:spPr>
        <p:txBody>
          <a:bodyPr wrap="square">
            <a:spAutoFit/>
          </a:bodyPr>
          <a:lstStyle/>
          <a:p>
            <a:pPr>
              <a:buClr>
                <a:srgbClr val="E00023"/>
              </a:buClr>
            </a:pPr>
            <a:r>
              <a:rPr lang="en-GB" sz="1600" dirty="0">
                <a:solidFill>
                  <a:schemeClr val="tx1">
                    <a:lumMod val="75000"/>
                    <a:lumOff val="25000"/>
                  </a:schemeClr>
                </a:solidFill>
              </a:rPr>
              <a:t>UCAS is also taking the following actions to further reduce this risk: </a:t>
            </a:r>
          </a:p>
          <a:p>
            <a:pPr>
              <a:buClr>
                <a:srgbClr val="E00023"/>
              </a:buClr>
            </a:pPr>
            <a:endParaRPr lang="en-GB" sz="1600" dirty="0">
              <a:solidFill>
                <a:schemeClr val="tx1">
                  <a:lumMod val="75000"/>
                  <a:lumOff val="25000"/>
                </a:schemeClr>
              </a:solidFill>
            </a:endParaRPr>
          </a:p>
          <a:p>
            <a:pPr marL="285750" lvl="0" indent="-285750">
              <a:buClr>
                <a:srgbClr val="E00023"/>
              </a:buClr>
              <a:buFont typeface="Arial" panose="020B0604020202020204" pitchFamily="34" charset="0"/>
              <a:buChar char="•"/>
            </a:pPr>
            <a:r>
              <a:rPr lang="en-GB" sz="1600" dirty="0">
                <a:solidFill>
                  <a:schemeClr val="tx1">
                    <a:lumMod val="75000"/>
                    <a:lumOff val="25000"/>
                  </a:schemeClr>
                </a:solidFill>
              </a:rPr>
              <a:t>The current applicant declaration which individuals are required to accept before they apply will be amended, to make it clear that, where the individual submitting the application is doing so on behalf of an applicant, they have notified them of the privacy information.</a:t>
            </a:r>
          </a:p>
          <a:p>
            <a:pPr marL="285750" lvl="0" indent="-285750">
              <a:buClr>
                <a:srgbClr val="E00023"/>
              </a:buClr>
              <a:buFont typeface="Arial" panose="020B0604020202020204" pitchFamily="34" charset="0"/>
              <a:buChar char="•"/>
            </a:pPr>
            <a:endParaRPr lang="en-GB" sz="1600" dirty="0">
              <a:solidFill>
                <a:schemeClr val="tx1">
                  <a:lumMod val="75000"/>
                  <a:lumOff val="25000"/>
                </a:schemeClr>
              </a:solidFill>
            </a:endParaRPr>
          </a:p>
          <a:p>
            <a:pPr marL="285750" lvl="0" indent="-285750">
              <a:buClr>
                <a:srgbClr val="E00023"/>
              </a:buClr>
              <a:buFont typeface="Arial" panose="020B0604020202020204" pitchFamily="34" charset="0"/>
              <a:buChar char="•"/>
            </a:pPr>
            <a:r>
              <a:rPr lang="en-GB" sz="1600" dirty="0">
                <a:solidFill>
                  <a:schemeClr val="tx1">
                    <a:lumMod val="75000"/>
                    <a:lumOff val="25000"/>
                  </a:schemeClr>
                </a:solidFill>
              </a:rPr>
              <a:t>We’ve written to agents, making sure they’re aware of their responsibilities to notify applicants about uses of their personal data, and ensuring they submit applicant contact details within the application.</a:t>
            </a:r>
          </a:p>
          <a:p>
            <a:pPr lvl="0">
              <a:buClr>
                <a:srgbClr val="E00023"/>
              </a:buClr>
            </a:pPr>
            <a:endParaRPr lang="en-GB" sz="1600" dirty="0">
              <a:solidFill>
                <a:schemeClr val="tx1">
                  <a:lumMod val="75000"/>
                  <a:lumOff val="25000"/>
                </a:schemeClr>
              </a:solidFill>
            </a:endParaRPr>
          </a:p>
          <a:p>
            <a:pPr marL="285750" lvl="0" indent="-285750">
              <a:buClr>
                <a:srgbClr val="E00023"/>
              </a:buClr>
              <a:buFont typeface="Arial" panose="020B0604020202020204" pitchFamily="34" charset="0"/>
              <a:buChar char="•"/>
            </a:pPr>
            <a:r>
              <a:rPr lang="en-GB" sz="1600" dirty="0">
                <a:solidFill>
                  <a:schemeClr val="tx1">
                    <a:lumMod val="75000"/>
                    <a:lumOff val="25000"/>
                  </a:schemeClr>
                </a:solidFill>
              </a:rPr>
              <a:t>We also discourage agents from completing their own details in the applications, identifying those who’re doing so.</a:t>
            </a:r>
          </a:p>
          <a:p>
            <a:pPr marL="285750" indent="-285750" fontAlgn="auto">
              <a:spcBef>
                <a:spcPts val="0"/>
              </a:spcBef>
              <a:spcAft>
                <a:spcPts val="0"/>
              </a:spcAft>
              <a:buClr>
                <a:srgbClr val="E00023"/>
              </a:buClr>
              <a:buFont typeface="Arial" panose="020B0604020202020204" pitchFamily="34" charset="0"/>
              <a:buChar char="•"/>
              <a:defRPr/>
            </a:pPr>
            <a:endParaRPr lang="en-US" sz="1600" b="1" dirty="0">
              <a:solidFill>
                <a:schemeClr val="tx1">
                  <a:lumMod val="75000"/>
                  <a:lumOff val="25000"/>
                </a:schemeClr>
              </a:solidFill>
              <a:cs typeface="FS Albert Pro"/>
            </a:endParaRPr>
          </a:p>
        </p:txBody>
      </p:sp>
      <p:sp>
        <p:nvSpPr>
          <p:cNvPr id="5" name="TextBox 4">
            <a:extLst>
              <a:ext uri="{FF2B5EF4-FFF2-40B4-BE49-F238E27FC236}">
                <a16:creationId xmlns:a16="http://schemas.microsoft.com/office/drawing/2014/main" id="{1CC41A3B-B5B1-4C78-A777-B95BB7C91AA0}"/>
              </a:ext>
            </a:extLst>
          </p:cNvPr>
          <p:cNvSpPr txBox="1"/>
          <p:nvPr/>
        </p:nvSpPr>
        <p:spPr>
          <a:xfrm>
            <a:off x="237322" y="257939"/>
            <a:ext cx="6523037" cy="523220"/>
          </a:xfrm>
          <a:prstGeom prst="rect">
            <a:avLst/>
          </a:prstGeom>
          <a:noFill/>
        </p:spPr>
        <p:txBody>
          <a:bodyPr>
            <a:spAutoFit/>
          </a:bodyPr>
          <a:lstStyle/>
          <a:p>
            <a:pPr fontAlgn="auto">
              <a:spcBef>
                <a:spcPts val="0"/>
              </a:spcBef>
              <a:spcAft>
                <a:spcPts val="0"/>
              </a:spcAft>
              <a:defRPr/>
            </a:pPr>
            <a:r>
              <a:rPr lang="en-US" sz="2800" b="1" dirty="0">
                <a:solidFill>
                  <a:srgbClr val="E00023"/>
                </a:solidFill>
                <a:cs typeface="FS Albert Pro"/>
              </a:rPr>
              <a:t>Privacy information </a:t>
            </a:r>
          </a:p>
        </p:txBody>
      </p:sp>
    </p:spTree>
    <p:extLst>
      <p:ext uri="{BB962C8B-B14F-4D97-AF65-F5344CB8AC3E}">
        <p14:creationId xmlns:p14="http://schemas.microsoft.com/office/powerpoint/2010/main" val="3497235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363" y="246063"/>
            <a:ext cx="7319581" cy="523220"/>
          </a:xfrm>
          <a:prstGeom prst="rect">
            <a:avLst/>
          </a:prstGeom>
          <a:noFill/>
        </p:spPr>
        <p:txBody>
          <a:bodyPr wrap="square">
            <a:spAutoFit/>
          </a:bodyPr>
          <a:lstStyle/>
          <a:p>
            <a:pPr fontAlgn="auto">
              <a:spcBef>
                <a:spcPts val="0"/>
              </a:spcBef>
              <a:spcAft>
                <a:spcPts val="0"/>
              </a:spcAft>
              <a:defRPr/>
            </a:pPr>
            <a:r>
              <a:rPr lang="en-US" sz="2800" b="1" dirty="0">
                <a:solidFill>
                  <a:srgbClr val="E00023"/>
                </a:solidFill>
                <a:cs typeface="FS Albert Pro"/>
              </a:rPr>
              <a:t>‘Marketing’ communications </a:t>
            </a:r>
          </a:p>
        </p:txBody>
      </p:sp>
      <p:sp>
        <p:nvSpPr>
          <p:cNvPr id="4" name="TextBox 3"/>
          <p:cNvSpPr txBox="1">
            <a:spLocks noChangeArrowheads="1"/>
          </p:cNvSpPr>
          <p:nvPr/>
        </p:nvSpPr>
        <p:spPr bwMode="auto">
          <a:xfrm>
            <a:off x="337870" y="996950"/>
            <a:ext cx="6719887" cy="5047536"/>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buClr>
                <a:srgbClr val="E00023"/>
              </a:buClr>
            </a:pPr>
            <a:r>
              <a:rPr lang="en-GB" sz="1600" b="1" dirty="0">
                <a:solidFill>
                  <a:schemeClr val="tx1">
                    <a:lumMod val="75000"/>
                    <a:lumOff val="25000"/>
                  </a:schemeClr>
                </a:solidFill>
              </a:rPr>
              <a:t>Provider question: </a:t>
            </a:r>
          </a:p>
          <a:p>
            <a:pPr>
              <a:buClr>
                <a:srgbClr val="E00023"/>
              </a:buClr>
            </a:pPr>
            <a:br>
              <a:rPr lang="en-GB" sz="1600" b="1" dirty="0">
                <a:solidFill>
                  <a:schemeClr val="tx1">
                    <a:lumMod val="75000"/>
                    <a:lumOff val="25000"/>
                  </a:schemeClr>
                </a:solidFill>
              </a:rPr>
            </a:br>
            <a:r>
              <a:rPr lang="en-GB" sz="1600" dirty="0">
                <a:solidFill>
                  <a:schemeClr val="tx1">
                    <a:lumMod val="75000"/>
                    <a:lumOff val="25000"/>
                  </a:schemeClr>
                </a:solidFill>
              </a:rPr>
              <a:t>Do we need additional consent to send communications to applicants? UCAS had seen ICO advice suggesting certain communications (including accommodation and post-offer open days) would be considered as ‘direct marketing’. </a:t>
            </a:r>
          </a:p>
          <a:p>
            <a:pPr>
              <a:buClr>
                <a:srgbClr val="E00023"/>
              </a:buClr>
            </a:pPr>
            <a:endParaRPr lang="en-GB" sz="1600" dirty="0">
              <a:solidFill>
                <a:schemeClr val="tx1">
                  <a:lumMod val="75000"/>
                  <a:lumOff val="25000"/>
                </a:schemeClr>
              </a:solidFill>
            </a:endParaRPr>
          </a:p>
          <a:p>
            <a:pPr>
              <a:buClr>
                <a:srgbClr val="E00023"/>
              </a:buClr>
            </a:pPr>
            <a:r>
              <a:rPr lang="en-GB" sz="1600" dirty="0">
                <a:solidFill>
                  <a:schemeClr val="tx1">
                    <a:lumMod val="75000"/>
                    <a:lumOff val="25000"/>
                  </a:schemeClr>
                </a:solidFill>
              </a:rPr>
              <a:t>Summarised ICO guidance: </a:t>
            </a:r>
          </a:p>
          <a:p>
            <a:pPr marL="285750" indent="-285750">
              <a:buClr>
                <a:srgbClr val="E00023"/>
              </a:buClr>
              <a:buFont typeface="Arial" panose="020B0604020202020204" pitchFamily="34" charset="0"/>
              <a:buChar char="•"/>
            </a:pPr>
            <a:r>
              <a:rPr lang="en-GB" sz="1600" dirty="0">
                <a:solidFill>
                  <a:schemeClr val="tx1">
                    <a:lumMod val="75000"/>
                    <a:lumOff val="25000"/>
                  </a:schemeClr>
                </a:solidFill>
              </a:rPr>
              <a:t>These communications are direct marketing, as defined by the Data Protection Act (DPA). The Privacy and Electronic Communication Regulations 2003 (PECR) are relevant.</a:t>
            </a:r>
          </a:p>
          <a:p>
            <a:pPr marL="285750" indent="-285750">
              <a:buClr>
                <a:srgbClr val="E00023"/>
              </a:buClr>
              <a:buFont typeface="Arial" panose="020B0604020202020204" pitchFamily="34" charset="0"/>
              <a:buChar char="•"/>
            </a:pPr>
            <a:endParaRPr lang="en-GB" sz="1600" dirty="0">
              <a:solidFill>
                <a:schemeClr val="tx1">
                  <a:lumMod val="75000"/>
                  <a:lumOff val="25000"/>
                </a:schemeClr>
              </a:solidFill>
            </a:endParaRPr>
          </a:p>
          <a:p>
            <a:pPr>
              <a:buClr>
                <a:srgbClr val="E00023"/>
              </a:buClr>
            </a:pPr>
            <a:r>
              <a:rPr lang="en-GB" sz="1600" dirty="0">
                <a:solidFill>
                  <a:schemeClr val="tx1">
                    <a:lumMod val="75000"/>
                    <a:lumOff val="25000"/>
                  </a:schemeClr>
                </a:solidFill>
              </a:rPr>
              <a:t>You can apply a ‘soft opt-in’, if: </a:t>
            </a:r>
          </a:p>
          <a:p>
            <a:pPr marL="285750" lvl="0" indent="-285750">
              <a:buClr>
                <a:srgbClr val="E00023"/>
              </a:buClr>
              <a:buFont typeface="Arial" panose="020B0604020202020204" pitchFamily="34" charset="0"/>
              <a:buChar char="•"/>
            </a:pPr>
            <a:r>
              <a:rPr lang="en-GB" sz="1600" dirty="0">
                <a:solidFill>
                  <a:schemeClr val="tx1">
                    <a:lumMod val="75000"/>
                    <a:lumOff val="25000"/>
                  </a:schemeClr>
                </a:solidFill>
              </a:rPr>
              <a:t>you have obtained the contact details in the course of a sale (or negotiations for a sale) of a product or service to that person</a:t>
            </a:r>
          </a:p>
          <a:p>
            <a:pPr marL="285750" lvl="0" indent="-285750">
              <a:buClr>
                <a:srgbClr val="E00023"/>
              </a:buClr>
              <a:buFont typeface="Arial" panose="020B0604020202020204" pitchFamily="34" charset="0"/>
              <a:buChar char="•"/>
            </a:pPr>
            <a:r>
              <a:rPr lang="en-GB" sz="1600" dirty="0">
                <a:solidFill>
                  <a:schemeClr val="tx1">
                    <a:lumMod val="75000"/>
                    <a:lumOff val="25000"/>
                  </a:schemeClr>
                </a:solidFill>
              </a:rPr>
              <a:t>you only ‘market’ your own similar products and services</a:t>
            </a:r>
          </a:p>
          <a:p>
            <a:pPr marL="285750" lvl="0" indent="-285750">
              <a:buClr>
                <a:srgbClr val="E00023"/>
              </a:buClr>
              <a:buFont typeface="Arial" panose="020B0604020202020204" pitchFamily="34" charset="0"/>
              <a:buChar char="•"/>
            </a:pPr>
            <a:r>
              <a:rPr lang="en-GB" sz="1600" dirty="0">
                <a:solidFill>
                  <a:schemeClr val="tx1">
                    <a:lumMod val="75000"/>
                    <a:lumOff val="25000"/>
                  </a:schemeClr>
                </a:solidFill>
              </a:rPr>
              <a:t>you provided the person with a simple opportunity to refuse or opt out of the marketing, both when first collecting the details, and in every subsequent message</a:t>
            </a:r>
          </a:p>
          <a:p>
            <a:pPr>
              <a:buClr>
                <a:srgbClr val="E00023"/>
              </a:buClr>
            </a:pPr>
            <a:endParaRPr lang="en-GB" dirty="0">
              <a:solidFill>
                <a:schemeClr val="tx1">
                  <a:lumMod val="75000"/>
                  <a:lumOff val="25000"/>
                </a:schemeClr>
              </a:solidFill>
            </a:endParaRPr>
          </a:p>
        </p:txBody>
      </p:sp>
    </p:spTree>
    <p:extLst>
      <p:ext uri="{BB962C8B-B14F-4D97-AF65-F5344CB8AC3E}">
        <p14:creationId xmlns:p14="http://schemas.microsoft.com/office/powerpoint/2010/main" val="264746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363" y="246063"/>
            <a:ext cx="6862381" cy="523220"/>
          </a:xfrm>
          <a:prstGeom prst="rect">
            <a:avLst/>
          </a:prstGeom>
          <a:noFill/>
        </p:spPr>
        <p:txBody>
          <a:bodyPr wrap="square">
            <a:spAutoFit/>
          </a:bodyPr>
          <a:lstStyle/>
          <a:p>
            <a:pPr fontAlgn="auto">
              <a:spcBef>
                <a:spcPts val="0"/>
              </a:spcBef>
              <a:spcAft>
                <a:spcPts val="0"/>
              </a:spcAft>
              <a:defRPr/>
            </a:pPr>
            <a:r>
              <a:rPr lang="en-US" sz="2800" b="1" dirty="0">
                <a:solidFill>
                  <a:srgbClr val="E00023"/>
                </a:solidFill>
                <a:cs typeface="FS Albert Pro"/>
              </a:rPr>
              <a:t>‘Marketing’ communications </a:t>
            </a:r>
          </a:p>
        </p:txBody>
      </p:sp>
      <p:sp>
        <p:nvSpPr>
          <p:cNvPr id="4" name="TextBox 3"/>
          <p:cNvSpPr txBox="1">
            <a:spLocks noChangeArrowheads="1"/>
          </p:cNvSpPr>
          <p:nvPr/>
        </p:nvSpPr>
        <p:spPr bwMode="auto">
          <a:xfrm>
            <a:off x="304609" y="648607"/>
            <a:ext cx="6719887" cy="3323987"/>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lvl="0">
              <a:buClr>
                <a:srgbClr val="E00023"/>
              </a:buClr>
            </a:pPr>
            <a:endParaRPr lang="en-GB" sz="1600" dirty="0">
              <a:solidFill>
                <a:schemeClr val="tx1">
                  <a:lumMod val="75000"/>
                  <a:lumOff val="25000"/>
                </a:schemeClr>
              </a:solidFill>
            </a:endParaRPr>
          </a:p>
          <a:p>
            <a:pPr>
              <a:buClr>
                <a:srgbClr val="E00023"/>
              </a:buClr>
            </a:pPr>
            <a:r>
              <a:rPr lang="en-GB" sz="1600" dirty="0">
                <a:solidFill>
                  <a:schemeClr val="tx1">
                    <a:lumMod val="75000"/>
                    <a:lumOff val="25000"/>
                  </a:schemeClr>
                </a:solidFill>
              </a:rPr>
              <a:t>ICO – ‘a pragmatic approach’ – communications such as accommodation and open day services were ‘similar enough’, given the applicant has expressed an interest in studying at that provider – additional consent would not be required.</a:t>
            </a:r>
          </a:p>
          <a:p>
            <a:pPr>
              <a:buClr>
                <a:srgbClr val="E00023"/>
              </a:buClr>
            </a:pPr>
            <a:endParaRPr lang="en-GB" sz="1600" dirty="0">
              <a:solidFill>
                <a:schemeClr val="tx1">
                  <a:lumMod val="75000"/>
                  <a:lumOff val="25000"/>
                </a:schemeClr>
              </a:solidFill>
            </a:endParaRPr>
          </a:p>
          <a:p>
            <a:pPr marL="285750" indent="-285750">
              <a:buClr>
                <a:srgbClr val="E00023"/>
              </a:buClr>
              <a:buFont typeface="Arial" panose="020B0604020202020204" pitchFamily="34" charset="0"/>
              <a:buChar char="•"/>
            </a:pPr>
            <a:r>
              <a:rPr lang="en-GB" sz="1600" dirty="0">
                <a:solidFill>
                  <a:schemeClr val="tx1">
                    <a:lumMod val="75000"/>
                    <a:lumOff val="25000"/>
                  </a:schemeClr>
                </a:solidFill>
              </a:rPr>
              <a:t>This decision must be documented – record basis for processing. </a:t>
            </a:r>
          </a:p>
          <a:p>
            <a:pPr marL="285750" indent="-285750">
              <a:buClr>
                <a:srgbClr val="E00023"/>
              </a:buClr>
              <a:buFont typeface="Arial" panose="020B0604020202020204" pitchFamily="34" charset="0"/>
              <a:buChar char="•"/>
            </a:pPr>
            <a:r>
              <a:rPr lang="en-GB" sz="1600" dirty="0">
                <a:solidFill>
                  <a:schemeClr val="tx1">
                    <a:lumMod val="75000"/>
                    <a:lumOff val="25000"/>
                  </a:schemeClr>
                </a:solidFill>
              </a:rPr>
              <a:t>A clear and simple opt out opportunity must be given to applicants when details are first collected, and in every subsequent message. </a:t>
            </a:r>
          </a:p>
          <a:p>
            <a:pPr marL="285750" indent="-285750">
              <a:buClr>
                <a:srgbClr val="E00023"/>
              </a:buClr>
              <a:buFont typeface="Arial" panose="020B0604020202020204" pitchFamily="34" charset="0"/>
              <a:buChar char="•"/>
            </a:pPr>
            <a:endParaRPr lang="en-GB" sz="1600" dirty="0">
              <a:solidFill>
                <a:schemeClr val="tx1">
                  <a:lumMod val="75000"/>
                  <a:lumOff val="25000"/>
                </a:schemeClr>
              </a:solidFill>
            </a:endParaRPr>
          </a:p>
          <a:p>
            <a:pPr>
              <a:buClr>
                <a:srgbClr val="E00023"/>
              </a:buClr>
            </a:pPr>
            <a:r>
              <a:rPr lang="en-GB" sz="1600" dirty="0">
                <a:solidFill>
                  <a:schemeClr val="tx1">
                    <a:lumMod val="75000"/>
                    <a:lumOff val="25000"/>
                  </a:schemeClr>
                </a:solidFill>
              </a:rPr>
              <a:t>Will not apply to strictly operational emails – such as invites to interviews, or requests for further information. </a:t>
            </a:r>
          </a:p>
          <a:p>
            <a:pPr>
              <a:buClr>
                <a:srgbClr val="E00023"/>
              </a:buClr>
            </a:pPr>
            <a:endParaRPr lang="en-GB" dirty="0">
              <a:solidFill>
                <a:schemeClr val="tx1">
                  <a:lumMod val="75000"/>
                  <a:lumOff val="25000"/>
                </a:schemeClr>
              </a:solidFill>
            </a:endParaRPr>
          </a:p>
        </p:txBody>
      </p:sp>
    </p:spTree>
    <p:extLst>
      <p:ext uri="{BB962C8B-B14F-4D97-AF65-F5344CB8AC3E}">
        <p14:creationId xmlns:p14="http://schemas.microsoft.com/office/powerpoint/2010/main" val="899732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901" y="283834"/>
            <a:ext cx="6523037" cy="523220"/>
          </a:xfrm>
          <a:prstGeom prst="rect">
            <a:avLst/>
          </a:prstGeom>
          <a:noFill/>
        </p:spPr>
        <p:txBody>
          <a:bodyPr>
            <a:spAutoFit/>
          </a:bodyPr>
          <a:lstStyle/>
          <a:p>
            <a:pPr fontAlgn="auto">
              <a:spcBef>
                <a:spcPts val="0"/>
              </a:spcBef>
              <a:spcAft>
                <a:spcPts val="0"/>
              </a:spcAft>
              <a:defRPr/>
            </a:pPr>
            <a:r>
              <a:rPr lang="en-US" sz="2800" b="1" dirty="0">
                <a:solidFill>
                  <a:srgbClr val="E00023"/>
                </a:solidFill>
                <a:ea typeface="+mn-ea"/>
                <a:cs typeface="FS Albert Pro"/>
              </a:rPr>
              <a:t>‘Right to be forgotten’ </a:t>
            </a:r>
          </a:p>
        </p:txBody>
      </p:sp>
      <p:sp>
        <p:nvSpPr>
          <p:cNvPr id="4" name="TextBox 3"/>
          <p:cNvSpPr txBox="1">
            <a:spLocks noChangeArrowheads="1"/>
          </p:cNvSpPr>
          <p:nvPr/>
        </p:nvSpPr>
        <p:spPr bwMode="auto">
          <a:xfrm>
            <a:off x="280555" y="1095246"/>
            <a:ext cx="7131419" cy="3046988"/>
          </a:xfrm>
          <a:prstGeom prst="rect">
            <a:avLst/>
          </a:prstGeom>
          <a:noFill/>
          <a:ln>
            <a:noFill/>
          </a:ln>
          <a:extLst>
            <a:ext uri="{909E8E84-426E-40dd-AFC4-6F175D3DCCD1}"/>
            <a:ext uri="{91240B29-F687-4f45-9708-019B960494DF}"/>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285750" indent="-285750">
              <a:buClr>
                <a:srgbClr val="E00023"/>
              </a:buClr>
              <a:buFont typeface="Arial" panose="020B0604020202020204" pitchFamily="34" charset="0"/>
              <a:buChar char="•"/>
              <a:defRPr/>
            </a:pPr>
            <a:r>
              <a:rPr lang="en-US" sz="1600" dirty="0">
                <a:solidFill>
                  <a:schemeClr val="tx1">
                    <a:lumMod val="75000"/>
                    <a:lumOff val="25000"/>
                  </a:schemeClr>
                </a:solidFill>
              </a:rPr>
              <a:t>Individuals can request deletion of personal data – most typically where it’s no longer necessary for the data controller to retain the personal data, or consent is the basis for processing. </a:t>
            </a:r>
          </a:p>
          <a:p>
            <a:pPr marL="285750" indent="-285750">
              <a:buClr>
                <a:srgbClr val="E00023"/>
              </a:buClr>
              <a:buFont typeface="Arial" panose="020B0604020202020204" pitchFamily="34" charset="0"/>
              <a:buChar char="•"/>
              <a:defRPr/>
            </a:pPr>
            <a:endParaRPr lang="en-US" sz="1600" dirty="0">
              <a:solidFill>
                <a:schemeClr val="tx1">
                  <a:lumMod val="75000"/>
                  <a:lumOff val="25000"/>
                </a:schemeClr>
              </a:solidFill>
            </a:endParaRPr>
          </a:p>
          <a:p>
            <a:pPr marL="285750" indent="-285750">
              <a:buClr>
                <a:srgbClr val="E00023"/>
              </a:buClr>
              <a:buFont typeface="Arial" panose="020B0604020202020204" pitchFamily="34" charset="0"/>
              <a:buChar char="•"/>
              <a:defRPr/>
            </a:pPr>
            <a:r>
              <a:rPr lang="en-US" sz="1600" dirty="0">
                <a:solidFill>
                  <a:schemeClr val="tx1">
                    <a:lumMod val="75000"/>
                    <a:lumOff val="25000"/>
                  </a:schemeClr>
                </a:solidFill>
              </a:rPr>
              <a:t>Not an absolute right, doesn’t apply where retention is necessary: </a:t>
            </a:r>
          </a:p>
          <a:p>
            <a:pPr marL="1028700" lvl="1">
              <a:buClr>
                <a:srgbClr val="E00023"/>
              </a:buClr>
              <a:buFont typeface="Courier New" charset="0"/>
              <a:buChar char="o"/>
              <a:defRPr/>
            </a:pPr>
            <a:r>
              <a:rPr lang="en-US" sz="1600" dirty="0">
                <a:solidFill>
                  <a:schemeClr val="tx1">
                    <a:lumMod val="75000"/>
                    <a:lumOff val="25000"/>
                  </a:schemeClr>
                </a:solidFill>
              </a:rPr>
              <a:t>For the </a:t>
            </a:r>
            <a:r>
              <a:rPr lang="en-US" sz="1600" dirty="0" err="1">
                <a:solidFill>
                  <a:schemeClr val="tx1">
                    <a:lumMod val="75000"/>
                    <a:lumOff val="25000"/>
                  </a:schemeClr>
                </a:solidFill>
              </a:rPr>
              <a:t>defence</a:t>
            </a:r>
            <a:r>
              <a:rPr lang="en-US" sz="1600" dirty="0">
                <a:solidFill>
                  <a:schemeClr val="tx1">
                    <a:lumMod val="75000"/>
                    <a:lumOff val="25000"/>
                  </a:schemeClr>
                </a:solidFill>
              </a:rPr>
              <a:t> of legal claims. </a:t>
            </a:r>
          </a:p>
          <a:p>
            <a:pPr marL="1028700" lvl="1">
              <a:buClr>
                <a:srgbClr val="E00023"/>
              </a:buClr>
              <a:buFont typeface="Courier New" charset="0"/>
              <a:buChar char="o"/>
              <a:defRPr/>
            </a:pPr>
            <a:r>
              <a:rPr lang="en-US" sz="1600" dirty="0">
                <a:solidFill>
                  <a:schemeClr val="tx1">
                    <a:lumMod val="75000"/>
                    <a:lumOff val="25000"/>
                  </a:schemeClr>
                </a:solidFill>
              </a:rPr>
              <a:t>Performance of a task in the public interest.</a:t>
            </a:r>
          </a:p>
          <a:p>
            <a:pPr marL="1028700" lvl="1">
              <a:buClr>
                <a:srgbClr val="E00023"/>
              </a:buClr>
              <a:buFont typeface="Courier New" charset="0"/>
              <a:buChar char="o"/>
              <a:defRPr/>
            </a:pPr>
            <a:r>
              <a:rPr lang="en-US" sz="1600" dirty="0">
                <a:solidFill>
                  <a:schemeClr val="tx1">
                    <a:lumMod val="75000"/>
                    <a:lumOff val="25000"/>
                  </a:schemeClr>
                </a:solidFill>
              </a:rPr>
              <a:t>For archiving, historical, and research purposes.</a:t>
            </a:r>
          </a:p>
          <a:p>
            <a:pPr lvl="1" indent="0">
              <a:buClr>
                <a:srgbClr val="E00023"/>
              </a:buClr>
              <a:defRPr/>
            </a:pPr>
            <a:endParaRPr lang="en-US" sz="1600" dirty="0">
              <a:solidFill>
                <a:schemeClr val="tx1">
                  <a:lumMod val="75000"/>
                  <a:lumOff val="25000"/>
                </a:schemeClr>
              </a:solidFill>
            </a:endParaRPr>
          </a:p>
          <a:p>
            <a:pPr marL="285750" indent="-285750">
              <a:buClr>
                <a:srgbClr val="E00023"/>
              </a:buClr>
              <a:buFont typeface="Arial" panose="020B0604020202020204" pitchFamily="34" charset="0"/>
              <a:buChar char="•"/>
              <a:defRPr/>
            </a:pPr>
            <a:r>
              <a:rPr lang="en-US" sz="1600" dirty="0">
                <a:solidFill>
                  <a:schemeClr val="tx1">
                    <a:lumMod val="75000"/>
                    <a:lumOff val="25000"/>
                  </a:schemeClr>
                </a:solidFill>
              </a:rPr>
              <a:t>In general, UCAS does not share personal data with providers on the basis of consent – provides stronger justification for retention. </a:t>
            </a:r>
          </a:p>
          <a:p>
            <a:pPr>
              <a:buClr>
                <a:srgbClr val="E00023"/>
              </a:buClr>
              <a:defRPr/>
            </a:pPr>
            <a:endParaRPr lang="en-US" sz="1600" dirty="0">
              <a:solidFill>
                <a:schemeClr val="tx1">
                  <a:lumMod val="75000"/>
                  <a:lumOff val="25000"/>
                </a:schemeClr>
              </a:solidFill>
            </a:endParaRPr>
          </a:p>
        </p:txBody>
      </p:sp>
      <p:sp>
        <p:nvSpPr>
          <p:cNvPr id="8" name="TextBox 7">
            <a:extLst>
              <a:ext uri="{FF2B5EF4-FFF2-40B4-BE49-F238E27FC236}">
                <a16:creationId xmlns:a16="http://schemas.microsoft.com/office/drawing/2014/main" id="{7BE9F4C5-54B9-4BBC-A7E3-F7298588AC8B}"/>
              </a:ext>
            </a:extLst>
          </p:cNvPr>
          <p:cNvSpPr txBox="1">
            <a:spLocks noChangeArrowheads="1"/>
          </p:cNvSpPr>
          <p:nvPr/>
        </p:nvSpPr>
        <p:spPr bwMode="auto">
          <a:xfrm>
            <a:off x="150692" y="4671444"/>
            <a:ext cx="5408023" cy="338554"/>
          </a:xfrm>
          <a:prstGeom prst="rect">
            <a:avLst/>
          </a:prstGeom>
          <a:noFill/>
          <a:ln>
            <a:noFill/>
          </a:ln>
          <a:extLst>
            <a:ext uri="{909E8E84-426E-40dd-AFC4-6F175D3DCCD1}"/>
            <a:ext uri="{91240B29-F687-4f45-9708-019B960494DF}"/>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1600" dirty="0">
                <a:solidFill>
                  <a:schemeClr val="tx1">
                    <a:lumMod val="65000"/>
                    <a:lumOff val="35000"/>
                  </a:schemeClr>
                </a:solidFill>
              </a:rPr>
              <a:t> </a:t>
            </a:r>
          </a:p>
        </p:txBody>
      </p:sp>
    </p:spTree>
    <p:extLst>
      <p:ext uri="{BB962C8B-B14F-4D97-AF65-F5344CB8AC3E}">
        <p14:creationId xmlns:p14="http://schemas.microsoft.com/office/powerpoint/2010/main" val="3453213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186" y="430060"/>
            <a:ext cx="6523037" cy="523220"/>
          </a:xfrm>
          <a:prstGeom prst="rect">
            <a:avLst/>
          </a:prstGeom>
          <a:noFill/>
        </p:spPr>
        <p:txBody>
          <a:bodyPr>
            <a:spAutoFit/>
          </a:bodyPr>
          <a:lstStyle/>
          <a:p>
            <a:pPr fontAlgn="auto">
              <a:spcBef>
                <a:spcPts val="0"/>
              </a:spcBef>
              <a:spcAft>
                <a:spcPts val="0"/>
              </a:spcAft>
              <a:defRPr/>
            </a:pPr>
            <a:r>
              <a:rPr lang="en-US" sz="2800" b="1" dirty="0">
                <a:solidFill>
                  <a:srgbClr val="E00023"/>
                </a:solidFill>
                <a:cs typeface="FS Albert Pro"/>
              </a:rPr>
              <a:t>Breach reporting – myths  </a:t>
            </a:r>
          </a:p>
        </p:txBody>
      </p:sp>
      <p:sp>
        <p:nvSpPr>
          <p:cNvPr id="4" name="TextBox 3"/>
          <p:cNvSpPr txBox="1">
            <a:spLocks noChangeArrowheads="1"/>
          </p:cNvSpPr>
          <p:nvPr/>
        </p:nvSpPr>
        <p:spPr bwMode="auto">
          <a:xfrm>
            <a:off x="162534" y="976493"/>
            <a:ext cx="7131419" cy="1323439"/>
          </a:xfrm>
          <a:prstGeom prst="rect">
            <a:avLst/>
          </a:prstGeom>
          <a:noFill/>
          <a:ln>
            <a:noFill/>
          </a:ln>
          <a:extLst>
            <a:ext uri="{909E8E84-426E-40dd-AFC4-6F175D3DCCD1}"/>
            <a:ext uri="{91240B29-F687-4f45-9708-019B960494DF}"/>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285750" lvl="0" indent="-285750">
              <a:buFont typeface="Arial" panose="020B0604020202020204" pitchFamily="34" charset="0"/>
              <a:buChar char="•"/>
            </a:pPr>
            <a:endParaRPr lang="en-GB" sz="1600" dirty="0"/>
          </a:p>
          <a:p>
            <a:pPr marL="285750" lvl="0" indent="-285750">
              <a:buFont typeface="Arial" panose="020B0604020202020204" pitchFamily="34" charset="0"/>
              <a:buChar char="•"/>
            </a:pPr>
            <a:endParaRPr lang="en-GB" sz="1600" dirty="0"/>
          </a:p>
          <a:p>
            <a:pPr lvl="0"/>
            <a:endParaRPr lang="en-GB" sz="1600" dirty="0"/>
          </a:p>
          <a:p>
            <a:pPr lvl="0"/>
            <a:endParaRPr lang="en-GB" sz="1600" dirty="0"/>
          </a:p>
          <a:p>
            <a:pPr lvl="0"/>
            <a:endParaRPr lang="en-GB" sz="1600" dirty="0"/>
          </a:p>
        </p:txBody>
      </p:sp>
      <p:sp>
        <p:nvSpPr>
          <p:cNvPr id="8" name="TextBox 7">
            <a:extLst>
              <a:ext uri="{FF2B5EF4-FFF2-40B4-BE49-F238E27FC236}">
                <a16:creationId xmlns:a16="http://schemas.microsoft.com/office/drawing/2014/main" id="{7BE9F4C5-54B9-4BBC-A7E3-F7298588AC8B}"/>
              </a:ext>
            </a:extLst>
          </p:cNvPr>
          <p:cNvSpPr txBox="1">
            <a:spLocks noChangeArrowheads="1"/>
          </p:cNvSpPr>
          <p:nvPr/>
        </p:nvSpPr>
        <p:spPr bwMode="auto">
          <a:xfrm>
            <a:off x="150692" y="4671444"/>
            <a:ext cx="5408023" cy="338554"/>
          </a:xfrm>
          <a:prstGeom prst="rect">
            <a:avLst/>
          </a:prstGeom>
          <a:noFill/>
          <a:ln>
            <a:noFill/>
          </a:ln>
          <a:extLst>
            <a:ext uri="{909E8E84-426E-40dd-AFC4-6F175D3DCCD1}"/>
            <a:ext uri="{91240B29-F687-4f45-9708-019B960494DF}"/>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1600" dirty="0">
                <a:solidFill>
                  <a:schemeClr val="tx1">
                    <a:lumMod val="65000"/>
                    <a:lumOff val="35000"/>
                  </a:schemeClr>
                </a:solidFill>
              </a:rPr>
              <a:t> </a:t>
            </a:r>
          </a:p>
        </p:txBody>
      </p:sp>
      <p:sp>
        <p:nvSpPr>
          <p:cNvPr id="6" name="TextBox 5">
            <a:extLst>
              <a:ext uri="{FF2B5EF4-FFF2-40B4-BE49-F238E27FC236}">
                <a16:creationId xmlns:a16="http://schemas.microsoft.com/office/drawing/2014/main" id="{E249F14C-9DD4-42DE-BB6F-0A2F01398325}"/>
              </a:ext>
            </a:extLst>
          </p:cNvPr>
          <p:cNvSpPr txBox="1">
            <a:spLocks noChangeArrowheads="1"/>
          </p:cNvSpPr>
          <p:nvPr/>
        </p:nvSpPr>
        <p:spPr bwMode="auto">
          <a:xfrm>
            <a:off x="162533" y="956114"/>
            <a:ext cx="7131419" cy="1323439"/>
          </a:xfrm>
          <a:prstGeom prst="rect">
            <a:avLst/>
          </a:prstGeom>
          <a:noFill/>
          <a:ln>
            <a:noFill/>
          </a:ln>
          <a:extLst>
            <a:ext uri="{909E8E84-426E-40dd-AFC4-6F175D3DCCD1}"/>
            <a:ext uri="{91240B29-F687-4f45-9708-019B960494DF}"/>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285750" lvl="0" indent="-285750">
              <a:buFont typeface="Arial" panose="020B0604020202020204" pitchFamily="34" charset="0"/>
              <a:buChar char="•"/>
            </a:pPr>
            <a:endParaRPr lang="en-GB" sz="1600" dirty="0"/>
          </a:p>
          <a:p>
            <a:pPr marL="285750" lvl="0" indent="-285750">
              <a:buFont typeface="Arial" panose="020B0604020202020204" pitchFamily="34" charset="0"/>
              <a:buChar char="•"/>
            </a:pPr>
            <a:endParaRPr lang="en-GB" sz="1600" dirty="0"/>
          </a:p>
          <a:p>
            <a:pPr lvl="0"/>
            <a:endParaRPr lang="en-GB" sz="1600" dirty="0"/>
          </a:p>
          <a:p>
            <a:pPr lvl="0"/>
            <a:endParaRPr lang="en-GB" sz="1600" dirty="0"/>
          </a:p>
          <a:p>
            <a:pPr lvl="0"/>
            <a:endParaRPr lang="en-GB" sz="1600" dirty="0"/>
          </a:p>
        </p:txBody>
      </p:sp>
      <p:pic>
        <p:nvPicPr>
          <p:cNvPr id="7" name="Picture 6">
            <a:extLst>
              <a:ext uri="{FF2B5EF4-FFF2-40B4-BE49-F238E27FC236}">
                <a16:creationId xmlns:a16="http://schemas.microsoft.com/office/drawing/2014/main" id="{D0FAA079-97E2-4D67-978C-99A833684200}"/>
              </a:ext>
            </a:extLst>
          </p:cNvPr>
          <p:cNvPicPr>
            <a:picLocks noChangeAspect="1"/>
          </p:cNvPicPr>
          <p:nvPr/>
        </p:nvPicPr>
        <p:blipFill>
          <a:blip r:embed="rId2"/>
          <a:stretch>
            <a:fillRect/>
          </a:stretch>
        </p:blipFill>
        <p:spPr>
          <a:xfrm>
            <a:off x="6656832" y="4188208"/>
            <a:ext cx="2309044" cy="1693299"/>
          </a:xfrm>
          <a:prstGeom prst="rect">
            <a:avLst/>
          </a:prstGeom>
        </p:spPr>
      </p:pic>
      <p:sp>
        <p:nvSpPr>
          <p:cNvPr id="9" name="TextBox 8">
            <a:extLst>
              <a:ext uri="{FF2B5EF4-FFF2-40B4-BE49-F238E27FC236}">
                <a16:creationId xmlns:a16="http://schemas.microsoft.com/office/drawing/2014/main" id="{72EDE290-CF17-4B17-AC45-7F0CBFE44C85}"/>
              </a:ext>
            </a:extLst>
          </p:cNvPr>
          <p:cNvSpPr txBox="1">
            <a:spLocks noChangeArrowheads="1"/>
          </p:cNvSpPr>
          <p:nvPr/>
        </p:nvSpPr>
        <p:spPr bwMode="auto">
          <a:xfrm>
            <a:off x="261494" y="1108514"/>
            <a:ext cx="6261713" cy="5016758"/>
          </a:xfrm>
          <a:prstGeom prst="rect">
            <a:avLst/>
          </a:prstGeom>
          <a:noFill/>
          <a:ln>
            <a:noFill/>
          </a:ln>
          <a:extLst>
            <a:ext uri="{909E8E84-426E-40dd-AFC4-6F175D3DCCD1}"/>
            <a:ext uri="{91240B29-F687-4f45-9708-019B960494DF}"/>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285750" lvl="0" indent="-285750">
              <a:buClr>
                <a:srgbClr val="E00023"/>
              </a:buClr>
              <a:buFont typeface="Arial" panose="020B0604020202020204" pitchFamily="34" charset="0"/>
              <a:buChar char="•"/>
            </a:pPr>
            <a:r>
              <a:rPr lang="en-GB" sz="1600" dirty="0">
                <a:solidFill>
                  <a:schemeClr val="tx1">
                    <a:lumMod val="75000"/>
                    <a:lumOff val="25000"/>
                  </a:schemeClr>
                </a:solidFill>
              </a:rPr>
              <a:t>Myth – all data protection breaches must be reported, and all details must be provided immediately. Huge fines for non-reporting. </a:t>
            </a:r>
          </a:p>
          <a:p>
            <a:pPr marL="285750" lvl="0" indent="-285750">
              <a:buClr>
                <a:srgbClr val="E00023"/>
              </a:buClr>
              <a:buFont typeface="Arial" panose="020B0604020202020204" pitchFamily="34" charset="0"/>
              <a:buChar char="•"/>
            </a:pPr>
            <a:r>
              <a:rPr lang="en-GB" sz="1600" dirty="0">
                <a:solidFill>
                  <a:schemeClr val="tx1">
                    <a:lumMod val="75000"/>
                    <a:lumOff val="25000"/>
                  </a:schemeClr>
                </a:solidFill>
              </a:rPr>
              <a:t>It will be mandatory to report some breaches if it’s likely to result in a risk to people’s rights and freedoms, such as the person suffering damage to their reputation, or financial loss.</a:t>
            </a:r>
          </a:p>
          <a:p>
            <a:pPr marL="285750" lvl="0" indent="-285750">
              <a:buClr>
                <a:srgbClr val="E00023"/>
              </a:buClr>
              <a:buFont typeface="Arial" panose="020B0604020202020204" pitchFamily="34" charset="0"/>
              <a:buChar char="•"/>
            </a:pPr>
            <a:r>
              <a:rPr lang="en-GB" sz="1600" dirty="0">
                <a:solidFill>
                  <a:schemeClr val="tx1">
                    <a:lumMod val="75000"/>
                    <a:lumOff val="25000"/>
                  </a:schemeClr>
                </a:solidFill>
              </a:rPr>
              <a:t>Have to provide notification within 72 hours, but don’t have to provide all details of the breach straight away.</a:t>
            </a:r>
          </a:p>
          <a:p>
            <a:pPr marL="285750" lvl="0" indent="-285750">
              <a:buClr>
                <a:srgbClr val="E00023"/>
              </a:buClr>
              <a:buFont typeface="Arial" panose="020B0604020202020204" pitchFamily="34" charset="0"/>
              <a:buChar char="•"/>
            </a:pPr>
            <a:r>
              <a:rPr lang="en-GB" sz="1600" dirty="0">
                <a:solidFill>
                  <a:schemeClr val="tx1">
                    <a:lumMod val="75000"/>
                    <a:lumOff val="25000"/>
                  </a:schemeClr>
                </a:solidFill>
              </a:rPr>
              <a:t>Should review your breach procedures, and have an approach to the types of incident you would report. </a:t>
            </a:r>
          </a:p>
          <a:p>
            <a:pPr marL="285750" lvl="0" indent="-285750">
              <a:buClr>
                <a:srgbClr val="E00023"/>
              </a:buClr>
              <a:buFont typeface="Arial" panose="020B0604020202020204" pitchFamily="34" charset="0"/>
              <a:buChar char="•"/>
            </a:pPr>
            <a:endParaRPr lang="en-GB" sz="1600" dirty="0">
              <a:solidFill>
                <a:schemeClr val="tx1">
                  <a:lumMod val="75000"/>
                  <a:lumOff val="25000"/>
                </a:schemeClr>
              </a:solidFill>
            </a:endParaRPr>
          </a:p>
          <a:p>
            <a:pPr lvl="0">
              <a:buClr>
                <a:srgbClr val="E00023"/>
              </a:buClr>
            </a:pPr>
            <a:r>
              <a:rPr lang="en-GB" sz="1600" dirty="0">
                <a:solidFill>
                  <a:schemeClr val="tx1">
                    <a:lumMod val="75000"/>
                    <a:lumOff val="25000"/>
                  </a:schemeClr>
                </a:solidFill>
              </a:rPr>
              <a:t>If you become aware you’ve received personal data through UCAS that you shouldn’t have (e.g. erroneous report, inappropriate access), please let us know immediately through existing reporting channels. </a:t>
            </a:r>
          </a:p>
          <a:p>
            <a:pPr fontAlgn="base">
              <a:buClr>
                <a:srgbClr val="E00023"/>
              </a:buClr>
            </a:pPr>
            <a:endParaRPr lang="en-GB" sz="1600" dirty="0">
              <a:solidFill>
                <a:schemeClr val="tx1">
                  <a:lumMod val="75000"/>
                  <a:lumOff val="25000"/>
                </a:schemeClr>
              </a:solidFill>
            </a:endParaRPr>
          </a:p>
          <a:p>
            <a:pPr marL="285750" lvl="0" indent="-285750">
              <a:buClr>
                <a:srgbClr val="E00023"/>
              </a:buClr>
              <a:buFont typeface="Arial" panose="020B0604020202020204" pitchFamily="34" charset="0"/>
              <a:buChar char="•"/>
            </a:pPr>
            <a:endParaRPr lang="en-GB" sz="1600" dirty="0">
              <a:solidFill>
                <a:schemeClr val="tx1">
                  <a:lumMod val="75000"/>
                  <a:lumOff val="25000"/>
                </a:schemeClr>
              </a:solidFill>
            </a:endParaRPr>
          </a:p>
          <a:p>
            <a:pPr lvl="0">
              <a:buClr>
                <a:srgbClr val="E00023"/>
              </a:buClr>
            </a:pPr>
            <a:endParaRPr lang="en-GB" sz="1600" dirty="0">
              <a:solidFill>
                <a:schemeClr val="tx1">
                  <a:lumMod val="75000"/>
                  <a:lumOff val="25000"/>
                </a:schemeClr>
              </a:solidFill>
            </a:endParaRPr>
          </a:p>
          <a:p>
            <a:pPr marL="285750" lvl="0" indent="-285750">
              <a:buClr>
                <a:srgbClr val="E00023"/>
              </a:buClr>
              <a:buFont typeface="Arial" panose="020B0604020202020204" pitchFamily="34" charset="0"/>
              <a:buChar char="•"/>
            </a:pPr>
            <a:endParaRPr lang="en-GB" sz="1600" dirty="0">
              <a:solidFill>
                <a:schemeClr val="tx1">
                  <a:lumMod val="75000"/>
                  <a:lumOff val="25000"/>
                </a:schemeClr>
              </a:solidFill>
            </a:endParaRPr>
          </a:p>
          <a:p>
            <a:pPr lvl="0">
              <a:buClr>
                <a:srgbClr val="E00023"/>
              </a:buClr>
            </a:pPr>
            <a:endParaRPr lang="en-GB" sz="1600" dirty="0">
              <a:solidFill>
                <a:schemeClr val="tx1">
                  <a:lumMod val="75000"/>
                  <a:lumOff val="25000"/>
                </a:schemeClr>
              </a:solidFill>
            </a:endParaRPr>
          </a:p>
          <a:p>
            <a:pPr lvl="0">
              <a:buClr>
                <a:srgbClr val="E00023"/>
              </a:buClr>
            </a:pPr>
            <a:endParaRPr lang="en-GB" sz="1600" dirty="0">
              <a:solidFill>
                <a:schemeClr val="tx1">
                  <a:lumMod val="75000"/>
                  <a:lumOff val="25000"/>
                </a:schemeClr>
              </a:solidFill>
            </a:endParaRPr>
          </a:p>
          <a:p>
            <a:pPr lvl="0">
              <a:buClr>
                <a:srgbClr val="E00023"/>
              </a:buClr>
            </a:pPr>
            <a:endParaRPr lang="en-GB" sz="1600" dirty="0">
              <a:solidFill>
                <a:schemeClr val="tx1">
                  <a:lumMod val="75000"/>
                  <a:lumOff val="25000"/>
                </a:schemeClr>
              </a:solidFill>
            </a:endParaRPr>
          </a:p>
        </p:txBody>
      </p:sp>
    </p:spTree>
    <p:extLst>
      <p:ext uri="{BB962C8B-B14F-4D97-AF65-F5344CB8AC3E}">
        <p14:creationId xmlns:p14="http://schemas.microsoft.com/office/powerpoint/2010/main" val="1436281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0866" y="228600"/>
            <a:ext cx="6523037" cy="523220"/>
          </a:xfrm>
          <a:prstGeom prst="rect">
            <a:avLst/>
          </a:prstGeom>
          <a:noFill/>
        </p:spPr>
        <p:txBody>
          <a:bodyPr>
            <a:spAutoFit/>
          </a:bodyPr>
          <a:lstStyle/>
          <a:p>
            <a:pPr fontAlgn="auto">
              <a:spcBef>
                <a:spcPts val="0"/>
              </a:spcBef>
              <a:spcAft>
                <a:spcPts val="0"/>
              </a:spcAft>
              <a:defRPr/>
            </a:pPr>
            <a:r>
              <a:rPr lang="en-US" sz="2800" b="1" dirty="0">
                <a:solidFill>
                  <a:srgbClr val="E00023"/>
                </a:solidFill>
                <a:ea typeface="+mn-ea"/>
                <a:cs typeface="FS Albert Pro"/>
              </a:rPr>
              <a:t>Ne</a:t>
            </a:r>
            <a:r>
              <a:rPr lang="en-US" sz="2800" b="1" dirty="0">
                <a:solidFill>
                  <a:srgbClr val="E00023"/>
                </a:solidFill>
                <a:cs typeface="FS Albert Pro"/>
              </a:rPr>
              <a:t>w requirements </a:t>
            </a:r>
          </a:p>
        </p:txBody>
      </p:sp>
      <p:sp>
        <p:nvSpPr>
          <p:cNvPr id="4" name="TextBox 3"/>
          <p:cNvSpPr txBox="1">
            <a:spLocks noChangeArrowheads="1"/>
          </p:cNvSpPr>
          <p:nvPr/>
        </p:nvSpPr>
        <p:spPr bwMode="auto">
          <a:xfrm>
            <a:off x="229698" y="972694"/>
            <a:ext cx="7131419" cy="3293209"/>
          </a:xfrm>
          <a:prstGeom prst="rect">
            <a:avLst/>
          </a:prstGeom>
          <a:noFill/>
          <a:ln>
            <a:noFill/>
          </a:ln>
          <a:extLst>
            <a:ext uri="{909E8E84-426E-40dd-AFC4-6F175D3DCCD1}"/>
            <a:ext uri="{91240B29-F687-4f45-9708-019B960494DF}"/>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285750" lvl="0" indent="-285750">
              <a:buClr>
                <a:srgbClr val="E00023"/>
              </a:buClr>
              <a:buFont typeface="Arial" panose="020B0604020202020204" pitchFamily="34" charset="0"/>
              <a:buChar char="•"/>
            </a:pPr>
            <a:r>
              <a:rPr lang="en-GB" sz="1600" dirty="0">
                <a:solidFill>
                  <a:schemeClr val="tx1">
                    <a:lumMod val="75000"/>
                    <a:lumOff val="25000"/>
                  </a:schemeClr>
                </a:solidFill>
              </a:rPr>
              <a:t>Right of data portability.</a:t>
            </a:r>
          </a:p>
          <a:p>
            <a:pPr marL="285750" lvl="0" indent="-285750">
              <a:buClr>
                <a:srgbClr val="E00023"/>
              </a:buClr>
              <a:buFont typeface="Arial" panose="020B0604020202020204" pitchFamily="34" charset="0"/>
              <a:buChar char="•"/>
            </a:pPr>
            <a:r>
              <a:rPr lang="en-GB" sz="1600" dirty="0">
                <a:solidFill>
                  <a:schemeClr val="tx1">
                    <a:lumMod val="75000"/>
                    <a:lumOff val="25000"/>
                  </a:schemeClr>
                </a:solidFill>
              </a:rPr>
              <a:t>Privacy impact assessments. </a:t>
            </a:r>
          </a:p>
          <a:p>
            <a:pPr marL="285750" lvl="0" indent="-285750">
              <a:buClr>
                <a:srgbClr val="E00023"/>
              </a:buClr>
              <a:buFont typeface="Arial" panose="020B0604020202020204" pitchFamily="34" charset="0"/>
              <a:buChar char="•"/>
            </a:pPr>
            <a:r>
              <a:rPr lang="en-GB" sz="1600" dirty="0">
                <a:solidFill>
                  <a:schemeClr val="tx1">
                    <a:lumMod val="75000"/>
                    <a:lumOff val="25000"/>
                  </a:schemeClr>
                </a:solidFill>
              </a:rPr>
              <a:t>Appoint a data protection officer. </a:t>
            </a:r>
          </a:p>
          <a:p>
            <a:pPr marL="285750" lvl="0" indent="-285750">
              <a:buClr>
                <a:srgbClr val="E00023"/>
              </a:buClr>
              <a:buFont typeface="Arial" panose="020B0604020202020204" pitchFamily="34" charset="0"/>
              <a:buChar char="•"/>
            </a:pPr>
            <a:r>
              <a:rPr lang="en-GB" sz="1600" dirty="0">
                <a:solidFill>
                  <a:schemeClr val="tx1">
                    <a:lumMod val="75000"/>
                    <a:lumOff val="25000"/>
                  </a:schemeClr>
                </a:solidFill>
              </a:rPr>
              <a:t>Document personal data processing activities:</a:t>
            </a:r>
          </a:p>
          <a:p>
            <a:pPr marL="711200" lvl="1" indent="-266700">
              <a:buClr>
                <a:srgbClr val="E00023"/>
              </a:buClr>
              <a:buFont typeface="Courier New" charset="0"/>
              <a:buChar char="o"/>
            </a:pPr>
            <a:r>
              <a:rPr lang="en-GB" sz="1600" dirty="0">
                <a:solidFill>
                  <a:schemeClr val="tx1">
                    <a:lumMod val="75000"/>
                    <a:lumOff val="25000"/>
                  </a:schemeClr>
                </a:solidFill>
              </a:rPr>
              <a:t>‘Paper shield’. </a:t>
            </a:r>
          </a:p>
          <a:p>
            <a:pPr marL="285750" lvl="0" indent="-285750">
              <a:buClr>
                <a:srgbClr val="E00023"/>
              </a:buClr>
              <a:buFont typeface="Arial" panose="020B0604020202020204" pitchFamily="34" charset="0"/>
              <a:buChar char="•"/>
            </a:pPr>
            <a:r>
              <a:rPr lang="en-GB" sz="1600" dirty="0">
                <a:solidFill>
                  <a:schemeClr val="tx1">
                    <a:lumMod val="75000"/>
                    <a:lumOff val="25000"/>
                  </a:schemeClr>
                </a:solidFill>
              </a:rPr>
              <a:t>Enhanced requirements for data processors.</a:t>
            </a:r>
          </a:p>
          <a:p>
            <a:pPr marL="285750" lvl="0" indent="-285750">
              <a:buClr>
                <a:srgbClr val="E00023"/>
              </a:buClr>
              <a:buFont typeface="Arial" panose="020B0604020202020204" pitchFamily="34" charset="0"/>
              <a:buChar char="•"/>
            </a:pPr>
            <a:endParaRPr lang="en-GB" sz="1600" dirty="0">
              <a:solidFill>
                <a:schemeClr val="tx1">
                  <a:lumMod val="75000"/>
                  <a:lumOff val="25000"/>
                </a:schemeClr>
              </a:solidFill>
            </a:endParaRPr>
          </a:p>
          <a:p>
            <a:pPr marL="285750" lvl="0" indent="-285750">
              <a:buClr>
                <a:srgbClr val="E00023"/>
              </a:buClr>
              <a:buFont typeface="Arial" panose="020B0604020202020204" pitchFamily="34" charset="0"/>
              <a:buChar char="•"/>
            </a:pPr>
            <a:endParaRPr lang="en-GB" sz="1600" dirty="0">
              <a:solidFill>
                <a:schemeClr val="tx1">
                  <a:lumMod val="75000"/>
                  <a:lumOff val="25000"/>
                </a:schemeClr>
              </a:solidFill>
            </a:endParaRPr>
          </a:p>
          <a:p>
            <a:pPr marL="285750" lvl="0" indent="-285750">
              <a:buClr>
                <a:srgbClr val="E00023"/>
              </a:buClr>
              <a:buFont typeface="Arial" panose="020B0604020202020204" pitchFamily="34" charset="0"/>
              <a:buChar char="•"/>
            </a:pPr>
            <a:endParaRPr lang="en-GB" sz="1600" dirty="0">
              <a:solidFill>
                <a:schemeClr val="tx1">
                  <a:lumMod val="75000"/>
                  <a:lumOff val="25000"/>
                </a:schemeClr>
              </a:solidFill>
            </a:endParaRPr>
          </a:p>
          <a:p>
            <a:pPr lvl="0">
              <a:buClr>
                <a:srgbClr val="E00023"/>
              </a:buClr>
            </a:pPr>
            <a:endParaRPr lang="en-GB" sz="1600" dirty="0">
              <a:solidFill>
                <a:schemeClr val="tx1">
                  <a:lumMod val="75000"/>
                  <a:lumOff val="25000"/>
                </a:schemeClr>
              </a:solidFill>
            </a:endParaRPr>
          </a:p>
          <a:p>
            <a:pPr lvl="0">
              <a:buClr>
                <a:srgbClr val="E00023"/>
              </a:buClr>
            </a:pPr>
            <a:endParaRPr lang="en-GB" sz="1600" dirty="0">
              <a:solidFill>
                <a:schemeClr val="tx1">
                  <a:lumMod val="75000"/>
                  <a:lumOff val="25000"/>
                </a:schemeClr>
              </a:solidFill>
            </a:endParaRPr>
          </a:p>
          <a:p>
            <a:pPr lvl="0">
              <a:buClr>
                <a:srgbClr val="E00023"/>
              </a:buClr>
            </a:pPr>
            <a:endParaRPr lang="en-GB" sz="1600" dirty="0">
              <a:solidFill>
                <a:schemeClr val="tx1">
                  <a:lumMod val="75000"/>
                  <a:lumOff val="25000"/>
                </a:schemeClr>
              </a:solidFill>
            </a:endParaRPr>
          </a:p>
          <a:p>
            <a:pPr lvl="0">
              <a:buClr>
                <a:srgbClr val="E00023"/>
              </a:buClr>
            </a:pPr>
            <a:endParaRPr lang="en-GB" sz="1600" dirty="0">
              <a:solidFill>
                <a:schemeClr val="tx1">
                  <a:lumMod val="75000"/>
                  <a:lumOff val="25000"/>
                </a:schemeClr>
              </a:solidFill>
            </a:endParaRPr>
          </a:p>
        </p:txBody>
      </p:sp>
      <p:sp>
        <p:nvSpPr>
          <p:cNvPr id="8" name="TextBox 7">
            <a:extLst>
              <a:ext uri="{FF2B5EF4-FFF2-40B4-BE49-F238E27FC236}">
                <a16:creationId xmlns:a16="http://schemas.microsoft.com/office/drawing/2014/main" id="{7BE9F4C5-54B9-4BBC-A7E3-F7298588AC8B}"/>
              </a:ext>
            </a:extLst>
          </p:cNvPr>
          <p:cNvSpPr txBox="1">
            <a:spLocks noChangeArrowheads="1"/>
          </p:cNvSpPr>
          <p:nvPr/>
        </p:nvSpPr>
        <p:spPr bwMode="auto">
          <a:xfrm>
            <a:off x="150692" y="4671444"/>
            <a:ext cx="5408023" cy="338554"/>
          </a:xfrm>
          <a:prstGeom prst="rect">
            <a:avLst/>
          </a:prstGeom>
          <a:noFill/>
          <a:ln>
            <a:noFill/>
          </a:ln>
          <a:extLst>
            <a:ext uri="{909E8E84-426E-40dd-AFC4-6F175D3DCCD1}"/>
            <a:ext uri="{91240B29-F687-4f45-9708-019B960494DF}"/>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defRPr/>
            </a:pPr>
            <a:r>
              <a:rPr lang="en-US" sz="1600" dirty="0">
                <a:solidFill>
                  <a:schemeClr val="tx1">
                    <a:lumMod val="65000"/>
                    <a:lumOff val="35000"/>
                  </a:schemeClr>
                </a:solidFill>
              </a:rPr>
              <a:t> </a:t>
            </a:r>
          </a:p>
        </p:txBody>
      </p:sp>
      <p:pic>
        <p:nvPicPr>
          <p:cNvPr id="6" name="Picture 6">
            <a:extLst>
              <a:ext uri="{FF2B5EF4-FFF2-40B4-BE49-F238E27FC236}">
                <a16:creationId xmlns:a16="http://schemas.microsoft.com/office/drawing/2014/main" id="{413C8796-6260-44CC-B455-35931EBF3E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66" t="12204" r="21045"/>
          <a:stretch>
            <a:fillRect/>
          </a:stretch>
        </p:blipFill>
        <p:spPr bwMode="auto">
          <a:xfrm>
            <a:off x="3881204" y="4022154"/>
            <a:ext cx="3479913" cy="219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9330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6046" y="474990"/>
            <a:ext cx="6523037" cy="523220"/>
          </a:xfrm>
          <a:prstGeom prst="rect">
            <a:avLst/>
          </a:prstGeom>
          <a:noFill/>
        </p:spPr>
        <p:txBody>
          <a:bodyPr>
            <a:spAutoFit/>
          </a:bodyPr>
          <a:lstStyle/>
          <a:p>
            <a:pPr fontAlgn="auto">
              <a:spcBef>
                <a:spcPts val="0"/>
              </a:spcBef>
              <a:spcAft>
                <a:spcPts val="0"/>
              </a:spcAft>
              <a:defRPr/>
            </a:pPr>
            <a:r>
              <a:rPr lang="en-US" sz="2800" b="1" dirty="0">
                <a:solidFill>
                  <a:srgbClr val="E00023"/>
                </a:solidFill>
                <a:cs typeface="FS Albert Pro"/>
              </a:rPr>
              <a:t>GDPR myths </a:t>
            </a:r>
          </a:p>
        </p:txBody>
      </p:sp>
      <p:sp>
        <p:nvSpPr>
          <p:cNvPr id="4" name="TextBox 3"/>
          <p:cNvSpPr txBox="1">
            <a:spLocks noChangeArrowheads="1"/>
          </p:cNvSpPr>
          <p:nvPr/>
        </p:nvSpPr>
        <p:spPr bwMode="auto">
          <a:xfrm>
            <a:off x="233362" y="1016001"/>
            <a:ext cx="5370269" cy="4031873"/>
          </a:xfrm>
          <a:prstGeom prst="rect">
            <a:avLst/>
          </a:prstGeom>
          <a:noFill/>
          <a:ln>
            <a:noFill/>
          </a:ln>
          <a:extLst>
            <a:ext uri="{909E8E84-426E-40dd-AFC4-6F175D3DCCD1}"/>
            <a:ext uri="{91240B29-F687-4f45-9708-019B960494DF}"/>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285750" indent="-285750" fontAlgn="auto">
              <a:spcBef>
                <a:spcPts val="0"/>
              </a:spcBef>
              <a:spcAft>
                <a:spcPts val="0"/>
              </a:spcAft>
              <a:buClr>
                <a:srgbClr val="E00023"/>
              </a:buClr>
              <a:buFont typeface="Arial" panose="020B0604020202020204" pitchFamily="34" charset="0"/>
              <a:buChar char="•"/>
              <a:defRPr/>
            </a:pPr>
            <a:r>
              <a:rPr lang="en-US" sz="1600" dirty="0">
                <a:solidFill>
                  <a:schemeClr val="tx1">
                    <a:lumMod val="75000"/>
                    <a:lumOff val="25000"/>
                  </a:schemeClr>
                </a:solidFill>
              </a:rPr>
              <a:t>The Information Commissioner’s Office (ICO) has expressed concern about ‘GDPR myths’ – ‘GDPR is not Y2k’. </a:t>
            </a:r>
          </a:p>
          <a:p>
            <a:pPr fontAlgn="auto">
              <a:spcBef>
                <a:spcPts val="0"/>
              </a:spcBef>
              <a:spcAft>
                <a:spcPts val="0"/>
              </a:spcAft>
              <a:buClr>
                <a:srgbClr val="E00023"/>
              </a:buClr>
              <a:defRPr/>
            </a:pPr>
            <a:endParaRPr lang="en-US" sz="1600" dirty="0">
              <a:solidFill>
                <a:schemeClr val="tx1">
                  <a:lumMod val="75000"/>
                  <a:lumOff val="25000"/>
                </a:schemeClr>
              </a:solidFill>
            </a:endParaRPr>
          </a:p>
          <a:p>
            <a:pPr marL="285750" indent="-285750" fontAlgn="auto">
              <a:spcBef>
                <a:spcPts val="0"/>
              </a:spcBef>
              <a:spcAft>
                <a:spcPts val="0"/>
              </a:spcAft>
              <a:buClr>
                <a:srgbClr val="E00023"/>
              </a:buClr>
              <a:buFont typeface="Arial" panose="020B0604020202020204" pitchFamily="34" charset="0"/>
              <a:buChar char="•"/>
              <a:defRPr/>
            </a:pPr>
            <a:r>
              <a:rPr lang="en-US" sz="1600" dirty="0">
                <a:solidFill>
                  <a:schemeClr val="tx1">
                    <a:lumMod val="75000"/>
                    <a:lumOff val="25000"/>
                  </a:schemeClr>
                </a:solidFill>
              </a:rPr>
              <a:t>Myths include: </a:t>
            </a:r>
          </a:p>
          <a:p>
            <a:pPr marL="285750">
              <a:buClr>
                <a:srgbClr val="E00023"/>
              </a:buClr>
              <a:defRPr/>
            </a:pPr>
            <a:endParaRPr lang="en-US" sz="1600" dirty="0">
              <a:solidFill>
                <a:schemeClr val="tx1">
                  <a:lumMod val="75000"/>
                  <a:lumOff val="25000"/>
                </a:schemeClr>
              </a:solidFill>
            </a:endParaRPr>
          </a:p>
          <a:p>
            <a:pPr marL="571500" indent="-285750">
              <a:buClr>
                <a:srgbClr val="E00023"/>
              </a:buClr>
              <a:buFont typeface="Courier New" charset="0"/>
              <a:buChar char="o"/>
              <a:defRPr/>
            </a:pPr>
            <a:r>
              <a:rPr lang="en-US" sz="1600" dirty="0">
                <a:solidFill>
                  <a:schemeClr val="tx1">
                    <a:lumMod val="75000"/>
                    <a:lumOff val="25000"/>
                  </a:schemeClr>
                </a:solidFill>
              </a:rPr>
              <a:t>You must have consent to use personal data.</a:t>
            </a:r>
          </a:p>
          <a:p>
            <a:pPr marL="571500" indent="-285750">
              <a:buClr>
                <a:srgbClr val="E00023"/>
              </a:buClr>
              <a:buFont typeface="Courier New" charset="0"/>
              <a:buChar char="o"/>
              <a:defRPr/>
            </a:pPr>
            <a:r>
              <a:rPr lang="en-US" sz="1600" dirty="0">
                <a:solidFill>
                  <a:schemeClr val="tx1">
                    <a:lumMod val="75000"/>
                    <a:lumOff val="25000"/>
                  </a:schemeClr>
                </a:solidFill>
              </a:rPr>
              <a:t>Every personal data breach must be reported to the ICO. </a:t>
            </a:r>
          </a:p>
          <a:p>
            <a:pPr marL="571500" indent="-285750">
              <a:buClr>
                <a:srgbClr val="E00023"/>
              </a:buClr>
              <a:buFont typeface="Courier New" charset="0"/>
              <a:buChar char="o"/>
              <a:defRPr/>
            </a:pPr>
            <a:r>
              <a:rPr lang="en-US" sz="1600" dirty="0">
                <a:solidFill>
                  <a:schemeClr val="tx1">
                    <a:lumMod val="75000"/>
                    <a:lumOff val="25000"/>
                  </a:schemeClr>
                </a:solidFill>
              </a:rPr>
              <a:t>The ICO will always issue huge fines for non-compliance.</a:t>
            </a:r>
          </a:p>
          <a:p>
            <a:pPr marL="571500" indent="-285750">
              <a:buClr>
                <a:srgbClr val="E00023"/>
              </a:buClr>
              <a:buFont typeface="Courier New" charset="0"/>
              <a:buChar char="o"/>
              <a:defRPr/>
            </a:pPr>
            <a:r>
              <a:rPr lang="en-US" sz="1600" dirty="0">
                <a:solidFill>
                  <a:schemeClr val="tx1">
                    <a:lumMod val="75000"/>
                    <a:lumOff val="25000"/>
                  </a:schemeClr>
                </a:solidFill>
              </a:rPr>
              <a:t>You’ll always have to delete personal data when asked.</a:t>
            </a:r>
          </a:p>
          <a:p>
            <a:pPr marL="285750">
              <a:buClr>
                <a:srgbClr val="E00023"/>
              </a:buClr>
              <a:defRPr/>
            </a:pPr>
            <a:endParaRPr lang="en-US" sz="1600" dirty="0">
              <a:solidFill>
                <a:schemeClr val="tx1">
                  <a:lumMod val="75000"/>
                  <a:lumOff val="25000"/>
                </a:schemeClr>
              </a:solidFill>
            </a:endParaRPr>
          </a:p>
          <a:p>
            <a:pPr marL="285750">
              <a:buClr>
                <a:srgbClr val="E00023"/>
              </a:buClr>
              <a:defRPr/>
            </a:pPr>
            <a:r>
              <a:rPr lang="en-US" sz="1600" dirty="0">
                <a:solidFill>
                  <a:schemeClr val="tx1">
                    <a:lumMod val="75000"/>
                    <a:lumOff val="25000"/>
                  </a:schemeClr>
                </a:solidFill>
              </a:rPr>
              <a:t>GDPR builds on the existing data protection regime, however, we need to work together to ensure compliance. </a:t>
            </a:r>
          </a:p>
          <a:p>
            <a:pPr marL="285750">
              <a:buClr>
                <a:srgbClr val="E00023"/>
              </a:buClr>
              <a:defRPr/>
            </a:pPr>
            <a:endParaRPr lang="en-US" sz="1600" dirty="0">
              <a:solidFill>
                <a:schemeClr val="tx1">
                  <a:lumMod val="75000"/>
                  <a:lumOff val="25000"/>
                </a:schemeClr>
              </a:solidFill>
            </a:endParaRPr>
          </a:p>
          <a:p>
            <a:pPr marL="285750">
              <a:buClr>
                <a:srgbClr val="E00023"/>
              </a:buClr>
              <a:defRPr/>
            </a:pPr>
            <a:endParaRPr lang="en-US" sz="1600" dirty="0">
              <a:solidFill>
                <a:schemeClr val="tx1">
                  <a:lumMod val="75000"/>
                  <a:lumOff val="25000"/>
                </a:schemeClr>
              </a:solidFill>
            </a:endParaRPr>
          </a:p>
        </p:txBody>
      </p:sp>
      <p:pic>
        <p:nvPicPr>
          <p:cNvPr id="6" name="Picture 5">
            <a:extLst>
              <a:ext uri="{FF2B5EF4-FFF2-40B4-BE49-F238E27FC236}">
                <a16:creationId xmlns:a16="http://schemas.microsoft.com/office/drawing/2014/main" id="{14BEB8CD-15A8-45EB-B973-5F1C560DC40C}"/>
              </a:ext>
            </a:extLst>
          </p:cNvPr>
          <p:cNvPicPr>
            <a:picLocks noChangeAspect="1"/>
          </p:cNvPicPr>
          <p:nvPr/>
        </p:nvPicPr>
        <p:blipFill>
          <a:blip r:embed="rId2"/>
          <a:stretch>
            <a:fillRect/>
          </a:stretch>
        </p:blipFill>
        <p:spPr>
          <a:xfrm>
            <a:off x="5747168" y="569228"/>
            <a:ext cx="3163469" cy="2319877"/>
          </a:xfrm>
          <a:prstGeom prst="rect">
            <a:avLst/>
          </a:prstGeom>
        </p:spPr>
      </p:pic>
      <p:sp>
        <p:nvSpPr>
          <p:cNvPr id="2" name="Rectangle 1"/>
          <p:cNvSpPr/>
          <p:nvPr/>
        </p:nvSpPr>
        <p:spPr>
          <a:xfrm>
            <a:off x="0" y="0"/>
            <a:ext cx="143691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457200"/>
            <a:ext cx="332509"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3880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363" y="246063"/>
            <a:ext cx="6523037" cy="523220"/>
          </a:xfrm>
          <a:prstGeom prst="rect">
            <a:avLst/>
          </a:prstGeom>
          <a:noFill/>
        </p:spPr>
        <p:txBody>
          <a:bodyPr>
            <a:spAutoFit/>
          </a:bodyPr>
          <a:lstStyle/>
          <a:p>
            <a:pPr fontAlgn="auto">
              <a:spcBef>
                <a:spcPts val="0"/>
              </a:spcBef>
              <a:spcAft>
                <a:spcPts val="0"/>
              </a:spcAft>
              <a:defRPr/>
            </a:pPr>
            <a:r>
              <a:rPr lang="en-US" sz="2800" b="1" dirty="0">
                <a:solidFill>
                  <a:srgbClr val="E00023"/>
                </a:solidFill>
                <a:ea typeface="+mn-ea"/>
                <a:cs typeface="FS Albert Pro"/>
              </a:rPr>
              <a:t>What</a:t>
            </a:r>
            <a:r>
              <a:rPr lang="en-US" sz="2800" b="1" dirty="0">
                <a:solidFill>
                  <a:srgbClr val="E00023"/>
                </a:solidFill>
                <a:cs typeface="FS Albert Pro"/>
              </a:rPr>
              <a:t> next?  </a:t>
            </a:r>
          </a:p>
        </p:txBody>
      </p:sp>
      <p:sp>
        <p:nvSpPr>
          <p:cNvPr id="4" name="TextBox 3"/>
          <p:cNvSpPr txBox="1">
            <a:spLocks noChangeArrowheads="1"/>
          </p:cNvSpPr>
          <p:nvPr/>
        </p:nvSpPr>
        <p:spPr bwMode="auto">
          <a:xfrm>
            <a:off x="233363" y="996950"/>
            <a:ext cx="7848191" cy="3293209"/>
          </a:xfrm>
          <a:prstGeom prst="rect">
            <a:avLst/>
          </a:prstGeom>
          <a:noFill/>
          <a:ln>
            <a:noFill/>
          </a:ln>
          <a:extLst>
            <a:ext uri="{909E8E84-426E-40dd-AFC4-6F175D3DCCD1}"/>
            <a:ext uri="{91240B29-F687-4f45-9708-019B960494DF}"/>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auto">
              <a:spcBef>
                <a:spcPts val="0"/>
              </a:spcBef>
              <a:spcAft>
                <a:spcPts val="0"/>
              </a:spcAft>
              <a:defRPr/>
            </a:pPr>
            <a:r>
              <a:rPr lang="en-US" sz="1600" dirty="0">
                <a:solidFill>
                  <a:schemeClr val="tx1">
                    <a:lumMod val="75000"/>
                    <a:lumOff val="25000"/>
                  </a:schemeClr>
                </a:solidFill>
              </a:rPr>
              <a:t>UCAS is involved in a wider working group to produce some common standards and guidance about uses of personal data. </a:t>
            </a:r>
          </a:p>
          <a:p>
            <a:pPr fontAlgn="auto">
              <a:spcBef>
                <a:spcPts val="0"/>
              </a:spcBef>
              <a:spcAft>
                <a:spcPts val="0"/>
              </a:spcAft>
              <a:defRPr/>
            </a:pPr>
            <a:endParaRPr lang="en-US" sz="1600" dirty="0">
              <a:solidFill>
                <a:schemeClr val="tx1">
                  <a:lumMod val="75000"/>
                  <a:lumOff val="25000"/>
                </a:schemeClr>
              </a:solidFill>
            </a:endParaRPr>
          </a:p>
          <a:p>
            <a:pPr fontAlgn="auto">
              <a:spcBef>
                <a:spcPts val="0"/>
              </a:spcBef>
              <a:spcAft>
                <a:spcPts val="0"/>
              </a:spcAft>
              <a:defRPr/>
            </a:pPr>
            <a:r>
              <a:rPr lang="en-US" sz="1600" dirty="0">
                <a:solidFill>
                  <a:schemeClr val="tx1">
                    <a:lumMod val="75000"/>
                    <a:lumOff val="25000"/>
                  </a:schemeClr>
                </a:solidFill>
              </a:rPr>
              <a:t>We continually review guidance and case law produced by the ICO. </a:t>
            </a:r>
          </a:p>
          <a:p>
            <a:pPr fontAlgn="auto">
              <a:spcBef>
                <a:spcPts val="0"/>
              </a:spcBef>
              <a:spcAft>
                <a:spcPts val="0"/>
              </a:spcAft>
              <a:defRPr/>
            </a:pPr>
            <a:endParaRPr lang="en-US" sz="1600" dirty="0">
              <a:solidFill>
                <a:schemeClr val="tx1">
                  <a:lumMod val="75000"/>
                  <a:lumOff val="25000"/>
                </a:schemeClr>
              </a:solidFill>
            </a:endParaRPr>
          </a:p>
          <a:p>
            <a:pPr fontAlgn="auto">
              <a:spcBef>
                <a:spcPts val="0"/>
              </a:spcBef>
              <a:spcAft>
                <a:spcPts val="0"/>
              </a:spcAft>
              <a:defRPr/>
            </a:pPr>
            <a:r>
              <a:rPr lang="en-US" sz="1600" dirty="0">
                <a:solidFill>
                  <a:schemeClr val="tx1">
                    <a:lumMod val="75000"/>
                    <a:lumOff val="25000"/>
                  </a:schemeClr>
                </a:solidFill>
              </a:rPr>
              <a:t>If you have any GDPR related concerns in respect of the services we provide, please contact </a:t>
            </a:r>
            <a:r>
              <a:rPr lang="en-US" sz="1600" dirty="0">
                <a:solidFill>
                  <a:schemeClr val="tx1">
                    <a:lumMod val="75000"/>
                    <a:lumOff val="25000"/>
                  </a:schemeClr>
                </a:solidFill>
                <a:hlinkClick r:id="rId2"/>
              </a:rPr>
              <a:t>datagovernance@ucas.ac.uk</a:t>
            </a:r>
            <a:r>
              <a:rPr lang="en-US" sz="1600" dirty="0">
                <a:solidFill>
                  <a:schemeClr val="tx1">
                    <a:lumMod val="75000"/>
                    <a:lumOff val="25000"/>
                  </a:schemeClr>
                </a:solidFill>
              </a:rPr>
              <a:t>.</a:t>
            </a:r>
          </a:p>
          <a:p>
            <a:pPr fontAlgn="auto">
              <a:spcBef>
                <a:spcPts val="0"/>
              </a:spcBef>
              <a:spcAft>
                <a:spcPts val="0"/>
              </a:spcAft>
              <a:defRPr/>
            </a:pPr>
            <a:endParaRPr lang="en-US" sz="1600" dirty="0">
              <a:solidFill>
                <a:schemeClr val="tx1">
                  <a:lumMod val="75000"/>
                  <a:lumOff val="25000"/>
                </a:schemeClr>
              </a:solidFill>
            </a:endParaRPr>
          </a:p>
          <a:p>
            <a:pPr fontAlgn="auto">
              <a:spcBef>
                <a:spcPts val="0"/>
              </a:spcBef>
              <a:spcAft>
                <a:spcPts val="0"/>
              </a:spcAft>
              <a:defRPr/>
            </a:pPr>
            <a:endParaRPr lang="en-US" sz="1600" dirty="0">
              <a:solidFill>
                <a:schemeClr val="tx1">
                  <a:lumMod val="75000"/>
                  <a:lumOff val="25000"/>
                </a:schemeClr>
              </a:solidFill>
            </a:endParaRPr>
          </a:p>
          <a:p>
            <a:pPr fontAlgn="auto">
              <a:spcBef>
                <a:spcPts val="0"/>
              </a:spcBef>
              <a:spcAft>
                <a:spcPts val="0"/>
              </a:spcAft>
              <a:defRPr/>
            </a:pPr>
            <a:endParaRPr lang="en-US" sz="1600" dirty="0">
              <a:solidFill>
                <a:schemeClr val="tx1">
                  <a:lumMod val="75000"/>
                  <a:lumOff val="25000"/>
                </a:schemeClr>
              </a:solidFill>
            </a:endParaRPr>
          </a:p>
          <a:p>
            <a:pPr fontAlgn="auto">
              <a:spcBef>
                <a:spcPts val="0"/>
              </a:spcBef>
              <a:spcAft>
                <a:spcPts val="0"/>
              </a:spcAft>
              <a:defRPr/>
            </a:pPr>
            <a:endParaRPr lang="en-US" sz="1600" dirty="0">
              <a:solidFill>
                <a:schemeClr val="tx1">
                  <a:lumMod val="75000"/>
                  <a:lumOff val="25000"/>
                </a:schemeClr>
              </a:solidFill>
            </a:endParaRPr>
          </a:p>
          <a:p>
            <a:pPr fontAlgn="auto">
              <a:spcBef>
                <a:spcPts val="0"/>
              </a:spcBef>
              <a:spcAft>
                <a:spcPts val="0"/>
              </a:spcAft>
              <a:defRPr/>
            </a:pPr>
            <a:endParaRPr lang="en-US" sz="1600" dirty="0">
              <a:solidFill>
                <a:schemeClr val="tx1">
                  <a:lumMod val="75000"/>
                  <a:lumOff val="25000"/>
                </a:schemeClr>
              </a:solidFill>
            </a:endParaRPr>
          </a:p>
          <a:p>
            <a:pPr fontAlgn="auto">
              <a:spcBef>
                <a:spcPts val="0"/>
              </a:spcBef>
              <a:spcAft>
                <a:spcPts val="0"/>
              </a:spcAft>
              <a:defRPr/>
            </a:pPr>
            <a:endParaRPr lang="en-US" sz="1600" dirty="0">
              <a:solidFill>
                <a:schemeClr val="tx1">
                  <a:lumMod val="75000"/>
                  <a:lumOff val="25000"/>
                </a:schemeClr>
              </a:solidFill>
            </a:endParaRPr>
          </a:p>
        </p:txBody>
      </p:sp>
    </p:spTree>
    <p:extLst>
      <p:ext uri="{BB962C8B-B14F-4D97-AF65-F5344CB8AC3E}">
        <p14:creationId xmlns:p14="http://schemas.microsoft.com/office/powerpoint/2010/main" val="3082267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8943" y="406757"/>
            <a:ext cx="6523037" cy="523220"/>
          </a:xfrm>
          <a:prstGeom prst="rect">
            <a:avLst/>
          </a:prstGeom>
          <a:noFill/>
        </p:spPr>
        <p:txBody>
          <a:bodyPr>
            <a:spAutoFit/>
          </a:bodyPr>
          <a:lstStyle/>
          <a:p>
            <a:pPr fontAlgn="auto">
              <a:spcBef>
                <a:spcPts val="0"/>
              </a:spcBef>
              <a:spcAft>
                <a:spcPts val="0"/>
              </a:spcAft>
              <a:defRPr/>
            </a:pPr>
            <a:r>
              <a:rPr lang="en-US" sz="2800" b="1" dirty="0">
                <a:solidFill>
                  <a:srgbClr val="E00023"/>
                </a:solidFill>
                <a:cs typeface="FS Albert Pro"/>
              </a:rPr>
              <a:t>GDPR – at a glance  </a:t>
            </a:r>
          </a:p>
        </p:txBody>
      </p:sp>
      <p:sp>
        <p:nvSpPr>
          <p:cNvPr id="4" name="TextBox 3"/>
          <p:cNvSpPr txBox="1">
            <a:spLocks noChangeArrowheads="1"/>
          </p:cNvSpPr>
          <p:nvPr/>
        </p:nvSpPr>
        <p:spPr bwMode="auto">
          <a:xfrm>
            <a:off x="278943" y="929977"/>
            <a:ext cx="6719887" cy="1631216"/>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buClr>
                <a:srgbClr val="E00023"/>
              </a:buClr>
              <a:defRPr/>
            </a:pPr>
            <a:endParaRPr lang="en-US" sz="1600" dirty="0">
              <a:solidFill>
                <a:schemeClr val="tx1">
                  <a:lumMod val="75000"/>
                  <a:lumOff val="25000"/>
                </a:schemeClr>
              </a:solidFill>
            </a:endParaRPr>
          </a:p>
          <a:p>
            <a:pPr marL="285750" indent="-285750">
              <a:buClr>
                <a:srgbClr val="E00023"/>
              </a:buClr>
              <a:buFont typeface="Arial" panose="020B0604020202020204" pitchFamily="34" charset="0"/>
              <a:buChar char="•"/>
              <a:defRPr/>
            </a:pPr>
            <a:r>
              <a:rPr lang="en-US" sz="1600" dirty="0">
                <a:solidFill>
                  <a:schemeClr val="tx1">
                    <a:lumMod val="75000"/>
                    <a:lumOff val="25000"/>
                  </a:schemeClr>
                </a:solidFill>
              </a:rPr>
              <a:t>GDPR builds on the existing data protection regime. </a:t>
            </a:r>
          </a:p>
          <a:p>
            <a:pPr marL="285750" indent="-285750">
              <a:buClr>
                <a:srgbClr val="E00023"/>
              </a:buClr>
              <a:buFont typeface="Arial" panose="020B0604020202020204" pitchFamily="34" charset="0"/>
              <a:buChar char="•"/>
              <a:defRPr/>
            </a:pPr>
            <a:r>
              <a:rPr lang="en-US" sz="1600" dirty="0">
                <a:solidFill>
                  <a:schemeClr val="tx1">
                    <a:lumMod val="75000"/>
                    <a:lumOff val="25000"/>
                  </a:schemeClr>
                </a:solidFill>
              </a:rPr>
              <a:t>Came into force on 25 May 2018 </a:t>
            </a:r>
            <a:r>
              <a:rPr lang="en-US" sz="1600" b="1" dirty="0">
                <a:solidFill>
                  <a:schemeClr val="tx1">
                    <a:lumMod val="75000"/>
                    <a:lumOff val="25000"/>
                  </a:schemeClr>
                </a:solidFill>
                <a:cs typeface="FS Albert Pro"/>
              </a:rPr>
              <a:t>–</a:t>
            </a:r>
            <a:r>
              <a:rPr lang="en-US" sz="1600" dirty="0">
                <a:solidFill>
                  <a:schemeClr val="tx1">
                    <a:lumMod val="75000"/>
                    <a:lumOff val="25000"/>
                  </a:schemeClr>
                </a:solidFill>
              </a:rPr>
              <a:t> </a:t>
            </a:r>
            <a:r>
              <a:rPr lang="en-US" sz="1600" b="1" dirty="0">
                <a:solidFill>
                  <a:schemeClr val="tx1">
                    <a:lumMod val="75000"/>
                    <a:lumOff val="25000"/>
                  </a:schemeClr>
                </a:solidFill>
              </a:rPr>
              <a:t>173 </a:t>
            </a:r>
            <a:r>
              <a:rPr lang="en-US" sz="1600" dirty="0">
                <a:solidFill>
                  <a:schemeClr val="tx1">
                    <a:lumMod val="75000"/>
                    <a:lumOff val="25000"/>
                  </a:schemeClr>
                </a:solidFill>
              </a:rPr>
              <a:t>recitals and </a:t>
            </a:r>
            <a:r>
              <a:rPr lang="en-US" sz="1600" b="1" dirty="0">
                <a:solidFill>
                  <a:schemeClr val="tx1">
                    <a:lumMod val="75000"/>
                    <a:lumOff val="25000"/>
                  </a:schemeClr>
                </a:solidFill>
              </a:rPr>
              <a:t>99 </a:t>
            </a:r>
            <a:r>
              <a:rPr lang="en-US" sz="1600" dirty="0">
                <a:solidFill>
                  <a:schemeClr val="tx1">
                    <a:lumMod val="75000"/>
                    <a:lumOff val="25000"/>
                  </a:schemeClr>
                </a:solidFill>
              </a:rPr>
              <a:t>Articles.</a:t>
            </a:r>
          </a:p>
          <a:p>
            <a:pPr marL="285750" indent="-285750">
              <a:buClr>
                <a:srgbClr val="E00023"/>
              </a:buClr>
              <a:buFont typeface="Arial" panose="020B0604020202020204" pitchFamily="34" charset="0"/>
              <a:buChar char="•"/>
              <a:defRPr/>
            </a:pPr>
            <a:r>
              <a:rPr lang="en-US" sz="1600" dirty="0">
                <a:solidFill>
                  <a:schemeClr val="tx1">
                    <a:lumMod val="75000"/>
                    <a:lumOff val="25000"/>
                  </a:schemeClr>
                </a:solidFill>
              </a:rPr>
              <a:t>Brought into UK law through the Data Protection Bill. </a:t>
            </a:r>
          </a:p>
          <a:p>
            <a:pPr marL="285750" indent="-285750">
              <a:buClr>
                <a:srgbClr val="E00023"/>
              </a:buClr>
              <a:buFont typeface="Arial" panose="020B0604020202020204" pitchFamily="34" charset="0"/>
              <a:buChar char="•"/>
              <a:defRPr/>
            </a:pPr>
            <a:r>
              <a:rPr lang="en-US" sz="1600" dirty="0">
                <a:solidFill>
                  <a:schemeClr val="tx1">
                    <a:lumMod val="75000"/>
                    <a:lumOff val="25000"/>
                  </a:schemeClr>
                </a:solidFill>
              </a:rPr>
              <a:t>The impact of GDPR will not be known immediately.</a:t>
            </a:r>
          </a:p>
          <a:p>
            <a:pPr marL="285750" indent="-285750">
              <a:buClr>
                <a:srgbClr val="E00023"/>
              </a:buClr>
              <a:buFont typeface="Arial" panose="020B0604020202020204" pitchFamily="34" charset="0"/>
              <a:buChar char="•"/>
              <a:defRPr/>
            </a:pPr>
            <a:endParaRPr lang="en-US" sz="1600" dirty="0">
              <a:solidFill>
                <a:schemeClr val="tx1">
                  <a:lumMod val="75000"/>
                  <a:lumOff val="25000"/>
                </a:schemeClr>
              </a:solidFill>
            </a:endParaRPr>
          </a:p>
        </p:txBody>
      </p:sp>
      <p:sp>
        <p:nvSpPr>
          <p:cNvPr id="7" name="TextBox 6">
            <a:extLst>
              <a:ext uri="{FF2B5EF4-FFF2-40B4-BE49-F238E27FC236}">
                <a16:creationId xmlns:a16="http://schemas.microsoft.com/office/drawing/2014/main" id="{83C7F6BD-1BD2-4204-9DAA-9606131B6E05}"/>
              </a:ext>
            </a:extLst>
          </p:cNvPr>
          <p:cNvSpPr txBox="1">
            <a:spLocks noChangeArrowheads="1"/>
          </p:cNvSpPr>
          <p:nvPr/>
        </p:nvSpPr>
        <p:spPr bwMode="auto">
          <a:xfrm>
            <a:off x="278943" y="2767122"/>
            <a:ext cx="7512571" cy="1877437"/>
          </a:xfrm>
          <a:prstGeom prst="rect">
            <a:avLst/>
          </a:prstGeom>
          <a:noFill/>
          <a:ln>
            <a:noFill/>
          </a:ln>
          <a:extLst>
            <a:ext uri="{909E8E84-426E-40dd-AFC4-6F175D3DCCD1}"/>
            <a:ext uri="{91240B29-F687-4f45-9708-019B960494DF}"/>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buClr>
                <a:srgbClr val="E00023"/>
              </a:buClr>
              <a:defRPr/>
            </a:pPr>
            <a:r>
              <a:rPr lang="en-US" sz="1600" dirty="0">
                <a:solidFill>
                  <a:schemeClr val="tx1">
                    <a:lumMod val="75000"/>
                    <a:lumOff val="25000"/>
                  </a:schemeClr>
                </a:solidFill>
              </a:rPr>
              <a:t>Primary concepts of GDPR: </a:t>
            </a:r>
          </a:p>
          <a:p>
            <a:pPr marL="342900" indent="-342900">
              <a:buClr>
                <a:srgbClr val="E00023"/>
              </a:buClr>
              <a:buFont typeface="Arial" panose="020B0604020202020204" pitchFamily="34" charset="0"/>
              <a:buChar char="•"/>
              <a:defRPr/>
            </a:pPr>
            <a:endParaRPr lang="en-US" dirty="0">
              <a:solidFill>
                <a:schemeClr val="tx1">
                  <a:lumMod val="75000"/>
                  <a:lumOff val="25000"/>
                </a:schemeClr>
              </a:solidFill>
            </a:endParaRPr>
          </a:p>
          <a:p>
            <a:pPr marL="342900" indent="-342900">
              <a:buClr>
                <a:srgbClr val="E00023"/>
              </a:buClr>
              <a:buFont typeface="Arial" panose="020B0604020202020204" pitchFamily="34" charset="0"/>
              <a:buChar char="•"/>
              <a:defRPr/>
            </a:pPr>
            <a:r>
              <a:rPr lang="en-US" sz="1600" dirty="0">
                <a:solidFill>
                  <a:schemeClr val="tx1">
                    <a:lumMod val="75000"/>
                    <a:lumOff val="25000"/>
                  </a:schemeClr>
                </a:solidFill>
              </a:rPr>
              <a:t>Privacy.</a:t>
            </a:r>
          </a:p>
          <a:p>
            <a:pPr marL="342900" indent="-342900">
              <a:buClr>
                <a:srgbClr val="E00023"/>
              </a:buClr>
              <a:buFont typeface="Arial" panose="020B0604020202020204" pitchFamily="34" charset="0"/>
              <a:buChar char="•"/>
              <a:defRPr/>
            </a:pPr>
            <a:r>
              <a:rPr lang="en-US" sz="1600" dirty="0">
                <a:solidFill>
                  <a:schemeClr val="tx1">
                    <a:lumMod val="75000"/>
                    <a:lumOff val="25000"/>
                  </a:schemeClr>
                </a:solidFill>
              </a:rPr>
              <a:t>Transparency.</a:t>
            </a:r>
          </a:p>
          <a:p>
            <a:pPr marL="342900" indent="-342900">
              <a:buClr>
                <a:srgbClr val="E00023"/>
              </a:buClr>
              <a:buFont typeface="Arial" panose="020B0604020202020204" pitchFamily="34" charset="0"/>
              <a:buChar char="•"/>
              <a:defRPr/>
            </a:pPr>
            <a:r>
              <a:rPr lang="en-US" sz="1600" dirty="0">
                <a:solidFill>
                  <a:schemeClr val="tx1">
                    <a:lumMod val="75000"/>
                    <a:lumOff val="25000"/>
                  </a:schemeClr>
                </a:solidFill>
              </a:rPr>
              <a:t>Giving individuals enhanced rights.</a:t>
            </a:r>
          </a:p>
          <a:p>
            <a:pPr marL="342900" indent="-342900">
              <a:buClr>
                <a:srgbClr val="E00023"/>
              </a:buClr>
              <a:buFont typeface="Arial" panose="020B0604020202020204" pitchFamily="34" charset="0"/>
              <a:buChar char="•"/>
              <a:defRPr/>
            </a:pPr>
            <a:r>
              <a:rPr lang="en-US" sz="1600" dirty="0">
                <a:solidFill>
                  <a:schemeClr val="tx1">
                    <a:lumMod val="75000"/>
                    <a:lumOff val="25000"/>
                  </a:schemeClr>
                </a:solidFill>
              </a:rPr>
              <a:t>Enhanced obligations on organisations. </a:t>
            </a:r>
          </a:p>
          <a:p>
            <a:pPr>
              <a:buClr>
                <a:srgbClr val="E00023"/>
              </a:buClr>
              <a:defRPr/>
            </a:pPr>
            <a:r>
              <a:rPr lang="en-US" sz="1600" dirty="0">
                <a:solidFill>
                  <a:schemeClr val="tx1">
                    <a:lumMod val="75000"/>
                    <a:lumOff val="25000"/>
                  </a:schemeClr>
                </a:solidFill>
              </a:rPr>
              <a:t> </a:t>
            </a:r>
          </a:p>
        </p:txBody>
      </p:sp>
    </p:spTree>
    <p:extLst>
      <p:ext uri="{BB962C8B-B14F-4D97-AF65-F5344CB8AC3E}">
        <p14:creationId xmlns:p14="http://schemas.microsoft.com/office/powerpoint/2010/main" val="1091244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1307" y="428943"/>
            <a:ext cx="6523037" cy="523220"/>
          </a:xfrm>
          <a:prstGeom prst="rect">
            <a:avLst/>
          </a:prstGeom>
          <a:noFill/>
        </p:spPr>
        <p:txBody>
          <a:bodyPr>
            <a:spAutoFit/>
          </a:bodyPr>
          <a:lstStyle/>
          <a:p>
            <a:pPr fontAlgn="auto">
              <a:spcBef>
                <a:spcPts val="0"/>
              </a:spcBef>
              <a:spcAft>
                <a:spcPts val="0"/>
              </a:spcAft>
              <a:defRPr/>
            </a:pPr>
            <a:r>
              <a:rPr lang="en-US" sz="2800" b="1" dirty="0">
                <a:solidFill>
                  <a:srgbClr val="E00023"/>
                </a:solidFill>
                <a:cs typeface="FS Albert Pro"/>
              </a:rPr>
              <a:t>Some key terms </a:t>
            </a:r>
            <a:r>
              <a:rPr lang="en-US" sz="2800" b="1" dirty="0">
                <a:solidFill>
                  <a:srgbClr val="E00023"/>
                </a:solidFill>
                <a:ea typeface="+mn-ea"/>
                <a:cs typeface="FS Albert Pro"/>
              </a:rPr>
              <a:t> </a:t>
            </a:r>
          </a:p>
        </p:txBody>
      </p:sp>
      <p:sp>
        <p:nvSpPr>
          <p:cNvPr id="4" name="TextBox 3"/>
          <p:cNvSpPr txBox="1">
            <a:spLocks noChangeArrowheads="1"/>
          </p:cNvSpPr>
          <p:nvPr/>
        </p:nvSpPr>
        <p:spPr bwMode="auto">
          <a:xfrm>
            <a:off x="165417" y="1130191"/>
            <a:ext cx="6658927" cy="3785652"/>
          </a:xfrm>
          <a:prstGeom prst="rect">
            <a:avLst/>
          </a:prstGeom>
          <a:noFill/>
          <a:ln>
            <a:noFill/>
          </a:ln>
          <a:extLst>
            <a:ext uri="{909E8E84-426E-40dd-AFC4-6F175D3DCCD1}"/>
            <a:ext uri="{91240B29-F687-4f45-9708-019B960494DF}"/>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285750" indent="-285750">
              <a:buClr>
                <a:srgbClr val="E00023"/>
              </a:buClr>
              <a:buFont typeface="Arial" panose="020B0604020202020204" pitchFamily="34" charset="0"/>
              <a:buChar char="•"/>
              <a:defRPr/>
            </a:pPr>
            <a:r>
              <a:rPr lang="en-US" sz="1600" dirty="0">
                <a:solidFill>
                  <a:schemeClr val="tx1">
                    <a:lumMod val="75000"/>
                    <a:lumOff val="25000"/>
                  </a:schemeClr>
                </a:solidFill>
              </a:rPr>
              <a:t>Personal data – ‘information relating to identified or identifiable natural person…by reference to…a name, an identification number…online identifier’ – the identifiable natural person is a ‘data subject’. </a:t>
            </a:r>
          </a:p>
          <a:p>
            <a:pPr marL="285750" indent="-285750">
              <a:buClr>
                <a:srgbClr val="E00023"/>
              </a:buClr>
              <a:buFont typeface="Arial" panose="020B0604020202020204" pitchFamily="34" charset="0"/>
              <a:buChar char="•"/>
              <a:defRPr/>
            </a:pPr>
            <a:r>
              <a:rPr lang="en-US" sz="1600" dirty="0">
                <a:solidFill>
                  <a:schemeClr val="tx1">
                    <a:lumMod val="75000"/>
                    <a:lumOff val="25000"/>
                  </a:schemeClr>
                </a:solidFill>
              </a:rPr>
              <a:t>Must satisfy an ‘Article 6’ condition to process this personal data. </a:t>
            </a:r>
          </a:p>
          <a:p>
            <a:pPr marL="285750" indent="-285750">
              <a:buClr>
                <a:srgbClr val="E00023"/>
              </a:buClr>
              <a:buFont typeface="Arial" panose="020B0604020202020204" pitchFamily="34" charset="0"/>
              <a:buChar char="•"/>
              <a:defRPr/>
            </a:pPr>
            <a:r>
              <a:rPr lang="en-US" sz="1600" dirty="0">
                <a:solidFill>
                  <a:schemeClr val="tx1">
                    <a:lumMod val="75000"/>
                    <a:lumOff val="25000"/>
                  </a:schemeClr>
                </a:solidFill>
              </a:rPr>
              <a:t>Article 9 (1) ‘special category’ personal data – includes personal data about racial and ethnic origin, biometric data, health, sexual orientation, religious beliefs, and trade union membership – must satisfy an Article 9 (2) condition to process this personal data. </a:t>
            </a:r>
          </a:p>
          <a:p>
            <a:pPr marL="285750" indent="-285750">
              <a:buClr>
                <a:srgbClr val="E00023"/>
              </a:buClr>
              <a:buFont typeface="Arial" panose="020B0604020202020204" pitchFamily="34" charset="0"/>
              <a:buChar char="•"/>
              <a:defRPr/>
            </a:pPr>
            <a:r>
              <a:rPr lang="en-US" sz="1600" dirty="0">
                <a:solidFill>
                  <a:schemeClr val="tx1">
                    <a:lumMod val="75000"/>
                    <a:lumOff val="25000"/>
                  </a:schemeClr>
                </a:solidFill>
              </a:rPr>
              <a:t>Article 10 – personal data about criminal convictions – must satisfy a condition in parts 1 – 3 of schedule 1 to the Data Protection Bill to process this personal data. </a:t>
            </a:r>
          </a:p>
          <a:p>
            <a:pPr marL="285750" indent="-285750">
              <a:buClr>
                <a:srgbClr val="E00023"/>
              </a:buClr>
              <a:buFont typeface="Arial" panose="020B0604020202020204" pitchFamily="34" charset="0"/>
              <a:buChar char="•"/>
              <a:defRPr/>
            </a:pPr>
            <a:r>
              <a:rPr lang="en-US" sz="1600" dirty="0">
                <a:solidFill>
                  <a:schemeClr val="tx1">
                    <a:lumMod val="75000"/>
                    <a:lumOff val="25000"/>
                  </a:schemeClr>
                </a:solidFill>
              </a:rPr>
              <a:t>Data controller – organisation deciding the purposes personal data is processed for. </a:t>
            </a:r>
          </a:p>
          <a:p>
            <a:pPr marL="285750" indent="-285750">
              <a:buClr>
                <a:srgbClr val="E00023"/>
              </a:buClr>
              <a:buFont typeface="Arial" panose="020B0604020202020204" pitchFamily="34" charset="0"/>
              <a:buChar char="•"/>
              <a:defRPr/>
            </a:pPr>
            <a:r>
              <a:rPr lang="en-US" sz="1600" dirty="0">
                <a:solidFill>
                  <a:schemeClr val="tx1">
                    <a:lumMod val="75000"/>
                    <a:lumOff val="25000"/>
                  </a:schemeClr>
                </a:solidFill>
              </a:rPr>
              <a:t>Data processor – organisation processing personal data on behalf of a data controller.</a:t>
            </a:r>
          </a:p>
        </p:txBody>
      </p:sp>
    </p:spTree>
    <p:extLst>
      <p:ext uri="{BB962C8B-B14F-4D97-AF65-F5344CB8AC3E}">
        <p14:creationId xmlns:p14="http://schemas.microsoft.com/office/powerpoint/2010/main" val="1038251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363" y="246063"/>
            <a:ext cx="6523037" cy="523220"/>
          </a:xfrm>
          <a:prstGeom prst="rect">
            <a:avLst/>
          </a:prstGeom>
          <a:noFill/>
        </p:spPr>
        <p:txBody>
          <a:bodyPr>
            <a:spAutoFit/>
          </a:bodyPr>
          <a:lstStyle/>
          <a:p>
            <a:pPr fontAlgn="auto">
              <a:spcBef>
                <a:spcPts val="0"/>
              </a:spcBef>
              <a:spcAft>
                <a:spcPts val="0"/>
              </a:spcAft>
              <a:defRPr/>
            </a:pPr>
            <a:r>
              <a:rPr lang="en-US" sz="2800" b="1" dirty="0">
                <a:solidFill>
                  <a:srgbClr val="E00023"/>
                </a:solidFill>
                <a:cs typeface="FS Albert Pro"/>
              </a:rPr>
              <a:t>Our relationship – GDPR  </a:t>
            </a:r>
          </a:p>
        </p:txBody>
      </p:sp>
      <p:sp>
        <p:nvSpPr>
          <p:cNvPr id="6" name="TextBox 5">
            <a:extLst>
              <a:ext uri="{FF2B5EF4-FFF2-40B4-BE49-F238E27FC236}">
                <a16:creationId xmlns:a16="http://schemas.microsoft.com/office/drawing/2014/main" id="{8F57E959-4909-4F6D-BA75-C6FF4FCF9A03}"/>
              </a:ext>
            </a:extLst>
          </p:cNvPr>
          <p:cNvSpPr txBox="1"/>
          <p:nvPr/>
        </p:nvSpPr>
        <p:spPr>
          <a:xfrm>
            <a:off x="233363" y="1015504"/>
            <a:ext cx="6977062" cy="5755422"/>
          </a:xfrm>
          <a:prstGeom prst="rect">
            <a:avLst/>
          </a:prstGeom>
          <a:noFill/>
        </p:spPr>
        <p:txBody>
          <a:bodyPr wrap="square">
            <a:spAutoFit/>
          </a:bodyPr>
          <a:lstStyle/>
          <a:p>
            <a:pPr marL="285750" indent="-285750" fontAlgn="auto">
              <a:spcBef>
                <a:spcPts val="0"/>
              </a:spcBef>
              <a:spcAft>
                <a:spcPts val="0"/>
              </a:spcAft>
              <a:buClr>
                <a:srgbClr val="E00023"/>
              </a:buClr>
              <a:buFont typeface="Arial" panose="020B0604020202020204" pitchFamily="34" charset="0"/>
              <a:buChar char="•"/>
              <a:defRPr/>
            </a:pPr>
            <a:r>
              <a:rPr lang="en-US" sz="1600" dirty="0">
                <a:solidFill>
                  <a:schemeClr val="tx1">
                    <a:lumMod val="75000"/>
                    <a:lumOff val="25000"/>
                  </a:schemeClr>
                </a:solidFill>
                <a:cs typeface="FS Albert Pro"/>
              </a:rPr>
              <a:t>We’re both ‘data controllers’ in respect of the admissions data we process. </a:t>
            </a:r>
          </a:p>
          <a:p>
            <a:pPr marL="285750" indent="-285750" fontAlgn="auto">
              <a:spcBef>
                <a:spcPts val="0"/>
              </a:spcBef>
              <a:spcAft>
                <a:spcPts val="0"/>
              </a:spcAft>
              <a:buClr>
                <a:srgbClr val="E00023"/>
              </a:buClr>
              <a:buFont typeface="Arial" panose="020B0604020202020204" pitchFamily="34" charset="0"/>
              <a:buChar char="•"/>
              <a:defRPr/>
            </a:pPr>
            <a:r>
              <a:rPr lang="en-US" sz="1600" dirty="0">
                <a:solidFill>
                  <a:schemeClr val="tx1">
                    <a:lumMod val="75000"/>
                    <a:lumOff val="25000"/>
                  </a:schemeClr>
                </a:solidFill>
                <a:cs typeface="FS Albert Pro"/>
              </a:rPr>
              <a:t>UCAS </a:t>
            </a:r>
            <a:r>
              <a:rPr lang="en-US" sz="1600" dirty="0">
                <a:solidFill>
                  <a:schemeClr val="tx1">
                    <a:lumMod val="75000"/>
                    <a:lumOff val="25000"/>
                  </a:schemeClr>
                </a:solidFill>
              </a:rPr>
              <a:t>–</a:t>
            </a:r>
            <a:r>
              <a:rPr lang="en-US" sz="1600" dirty="0">
                <a:solidFill>
                  <a:schemeClr val="tx1">
                    <a:lumMod val="75000"/>
                    <a:lumOff val="25000"/>
                  </a:schemeClr>
                </a:solidFill>
                <a:cs typeface="FS Albert Pro"/>
              </a:rPr>
              <a:t> decides what we collect, who we share it with, etc. </a:t>
            </a:r>
          </a:p>
          <a:p>
            <a:pPr marL="285750" indent="-285750" fontAlgn="auto">
              <a:spcBef>
                <a:spcPts val="0"/>
              </a:spcBef>
              <a:spcAft>
                <a:spcPts val="0"/>
              </a:spcAft>
              <a:buClr>
                <a:srgbClr val="E00023"/>
              </a:buClr>
              <a:buFont typeface="Arial" panose="020B0604020202020204" pitchFamily="34" charset="0"/>
              <a:buChar char="•"/>
              <a:defRPr/>
            </a:pPr>
            <a:r>
              <a:rPr lang="en-US" sz="1600" dirty="0">
                <a:solidFill>
                  <a:schemeClr val="tx1">
                    <a:lumMod val="75000"/>
                    <a:lumOff val="25000"/>
                  </a:schemeClr>
                </a:solidFill>
                <a:cs typeface="FS Albert Pro"/>
              </a:rPr>
              <a:t>Providers have the same responsibilities: </a:t>
            </a:r>
          </a:p>
          <a:p>
            <a:pPr marL="742950" lvl="1" indent="-285750">
              <a:buClr>
                <a:srgbClr val="E00023"/>
              </a:buClr>
              <a:buFont typeface="Courier New" charset="0"/>
              <a:buChar char="o"/>
              <a:defRPr/>
            </a:pPr>
            <a:r>
              <a:rPr lang="en-US" sz="1600" dirty="0">
                <a:solidFill>
                  <a:schemeClr val="tx1">
                    <a:lumMod val="75000"/>
                    <a:lumOff val="25000"/>
                  </a:schemeClr>
                </a:solidFill>
                <a:cs typeface="FS Albert Pro"/>
              </a:rPr>
              <a:t>Providers decide retention periods for personal data, based on such things as legal requirements, and continued use.  </a:t>
            </a:r>
          </a:p>
          <a:p>
            <a:pPr marL="742950" lvl="1" indent="-285750">
              <a:buClr>
                <a:srgbClr val="E00023"/>
              </a:buClr>
              <a:buFont typeface="Courier New" charset="0"/>
              <a:buChar char="o"/>
              <a:defRPr/>
            </a:pPr>
            <a:r>
              <a:rPr lang="en-US" sz="1600" dirty="0">
                <a:solidFill>
                  <a:schemeClr val="tx1">
                    <a:lumMod val="75000"/>
                    <a:lumOff val="25000"/>
                  </a:schemeClr>
                </a:solidFill>
                <a:cs typeface="FS Albert Pro"/>
              </a:rPr>
              <a:t>Providers decide the nature of the communications sent to applicants, and if additional consent to issue them is required. </a:t>
            </a:r>
          </a:p>
          <a:p>
            <a:pPr marL="742950" lvl="1" indent="-285750">
              <a:buClr>
                <a:srgbClr val="E00023"/>
              </a:buClr>
              <a:buFont typeface="Arial" panose="020B0604020202020204" pitchFamily="34" charset="0"/>
              <a:buChar char="•"/>
              <a:defRPr/>
            </a:pPr>
            <a:endParaRPr lang="en-US" sz="1600" dirty="0">
              <a:solidFill>
                <a:schemeClr val="tx1">
                  <a:lumMod val="75000"/>
                  <a:lumOff val="25000"/>
                </a:schemeClr>
              </a:solidFill>
              <a:cs typeface="FS Albert Pro"/>
            </a:endParaRPr>
          </a:p>
          <a:p>
            <a:pPr marL="742950" lvl="1" indent="-285750">
              <a:buClr>
                <a:srgbClr val="E00023"/>
              </a:buClr>
              <a:buFont typeface="Arial" panose="020B0604020202020204" pitchFamily="34" charset="0"/>
              <a:buChar char="•"/>
              <a:defRPr/>
            </a:pPr>
            <a:endParaRPr lang="en-US" sz="1600" dirty="0">
              <a:solidFill>
                <a:schemeClr val="tx1">
                  <a:lumMod val="75000"/>
                  <a:lumOff val="25000"/>
                </a:schemeClr>
              </a:solidFill>
              <a:cs typeface="FS Albert Pro"/>
            </a:endParaRPr>
          </a:p>
          <a:p>
            <a:pPr marL="742950" lvl="1" indent="-285750">
              <a:buClr>
                <a:srgbClr val="E00023"/>
              </a:buClr>
              <a:buFont typeface="Arial" panose="020B0604020202020204" pitchFamily="34" charset="0"/>
              <a:buChar char="•"/>
              <a:defRPr/>
            </a:pPr>
            <a:endParaRPr lang="en-US" sz="1600" dirty="0">
              <a:solidFill>
                <a:schemeClr val="tx1">
                  <a:lumMod val="75000"/>
                  <a:lumOff val="25000"/>
                </a:schemeClr>
              </a:solidFill>
              <a:cs typeface="FS Albert Pro"/>
            </a:endParaRPr>
          </a:p>
          <a:p>
            <a:pPr marL="742950" lvl="1" indent="-285750">
              <a:buClr>
                <a:srgbClr val="E00023"/>
              </a:buClr>
              <a:buFont typeface="Arial" panose="020B0604020202020204" pitchFamily="34" charset="0"/>
              <a:buChar char="•"/>
              <a:defRPr/>
            </a:pPr>
            <a:endParaRPr lang="en-US" sz="1600" dirty="0">
              <a:solidFill>
                <a:schemeClr val="tx1">
                  <a:lumMod val="75000"/>
                  <a:lumOff val="25000"/>
                </a:schemeClr>
              </a:solidFill>
              <a:cs typeface="FS Albert Pro"/>
            </a:endParaRPr>
          </a:p>
          <a:p>
            <a:pPr fontAlgn="auto">
              <a:spcBef>
                <a:spcPts val="0"/>
              </a:spcBef>
              <a:spcAft>
                <a:spcPts val="0"/>
              </a:spcAft>
              <a:buClr>
                <a:srgbClr val="E00023"/>
              </a:buClr>
              <a:defRPr/>
            </a:pPr>
            <a:endParaRPr lang="en-US" sz="1600" dirty="0">
              <a:solidFill>
                <a:schemeClr val="tx1">
                  <a:lumMod val="75000"/>
                  <a:lumOff val="25000"/>
                </a:schemeClr>
              </a:solidFill>
              <a:cs typeface="FS Albert Pro"/>
            </a:endParaRPr>
          </a:p>
          <a:p>
            <a:pPr marL="742950" lvl="1" indent="-285750">
              <a:buClr>
                <a:srgbClr val="E00023"/>
              </a:buClr>
              <a:buFont typeface="Arial" panose="020B0604020202020204" pitchFamily="34" charset="0"/>
              <a:buChar char="•"/>
              <a:defRPr/>
            </a:pPr>
            <a:endParaRPr lang="en-US" sz="1600" b="1" dirty="0">
              <a:solidFill>
                <a:schemeClr val="tx1">
                  <a:lumMod val="75000"/>
                  <a:lumOff val="25000"/>
                </a:schemeClr>
              </a:solidFill>
              <a:latin typeface="+mj-lt"/>
              <a:ea typeface="+mn-ea"/>
              <a:cs typeface="FS Albert Pro"/>
            </a:endParaRPr>
          </a:p>
          <a:p>
            <a:pPr fontAlgn="auto">
              <a:spcBef>
                <a:spcPts val="0"/>
              </a:spcBef>
              <a:spcAft>
                <a:spcPts val="0"/>
              </a:spcAft>
              <a:buClr>
                <a:srgbClr val="E00023"/>
              </a:buClr>
              <a:defRPr/>
            </a:pPr>
            <a:endParaRPr lang="en-US" sz="1600" b="1" dirty="0">
              <a:solidFill>
                <a:schemeClr val="tx1">
                  <a:lumMod val="75000"/>
                  <a:lumOff val="25000"/>
                </a:schemeClr>
              </a:solidFill>
              <a:latin typeface="+mj-lt"/>
              <a:cs typeface="FS Albert Pro"/>
            </a:endParaRPr>
          </a:p>
          <a:p>
            <a:pPr fontAlgn="auto">
              <a:spcBef>
                <a:spcPts val="0"/>
              </a:spcBef>
              <a:spcAft>
                <a:spcPts val="0"/>
              </a:spcAft>
              <a:buClr>
                <a:srgbClr val="E00023"/>
              </a:buClr>
              <a:defRPr/>
            </a:pPr>
            <a:endParaRPr lang="en-US" sz="1600" b="1" dirty="0">
              <a:solidFill>
                <a:schemeClr val="tx1">
                  <a:lumMod val="75000"/>
                  <a:lumOff val="25000"/>
                </a:schemeClr>
              </a:solidFill>
              <a:latin typeface="+mj-lt"/>
              <a:ea typeface="+mn-ea"/>
              <a:cs typeface="FS Albert Pro"/>
            </a:endParaRPr>
          </a:p>
          <a:p>
            <a:pPr fontAlgn="auto">
              <a:spcBef>
                <a:spcPts val="0"/>
              </a:spcBef>
              <a:spcAft>
                <a:spcPts val="0"/>
              </a:spcAft>
              <a:buClr>
                <a:srgbClr val="E00023"/>
              </a:buClr>
              <a:defRPr/>
            </a:pPr>
            <a:endParaRPr lang="en-US" sz="1600" b="1" dirty="0">
              <a:solidFill>
                <a:schemeClr val="tx1">
                  <a:lumMod val="75000"/>
                  <a:lumOff val="25000"/>
                </a:schemeClr>
              </a:solidFill>
              <a:latin typeface="+mj-lt"/>
              <a:cs typeface="FS Albert Pro"/>
            </a:endParaRPr>
          </a:p>
          <a:p>
            <a:pPr fontAlgn="auto">
              <a:spcBef>
                <a:spcPts val="0"/>
              </a:spcBef>
              <a:spcAft>
                <a:spcPts val="0"/>
              </a:spcAft>
              <a:buClr>
                <a:srgbClr val="E00023"/>
              </a:buClr>
              <a:defRPr/>
            </a:pPr>
            <a:endParaRPr lang="en-US" sz="1600" b="1" dirty="0">
              <a:solidFill>
                <a:schemeClr val="tx1">
                  <a:lumMod val="75000"/>
                  <a:lumOff val="25000"/>
                </a:schemeClr>
              </a:solidFill>
              <a:latin typeface="+mj-lt"/>
              <a:ea typeface="+mn-ea"/>
              <a:cs typeface="FS Albert Pro"/>
            </a:endParaRPr>
          </a:p>
          <a:p>
            <a:pPr fontAlgn="auto">
              <a:spcBef>
                <a:spcPts val="0"/>
              </a:spcBef>
              <a:spcAft>
                <a:spcPts val="0"/>
              </a:spcAft>
              <a:buClr>
                <a:srgbClr val="E00023"/>
              </a:buClr>
              <a:defRPr/>
            </a:pPr>
            <a:endParaRPr lang="en-US" sz="1600" b="1" dirty="0">
              <a:solidFill>
                <a:schemeClr val="tx1">
                  <a:lumMod val="75000"/>
                  <a:lumOff val="25000"/>
                </a:schemeClr>
              </a:solidFill>
              <a:latin typeface="+mj-lt"/>
              <a:cs typeface="FS Albert Pro"/>
            </a:endParaRPr>
          </a:p>
          <a:p>
            <a:pPr fontAlgn="auto">
              <a:spcBef>
                <a:spcPts val="0"/>
              </a:spcBef>
              <a:spcAft>
                <a:spcPts val="0"/>
              </a:spcAft>
              <a:buClr>
                <a:srgbClr val="E00023"/>
              </a:buClr>
              <a:defRPr/>
            </a:pPr>
            <a:r>
              <a:rPr lang="en-US" sz="1600" dirty="0">
                <a:solidFill>
                  <a:schemeClr val="tx1">
                    <a:lumMod val="75000"/>
                    <a:lumOff val="25000"/>
                  </a:schemeClr>
                </a:solidFill>
              </a:rPr>
              <a:t>However, we need to work together to achieve GDPR compliance. </a:t>
            </a:r>
          </a:p>
          <a:p>
            <a:pPr fontAlgn="auto">
              <a:spcBef>
                <a:spcPts val="0"/>
              </a:spcBef>
              <a:spcAft>
                <a:spcPts val="0"/>
              </a:spcAft>
              <a:buClr>
                <a:srgbClr val="E00023"/>
              </a:buClr>
              <a:defRPr/>
            </a:pPr>
            <a:endParaRPr lang="en-US" sz="1600" dirty="0">
              <a:solidFill>
                <a:schemeClr val="tx1">
                  <a:lumMod val="75000"/>
                  <a:lumOff val="25000"/>
                </a:schemeClr>
              </a:solidFill>
              <a:latin typeface="+mj-lt"/>
              <a:cs typeface="FS Albert Pro"/>
            </a:endParaRPr>
          </a:p>
          <a:p>
            <a:pPr fontAlgn="auto">
              <a:spcBef>
                <a:spcPts val="0"/>
              </a:spcBef>
              <a:spcAft>
                <a:spcPts val="0"/>
              </a:spcAft>
              <a:buClr>
                <a:srgbClr val="E00023"/>
              </a:buClr>
              <a:defRPr/>
            </a:pPr>
            <a:endParaRPr lang="en-US" sz="1600" b="1" dirty="0">
              <a:solidFill>
                <a:schemeClr val="tx1">
                  <a:lumMod val="75000"/>
                  <a:lumOff val="25000"/>
                </a:schemeClr>
              </a:solidFill>
              <a:latin typeface="+mj-lt"/>
              <a:ea typeface="+mn-ea"/>
              <a:cs typeface="FS Albert Pro"/>
            </a:endParaRPr>
          </a:p>
          <a:p>
            <a:pPr fontAlgn="auto">
              <a:spcBef>
                <a:spcPts val="0"/>
              </a:spcBef>
              <a:spcAft>
                <a:spcPts val="0"/>
              </a:spcAft>
              <a:buClr>
                <a:srgbClr val="E00023"/>
              </a:buClr>
              <a:defRPr/>
            </a:pPr>
            <a:endParaRPr lang="en-US" sz="1600" b="1" dirty="0">
              <a:solidFill>
                <a:schemeClr val="tx1">
                  <a:lumMod val="75000"/>
                  <a:lumOff val="25000"/>
                </a:schemeClr>
              </a:solidFill>
              <a:latin typeface="+mj-lt"/>
              <a:cs typeface="FS Albert Pro"/>
            </a:endParaRPr>
          </a:p>
          <a:p>
            <a:pPr fontAlgn="auto">
              <a:spcBef>
                <a:spcPts val="0"/>
              </a:spcBef>
              <a:spcAft>
                <a:spcPts val="0"/>
              </a:spcAft>
              <a:buClr>
                <a:srgbClr val="E00023"/>
              </a:buClr>
              <a:defRPr/>
            </a:pPr>
            <a:endParaRPr lang="en-US" sz="1600" b="1" dirty="0">
              <a:solidFill>
                <a:schemeClr val="tx1">
                  <a:lumMod val="75000"/>
                  <a:lumOff val="25000"/>
                </a:schemeClr>
              </a:solidFill>
              <a:latin typeface="+mj-lt"/>
              <a:ea typeface="+mn-ea"/>
              <a:cs typeface="FS Albert Pro"/>
            </a:endParaRPr>
          </a:p>
        </p:txBody>
      </p:sp>
      <p:pic>
        <p:nvPicPr>
          <p:cNvPr id="5" name="Picture 5">
            <a:extLst>
              <a:ext uri="{FF2B5EF4-FFF2-40B4-BE49-F238E27FC236}">
                <a16:creationId xmlns:a16="http://schemas.microsoft.com/office/drawing/2014/main" id="{84AC7373-EEF1-4642-A7BE-881A91F72F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245" y="357575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2956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436" y="229340"/>
            <a:ext cx="6523037" cy="523220"/>
          </a:xfrm>
          <a:prstGeom prst="rect">
            <a:avLst/>
          </a:prstGeom>
          <a:noFill/>
        </p:spPr>
        <p:txBody>
          <a:bodyPr>
            <a:spAutoFit/>
          </a:bodyPr>
          <a:lstStyle/>
          <a:p>
            <a:pPr fontAlgn="auto">
              <a:spcBef>
                <a:spcPts val="0"/>
              </a:spcBef>
              <a:spcAft>
                <a:spcPts val="0"/>
              </a:spcAft>
              <a:defRPr/>
            </a:pPr>
            <a:r>
              <a:rPr lang="en-US" sz="2800" b="1" dirty="0">
                <a:solidFill>
                  <a:srgbClr val="E00023"/>
                </a:solidFill>
                <a:cs typeface="FS Albert Pro"/>
              </a:rPr>
              <a:t>Consent</a:t>
            </a:r>
            <a:r>
              <a:rPr lang="en-US" sz="2800" dirty="0">
                <a:solidFill>
                  <a:srgbClr val="E00023"/>
                </a:solidFill>
                <a:cs typeface="FS Albert Pro"/>
              </a:rPr>
              <a:t>  </a:t>
            </a:r>
          </a:p>
        </p:txBody>
      </p:sp>
      <p:sp>
        <p:nvSpPr>
          <p:cNvPr id="5" name="TextBox 4">
            <a:extLst>
              <a:ext uri="{FF2B5EF4-FFF2-40B4-BE49-F238E27FC236}">
                <a16:creationId xmlns:a16="http://schemas.microsoft.com/office/drawing/2014/main" id="{B6828356-7082-45DA-BB18-9C327B4A24AC}"/>
              </a:ext>
            </a:extLst>
          </p:cNvPr>
          <p:cNvSpPr txBox="1"/>
          <p:nvPr/>
        </p:nvSpPr>
        <p:spPr>
          <a:xfrm>
            <a:off x="219436" y="796812"/>
            <a:ext cx="6596063" cy="3354765"/>
          </a:xfrm>
          <a:prstGeom prst="rect">
            <a:avLst/>
          </a:prstGeom>
          <a:noFill/>
        </p:spPr>
        <p:txBody>
          <a:bodyPr wrap="square">
            <a:spAutoFit/>
          </a:bodyPr>
          <a:lstStyle/>
          <a:p>
            <a:pPr fontAlgn="auto">
              <a:spcBef>
                <a:spcPts val="0"/>
              </a:spcBef>
              <a:spcAft>
                <a:spcPts val="0"/>
              </a:spcAft>
              <a:buClr>
                <a:srgbClr val="E00023"/>
              </a:buClr>
              <a:defRPr/>
            </a:pPr>
            <a:r>
              <a:rPr lang="en-US" sz="1600" dirty="0">
                <a:solidFill>
                  <a:schemeClr val="tx1">
                    <a:lumMod val="75000"/>
                    <a:lumOff val="25000"/>
                  </a:schemeClr>
                </a:solidFill>
                <a:cs typeface="FS Albert Pro"/>
              </a:rPr>
              <a:t>GDPR myth </a:t>
            </a:r>
            <a:r>
              <a:rPr lang="en-US" sz="1600" dirty="0">
                <a:solidFill>
                  <a:schemeClr val="tx1">
                    <a:lumMod val="75000"/>
                    <a:lumOff val="25000"/>
                  </a:schemeClr>
                </a:solidFill>
              </a:rPr>
              <a:t>–</a:t>
            </a:r>
            <a:r>
              <a:rPr lang="en-US" sz="1600" dirty="0">
                <a:solidFill>
                  <a:schemeClr val="tx1">
                    <a:lumMod val="75000"/>
                    <a:lumOff val="25000"/>
                  </a:schemeClr>
                </a:solidFill>
                <a:cs typeface="FS Albert Pro"/>
              </a:rPr>
              <a:t> you must have consent to process personal data.</a:t>
            </a:r>
          </a:p>
          <a:p>
            <a:pPr fontAlgn="auto">
              <a:spcBef>
                <a:spcPts val="0"/>
              </a:spcBef>
              <a:spcAft>
                <a:spcPts val="0"/>
              </a:spcAft>
              <a:buClr>
                <a:srgbClr val="E00023"/>
              </a:buClr>
              <a:defRPr/>
            </a:pPr>
            <a:endParaRPr lang="en-US" sz="1600" dirty="0">
              <a:solidFill>
                <a:schemeClr val="tx1">
                  <a:lumMod val="75000"/>
                  <a:lumOff val="25000"/>
                </a:schemeClr>
              </a:solidFill>
              <a:cs typeface="FS Albert Pro"/>
            </a:endParaRPr>
          </a:p>
          <a:p>
            <a:pPr fontAlgn="auto">
              <a:spcBef>
                <a:spcPts val="0"/>
              </a:spcBef>
              <a:spcAft>
                <a:spcPts val="0"/>
              </a:spcAft>
              <a:buClr>
                <a:srgbClr val="E00023"/>
              </a:buClr>
              <a:defRPr/>
            </a:pPr>
            <a:r>
              <a:rPr lang="en-US" sz="1600" dirty="0">
                <a:solidFill>
                  <a:schemeClr val="tx1">
                    <a:lumMod val="75000"/>
                    <a:lumOff val="25000"/>
                  </a:schemeClr>
                </a:solidFill>
                <a:cs typeface="FS Albert Pro"/>
              </a:rPr>
              <a:t>Reality </a:t>
            </a:r>
            <a:r>
              <a:rPr lang="en-US" sz="1600" dirty="0">
                <a:solidFill>
                  <a:schemeClr val="tx1">
                    <a:lumMod val="75000"/>
                    <a:lumOff val="25000"/>
                  </a:schemeClr>
                </a:solidFill>
              </a:rPr>
              <a:t>–</a:t>
            </a:r>
            <a:r>
              <a:rPr lang="en-US" sz="1600" dirty="0">
                <a:solidFill>
                  <a:schemeClr val="tx1">
                    <a:lumMod val="75000"/>
                    <a:lumOff val="25000"/>
                  </a:schemeClr>
                </a:solidFill>
                <a:cs typeface="FS Albert Pro"/>
              </a:rPr>
              <a:t> consent is subject to stricter conditions under GDPR. </a:t>
            </a:r>
          </a:p>
          <a:p>
            <a:pPr fontAlgn="auto">
              <a:spcBef>
                <a:spcPts val="0"/>
              </a:spcBef>
              <a:spcAft>
                <a:spcPts val="0"/>
              </a:spcAft>
              <a:buClr>
                <a:srgbClr val="E00023"/>
              </a:buClr>
              <a:defRPr/>
            </a:pPr>
            <a:endParaRPr lang="en-US" sz="1600" b="1" dirty="0">
              <a:solidFill>
                <a:schemeClr val="tx1">
                  <a:lumMod val="75000"/>
                  <a:lumOff val="25000"/>
                </a:schemeClr>
              </a:solidFill>
              <a:cs typeface="FS Albert Pro"/>
            </a:endParaRPr>
          </a:p>
          <a:p>
            <a:pPr marL="285750" indent="-285750" fontAlgn="auto">
              <a:spcBef>
                <a:spcPts val="0"/>
              </a:spcBef>
              <a:spcAft>
                <a:spcPts val="0"/>
              </a:spcAft>
              <a:buClr>
                <a:srgbClr val="E00023"/>
              </a:buClr>
              <a:buFont typeface="Arial" panose="020B0604020202020204" pitchFamily="34" charset="0"/>
              <a:buChar char="•"/>
              <a:defRPr/>
            </a:pPr>
            <a:r>
              <a:rPr lang="en-US" sz="1600" dirty="0">
                <a:solidFill>
                  <a:schemeClr val="tx1">
                    <a:lumMod val="75000"/>
                    <a:lumOff val="25000"/>
                  </a:schemeClr>
                </a:solidFill>
                <a:cs typeface="FS Albert Pro"/>
              </a:rPr>
              <a:t>Must be a clear pro-active action, no more pre-ticked boxes.</a:t>
            </a:r>
          </a:p>
          <a:p>
            <a:pPr marL="285750" indent="-285750" fontAlgn="auto">
              <a:spcBef>
                <a:spcPts val="0"/>
              </a:spcBef>
              <a:spcAft>
                <a:spcPts val="0"/>
              </a:spcAft>
              <a:buClr>
                <a:srgbClr val="E00023"/>
              </a:buClr>
              <a:buFont typeface="Arial" panose="020B0604020202020204" pitchFamily="34" charset="0"/>
              <a:buChar char="•"/>
              <a:defRPr/>
            </a:pPr>
            <a:r>
              <a:rPr lang="en-US" sz="1600" dirty="0">
                <a:solidFill>
                  <a:schemeClr val="tx1">
                    <a:lumMod val="75000"/>
                    <a:lumOff val="25000"/>
                  </a:schemeClr>
                </a:solidFill>
                <a:cs typeface="FS Albert Pro"/>
              </a:rPr>
              <a:t>Must be informed.</a:t>
            </a:r>
          </a:p>
          <a:p>
            <a:pPr marL="285750" indent="-285750" fontAlgn="auto">
              <a:spcBef>
                <a:spcPts val="0"/>
              </a:spcBef>
              <a:spcAft>
                <a:spcPts val="0"/>
              </a:spcAft>
              <a:buClr>
                <a:srgbClr val="E00023"/>
              </a:buClr>
              <a:buFont typeface="Arial" panose="020B0604020202020204" pitchFamily="34" charset="0"/>
              <a:buChar char="•"/>
              <a:defRPr/>
            </a:pPr>
            <a:r>
              <a:rPr lang="en-US" sz="1600" dirty="0">
                <a:solidFill>
                  <a:schemeClr val="tx1">
                    <a:lumMod val="75000"/>
                    <a:lumOff val="25000"/>
                  </a:schemeClr>
                </a:solidFill>
                <a:cs typeface="FS Albert Pro"/>
              </a:rPr>
              <a:t>Specific and ‘unbundled’. </a:t>
            </a:r>
          </a:p>
          <a:p>
            <a:pPr marL="285750" indent="-285750" fontAlgn="auto">
              <a:spcBef>
                <a:spcPts val="0"/>
              </a:spcBef>
              <a:spcAft>
                <a:spcPts val="0"/>
              </a:spcAft>
              <a:buClr>
                <a:srgbClr val="E00023"/>
              </a:buClr>
              <a:buFont typeface="Arial" panose="020B0604020202020204" pitchFamily="34" charset="0"/>
              <a:buChar char="•"/>
              <a:defRPr/>
            </a:pPr>
            <a:r>
              <a:rPr lang="en-US" sz="1600" dirty="0">
                <a:solidFill>
                  <a:schemeClr val="tx1">
                    <a:lumMod val="75000"/>
                    <a:lumOff val="25000"/>
                  </a:schemeClr>
                </a:solidFill>
                <a:cs typeface="FS Albert Pro"/>
              </a:rPr>
              <a:t>Must be as easy to withdraw as it is to provide.</a:t>
            </a:r>
          </a:p>
          <a:p>
            <a:pPr marL="285750" indent="-285750" fontAlgn="auto">
              <a:spcBef>
                <a:spcPts val="0"/>
              </a:spcBef>
              <a:spcAft>
                <a:spcPts val="0"/>
              </a:spcAft>
              <a:buClr>
                <a:srgbClr val="E00023"/>
              </a:buClr>
              <a:buFont typeface="Arial" panose="020B0604020202020204" pitchFamily="34" charset="0"/>
              <a:buChar char="•"/>
              <a:defRPr/>
            </a:pPr>
            <a:r>
              <a:rPr lang="en-US" sz="1600" dirty="0">
                <a:solidFill>
                  <a:schemeClr val="tx1">
                    <a:lumMod val="75000"/>
                    <a:lumOff val="25000"/>
                  </a:schemeClr>
                </a:solidFill>
              </a:rPr>
              <a:t>Data is invalid if you don’t stop processing it when consent has been withdrawn.</a:t>
            </a:r>
          </a:p>
          <a:p>
            <a:pPr fontAlgn="auto">
              <a:spcBef>
                <a:spcPts val="0"/>
              </a:spcBef>
              <a:spcAft>
                <a:spcPts val="0"/>
              </a:spcAft>
              <a:buClr>
                <a:srgbClr val="E00023"/>
              </a:buClr>
              <a:defRPr/>
            </a:pPr>
            <a:endParaRPr lang="en-US" sz="1600" dirty="0">
              <a:solidFill>
                <a:schemeClr val="tx1">
                  <a:lumMod val="75000"/>
                  <a:lumOff val="25000"/>
                </a:schemeClr>
              </a:solidFill>
            </a:endParaRPr>
          </a:p>
          <a:p>
            <a:pPr fontAlgn="auto">
              <a:spcBef>
                <a:spcPts val="0"/>
              </a:spcBef>
              <a:spcAft>
                <a:spcPts val="0"/>
              </a:spcAft>
              <a:buClr>
                <a:srgbClr val="E00023"/>
              </a:buClr>
              <a:defRPr/>
            </a:pPr>
            <a:r>
              <a:rPr lang="en-US" sz="1600" b="1" dirty="0">
                <a:solidFill>
                  <a:schemeClr val="tx1">
                    <a:lumMod val="75000"/>
                    <a:lumOff val="25000"/>
                  </a:schemeClr>
                </a:solidFill>
                <a:ea typeface="+mn-ea"/>
                <a:cs typeface="FS Albert Pro"/>
              </a:rPr>
              <a:t>UCAS – making changes to some of our consent mechanisms. </a:t>
            </a:r>
          </a:p>
          <a:p>
            <a:pPr fontAlgn="auto">
              <a:spcBef>
                <a:spcPts val="0"/>
              </a:spcBef>
              <a:spcAft>
                <a:spcPts val="0"/>
              </a:spcAft>
              <a:buClr>
                <a:srgbClr val="E00023"/>
              </a:buClr>
              <a:defRPr/>
            </a:pPr>
            <a:endParaRPr lang="en-US" sz="2000" b="1" dirty="0">
              <a:solidFill>
                <a:schemeClr val="tx1">
                  <a:lumMod val="75000"/>
                  <a:lumOff val="25000"/>
                </a:schemeClr>
              </a:solidFill>
              <a:latin typeface="+mj-lt"/>
              <a:ea typeface="+mn-ea"/>
              <a:cs typeface="FS Albert Pro"/>
            </a:endParaRPr>
          </a:p>
        </p:txBody>
      </p:sp>
      <p:sp>
        <p:nvSpPr>
          <p:cNvPr id="7" name="TextBox 6">
            <a:extLst>
              <a:ext uri="{FF2B5EF4-FFF2-40B4-BE49-F238E27FC236}">
                <a16:creationId xmlns:a16="http://schemas.microsoft.com/office/drawing/2014/main" id="{2C42EE79-1C26-4C4E-8D12-D38F0E2D9E23}"/>
              </a:ext>
            </a:extLst>
          </p:cNvPr>
          <p:cNvSpPr txBox="1"/>
          <p:nvPr/>
        </p:nvSpPr>
        <p:spPr>
          <a:xfrm>
            <a:off x="228145" y="3763017"/>
            <a:ext cx="6405016" cy="1692771"/>
          </a:xfrm>
          <a:prstGeom prst="rect">
            <a:avLst/>
          </a:prstGeom>
          <a:noFill/>
        </p:spPr>
        <p:txBody>
          <a:bodyPr wrap="square">
            <a:spAutoFit/>
          </a:bodyPr>
          <a:lstStyle/>
          <a:p>
            <a:pPr algn="ctr" fontAlgn="auto">
              <a:spcBef>
                <a:spcPts val="0"/>
              </a:spcBef>
              <a:spcAft>
                <a:spcPts val="0"/>
              </a:spcAft>
              <a:defRPr/>
            </a:pPr>
            <a:endParaRPr lang="en-US" sz="1600" dirty="0">
              <a:solidFill>
                <a:schemeClr val="tx1">
                  <a:lumMod val="75000"/>
                  <a:lumOff val="25000"/>
                </a:schemeClr>
              </a:solidFill>
              <a:cs typeface="FS Albert Pro"/>
            </a:endParaRPr>
          </a:p>
          <a:p>
            <a:pPr fontAlgn="auto">
              <a:spcBef>
                <a:spcPts val="0"/>
              </a:spcBef>
              <a:spcAft>
                <a:spcPts val="0"/>
              </a:spcAft>
              <a:defRPr/>
            </a:pPr>
            <a:r>
              <a:rPr lang="en-US" sz="1600" dirty="0">
                <a:solidFill>
                  <a:schemeClr val="tx1">
                    <a:lumMod val="75000"/>
                    <a:lumOff val="25000"/>
                  </a:schemeClr>
                </a:solidFill>
                <a:cs typeface="FS Albert Pro"/>
              </a:rPr>
              <a:t>ICO guidance – don’t rely on consent if another basis for processing exists. </a:t>
            </a:r>
          </a:p>
          <a:p>
            <a:pPr fontAlgn="auto">
              <a:spcBef>
                <a:spcPts val="0"/>
              </a:spcBef>
              <a:spcAft>
                <a:spcPts val="0"/>
              </a:spcAft>
              <a:defRPr/>
            </a:pPr>
            <a:endParaRPr lang="en-US" sz="1600" dirty="0">
              <a:solidFill>
                <a:schemeClr val="tx1">
                  <a:lumMod val="75000"/>
                  <a:lumOff val="25000"/>
                </a:schemeClr>
              </a:solidFill>
              <a:cs typeface="FS Albert Pro"/>
            </a:endParaRPr>
          </a:p>
          <a:p>
            <a:pPr fontAlgn="auto">
              <a:spcBef>
                <a:spcPts val="0"/>
              </a:spcBef>
              <a:spcAft>
                <a:spcPts val="0"/>
              </a:spcAft>
              <a:defRPr/>
            </a:pPr>
            <a:r>
              <a:rPr lang="en-US" sz="1600" dirty="0">
                <a:solidFill>
                  <a:schemeClr val="tx1">
                    <a:lumMod val="75000"/>
                    <a:lumOff val="25000"/>
                  </a:schemeClr>
                </a:solidFill>
                <a:cs typeface="FS Albert Pro"/>
              </a:rPr>
              <a:t>Don’t rely on UCAS’ ‘consents’ within our privacy statements.  </a:t>
            </a:r>
          </a:p>
          <a:p>
            <a:pPr algn="ctr" fontAlgn="auto">
              <a:spcBef>
                <a:spcPts val="0"/>
              </a:spcBef>
              <a:spcAft>
                <a:spcPts val="0"/>
              </a:spcAft>
              <a:defRPr/>
            </a:pPr>
            <a:endParaRPr lang="en-US" sz="2000" b="1" dirty="0">
              <a:solidFill>
                <a:schemeClr val="tx1">
                  <a:lumMod val="75000"/>
                  <a:lumOff val="25000"/>
                </a:schemeClr>
              </a:solidFill>
              <a:latin typeface="+mj-lt"/>
              <a:cs typeface="FS Albert Pro"/>
            </a:endParaRPr>
          </a:p>
          <a:p>
            <a:pPr algn="ctr" fontAlgn="auto">
              <a:spcBef>
                <a:spcPts val="0"/>
              </a:spcBef>
              <a:spcAft>
                <a:spcPts val="0"/>
              </a:spcAft>
              <a:defRPr/>
            </a:pPr>
            <a:r>
              <a:rPr lang="en-US" sz="2000" b="1" dirty="0">
                <a:solidFill>
                  <a:schemeClr val="tx1">
                    <a:lumMod val="75000"/>
                    <a:lumOff val="25000"/>
                  </a:schemeClr>
                </a:solidFill>
                <a:latin typeface="+mj-lt"/>
                <a:cs typeface="FS Albert Pro"/>
              </a:rPr>
              <a:t>  </a:t>
            </a:r>
          </a:p>
        </p:txBody>
      </p:sp>
      <p:pic>
        <p:nvPicPr>
          <p:cNvPr id="6" name="Picture 5">
            <a:extLst>
              <a:ext uri="{FF2B5EF4-FFF2-40B4-BE49-F238E27FC236}">
                <a16:creationId xmlns:a16="http://schemas.microsoft.com/office/drawing/2014/main" id="{79C42A48-19A8-4315-AF13-5629B60DC028}"/>
              </a:ext>
            </a:extLst>
          </p:cNvPr>
          <p:cNvPicPr>
            <a:picLocks noChangeAspect="1"/>
          </p:cNvPicPr>
          <p:nvPr/>
        </p:nvPicPr>
        <p:blipFill>
          <a:blip r:embed="rId2"/>
          <a:stretch>
            <a:fillRect/>
          </a:stretch>
        </p:blipFill>
        <p:spPr>
          <a:xfrm>
            <a:off x="6229539" y="526008"/>
            <a:ext cx="2743200" cy="2011680"/>
          </a:xfrm>
          <a:prstGeom prst="rect">
            <a:avLst/>
          </a:prstGeom>
        </p:spPr>
      </p:pic>
    </p:spTree>
    <p:extLst>
      <p:ext uri="{BB962C8B-B14F-4D97-AF65-F5344CB8AC3E}">
        <p14:creationId xmlns:p14="http://schemas.microsoft.com/office/powerpoint/2010/main" val="1671562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363" y="237506"/>
            <a:ext cx="6523037" cy="523220"/>
          </a:xfrm>
          <a:prstGeom prst="rect">
            <a:avLst/>
          </a:prstGeom>
          <a:noFill/>
        </p:spPr>
        <p:txBody>
          <a:bodyPr>
            <a:spAutoFit/>
          </a:bodyPr>
          <a:lstStyle/>
          <a:p>
            <a:pPr fontAlgn="auto">
              <a:spcBef>
                <a:spcPts val="0"/>
              </a:spcBef>
              <a:spcAft>
                <a:spcPts val="0"/>
              </a:spcAft>
              <a:defRPr/>
            </a:pPr>
            <a:r>
              <a:rPr lang="en-US" sz="2800" b="1" dirty="0">
                <a:solidFill>
                  <a:srgbClr val="E00023"/>
                </a:solidFill>
                <a:cs typeface="FS Albert Pro"/>
              </a:rPr>
              <a:t>Basis for processing  </a:t>
            </a:r>
          </a:p>
        </p:txBody>
      </p:sp>
      <p:sp>
        <p:nvSpPr>
          <p:cNvPr id="4" name="TextBox 3"/>
          <p:cNvSpPr txBox="1">
            <a:spLocks noChangeArrowheads="1"/>
          </p:cNvSpPr>
          <p:nvPr/>
        </p:nvSpPr>
        <p:spPr bwMode="auto">
          <a:xfrm>
            <a:off x="233363" y="787748"/>
            <a:ext cx="6719887" cy="4524315"/>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buClr>
                <a:srgbClr val="E00023"/>
              </a:buClr>
              <a:defRPr/>
            </a:pPr>
            <a:r>
              <a:rPr lang="en-US" sz="1600" dirty="0">
                <a:solidFill>
                  <a:schemeClr val="tx1">
                    <a:lumMod val="75000"/>
                    <a:lumOff val="25000"/>
                  </a:schemeClr>
                </a:solidFill>
              </a:rPr>
              <a:t>Article 6 – ‘Personal data’ </a:t>
            </a:r>
          </a:p>
          <a:p>
            <a:pPr lvl="1">
              <a:buClr>
                <a:srgbClr val="E00023"/>
              </a:buClr>
              <a:buFont typeface="Arial" panose="020B0604020202020204" pitchFamily="34" charset="0"/>
              <a:buChar char="•"/>
              <a:defRPr/>
            </a:pPr>
            <a:r>
              <a:rPr lang="en-US" sz="1600" dirty="0">
                <a:solidFill>
                  <a:schemeClr val="tx1">
                    <a:lumMod val="75000"/>
                    <a:lumOff val="25000"/>
                  </a:schemeClr>
                </a:solidFill>
              </a:rPr>
              <a:t>Data subject has given consent to the processing. </a:t>
            </a:r>
          </a:p>
          <a:p>
            <a:pPr lvl="1">
              <a:buClr>
                <a:srgbClr val="E00023"/>
              </a:buClr>
              <a:buFont typeface="Arial" panose="020B0604020202020204" pitchFamily="34" charset="0"/>
              <a:buChar char="•"/>
              <a:defRPr/>
            </a:pPr>
            <a:r>
              <a:rPr lang="en-US" sz="1600" dirty="0">
                <a:solidFill>
                  <a:schemeClr val="tx1">
                    <a:lumMod val="75000"/>
                    <a:lumOff val="25000"/>
                  </a:schemeClr>
                </a:solidFill>
              </a:rPr>
              <a:t>Necessary for the performance of a contract. </a:t>
            </a:r>
          </a:p>
          <a:p>
            <a:pPr lvl="1">
              <a:buClr>
                <a:srgbClr val="E00023"/>
              </a:buClr>
              <a:buFont typeface="Arial" panose="020B0604020202020204" pitchFamily="34" charset="0"/>
              <a:buChar char="•"/>
              <a:defRPr/>
            </a:pPr>
            <a:r>
              <a:rPr lang="en-US" sz="1600" dirty="0">
                <a:solidFill>
                  <a:schemeClr val="tx1">
                    <a:lumMod val="75000"/>
                    <a:lumOff val="25000"/>
                  </a:schemeClr>
                </a:solidFill>
              </a:rPr>
              <a:t>Necessary for compliance with a legal obligation. </a:t>
            </a:r>
          </a:p>
          <a:p>
            <a:pPr lvl="1">
              <a:buClr>
                <a:srgbClr val="E00023"/>
              </a:buClr>
              <a:buFont typeface="Arial" panose="020B0604020202020204" pitchFamily="34" charset="0"/>
              <a:buChar char="•"/>
              <a:defRPr/>
            </a:pPr>
            <a:r>
              <a:rPr lang="en-US" sz="1600" dirty="0">
                <a:solidFill>
                  <a:schemeClr val="tx1">
                    <a:lumMod val="75000"/>
                    <a:lumOff val="25000"/>
                  </a:schemeClr>
                </a:solidFill>
              </a:rPr>
              <a:t>Vital interests of the data subject.</a:t>
            </a:r>
          </a:p>
          <a:p>
            <a:pPr lvl="1">
              <a:buClr>
                <a:srgbClr val="E00023"/>
              </a:buClr>
              <a:buFont typeface="Arial" panose="020B0604020202020204" pitchFamily="34" charset="0"/>
              <a:buChar char="•"/>
              <a:defRPr/>
            </a:pPr>
            <a:r>
              <a:rPr lang="en-US" sz="1600" dirty="0">
                <a:solidFill>
                  <a:schemeClr val="tx1">
                    <a:lumMod val="75000"/>
                    <a:lumOff val="25000"/>
                  </a:schemeClr>
                </a:solidFill>
              </a:rPr>
              <a:t>Legitimate interests, unless overridden by the rights of the data subject. </a:t>
            </a:r>
          </a:p>
          <a:p>
            <a:pPr lvl="1">
              <a:buClr>
                <a:srgbClr val="E00023"/>
              </a:buClr>
              <a:buFont typeface="Arial" panose="020B0604020202020204" pitchFamily="34" charset="0"/>
              <a:buChar char="•"/>
              <a:defRPr/>
            </a:pPr>
            <a:r>
              <a:rPr lang="en-US" sz="1600" dirty="0">
                <a:solidFill>
                  <a:schemeClr val="tx1">
                    <a:lumMod val="75000"/>
                    <a:lumOff val="25000"/>
                  </a:schemeClr>
                </a:solidFill>
              </a:rPr>
              <a:t>Performance of a task carried out in the public interest.</a:t>
            </a:r>
          </a:p>
          <a:p>
            <a:pPr marL="285750" indent="-285750">
              <a:buClr>
                <a:srgbClr val="E00023"/>
              </a:buClr>
              <a:buFont typeface="Arial" panose="020B0604020202020204" pitchFamily="34" charset="0"/>
              <a:buChar char="•"/>
              <a:defRPr/>
            </a:pPr>
            <a:endParaRPr lang="en-US" sz="1600" dirty="0">
              <a:solidFill>
                <a:schemeClr val="tx1">
                  <a:lumMod val="75000"/>
                  <a:lumOff val="25000"/>
                </a:schemeClr>
              </a:solidFill>
            </a:endParaRPr>
          </a:p>
          <a:p>
            <a:pPr>
              <a:buClr>
                <a:srgbClr val="E00023"/>
              </a:buClr>
              <a:defRPr/>
            </a:pPr>
            <a:r>
              <a:rPr lang="en-US" sz="1600" dirty="0">
                <a:solidFill>
                  <a:schemeClr val="tx1">
                    <a:lumMod val="75000"/>
                    <a:lumOff val="25000"/>
                  </a:schemeClr>
                </a:solidFill>
              </a:rPr>
              <a:t>Article 9 (2) – ‘Special category personal data’ </a:t>
            </a:r>
          </a:p>
          <a:p>
            <a:pPr lvl="1">
              <a:buClr>
                <a:srgbClr val="E00023"/>
              </a:buClr>
              <a:buFont typeface="Arial" panose="020B0604020202020204" pitchFamily="34" charset="0"/>
              <a:buChar char="•"/>
              <a:defRPr/>
            </a:pPr>
            <a:r>
              <a:rPr lang="en-US" sz="1600" dirty="0">
                <a:solidFill>
                  <a:schemeClr val="tx1">
                    <a:lumMod val="75000"/>
                    <a:lumOff val="25000"/>
                  </a:schemeClr>
                </a:solidFill>
              </a:rPr>
              <a:t>Explicit consent. </a:t>
            </a:r>
          </a:p>
          <a:p>
            <a:pPr lvl="1">
              <a:buClr>
                <a:srgbClr val="E00023"/>
              </a:buClr>
              <a:buFont typeface="Arial" panose="020B0604020202020204" pitchFamily="34" charset="0"/>
              <a:buChar char="•"/>
              <a:defRPr/>
            </a:pPr>
            <a:r>
              <a:rPr lang="en-US" sz="1600" dirty="0">
                <a:solidFill>
                  <a:schemeClr val="tx1">
                    <a:lumMod val="75000"/>
                    <a:lumOff val="25000"/>
                  </a:schemeClr>
                </a:solidFill>
              </a:rPr>
              <a:t>Substantial public interest. </a:t>
            </a:r>
          </a:p>
          <a:p>
            <a:pPr>
              <a:buClr>
                <a:srgbClr val="E00023"/>
              </a:buClr>
              <a:defRPr/>
            </a:pPr>
            <a:endParaRPr lang="en-US" sz="1600" dirty="0">
              <a:solidFill>
                <a:schemeClr val="tx1">
                  <a:lumMod val="75000"/>
                  <a:lumOff val="25000"/>
                </a:schemeClr>
              </a:solidFill>
            </a:endParaRPr>
          </a:p>
          <a:p>
            <a:pPr>
              <a:buClr>
                <a:srgbClr val="E00023"/>
              </a:buClr>
              <a:defRPr/>
            </a:pPr>
            <a:r>
              <a:rPr lang="en-US" sz="1600" dirty="0">
                <a:solidFill>
                  <a:schemeClr val="tx1">
                    <a:lumMod val="75000"/>
                    <a:lumOff val="25000"/>
                  </a:schemeClr>
                </a:solidFill>
              </a:rPr>
              <a:t>Article 10 – ‘Criminal convictions’ </a:t>
            </a:r>
          </a:p>
          <a:p>
            <a:pPr lvl="1">
              <a:buClr>
                <a:srgbClr val="E00023"/>
              </a:buClr>
              <a:buFont typeface="Arial" panose="020B0604020202020204" pitchFamily="34" charset="0"/>
              <a:buChar char="•"/>
              <a:defRPr/>
            </a:pPr>
            <a:r>
              <a:rPr lang="en-US" sz="1600" dirty="0">
                <a:solidFill>
                  <a:schemeClr val="tx1">
                    <a:lumMod val="75000"/>
                    <a:lumOff val="25000"/>
                  </a:schemeClr>
                </a:solidFill>
              </a:rPr>
              <a:t>Meet a condition listed at parts 1 – 3 to schedule 1 of the Data Protection Bill. </a:t>
            </a:r>
          </a:p>
          <a:p>
            <a:pPr marL="457200" lvl="1" indent="0">
              <a:buClr>
                <a:srgbClr val="E00023"/>
              </a:buClr>
              <a:defRPr/>
            </a:pPr>
            <a:endParaRPr lang="en-US" sz="1600" dirty="0">
              <a:solidFill>
                <a:schemeClr val="tx1">
                  <a:lumMod val="75000"/>
                  <a:lumOff val="25000"/>
                </a:schemeClr>
              </a:solidFill>
            </a:endParaRPr>
          </a:p>
          <a:p>
            <a:pPr>
              <a:buClr>
                <a:srgbClr val="E00023"/>
              </a:buClr>
              <a:defRPr/>
            </a:pPr>
            <a:endParaRPr lang="en-US" sz="1600" dirty="0">
              <a:solidFill>
                <a:schemeClr val="tx1">
                  <a:lumMod val="75000"/>
                  <a:lumOff val="25000"/>
                </a:schemeClr>
              </a:solidFill>
            </a:endParaRPr>
          </a:p>
        </p:txBody>
      </p:sp>
    </p:spTree>
    <p:extLst>
      <p:ext uri="{BB962C8B-B14F-4D97-AF65-F5344CB8AC3E}">
        <p14:creationId xmlns:p14="http://schemas.microsoft.com/office/powerpoint/2010/main" val="1594580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1060" y="1166812"/>
            <a:ext cx="8015293" cy="536022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5660" y="338174"/>
            <a:ext cx="6523037" cy="523220"/>
          </a:xfrm>
          <a:prstGeom prst="rect">
            <a:avLst/>
          </a:prstGeom>
          <a:noFill/>
        </p:spPr>
        <p:txBody>
          <a:bodyPr>
            <a:spAutoFit/>
          </a:bodyPr>
          <a:lstStyle/>
          <a:p>
            <a:pPr fontAlgn="auto">
              <a:spcBef>
                <a:spcPts val="0"/>
              </a:spcBef>
              <a:spcAft>
                <a:spcPts val="0"/>
              </a:spcAft>
              <a:defRPr/>
            </a:pPr>
            <a:r>
              <a:rPr lang="en-US" sz="2800" b="1" dirty="0">
                <a:solidFill>
                  <a:srgbClr val="E00023"/>
                </a:solidFill>
                <a:cs typeface="FS Albert Pro"/>
              </a:rPr>
              <a:t>Basis for processing </a:t>
            </a:r>
            <a:r>
              <a:rPr lang="en-US" sz="2800" dirty="0">
                <a:solidFill>
                  <a:srgbClr val="E00023"/>
                </a:solidFill>
              </a:rPr>
              <a:t>–</a:t>
            </a:r>
            <a:r>
              <a:rPr lang="en-US" sz="2800" b="1" dirty="0">
                <a:solidFill>
                  <a:srgbClr val="E00023"/>
                </a:solidFill>
                <a:cs typeface="FS Albert Pro"/>
              </a:rPr>
              <a:t> UCAS </a:t>
            </a:r>
          </a:p>
        </p:txBody>
      </p:sp>
      <p:sp>
        <p:nvSpPr>
          <p:cNvPr id="4" name="TextBox 3"/>
          <p:cNvSpPr txBox="1">
            <a:spLocks noChangeArrowheads="1"/>
          </p:cNvSpPr>
          <p:nvPr/>
        </p:nvSpPr>
        <p:spPr bwMode="auto">
          <a:xfrm>
            <a:off x="233363" y="996950"/>
            <a:ext cx="6719887" cy="339725"/>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auto">
              <a:spcBef>
                <a:spcPts val="0"/>
              </a:spcBef>
              <a:spcAft>
                <a:spcPts val="0"/>
              </a:spcAft>
              <a:defRPr/>
            </a:pPr>
            <a:r>
              <a:rPr lang="en-US" sz="1600" dirty="0">
                <a:solidFill>
                  <a:schemeClr val="tx1">
                    <a:lumMod val="65000"/>
                    <a:lumOff val="35000"/>
                  </a:schemeClr>
                </a:solidFill>
              </a:rPr>
              <a:t> </a:t>
            </a:r>
          </a:p>
        </p:txBody>
      </p:sp>
      <p:graphicFrame>
        <p:nvGraphicFramePr>
          <p:cNvPr id="5" name="Table 4">
            <a:extLst>
              <a:ext uri="{FF2B5EF4-FFF2-40B4-BE49-F238E27FC236}">
                <a16:creationId xmlns:a16="http://schemas.microsoft.com/office/drawing/2014/main" id="{756B69A7-77E6-4DCF-B9C9-3681FEADB84B}"/>
              </a:ext>
            </a:extLst>
          </p:cNvPr>
          <p:cNvGraphicFramePr>
            <a:graphicFrameLocks noGrp="1"/>
          </p:cNvGraphicFramePr>
          <p:nvPr>
            <p:extLst>
              <p:ext uri="{D42A27DB-BD31-4B8C-83A1-F6EECF244321}">
                <p14:modId xmlns:p14="http://schemas.microsoft.com/office/powerpoint/2010/main" val="4255586896"/>
              </p:ext>
            </p:extLst>
          </p:nvPr>
        </p:nvGraphicFramePr>
        <p:xfrm>
          <a:off x="374469" y="1158102"/>
          <a:ext cx="8011885" cy="4909407"/>
        </p:xfrm>
        <a:graphic>
          <a:graphicData uri="http://schemas.openxmlformats.org/drawingml/2006/table">
            <a:tbl>
              <a:tblPr firstRow="1" bandRow="1">
                <a:tableStyleId>{5C22544A-7EE6-4342-B048-85BDC9FD1C3A}</a:tableStyleId>
              </a:tblPr>
              <a:tblGrid>
                <a:gridCol w="2130891">
                  <a:extLst>
                    <a:ext uri="{9D8B030D-6E8A-4147-A177-3AD203B41FA5}">
                      <a16:colId xmlns:a16="http://schemas.microsoft.com/office/drawing/2014/main" val="1335875869"/>
                    </a:ext>
                  </a:extLst>
                </a:gridCol>
                <a:gridCol w="1785611">
                  <a:extLst>
                    <a:ext uri="{9D8B030D-6E8A-4147-A177-3AD203B41FA5}">
                      <a16:colId xmlns:a16="http://schemas.microsoft.com/office/drawing/2014/main" val="1759350502"/>
                    </a:ext>
                  </a:extLst>
                </a:gridCol>
                <a:gridCol w="2030316">
                  <a:extLst>
                    <a:ext uri="{9D8B030D-6E8A-4147-A177-3AD203B41FA5}">
                      <a16:colId xmlns:a16="http://schemas.microsoft.com/office/drawing/2014/main" val="462081101"/>
                    </a:ext>
                  </a:extLst>
                </a:gridCol>
                <a:gridCol w="2065067">
                  <a:extLst>
                    <a:ext uri="{9D8B030D-6E8A-4147-A177-3AD203B41FA5}">
                      <a16:colId xmlns:a16="http://schemas.microsoft.com/office/drawing/2014/main" val="2032210740"/>
                    </a:ext>
                  </a:extLst>
                </a:gridCol>
              </a:tblGrid>
              <a:tr h="744433">
                <a:tc>
                  <a:txBody>
                    <a:bodyPr/>
                    <a:lstStyle/>
                    <a:p>
                      <a:pPr algn="ctr">
                        <a:spcAft>
                          <a:spcPts val="0"/>
                        </a:spcAft>
                      </a:pPr>
                      <a:r>
                        <a:rPr lang="en-GB" sz="1600" dirty="0">
                          <a:effectLst/>
                          <a:latin typeface="Calibri" panose="020F0502020204030204" pitchFamily="34" charset="0"/>
                          <a:ea typeface="Cambria" panose="02040503050406030204" pitchFamily="18" charset="0"/>
                          <a:cs typeface="Times New Roman" panose="02020603050405020304" pitchFamily="18" charset="0"/>
                        </a:rPr>
                        <a:t>Necessary for the performance of a contract </a:t>
                      </a:r>
                    </a:p>
                  </a:txBody>
                  <a:tcPr marL="60110" marR="60110" marT="0" marB="0">
                    <a:solidFill>
                      <a:srgbClr val="E00023"/>
                    </a:solidFill>
                  </a:tcPr>
                </a:tc>
                <a:tc>
                  <a:txBody>
                    <a:bodyPr/>
                    <a:lstStyle/>
                    <a:p>
                      <a:pPr algn="ctr">
                        <a:spcAft>
                          <a:spcPts val="0"/>
                        </a:spcAft>
                      </a:pPr>
                      <a:r>
                        <a:rPr lang="en-GB" sz="1600" dirty="0">
                          <a:effectLst/>
                        </a:rPr>
                        <a:t>‘Public task’ processing</a:t>
                      </a:r>
                      <a:endParaRPr lang="en-GB" sz="1600" dirty="0">
                        <a:effectLst/>
                        <a:latin typeface="Calibri" panose="020F0502020204030204" pitchFamily="34" charset="0"/>
                        <a:ea typeface="Cambria" panose="02040503050406030204" pitchFamily="18" charset="0"/>
                        <a:cs typeface="Times New Roman" panose="02020603050405020304" pitchFamily="18" charset="0"/>
                      </a:endParaRPr>
                    </a:p>
                  </a:txBody>
                  <a:tcPr marL="60110" marR="60110" marT="0" marB="0">
                    <a:solidFill>
                      <a:srgbClr val="E00023"/>
                    </a:solidFill>
                  </a:tcPr>
                </a:tc>
                <a:tc>
                  <a:txBody>
                    <a:bodyPr/>
                    <a:lstStyle/>
                    <a:p>
                      <a:pPr algn="ctr">
                        <a:spcAft>
                          <a:spcPts val="0"/>
                        </a:spcAft>
                      </a:pPr>
                      <a:r>
                        <a:rPr lang="en-GB" sz="1600" dirty="0">
                          <a:effectLst/>
                        </a:rPr>
                        <a:t>Value added processing using additional consent</a:t>
                      </a:r>
                      <a:endParaRPr lang="en-GB" sz="1600" dirty="0">
                        <a:effectLst/>
                        <a:latin typeface="Calibri" panose="020F0502020204030204" pitchFamily="34" charset="0"/>
                        <a:ea typeface="Cambria" panose="02040503050406030204" pitchFamily="18" charset="0"/>
                        <a:cs typeface="Times New Roman" panose="02020603050405020304" pitchFamily="18" charset="0"/>
                      </a:endParaRPr>
                    </a:p>
                  </a:txBody>
                  <a:tcPr marL="60110" marR="60110" marT="0" marB="0">
                    <a:solidFill>
                      <a:srgbClr val="E00023"/>
                    </a:solidFill>
                  </a:tcPr>
                </a:tc>
                <a:tc>
                  <a:txBody>
                    <a:bodyPr/>
                    <a:lstStyle/>
                    <a:p>
                      <a:pPr algn="ctr">
                        <a:spcAft>
                          <a:spcPts val="0"/>
                        </a:spcAft>
                      </a:pPr>
                      <a:r>
                        <a:rPr lang="en-GB" sz="1600" dirty="0">
                          <a:effectLst/>
                        </a:rPr>
                        <a:t>‘Legitimate interests’</a:t>
                      </a:r>
                      <a:endParaRPr lang="en-GB" sz="1600" dirty="0">
                        <a:effectLst/>
                        <a:latin typeface="Calibri" panose="020F0502020204030204" pitchFamily="34" charset="0"/>
                        <a:ea typeface="Cambria" panose="02040503050406030204" pitchFamily="18" charset="0"/>
                        <a:cs typeface="Times New Roman" panose="02020603050405020304" pitchFamily="18" charset="0"/>
                      </a:endParaRPr>
                    </a:p>
                  </a:txBody>
                  <a:tcPr marL="60110" marR="60110" marT="0" marB="0">
                    <a:solidFill>
                      <a:srgbClr val="E00023"/>
                    </a:solidFill>
                  </a:tcPr>
                </a:tc>
                <a:extLst>
                  <a:ext uri="{0D108BD9-81ED-4DB2-BD59-A6C34878D82A}">
                    <a16:rowId xmlns:a16="http://schemas.microsoft.com/office/drawing/2014/main" val="2956024086"/>
                  </a:ext>
                </a:extLst>
              </a:tr>
              <a:tr h="2031374">
                <a:tc>
                  <a:txBody>
                    <a:bodyPr/>
                    <a:lstStyle/>
                    <a:p>
                      <a:pPr>
                        <a:spcAft>
                          <a:spcPts val="0"/>
                        </a:spcAft>
                      </a:pPr>
                      <a:r>
                        <a:rPr lang="en-GB" sz="1400" dirty="0">
                          <a:effectLst/>
                        </a:rPr>
                        <a:t>Provision of personal data from a applicant to support an application, and sharing this information with providers to enable an admissions decision to be made.</a:t>
                      </a:r>
                      <a:endParaRPr lang="en-GB"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0110" marR="60110" marT="0" marB="0">
                    <a:solidFill>
                      <a:srgbClr val="E00023">
                        <a:alpha val="20000"/>
                      </a:srgbClr>
                    </a:solidFill>
                  </a:tcPr>
                </a:tc>
                <a:tc>
                  <a:txBody>
                    <a:bodyPr/>
                    <a:lstStyle/>
                    <a:p>
                      <a:pPr>
                        <a:spcAft>
                          <a:spcPts val="0"/>
                        </a:spcAft>
                      </a:pPr>
                      <a:r>
                        <a:rPr lang="en-GB" sz="1400" dirty="0">
                          <a:effectLst/>
                        </a:rPr>
                        <a:t>Processing of personal data to enable providers to measure their success in meeting equalities legislation or producing HESA returns.</a:t>
                      </a:r>
                    </a:p>
                  </a:txBody>
                  <a:tcPr marL="60110" marR="60110" marT="0" marB="0">
                    <a:solidFill>
                      <a:srgbClr val="E00023">
                        <a:alpha val="20000"/>
                      </a:srgbClr>
                    </a:solidFill>
                  </a:tcPr>
                </a:tc>
                <a:tc>
                  <a:txBody>
                    <a:bodyPr/>
                    <a:lstStyle/>
                    <a:p>
                      <a:pPr>
                        <a:spcAft>
                          <a:spcPts val="0"/>
                        </a:spcAft>
                      </a:pPr>
                      <a:r>
                        <a:rPr lang="en-GB" sz="1400" dirty="0">
                          <a:effectLst/>
                        </a:rPr>
                        <a:t>Sharing personal data with providers as part of the direct contact service. </a:t>
                      </a:r>
                      <a:endParaRPr lang="en-GB"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0110" marR="60110" marT="0" marB="0">
                    <a:solidFill>
                      <a:srgbClr val="E00023">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rPr>
                        <a:t>Issuing ‘direct marketing’ (specifically about UCAS services) to applicants with whom we have an existing relationship (opt out/unsubscribe permitted).</a:t>
                      </a:r>
                      <a:endParaRPr lang="en-GB" sz="1400" dirty="0">
                        <a:effectLst/>
                        <a:latin typeface="Calibri" panose="020F0502020204030204" pitchFamily="34" charset="0"/>
                        <a:ea typeface="Cambria" panose="02040503050406030204" pitchFamily="18" charset="0"/>
                        <a:cs typeface="Times New Roman" panose="02020603050405020304" pitchFamily="18" charset="0"/>
                      </a:endParaRPr>
                    </a:p>
                    <a:p>
                      <a:pPr>
                        <a:spcAft>
                          <a:spcPts val="0"/>
                        </a:spcAft>
                      </a:pPr>
                      <a:endParaRPr lang="en-GB"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0110" marR="60110" marT="0" marB="0">
                    <a:solidFill>
                      <a:srgbClr val="E00023">
                        <a:alpha val="20000"/>
                      </a:srgbClr>
                    </a:solidFill>
                  </a:tcPr>
                </a:tc>
                <a:extLst>
                  <a:ext uri="{0D108BD9-81ED-4DB2-BD59-A6C34878D82A}">
                    <a16:rowId xmlns:a16="http://schemas.microsoft.com/office/drawing/2014/main" val="4286674619"/>
                  </a:ext>
                </a:extLst>
              </a:tr>
              <a:tr h="1927141">
                <a:tc>
                  <a:txBody>
                    <a:bodyPr/>
                    <a:lstStyle/>
                    <a:p>
                      <a:pPr>
                        <a:spcAft>
                          <a:spcPts val="0"/>
                        </a:spcAft>
                      </a:pPr>
                      <a:r>
                        <a:rPr lang="en-GB" sz="1400" dirty="0">
                          <a:effectLst/>
                        </a:rPr>
                        <a:t>Processing of personal data to support the operation of the admission schemes, e.g. provision of examination results from awarding bodies, and sharing this data with providers, or sharing personal data for fraud and verification purposes. </a:t>
                      </a:r>
                      <a:endParaRPr lang="en-GB"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0110" marR="60110" marT="0" marB="0">
                    <a:solidFill>
                      <a:srgbClr val="E00023">
                        <a:alpha val="980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rPr>
                        <a:t>Sharing personal data with statutory agencies for crime prevention purposes in individual cases.</a:t>
                      </a:r>
                      <a:endParaRPr lang="en-GB" sz="1400" dirty="0">
                        <a:effectLst/>
                        <a:latin typeface="Calibri" panose="020F0502020204030204" pitchFamily="34" charset="0"/>
                        <a:ea typeface="Cambria" panose="02040503050406030204" pitchFamily="18" charset="0"/>
                        <a:cs typeface="Times New Roman" panose="02020603050405020304" pitchFamily="18" charset="0"/>
                      </a:endParaRPr>
                    </a:p>
                    <a:p>
                      <a:pPr>
                        <a:spcAft>
                          <a:spcPts val="0"/>
                        </a:spcAft>
                      </a:pPr>
                      <a:endParaRPr lang="en-GB"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0110" marR="60110" marT="0" marB="0">
                    <a:solidFill>
                      <a:srgbClr val="E00023">
                        <a:alpha val="980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rPr>
                        <a:t>Receipt of commercial messages from UCAS on behalf of educational and commercial organisations.</a:t>
                      </a:r>
                      <a:endParaRPr lang="en-GB" sz="1400" dirty="0">
                        <a:effectLst/>
                        <a:latin typeface="Calibri" panose="020F0502020204030204" pitchFamily="34" charset="0"/>
                        <a:ea typeface="Cambria" panose="02040503050406030204" pitchFamily="18" charset="0"/>
                        <a:cs typeface="Times New Roman" panose="02020603050405020304" pitchFamily="18" charset="0"/>
                      </a:endParaRPr>
                    </a:p>
                    <a:p>
                      <a:pPr>
                        <a:spcAft>
                          <a:spcPts val="0"/>
                        </a:spcAft>
                      </a:pPr>
                      <a:endParaRPr lang="en-GB" sz="1400" dirty="0">
                        <a:effectLst/>
                        <a:latin typeface="Calibri" panose="020F0502020204030204" pitchFamily="34" charset="0"/>
                        <a:ea typeface="Cambria" panose="02040503050406030204" pitchFamily="18" charset="0"/>
                        <a:cs typeface="Times New Roman" panose="02020603050405020304" pitchFamily="18" charset="0"/>
                      </a:endParaRPr>
                    </a:p>
                  </a:txBody>
                  <a:tcPr marL="60110" marR="60110" marT="0" marB="0">
                    <a:solidFill>
                      <a:srgbClr val="E00023">
                        <a:alpha val="9804"/>
                      </a:srgbClr>
                    </a:solidFill>
                  </a:tcPr>
                </a:tc>
                <a:tc>
                  <a:txBody>
                    <a:bodyPr/>
                    <a:lstStyle/>
                    <a:p>
                      <a:pPr>
                        <a:spcAft>
                          <a:spcPts val="0"/>
                        </a:spcAft>
                      </a:pPr>
                      <a:endParaRPr lang="en-GB" sz="1400" dirty="0">
                        <a:effectLst/>
                        <a:latin typeface="+mn-lt"/>
                        <a:ea typeface="Cambria" panose="02040503050406030204" pitchFamily="18" charset="0"/>
                        <a:cs typeface="Times New Roman" panose="02020603050405020304" pitchFamily="18" charset="0"/>
                      </a:endParaRPr>
                    </a:p>
                  </a:txBody>
                  <a:tcPr marL="60110" marR="60110" marT="0" marB="0">
                    <a:solidFill>
                      <a:srgbClr val="E00023">
                        <a:alpha val="9804"/>
                      </a:srgbClr>
                    </a:solidFill>
                  </a:tcPr>
                </a:tc>
                <a:extLst>
                  <a:ext uri="{0D108BD9-81ED-4DB2-BD59-A6C34878D82A}">
                    <a16:rowId xmlns:a16="http://schemas.microsoft.com/office/drawing/2014/main" val="1756894667"/>
                  </a:ext>
                </a:extLst>
              </a:tr>
            </a:tbl>
          </a:graphicData>
        </a:graphic>
      </p:graphicFrame>
    </p:spTree>
    <p:extLst>
      <p:ext uri="{BB962C8B-B14F-4D97-AF65-F5344CB8AC3E}">
        <p14:creationId xmlns:p14="http://schemas.microsoft.com/office/powerpoint/2010/main" val="134364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9157" y="1450385"/>
            <a:ext cx="6811871" cy="41591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15550" y="228600"/>
            <a:ext cx="6523037" cy="769441"/>
          </a:xfrm>
          <a:prstGeom prst="rect">
            <a:avLst/>
          </a:prstGeom>
          <a:noFill/>
        </p:spPr>
        <p:txBody>
          <a:bodyPr>
            <a:spAutoFit/>
          </a:bodyPr>
          <a:lstStyle/>
          <a:p>
            <a:pPr fontAlgn="auto">
              <a:spcBef>
                <a:spcPts val="0"/>
              </a:spcBef>
              <a:spcAft>
                <a:spcPts val="0"/>
              </a:spcAft>
              <a:defRPr/>
            </a:pPr>
            <a:r>
              <a:rPr lang="en-US" sz="4400" b="1" dirty="0">
                <a:solidFill>
                  <a:srgbClr val="E00023"/>
                </a:solidFill>
                <a:cs typeface="FS Albert Pro"/>
              </a:rPr>
              <a:t>Basis for processing – UCAS </a:t>
            </a:r>
          </a:p>
        </p:txBody>
      </p:sp>
      <p:graphicFrame>
        <p:nvGraphicFramePr>
          <p:cNvPr id="6" name="Table 5">
            <a:extLst>
              <a:ext uri="{FF2B5EF4-FFF2-40B4-BE49-F238E27FC236}">
                <a16:creationId xmlns:a16="http://schemas.microsoft.com/office/drawing/2014/main" id="{ADC87D1F-4088-424C-94E9-0E2C1083BDB9}"/>
              </a:ext>
            </a:extLst>
          </p:cNvPr>
          <p:cNvGraphicFramePr>
            <a:graphicFrameLocks noGrp="1"/>
          </p:cNvGraphicFramePr>
          <p:nvPr>
            <p:extLst>
              <p:ext uri="{D42A27DB-BD31-4B8C-83A1-F6EECF244321}">
                <p14:modId xmlns:p14="http://schemas.microsoft.com/office/powerpoint/2010/main" val="3505444265"/>
              </p:ext>
            </p:extLst>
          </p:nvPr>
        </p:nvGraphicFramePr>
        <p:xfrm>
          <a:off x="329158" y="1450385"/>
          <a:ext cx="6811871" cy="4096249"/>
        </p:xfrm>
        <a:graphic>
          <a:graphicData uri="http://schemas.openxmlformats.org/drawingml/2006/table">
            <a:tbl>
              <a:tblPr firstRow="1" bandRow="1">
                <a:tableStyleId>{5C22544A-7EE6-4342-B048-85BDC9FD1C3A}</a:tableStyleId>
              </a:tblPr>
              <a:tblGrid>
                <a:gridCol w="3293608">
                  <a:extLst>
                    <a:ext uri="{9D8B030D-6E8A-4147-A177-3AD203B41FA5}">
                      <a16:colId xmlns:a16="http://schemas.microsoft.com/office/drawing/2014/main" val="1335875869"/>
                    </a:ext>
                  </a:extLst>
                </a:gridCol>
                <a:gridCol w="3518263">
                  <a:extLst>
                    <a:ext uri="{9D8B030D-6E8A-4147-A177-3AD203B41FA5}">
                      <a16:colId xmlns:a16="http://schemas.microsoft.com/office/drawing/2014/main" val="1759350502"/>
                    </a:ext>
                  </a:extLst>
                </a:gridCol>
              </a:tblGrid>
              <a:tr h="760102">
                <a:tc>
                  <a:txBody>
                    <a:bodyPr/>
                    <a:lstStyle/>
                    <a:p>
                      <a:pPr algn="ctr">
                        <a:spcAft>
                          <a:spcPts val="0"/>
                        </a:spcAft>
                      </a:pPr>
                      <a:r>
                        <a:rPr lang="en-GB" sz="1600" dirty="0">
                          <a:effectLst/>
                          <a:latin typeface="Calibri" panose="020F0502020204030204" pitchFamily="34" charset="0"/>
                          <a:ea typeface="Cambria" panose="02040503050406030204" pitchFamily="18" charset="0"/>
                          <a:cs typeface="Times New Roman" panose="02020603050405020304" pitchFamily="18" charset="0"/>
                        </a:rPr>
                        <a:t>Article 9 – Personal data relating to sexual orientation, ethnicity, religious beliefs </a:t>
                      </a:r>
                    </a:p>
                  </a:txBody>
                  <a:tcPr marL="60110" marR="60110" marT="0" marB="0">
                    <a:solidFill>
                      <a:srgbClr val="E00023"/>
                    </a:solidFill>
                  </a:tcPr>
                </a:tc>
                <a:tc>
                  <a:txBody>
                    <a:bodyPr/>
                    <a:lstStyle/>
                    <a:p>
                      <a:pPr algn="ctr">
                        <a:spcAft>
                          <a:spcPts val="0"/>
                        </a:spcAft>
                      </a:pPr>
                      <a:r>
                        <a:rPr lang="en-GB" sz="1600" dirty="0">
                          <a:effectLst/>
                          <a:latin typeface="Calibri" panose="020F0502020204030204" pitchFamily="34" charset="0"/>
                          <a:ea typeface="Cambria" panose="02040503050406030204" pitchFamily="18" charset="0"/>
                          <a:cs typeface="Times New Roman" panose="02020603050405020304" pitchFamily="18" charset="0"/>
                        </a:rPr>
                        <a:t>Article 9 – Personal data relating to disabilities </a:t>
                      </a:r>
                    </a:p>
                  </a:txBody>
                  <a:tcPr marL="60110" marR="60110" marT="0" marB="0">
                    <a:solidFill>
                      <a:srgbClr val="E00023"/>
                    </a:solidFill>
                  </a:tcPr>
                </a:tc>
                <a:extLst>
                  <a:ext uri="{0D108BD9-81ED-4DB2-BD59-A6C34878D82A}">
                    <a16:rowId xmlns:a16="http://schemas.microsoft.com/office/drawing/2014/main" val="2956024086"/>
                  </a:ext>
                </a:extLst>
              </a:tr>
              <a:tr h="3336147">
                <a:tc>
                  <a:txBody>
                    <a:bodyPr/>
                    <a:lstStyle/>
                    <a:p>
                      <a:pPr>
                        <a:spcAft>
                          <a:spcPts val="0"/>
                        </a:spcAft>
                      </a:pPr>
                      <a:r>
                        <a:rPr lang="en-GB" sz="1600" dirty="0">
                          <a:effectLst/>
                          <a:latin typeface="Calibri" panose="020F0502020204030204" pitchFamily="34" charset="0"/>
                          <a:ea typeface="Cambria" panose="02040503050406030204" pitchFamily="18" charset="0"/>
                          <a:cs typeface="Times New Roman" panose="02020603050405020304" pitchFamily="18" charset="0"/>
                        </a:rPr>
                        <a:t>Article 9 (2) (g) substantial public interest – Data Protection Bill provides clarity that a lawful basis for processing is for the purpose of identifying or keeping under review the existence or absence of equality of opportunity. </a:t>
                      </a:r>
                    </a:p>
                    <a:p>
                      <a:pPr>
                        <a:spcAft>
                          <a:spcPts val="0"/>
                        </a:spcAft>
                      </a:pPr>
                      <a:endParaRPr lang="en-GB" sz="1600" dirty="0">
                        <a:effectLst/>
                        <a:latin typeface="Calibri" panose="020F0502020204030204" pitchFamily="34" charset="0"/>
                        <a:ea typeface="Cambria" panose="02040503050406030204" pitchFamily="18" charset="0"/>
                        <a:cs typeface="Times New Roman" panose="02020603050405020304" pitchFamily="18" charset="0"/>
                      </a:endParaRPr>
                    </a:p>
                    <a:p>
                      <a:pPr>
                        <a:spcAft>
                          <a:spcPts val="0"/>
                        </a:spcAft>
                      </a:pPr>
                      <a:r>
                        <a:rPr lang="en-GB" sz="1600" dirty="0">
                          <a:effectLst/>
                          <a:latin typeface="Calibri" panose="020F0502020204030204" pitchFamily="34" charset="0"/>
                          <a:ea typeface="Cambria" panose="02040503050406030204" pitchFamily="18" charset="0"/>
                          <a:cs typeface="Times New Roman" panose="02020603050405020304" pitchFamily="18" charset="0"/>
                        </a:rPr>
                        <a:t>This will not apply where this data is used to support individual decision-making. </a:t>
                      </a:r>
                    </a:p>
                  </a:txBody>
                  <a:tcPr marL="60110" marR="60110" marT="0" marB="0">
                    <a:solidFill>
                      <a:srgbClr val="E00023">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Calibri" panose="020F0502020204030204" pitchFamily="34" charset="0"/>
                          <a:ea typeface="Cambria" panose="02040503050406030204" pitchFamily="18" charset="0"/>
                          <a:cs typeface="Times New Roman" panose="02020603050405020304" pitchFamily="18" charset="0"/>
                        </a:rPr>
                        <a:t>Article 9 (2) (b) – satisfying obligations and rights under social protection laws.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mbria" panose="02040503050406030204" pitchFamily="18" charset="0"/>
                        <a:cs typeface="Times New Roman" panose="02020603050405020304" pitchFamily="18" charset="0"/>
                      </a:endParaRPr>
                    </a:p>
                    <a:p>
                      <a:endParaRPr lang="en-US" sz="1800" b="1" i="0" kern="1200" dirty="0">
                        <a:solidFill>
                          <a:schemeClr val="dk1"/>
                        </a:solidFill>
                        <a:effectLst/>
                        <a:latin typeface="+mn-lt"/>
                        <a:ea typeface="+mn-ea"/>
                        <a:cs typeface="+mn-cs"/>
                      </a:endParaRPr>
                    </a:p>
                    <a:p>
                      <a:endParaRPr lang="en-US" sz="1800" b="1" i="0" kern="1200" dirty="0">
                        <a:solidFill>
                          <a:schemeClr val="dk1"/>
                        </a:solidFill>
                        <a:effectLst/>
                        <a:latin typeface="+mn-lt"/>
                        <a:ea typeface="+mn-ea"/>
                        <a:cs typeface="+mn-cs"/>
                      </a:endParaRPr>
                    </a:p>
                    <a:p>
                      <a:endParaRPr lang="en-US" sz="1800" b="1" i="0" kern="1200" dirty="0">
                        <a:solidFill>
                          <a:schemeClr val="dk1"/>
                        </a:solidFill>
                        <a:effectLst/>
                        <a:latin typeface="+mn-lt"/>
                        <a:ea typeface="+mn-ea"/>
                        <a:cs typeface="+mn-cs"/>
                      </a:endParaRPr>
                    </a:p>
                    <a:p>
                      <a:endParaRPr lang="en-US" sz="1800" b="1" i="0" kern="1200" dirty="0">
                        <a:solidFill>
                          <a:schemeClr val="dk1"/>
                        </a:solidFill>
                        <a:effectLst/>
                        <a:latin typeface="+mn-lt"/>
                        <a:ea typeface="+mn-ea"/>
                        <a:cs typeface="+mn-cs"/>
                      </a:endParaRPr>
                    </a:p>
                    <a:p>
                      <a:pPr>
                        <a:spcAft>
                          <a:spcPts val="0"/>
                        </a:spcAft>
                      </a:pPr>
                      <a:endParaRPr lang="en-GB" sz="1200" dirty="0">
                        <a:effectLst/>
                      </a:endParaRPr>
                    </a:p>
                  </a:txBody>
                  <a:tcPr marL="60110" marR="60110" marT="0" marB="0">
                    <a:solidFill>
                      <a:srgbClr val="E00023">
                        <a:alpha val="20000"/>
                      </a:srgbClr>
                    </a:solidFill>
                  </a:tcPr>
                </a:tc>
                <a:extLst>
                  <a:ext uri="{0D108BD9-81ED-4DB2-BD59-A6C34878D82A}">
                    <a16:rowId xmlns:a16="http://schemas.microsoft.com/office/drawing/2014/main" val="4286674619"/>
                  </a:ext>
                </a:extLst>
              </a:tr>
            </a:tbl>
          </a:graphicData>
        </a:graphic>
      </p:graphicFrame>
      <p:pic>
        <p:nvPicPr>
          <p:cNvPr id="5" name="Picture 4" descr="UCAS-Right_aligned-White_box-Keyline-CMYK.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10463" y="6137689"/>
            <a:ext cx="164782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2718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1752</TotalTime>
  <Words>2001</Words>
  <Application>Microsoft Office PowerPoint</Application>
  <PresentationFormat>On-screen Show (4:3)</PresentationFormat>
  <Paragraphs>247</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ＭＳ Ｐゴシック</vt:lpstr>
      <vt:lpstr>Arial</vt:lpstr>
      <vt:lpstr>Calibri</vt:lpstr>
      <vt:lpstr>Calibri Light</vt:lpstr>
      <vt:lpstr>Cambria</vt:lpstr>
      <vt:lpstr>Courier New</vt:lpstr>
      <vt:lpstr>FS Albert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Walker</dc:creator>
  <cp:lastModifiedBy>Jade Beard</cp:lastModifiedBy>
  <cp:revision>193</cp:revision>
  <cp:lastPrinted>2018-03-08T13:35:33Z</cp:lastPrinted>
  <dcterms:created xsi:type="dcterms:W3CDTF">2018-01-04T12:41:47Z</dcterms:created>
  <dcterms:modified xsi:type="dcterms:W3CDTF">2018-06-05T11:52:36Z</dcterms:modified>
</cp:coreProperties>
</file>