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57" r:id="rId5"/>
    <p:sldId id="358" r:id="rId6"/>
    <p:sldId id="359" r:id="rId7"/>
    <p:sldId id="360" r:id="rId8"/>
    <p:sldId id="361" r:id="rId9"/>
    <p:sldId id="376" r:id="rId10"/>
    <p:sldId id="377" r:id="rId11"/>
    <p:sldId id="366" r:id="rId12"/>
    <p:sldId id="367" r:id="rId13"/>
    <p:sldId id="368" r:id="rId14"/>
    <p:sldId id="369" r:id="rId15"/>
    <p:sldId id="371" r:id="rId16"/>
    <p:sldId id="372" r:id="rId17"/>
    <p:sldId id="388" r:id="rId18"/>
    <p:sldId id="389" r:id="rId19"/>
    <p:sldId id="378" r:id="rId20"/>
    <p:sldId id="375" r:id="rId21"/>
  </p:sldIdLst>
  <p:sldSz cx="9144000" cy="5143500" type="screen16x9"/>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0C7"/>
    <a:srgbClr val="FF6451"/>
    <a:srgbClr val="5DB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45F18-F56E-42CA-8A86-68D6E46CFED2}" v="42" dt="2020-10-07T10:37:45.952"/>
    <p1510:client id="{2E93CB87-845B-D8A7-D33C-0C3999FEC8A5}" v="14" dt="2020-10-07T10:34:56.287"/>
    <p1510:client id="{5A72892D-1EB2-6D56-5210-63D92C70A792}" v="7" dt="2020-10-23T11:28:13.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2BC45F18-F56E-42CA-8A86-68D6E46CFED2}"/>
    <pc:docChg chg="addSld delSld modSld">
      <pc:chgData name="Samantha Sykes" userId="90c81e61-1625-4134-9dba-bbafe25093fa" providerId="ADAL" clId="{2BC45F18-F56E-42CA-8A86-68D6E46CFED2}" dt="2020-10-07T10:37:22.407" v="2"/>
      <pc:docMkLst>
        <pc:docMk/>
      </pc:docMkLst>
      <pc:sldChg chg="add del">
        <pc:chgData name="Samantha Sykes" userId="90c81e61-1625-4134-9dba-bbafe25093fa" providerId="ADAL" clId="{2BC45F18-F56E-42CA-8A86-68D6E46CFED2}" dt="2020-10-07T10:37:17.127" v="1" actId="2696"/>
        <pc:sldMkLst>
          <pc:docMk/>
          <pc:sldMk cId="1216728364" sldId="388"/>
        </pc:sldMkLst>
      </pc:sldChg>
      <pc:sldChg chg="add">
        <pc:chgData name="Samantha Sykes" userId="90c81e61-1625-4134-9dba-bbafe25093fa" providerId="ADAL" clId="{2BC45F18-F56E-42CA-8A86-68D6E46CFED2}" dt="2020-10-07T10:37:22.407" v="2"/>
        <pc:sldMkLst>
          <pc:docMk/>
          <pc:sldMk cId="3091523391" sldId="388"/>
        </pc:sldMkLst>
      </pc:sldChg>
      <pc:sldChg chg="add del">
        <pc:chgData name="Samantha Sykes" userId="90c81e61-1625-4134-9dba-bbafe25093fa" providerId="ADAL" clId="{2BC45F18-F56E-42CA-8A86-68D6E46CFED2}" dt="2020-10-07T10:37:17.127" v="1" actId="2696"/>
        <pc:sldMkLst>
          <pc:docMk/>
          <pc:sldMk cId="3733661448" sldId="389"/>
        </pc:sldMkLst>
      </pc:sldChg>
      <pc:sldChg chg="add">
        <pc:chgData name="Samantha Sykes" userId="90c81e61-1625-4134-9dba-bbafe25093fa" providerId="ADAL" clId="{2BC45F18-F56E-42CA-8A86-68D6E46CFED2}" dt="2020-10-07T10:37:22.407" v="2"/>
        <pc:sldMkLst>
          <pc:docMk/>
          <pc:sldMk cId="3970525209" sldId="389"/>
        </pc:sldMkLst>
      </pc:sldChg>
    </pc:docChg>
  </pc:docChgLst>
  <pc:docChgLst>
    <pc:chgData name="Samantha Sykes" userId="S::s.sykes@ucas.ac.uk::90c81e61-1625-4134-9dba-bbafe25093fa" providerId="AD" clId="Web-{2E93CB87-845B-D8A7-D33C-0C3999FEC8A5}"/>
    <pc:docChg chg="addSld delSld modSld">
      <pc:chgData name="Samantha Sykes" userId="S::s.sykes@ucas.ac.uk::90c81e61-1625-4134-9dba-bbafe25093fa" providerId="AD" clId="Web-{2E93CB87-845B-D8A7-D33C-0C3999FEC8A5}" dt="2020-10-07T10:34:56.287" v="12"/>
      <pc:docMkLst>
        <pc:docMk/>
      </pc:docMkLst>
      <pc:sldChg chg="modSp">
        <pc:chgData name="Samantha Sykes" userId="S::s.sykes@ucas.ac.uk::90c81e61-1625-4134-9dba-bbafe25093fa" providerId="AD" clId="Web-{2E93CB87-845B-D8A7-D33C-0C3999FEC8A5}" dt="2020-10-07T10:34:50.724" v="10" actId="20577"/>
        <pc:sldMkLst>
          <pc:docMk/>
          <pc:sldMk cId="0" sldId="376"/>
        </pc:sldMkLst>
        <pc:spChg chg="mod">
          <ac:chgData name="Samantha Sykes" userId="S::s.sykes@ucas.ac.uk::90c81e61-1625-4134-9dba-bbafe25093fa" providerId="AD" clId="Web-{2E93CB87-845B-D8A7-D33C-0C3999FEC8A5}" dt="2020-10-07T10:34:50.724" v="10" actId="20577"/>
          <ac:spMkLst>
            <pc:docMk/>
            <pc:sldMk cId="0" sldId="376"/>
            <ac:spMk id="19" creationId="{83981DD2-5AF9-43CA-88DB-05ED4C706322}"/>
          </ac:spMkLst>
        </pc:spChg>
      </pc:sldChg>
      <pc:sldChg chg="new add del">
        <pc:chgData name="Samantha Sykes" userId="S::s.sykes@ucas.ac.uk::90c81e61-1625-4134-9dba-bbafe25093fa" providerId="AD" clId="Web-{2E93CB87-845B-D8A7-D33C-0C3999FEC8A5}" dt="2020-10-07T10:34:56.287" v="12"/>
        <pc:sldMkLst>
          <pc:docMk/>
          <pc:sldMk cId="3310726147" sldId="379"/>
        </pc:sldMkLst>
      </pc:sldChg>
      <pc:sldChg chg="del">
        <pc:chgData name="Samantha Sykes" userId="S::s.sykes@ucas.ac.uk::90c81e61-1625-4134-9dba-bbafe25093fa" providerId="AD" clId="Web-{2E93CB87-845B-D8A7-D33C-0C3999FEC8A5}" dt="2020-10-07T10:32:35.923" v="0"/>
        <pc:sldMkLst>
          <pc:docMk/>
          <pc:sldMk cId="1216728364" sldId="388"/>
        </pc:sldMkLst>
      </pc:sldChg>
    </pc:docChg>
  </pc:docChgLst>
  <pc:docChgLst>
    <pc:chgData name="Samantha Sykes" userId="S::s.sykes@ucas.ac.uk::90c81e61-1625-4134-9dba-bbafe25093fa" providerId="AD" clId="Web-{5A72892D-1EB2-6D56-5210-63D92C70A792}"/>
    <pc:docChg chg="modSld">
      <pc:chgData name="Samantha Sykes" userId="S::s.sykes@ucas.ac.uk::90c81e61-1625-4134-9dba-bbafe25093fa" providerId="AD" clId="Web-{5A72892D-1EB2-6D56-5210-63D92C70A792}" dt="2020-10-23T11:28:13.484" v="6" actId="14100"/>
      <pc:docMkLst>
        <pc:docMk/>
      </pc:docMkLst>
      <pc:sldChg chg="modSp">
        <pc:chgData name="Samantha Sykes" userId="S::s.sykes@ucas.ac.uk::90c81e61-1625-4134-9dba-bbafe25093fa" providerId="AD" clId="Web-{5A72892D-1EB2-6D56-5210-63D92C70A792}" dt="2020-10-23T11:28:13.484" v="6" actId="14100"/>
        <pc:sldMkLst>
          <pc:docMk/>
          <pc:sldMk cId="3091523391" sldId="388"/>
        </pc:sldMkLst>
        <pc:spChg chg="mod">
          <ac:chgData name="Samantha Sykes" userId="S::s.sykes@ucas.ac.uk::90c81e61-1625-4134-9dba-bbafe25093fa" providerId="AD" clId="Web-{5A72892D-1EB2-6D56-5210-63D92C70A792}" dt="2020-10-23T11:28:13.484" v="6" actId="14100"/>
          <ac:spMkLst>
            <pc:docMk/>
            <pc:sldMk cId="3091523391" sldId="388"/>
            <ac:spMk id="3" creationId="{65A7B480-4D23-4291-8395-128CEE8637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10/23/2020</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13</a:t>
            </a:fld>
            <a:endParaRPr lang="en-GB"/>
          </a:p>
        </p:txBody>
      </p:sp>
    </p:spTree>
    <p:extLst>
      <p:ext uri="{BB962C8B-B14F-4D97-AF65-F5344CB8AC3E}">
        <p14:creationId xmlns:p14="http://schemas.microsoft.com/office/powerpoint/2010/main" val="2299260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23 October 2020</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23 October 2020</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23 October 2020</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23 October 2020</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23 October 2020</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23 October 2020</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23 October 2020</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23 October 2020</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23 October 2020</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23 October 2020</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23 October 2020</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23 October 2020</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23 October 2020</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23 October 2020</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23 October 2020</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23 October 2020</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23 October 2020</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23 October 2020</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23 October 2020</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23 October 2020</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23 October 2020</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23 October 2020</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23 October 2020</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23 October 2020</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23 October 2020</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23 October 2020</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23 October 2020</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23 October 2020</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2.xml"/><Relationship Id="rId1" Type="http://schemas.openxmlformats.org/officeDocument/2006/relationships/tags" Target="../tags/tag1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4.xml"/><Relationship Id="rId4" Type="http://schemas.openxmlformats.org/officeDocument/2006/relationships/hyperlink" Target="http://www.ucas.com/financ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45.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hyperlink" Target="https://www.ucas.com/ucas/events/find/scheme/virtual-and-digital/type/exhibition" TargetMode="External"/><Relationship Id="rId11" Type="http://schemas.openxmlformats.org/officeDocument/2006/relationships/image" Target="../media/image44.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https://accommodation.ucas.com/" TargetMode="External"/><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hyperlink" Target="https://www.ucas.com/careers/buzz-quiz" TargetMode="External"/><Relationship Id="rId3" Type="http://schemas.openxmlformats.org/officeDocument/2006/relationships/hyperlink" Target="https://www.ucas.com/chat-to-students" TargetMode="External"/><Relationship Id="rId7" Type="http://schemas.openxmlformats.org/officeDocument/2006/relationships/hyperlink" Target="https://www.ucas.com/ucas/after-gcses/find-career-ideas/explore-jobs#js=on" TargetMode="External"/><Relationship Id="rId12" Type="http://schemas.openxmlformats.org/officeDocument/2006/relationships/image" Target="../media/image48.svg"/><Relationship Id="rId2" Type="http://schemas.openxmlformats.org/officeDocument/2006/relationships/slideLayout" Target="../slideLayouts/slideLayout11.xml"/><Relationship Id="rId1" Type="http://schemas.openxmlformats.org/officeDocument/2006/relationships/tags" Target="../tags/tag16.xml"/><Relationship Id="rId6" Type="http://schemas.openxmlformats.org/officeDocument/2006/relationships/hyperlink" Target="https://www.ucas.com/careers-advice" TargetMode="External"/><Relationship Id="rId11" Type="http://schemas.openxmlformats.org/officeDocument/2006/relationships/image" Target="../media/image47.png"/><Relationship Id="rId5" Type="http://schemas.openxmlformats.org/officeDocument/2006/relationships/hyperlink" Target="https://www.ucas.com/connect/blogs" TargetMode="External"/><Relationship Id="rId10" Type="http://schemas.openxmlformats.org/officeDocument/2006/relationships/hyperlink" Target="https://www.ucas.com/apprenticeships-uk" TargetMode="External"/><Relationship Id="rId4" Type="http://schemas.openxmlformats.org/officeDocument/2006/relationships/hyperlink" Target="https://www.ucas.com/connect/videos?combine=" TargetMode="External"/><Relationship Id="rId9" Type="http://schemas.openxmlformats.org/officeDocument/2006/relationships/hyperlink" Target="https://careerfinder.ucas.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slideLayout" Target="../slideLayouts/slideLayout42.xml"/><Relationship Id="rId1" Type="http://schemas.openxmlformats.org/officeDocument/2006/relationships/tags" Target="../tags/tag17.xml"/><Relationship Id="rId6" Type="http://schemas.openxmlformats.org/officeDocument/2006/relationships/image" Target="../media/image50.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9.emf"/><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40.xml"/><Relationship Id="rId1" Type="http://schemas.openxmlformats.org/officeDocument/2006/relationships/tags" Target="../tags/tag9.xml"/><Relationship Id="rId4" Type="http://schemas.openxmlformats.org/officeDocument/2006/relationships/hyperlink" Target="http://www.ucas.com/apply"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slideLayout" Target="../slideLayouts/slideLayout9.xml"/><Relationship Id="rId16" Type="http://schemas.openxmlformats.org/officeDocument/2006/relationships/image" Target="../media/image36.svg"/><Relationship Id="rId1" Type="http://schemas.openxmlformats.org/officeDocument/2006/relationships/tags" Target="../tags/tag10.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p:txBody>
          <a:bodyPr>
            <a:noAutofit/>
          </a:bodyPr>
          <a:lstStyle/>
          <a:p>
            <a:pPr lvl="0"/>
            <a:r>
              <a:rPr lang="en-US" sz="3600" dirty="0"/>
              <a:t>Applying to study in the UK</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13">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13385"/>
            <a:ext cx="3832177" cy="987423"/>
          </a:xfrm>
        </p:spPr>
        <p:txBody>
          <a:bodyPr/>
          <a:lstStyle/>
          <a:p>
            <a:pPr lvl="0"/>
            <a:r>
              <a:rPr lang="en-GB" dirty="0"/>
              <a:t>Personal statement</a:t>
            </a:r>
          </a:p>
        </p:txBody>
      </p:sp>
      <p:pic>
        <p:nvPicPr>
          <p:cNvPr id="3" name="Picture Placeholder 10" descr="A group of people sitting at a table&#10;&#10;Description automatically generated">
            <a:extLst>
              <a:ext uri="{FF2B5EF4-FFF2-40B4-BE49-F238E27FC236}">
                <a16:creationId xmlns:a16="http://schemas.microsoft.com/office/drawing/2014/main" id="{80363385-AB4D-48C9-B58B-84806A2F231C}"/>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7340" y="1269040"/>
            <a:ext cx="4186047" cy="3058932"/>
          </a:xfrm>
        </p:spPr>
        <p:txBody>
          <a:bodyPr>
            <a:noAutofit/>
          </a:bodyPr>
          <a:lstStyle/>
          <a:p>
            <a:pPr>
              <a:defRPr/>
            </a:pPr>
            <a:r>
              <a:rPr lang="en-GB" sz="1400" dirty="0"/>
              <a:t>Shows university and college admissions tutors that</a:t>
            </a:r>
            <a:r>
              <a:rPr lang="en-US" sz="1400" dirty="0"/>
              <a:t>:</a:t>
            </a:r>
          </a:p>
          <a:p>
            <a:pPr marL="285750" indent="-285750" defTabSz="914400">
              <a:lnSpc>
                <a:spcPct val="150000"/>
              </a:lnSpc>
              <a:spcBef>
                <a:spcPts val="300"/>
              </a:spcBef>
              <a:spcAft>
                <a:spcPts val="300"/>
              </a:spcAft>
              <a:buClr>
                <a:schemeClr val="tx2"/>
              </a:buClr>
              <a:buFont typeface="Arial" panose="020B0604020202020204" pitchFamily="34" charset="0"/>
              <a:buChar char="•"/>
            </a:pPr>
            <a:r>
              <a:rPr lang="en-GB" altLang="en-US" sz="1400" dirty="0"/>
              <a:t>you are suited to the chosen course</a:t>
            </a:r>
          </a:p>
          <a:p>
            <a:pPr marL="285750" indent="-285750" defTabSz="914400">
              <a:lnSpc>
                <a:spcPct val="150000"/>
              </a:lnSpc>
              <a:spcBef>
                <a:spcPts val="300"/>
              </a:spcBef>
              <a:spcAft>
                <a:spcPts val="300"/>
              </a:spcAft>
              <a:buClr>
                <a:schemeClr val="tx2"/>
              </a:buClr>
              <a:buFont typeface="Arial" panose="020B0604020202020204" pitchFamily="34" charset="0"/>
              <a:buChar char="•"/>
            </a:pPr>
            <a:r>
              <a:rPr lang="en-GB" altLang="en-US" sz="1400" dirty="0"/>
              <a:t>you are motivated and dedicated</a:t>
            </a:r>
          </a:p>
          <a:p>
            <a:pPr marL="285750" indent="-285750" defTabSz="914400">
              <a:lnSpc>
                <a:spcPct val="150000"/>
              </a:lnSpc>
              <a:spcBef>
                <a:spcPts val="300"/>
              </a:spcBef>
              <a:spcAft>
                <a:spcPts val="300"/>
              </a:spcAft>
              <a:buClr>
                <a:schemeClr val="tx2"/>
              </a:buClr>
              <a:buFont typeface="Arial" panose="020B0604020202020204" pitchFamily="34" charset="0"/>
              <a:buChar char="•"/>
            </a:pPr>
            <a:r>
              <a:rPr lang="en-GB" altLang="en-US" sz="1400" dirty="0"/>
              <a:t>you have relevant knowledge and experience gained from education, work, or other extracurricular activities</a:t>
            </a:r>
          </a:p>
          <a:p>
            <a:pPr marL="285750" indent="-285750" defTabSz="914400">
              <a:lnSpc>
                <a:spcPct val="150000"/>
              </a:lnSpc>
              <a:spcBef>
                <a:spcPts val="300"/>
              </a:spcBef>
              <a:spcAft>
                <a:spcPts val="300"/>
              </a:spcAft>
              <a:buClr>
                <a:schemeClr val="tx2"/>
              </a:buClr>
              <a:buFont typeface="Arial" panose="020B0604020202020204" pitchFamily="34" charset="0"/>
              <a:buChar char="•"/>
            </a:pPr>
            <a:r>
              <a:rPr lang="en-GB" altLang="en-US" sz="1400" dirty="0"/>
              <a:t>you understand the demands of the chosen course</a:t>
            </a:r>
          </a:p>
          <a:p>
            <a:pPr marL="285750" indent="-285750" defTabSz="914400">
              <a:lnSpc>
                <a:spcPct val="150000"/>
              </a:lnSpc>
              <a:spcBef>
                <a:spcPts val="300"/>
              </a:spcBef>
              <a:spcAft>
                <a:spcPts val="300"/>
              </a:spcAft>
              <a:buClr>
                <a:schemeClr val="tx2"/>
              </a:buClr>
              <a:buFont typeface="Arial" panose="020B0604020202020204" pitchFamily="34" charset="0"/>
              <a:buChar char="•"/>
            </a:pPr>
            <a:r>
              <a:rPr lang="en-GB" altLang="en-US" sz="1400" dirty="0"/>
              <a:t>you will fit into the university’s culture and environment</a:t>
            </a:r>
          </a:p>
          <a:p>
            <a:pPr lvl="0"/>
            <a:endParaRPr lang="en-GB" sz="1400" dirty="0"/>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950889AF-0C30-4C72-BDE7-B763CCCE3840}" type="slidenum">
              <a:rPr sz="900" smtClean="0">
                <a:solidFill>
                  <a:srgbClr val="1F2834"/>
                </a:solidFill>
                <a:latin typeface="Calibri"/>
              </a:rPr>
              <a:t>10</a:t>
            </a:fld>
            <a:endParaRPr lang="en-US" sz="900" dirty="0">
              <a:solidFill>
                <a:srgbClr val="1F2834"/>
              </a:solidFill>
              <a:latin typeface="Calibri"/>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4">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E7C43AA0-C5EB-4BB8-839E-EBA33741F40E}"/>
              </a:ext>
            </a:extLst>
          </p:cNvPr>
          <p:cNvSpPr txBox="1">
            <a:spLocks noGrp="1"/>
          </p:cNvSpPr>
          <p:nvPr>
            <p:ph type="title"/>
          </p:nvPr>
        </p:nvSpPr>
        <p:spPr>
          <a:xfrm>
            <a:off x="230191" y="30102"/>
            <a:ext cx="8228008" cy="1069793"/>
          </a:xfrm>
        </p:spPr>
        <p:txBody>
          <a:bodyPr>
            <a:normAutofit/>
          </a:bodyPr>
          <a:lstStyle/>
          <a:p>
            <a:pPr lvl="0"/>
            <a:r>
              <a:rPr lang="en-GB" sz="3200" dirty="0"/>
              <a:t>Universities decisions</a:t>
            </a:r>
          </a:p>
        </p:txBody>
      </p:sp>
      <p:sp>
        <p:nvSpPr>
          <p:cNvPr id="3" name="Content Placeholder 8">
            <a:extLst>
              <a:ext uri="{FF2B5EF4-FFF2-40B4-BE49-F238E27FC236}">
                <a16:creationId xmlns:a16="http://schemas.microsoft.com/office/drawing/2014/main" id="{B9B10344-947A-4851-86BA-B7BC8568BCED}"/>
              </a:ext>
            </a:extLst>
          </p:cNvPr>
          <p:cNvSpPr txBox="1">
            <a:spLocks noGrp="1"/>
          </p:cNvSpPr>
          <p:nvPr>
            <p:ph idx="1"/>
          </p:nvPr>
        </p:nvSpPr>
        <p:spPr>
          <a:xfrm>
            <a:off x="287341" y="1258461"/>
            <a:ext cx="8228008" cy="2853138"/>
          </a:xfrm>
        </p:spPr>
        <p:txBody>
          <a:bodyPr/>
          <a:lstStyle/>
          <a:p>
            <a:pPr marL="0" lvl="0" indent="0">
              <a:buNone/>
            </a:pPr>
            <a:r>
              <a:rPr lang="en-GB" sz="1400"/>
              <a:t>After receiving your application, a university or college will make one of three decisions:</a:t>
            </a:r>
          </a:p>
          <a:p>
            <a:pPr marL="530223" lvl="1" indent="-342900">
              <a:buFont typeface="Arial" pitchFamily="34"/>
              <a:buChar char="•"/>
            </a:pPr>
            <a:r>
              <a:rPr lang="en-GB" sz="1400"/>
              <a:t>unconditional offer</a:t>
            </a:r>
          </a:p>
          <a:p>
            <a:pPr marL="530223" lvl="1" indent="-342900">
              <a:buFont typeface="Arial" pitchFamily="34"/>
              <a:buChar char="•"/>
            </a:pPr>
            <a:r>
              <a:rPr lang="en-GB" sz="1400"/>
              <a:t>conditional offer</a:t>
            </a:r>
          </a:p>
          <a:p>
            <a:pPr marL="530223" lvl="1" indent="-342900">
              <a:buFont typeface="Arial" pitchFamily="34"/>
              <a:buChar char="•"/>
            </a:pPr>
            <a:r>
              <a:rPr lang="en-GB" sz="1400"/>
              <a:t>unsuccessful</a:t>
            </a:r>
          </a:p>
          <a:p>
            <a:pPr marL="187323" lvl="1">
              <a:buClr>
                <a:srgbClr val="FF0000"/>
              </a:buClr>
            </a:pPr>
            <a:endParaRPr lang="en-GB" sz="1400" b="1"/>
          </a:p>
          <a:p>
            <a:pPr marL="0" lvl="1" indent="0">
              <a:buNone/>
            </a:pPr>
            <a:r>
              <a:rPr lang="en-GB" sz="1400"/>
              <a:t>Or, they can offer a place on an alternative course.</a:t>
            </a:r>
          </a:p>
          <a:p>
            <a:pPr marL="0" lvl="1" indent="-269876"/>
            <a:endParaRPr lang="en-GB" sz="1400"/>
          </a:p>
          <a:p>
            <a:pPr marL="0" lvl="0" indent="0">
              <a:buNone/>
            </a:pPr>
            <a:r>
              <a:rPr lang="en-GB" sz="1400"/>
              <a:t>Universities and colleges can also:</a:t>
            </a:r>
          </a:p>
          <a:p>
            <a:pPr lvl="1">
              <a:buFont typeface="Arial" pitchFamily="34"/>
              <a:buChar char="•"/>
            </a:pPr>
            <a:r>
              <a:rPr lang="en-GB" sz="1400"/>
              <a:t>request an interview</a:t>
            </a:r>
          </a:p>
          <a:p>
            <a:pPr lvl="1">
              <a:buFont typeface="Arial" pitchFamily="34"/>
              <a:buChar char="•"/>
            </a:pPr>
            <a:r>
              <a:rPr lang="en-GB" sz="1400"/>
              <a:t>ask to see your portfolio </a:t>
            </a:r>
          </a:p>
          <a:p>
            <a:pPr lvl="1">
              <a:buFont typeface="Arial" pitchFamily="34"/>
              <a:buChar char="•"/>
            </a:pPr>
            <a:r>
              <a:rPr lang="en-GB" sz="1400"/>
              <a:t>ask you to take an admissions test</a:t>
            </a:r>
          </a:p>
          <a:p>
            <a:pPr lvl="0"/>
            <a:endParaRPr lang="en-GB" sz="1400"/>
          </a:p>
        </p:txBody>
      </p:sp>
      <p:sp>
        <p:nvSpPr>
          <p:cNvPr id="4" name="Date Placeholder 4">
            <a:extLst>
              <a:ext uri="{FF2B5EF4-FFF2-40B4-BE49-F238E27FC236}">
                <a16:creationId xmlns:a16="http://schemas.microsoft.com/office/drawing/2014/main" id="{D9E9E552-1FB1-4E6C-9FCD-C715067DB25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CB5A6D-904C-4C0F-9ABC-D944C6E1E312}"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CFCD1D99-CA56-40E4-97BD-02DE3BED7F77}"/>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6818D42F-F9BD-4159-9441-9AFFE1CB9113}"/>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64E7F775-6676-405B-8F36-2F5B56CEF2E4}" type="slidenum">
              <a:rPr sz="900" kern="0" smtClean="0">
                <a:solidFill>
                  <a:srgbClr val="1F2834"/>
                </a:solidFill>
                <a:latin typeface="Calibri"/>
              </a:rPr>
              <a:t>11</a:t>
            </a:fld>
            <a:endParaRPr lang="en-US" sz="900" kern="0" dirty="0">
              <a:solidFill>
                <a:srgbClr val="1F2834"/>
              </a:solidFill>
              <a:latin typeface="Calibri"/>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kern="0" smtClean="0">
                <a:solidFill>
                  <a:srgbClr val="1F2834"/>
                </a:solidFill>
                <a:latin typeface="Calibri"/>
              </a:rPr>
              <a:t>12</a:t>
            </a:fld>
            <a:endParaRPr lang="en-US" sz="900" kern="0" dirty="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364945"/>
            <a:ext cx="8228008" cy="2852735"/>
          </a:xfrm>
        </p:spPr>
        <p:txBody>
          <a:bodyPr/>
          <a:lstStyle/>
          <a:p>
            <a:pPr lvl="0">
              <a:spcBef>
                <a:spcPts val="600"/>
              </a:spcBef>
              <a:spcAft>
                <a:spcPts val="600"/>
              </a:spcAft>
              <a:buNone/>
            </a:pPr>
            <a:r>
              <a:rPr lang="en-US" sz="1400" dirty="0"/>
              <a:t>Track allows applicants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grpSp>
        <p:nvGrpSpPr>
          <p:cNvPr id="7" name="Group 6">
            <a:extLst>
              <a:ext uri="{FF2B5EF4-FFF2-40B4-BE49-F238E27FC236}">
                <a16:creationId xmlns:a16="http://schemas.microsoft.com/office/drawing/2014/main" id="{BE5884DA-CF0F-4A52-9EE6-A232A70C10AF}"/>
              </a:ext>
            </a:extLst>
          </p:cNvPr>
          <p:cNvGrpSpPr/>
          <p:nvPr/>
        </p:nvGrpSpPr>
        <p:grpSpPr>
          <a:xfrm>
            <a:off x="4942533" y="925820"/>
            <a:ext cx="3363913" cy="2039934"/>
            <a:chOff x="4942533" y="925820"/>
            <a:chExt cx="3363913" cy="2039934"/>
          </a:xfrm>
        </p:grpSpPr>
        <p:pic>
          <p:nvPicPr>
            <p:cNvPr id="8" name="Picture 2">
              <a:extLst>
                <a:ext uri="{FF2B5EF4-FFF2-40B4-BE49-F238E27FC236}">
                  <a16:creationId xmlns:a16="http://schemas.microsoft.com/office/drawing/2014/main" id="{2333D521-5E21-4873-BC2A-85A35AD9E4FB}"/>
                </a:ext>
              </a:extLst>
            </p:cNvPr>
            <p:cNvPicPr>
              <a:picLocks noChangeAspect="1"/>
            </p:cNvPicPr>
            <p:nvPr/>
          </p:nvPicPr>
          <p:blipFill>
            <a:blip r:embed="rId3"/>
            <a:srcRect/>
            <a:stretch>
              <a:fillRect/>
            </a:stretch>
          </p:blipFill>
          <p:spPr>
            <a:xfrm>
              <a:off x="4942533" y="925820"/>
              <a:ext cx="3363913" cy="2039934"/>
            </a:xfrm>
            <a:prstGeom prst="rect">
              <a:avLst/>
            </a:prstGeom>
            <a:noFill/>
            <a:ln cap="flat">
              <a:noFill/>
            </a:ln>
          </p:spPr>
        </p:pic>
        <p:pic>
          <p:nvPicPr>
            <p:cNvPr id="9" name="Picture 8" descr="Circle.png">
              <a:extLst>
                <a:ext uri="{FF2B5EF4-FFF2-40B4-BE49-F238E27FC236}">
                  <a16:creationId xmlns:a16="http://schemas.microsoft.com/office/drawing/2014/main" id="{F265CBE0-5E76-45D6-A739-7D0505A6709A}"/>
                </a:ext>
              </a:extLst>
            </p:cNvPr>
            <p:cNvPicPr>
              <a:picLocks noChangeAspect="1"/>
            </p:cNvPicPr>
            <p:nvPr/>
          </p:nvPicPr>
          <p:blipFill>
            <a:blip r:embed="rId4"/>
            <a:srcRect/>
            <a:stretch>
              <a:fillRect/>
            </a:stretch>
          </p:blipFill>
          <p:spPr>
            <a:xfrm rot="16352021">
              <a:off x="6788511" y="1196250"/>
              <a:ext cx="1103342" cy="1792809"/>
            </a:xfrm>
            <a:prstGeom prst="rect">
              <a:avLst/>
            </a:prstGeom>
            <a:noFill/>
            <a:ln cap="flat">
              <a:noFill/>
            </a:ln>
          </p:spPr>
        </p:pic>
      </p:gr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17">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17539" y="-62822"/>
            <a:ext cx="8228008" cy="1069793"/>
          </a:xfrm>
        </p:spPr>
        <p:txBody>
          <a:bodyPr>
            <a:normAutofit/>
          </a:bodyPr>
          <a:lstStyle/>
          <a:p>
            <a:pPr lvl="0"/>
            <a:r>
              <a:rPr lang="en-GB" sz="3200" dirty="0"/>
              <a:t>Other things to consider</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4294967295"/>
          </p:nvPr>
        </p:nvSpPr>
        <p:spPr>
          <a:xfrm>
            <a:off x="147738" y="1006971"/>
            <a:ext cx="8569317" cy="3599929"/>
          </a:xfrm>
        </p:spPr>
        <p:txBody>
          <a:bodyPr>
            <a:noAutofit/>
          </a:bodyPr>
          <a:lstStyle/>
          <a:p>
            <a:pPr>
              <a:spcBef>
                <a:spcPts val="300"/>
              </a:spcBef>
              <a:spcAft>
                <a:spcPts val="300"/>
              </a:spcAft>
              <a:buClr>
                <a:srgbClr val="3BC0C7"/>
              </a:buClr>
              <a:buFont typeface="Arial" panose="020B0604020202020204" pitchFamily="34" charset="0"/>
              <a:buChar char="•"/>
              <a:defRPr/>
            </a:pPr>
            <a:r>
              <a:rPr lang="en-GB" sz="1400" b="1" dirty="0"/>
              <a:t>English language requirements </a:t>
            </a:r>
            <a:r>
              <a:rPr lang="en-GB" sz="1400" dirty="0"/>
              <a:t>– most universities/colleges will require you to demonstrate proficiency in English, or to take an English language test. Look at the university/college’s website or contact its admissions office to find out which tests are acceptable.</a:t>
            </a:r>
          </a:p>
          <a:p>
            <a:pPr>
              <a:spcBef>
                <a:spcPts val="300"/>
              </a:spcBef>
              <a:spcAft>
                <a:spcPts val="300"/>
              </a:spcAft>
              <a:buClr>
                <a:srgbClr val="3BC0C7"/>
              </a:buClr>
              <a:buFont typeface="Arial" panose="020B0604020202020204" pitchFamily="34" charset="0"/>
              <a:buChar char="•"/>
              <a:defRPr/>
            </a:pPr>
            <a:endParaRPr lang="en-GB" sz="1400" dirty="0"/>
          </a:p>
          <a:p>
            <a:pPr>
              <a:spcBef>
                <a:spcPts val="300"/>
              </a:spcBef>
              <a:spcAft>
                <a:spcPts val="300"/>
              </a:spcAft>
              <a:buClr>
                <a:srgbClr val="3BC0C7"/>
              </a:buClr>
              <a:buFont typeface="Arial" panose="020B0604020202020204" pitchFamily="34" charset="0"/>
              <a:buChar char="•"/>
              <a:defRPr/>
            </a:pPr>
            <a:r>
              <a:rPr lang="en-GB" sz="1400" b="1" dirty="0"/>
              <a:t>Immigration and visas </a:t>
            </a:r>
            <a:r>
              <a:rPr lang="en-GB" sz="1400" dirty="0"/>
              <a:t>– once you have been offered a place on a course, the university or college will advise you how to apply for your student visa from UK Visas and Immigration (UKVI).</a:t>
            </a:r>
          </a:p>
          <a:p>
            <a:pPr marL="0" indent="0">
              <a:spcBef>
                <a:spcPts val="300"/>
              </a:spcBef>
              <a:spcAft>
                <a:spcPts val="300"/>
              </a:spcAft>
              <a:buClr>
                <a:srgbClr val="3BC0C7"/>
              </a:buClr>
              <a:buNone/>
              <a:defRPr/>
            </a:pPr>
            <a:endParaRPr lang="en-GB" sz="1400" dirty="0"/>
          </a:p>
          <a:p>
            <a:pPr>
              <a:spcBef>
                <a:spcPts val="300"/>
              </a:spcBef>
              <a:spcAft>
                <a:spcPts val="300"/>
              </a:spcAft>
              <a:buClr>
                <a:srgbClr val="3BC0C7"/>
              </a:buClr>
              <a:buFont typeface="Arial" panose="020B0604020202020204" pitchFamily="34" charset="0"/>
              <a:buChar char="•"/>
              <a:defRPr/>
            </a:pPr>
            <a:r>
              <a:rPr lang="en-GB" sz="1400" b="1" dirty="0"/>
              <a:t>Finance </a:t>
            </a:r>
            <a:r>
              <a:rPr lang="en-GB" sz="1400" dirty="0"/>
              <a:t>– course fees, travel, and living costs.</a:t>
            </a:r>
          </a:p>
          <a:p>
            <a:pPr>
              <a:spcBef>
                <a:spcPts val="300"/>
              </a:spcBef>
              <a:spcAft>
                <a:spcPts val="300"/>
              </a:spcAft>
              <a:buClr>
                <a:srgbClr val="3BC0C7"/>
              </a:buClr>
              <a:buFont typeface="Arial" panose="020B0604020202020204" pitchFamily="34" charset="0"/>
              <a:buChar char="•"/>
              <a:defRPr/>
            </a:pPr>
            <a:endParaRPr lang="en-GB" sz="1400" b="1" dirty="0"/>
          </a:p>
          <a:p>
            <a:pPr>
              <a:spcBef>
                <a:spcPts val="300"/>
              </a:spcBef>
              <a:spcAft>
                <a:spcPts val="300"/>
              </a:spcAft>
              <a:buClr>
                <a:srgbClr val="3BC0C7"/>
              </a:buClr>
              <a:buFont typeface="Arial" panose="020B0604020202020204" pitchFamily="34" charset="0"/>
              <a:buChar char="•"/>
              <a:defRPr/>
            </a:pPr>
            <a:r>
              <a:rPr lang="en-GB" sz="1400" b="1" dirty="0"/>
              <a:t>Travel </a:t>
            </a:r>
            <a:r>
              <a:rPr lang="en-GB" sz="1400" dirty="0"/>
              <a:t>– to and from your country, and within the UK.</a:t>
            </a:r>
          </a:p>
          <a:p>
            <a:pPr>
              <a:spcBef>
                <a:spcPts val="300"/>
              </a:spcBef>
              <a:spcAft>
                <a:spcPts val="300"/>
              </a:spcAft>
              <a:buClr>
                <a:srgbClr val="3BC0C7"/>
              </a:buClr>
              <a:buFont typeface="Arial" panose="020B0604020202020204" pitchFamily="34" charset="0"/>
              <a:buChar char="•"/>
              <a:defRPr/>
            </a:pPr>
            <a:endParaRPr lang="en-GB" sz="1400" b="1" dirty="0"/>
          </a:p>
          <a:p>
            <a:pPr>
              <a:spcBef>
                <a:spcPts val="300"/>
              </a:spcBef>
              <a:spcAft>
                <a:spcPts val="300"/>
              </a:spcAft>
              <a:buClr>
                <a:srgbClr val="3BC0C7"/>
              </a:buClr>
              <a:buFont typeface="Arial" panose="020B0604020202020204" pitchFamily="34" charset="0"/>
              <a:buChar char="•"/>
              <a:defRPr/>
            </a:pPr>
            <a:r>
              <a:rPr lang="en-GB" sz="1400" b="1" dirty="0"/>
              <a:t>Accommodation </a:t>
            </a:r>
            <a:r>
              <a:rPr lang="en-GB" sz="1400" dirty="0"/>
              <a:t>– university/college halls or private residence.</a:t>
            </a:r>
          </a:p>
          <a:p>
            <a:pPr>
              <a:spcBef>
                <a:spcPts val="300"/>
              </a:spcBef>
              <a:spcAft>
                <a:spcPts val="300"/>
              </a:spcAft>
              <a:buClr>
                <a:srgbClr val="3BC0C7"/>
              </a:buClr>
              <a:buFont typeface="Arial" panose="020B0604020202020204" pitchFamily="34" charset="0"/>
              <a:buChar char="•"/>
              <a:defRPr/>
            </a:pPr>
            <a:endParaRPr lang="en-GB" sz="1400" b="1" dirty="0"/>
          </a:p>
          <a:p>
            <a:pPr>
              <a:spcBef>
                <a:spcPts val="300"/>
              </a:spcBef>
              <a:spcAft>
                <a:spcPts val="300"/>
              </a:spcAft>
              <a:buClr>
                <a:srgbClr val="3BC0C7"/>
              </a:buClr>
              <a:buFont typeface="Arial" panose="020B0604020202020204" pitchFamily="34" charset="0"/>
              <a:buChar char="•"/>
              <a:defRPr/>
            </a:pPr>
            <a:r>
              <a:rPr lang="en-GB" sz="1400" dirty="0"/>
              <a:t>Visit </a:t>
            </a:r>
            <a:r>
              <a:rPr lang="en-GB" sz="1400" dirty="0">
                <a:hlinkClick r:id="rId4"/>
              </a:rPr>
              <a:t>www.ucas.com/finance</a:t>
            </a:r>
            <a:r>
              <a:rPr lang="en-GB" sz="1400" dirty="0"/>
              <a:t> for more information and links.</a:t>
            </a:r>
            <a:r>
              <a:rPr lang="en-GB" sz="1400" dirty="0">
                <a:solidFill>
                  <a:schemeClr val="bg1"/>
                </a:solidFill>
              </a:rPr>
              <a:t> </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E828F9F0-F8CE-4E82-B479-553E722E0113}" type="slidenum">
              <a:rPr sz="900" kern="0" smtClean="0">
                <a:solidFill>
                  <a:srgbClr val="FFFFFF"/>
                </a:solidFill>
                <a:latin typeface="Calibri"/>
              </a:rPr>
              <a:t>13</a:t>
            </a:fld>
            <a:endParaRPr lang="en-US" sz="900" kern="0" dirty="0">
              <a:solidFill>
                <a:srgbClr val="FFFFFF"/>
              </a:solidFill>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Research – it's free!</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296866" cy="2895785"/>
          </a:xfrm>
        </p:spPr>
        <p:txBody>
          <a:bodyPr>
            <a:normAutofit fontScale="92500" lnSpcReduction="10000"/>
          </a:bodyPr>
          <a:lstStyle/>
          <a:p>
            <a:pPr marL="0" indent="0">
              <a:buNone/>
            </a:pPr>
            <a:r>
              <a:rPr lang="en-GB" dirty="0">
                <a:hlinkClick r:id="rId4"/>
              </a:rPr>
              <a:t>New - Accommodation Search</a:t>
            </a:r>
            <a:r>
              <a:rPr lang="en-GB" dirty="0"/>
              <a:t>- </a:t>
            </a:r>
            <a:r>
              <a:rPr lang="en-GB" sz="1600" dirty="0">
                <a:solidFill>
                  <a:srgbClr val="1E2834"/>
                </a:solidFill>
              </a:rPr>
              <a:t>accommodation is high on the list when considering where you want to study, but it’s not always easy to compare what’s on offer. Understand what options there are using our new Accomodation search.</a:t>
            </a:r>
          </a:p>
          <a:p>
            <a:pPr marL="0" indent="0">
              <a:buNone/>
            </a:pPr>
            <a:r>
              <a:rPr lang="en-GB" dirty="0">
                <a:hlinkClick r:id="rId5"/>
              </a:rPr>
              <a:t>Join our UCAS Hub lives and Facebook lives</a:t>
            </a:r>
            <a:r>
              <a:rPr lang="en-GB" dirty="0"/>
              <a:t> -</a:t>
            </a:r>
            <a:r>
              <a:rPr lang="en-GB" sz="1600" dirty="0">
                <a:solidFill>
                  <a:srgbClr val="1E2834"/>
                </a:solidFill>
              </a:rPr>
              <a:t>each live session is hosted by an expert panel to give you what you need to make an informed decision.</a:t>
            </a:r>
            <a:endParaRPr lang="en-GB" sz="1600">
              <a:solidFill>
                <a:srgbClr val="1E2834"/>
              </a:solidFill>
            </a:endParaRPr>
          </a:p>
          <a:p>
            <a:pPr marL="0" indent="0">
              <a:buNone/>
            </a:pPr>
            <a:r>
              <a:rPr lang="en-GB" dirty="0">
                <a:hlinkClick r:id="rId6"/>
              </a:rPr>
              <a:t>UCAS Futures</a:t>
            </a:r>
            <a:r>
              <a:rPr lang="en-GB" dirty="0"/>
              <a:t> - </a:t>
            </a:r>
            <a:r>
              <a:rPr lang="en-GB" sz="1600" dirty="0">
                <a:solidFill>
                  <a:srgbClr val="1E2834"/>
                </a:solidFill>
              </a:rPr>
              <a:t>a chance to explore courses you're interested in and speak to universities and colleges from around the UK. You can talk to subject and admissions experts, discover apprenticeships, get advice on personal statements, applying through UCAS, and more.</a:t>
            </a:r>
            <a:endParaRPr lang="en-GB" sz="1600" dirty="0"/>
          </a:p>
          <a:p>
            <a:pPr marL="0" indent="0">
              <a:buNone/>
            </a:pPr>
            <a:endParaRPr lang="en-GB" sz="1600" dirty="0">
              <a:solidFill>
                <a:srgbClr val="1E2834"/>
              </a:solidFill>
              <a:cs typeface="Calibri Light"/>
            </a:endParaRPr>
          </a:p>
        </p:txBody>
      </p:sp>
      <p:sp>
        <p:nvSpPr>
          <p:cNvPr id="4" name="Oval 3">
            <a:extLst>
              <a:ext uri="{FF2B5EF4-FFF2-40B4-BE49-F238E27FC236}">
                <a16:creationId xmlns:a16="http://schemas.microsoft.com/office/drawing/2014/main" id="{892443D3-ADAD-4699-A546-DB486B258324}"/>
              </a:ext>
            </a:extLst>
          </p:cNvPr>
          <p:cNvSpPr/>
          <p:nvPr/>
        </p:nvSpPr>
        <p:spPr>
          <a:xfrm>
            <a:off x="347407" y="1469478"/>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310196"/>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144716"/>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39507" y="1508649"/>
            <a:ext cx="432000" cy="2038345"/>
            <a:chOff x="92141" y="1278343"/>
            <a:chExt cx="432000" cy="2038345"/>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12" y="127834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141"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393" y="2961191"/>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3091523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229523"/>
            <a:ext cx="8228008" cy="1069793"/>
          </a:xfrm>
        </p:spPr>
        <p:txBody>
          <a:bodyPr>
            <a:normAutofit/>
          </a:bodyPr>
          <a:lstStyle/>
          <a:p>
            <a:pPr lvl="0"/>
            <a:r>
              <a:rPr lang="en-US" sz="3200" dirty="0"/>
              <a:t>Research – it’s free!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14257" y="1369829"/>
            <a:ext cx="5701092" cy="2853138"/>
          </a:xfrm>
        </p:spPr>
        <p:txBody>
          <a:bodyPr>
            <a:normAutofit/>
          </a:bodyPr>
          <a:lstStyle/>
          <a:p>
            <a:pPr defTabSz="914400">
              <a:spcBef>
                <a:spcPts val="600"/>
              </a:spcBef>
              <a:spcAft>
                <a:spcPts val="600"/>
              </a:spcAft>
              <a:buFont typeface="Arial" panose="020B0604020202020204" pitchFamily="34" charset="0"/>
              <a:buChar char="•"/>
            </a:pPr>
            <a:r>
              <a:rPr lang="en-US" sz="1800" dirty="0"/>
              <a:t>Learning from others – </a:t>
            </a:r>
            <a:r>
              <a:rPr lang="en-US" sz="1800" dirty="0">
                <a:hlinkClick r:id="rId3"/>
              </a:rPr>
              <a:t>chat to </a:t>
            </a:r>
            <a:r>
              <a:rPr lang="en-US" sz="1800" dirty="0" err="1"/>
              <a:t>uni</a:t>
            </a:r>
            <a:r>
              <a:rPr lang="en-US" sz="1800" dirty="0"/>
              <a:t> students </a:t>
            </a:r>
            <a:r>
              <a:rPr lang="en-US" sz="1800" dirty="0">
                <a:hlinkClick r:id="rId4"/>
              </a:rPr>
              <a:t>student videos</a:t>
            </a:r>
            <a:r>
              <a:rPr lang="en-US" sz="1800" dirty="0"/>
              <a:t> and </a:t>
            </a:r>
            <a:r>
              <a:rPr lang="en-US" sz="1800" dirty="0">
                <a:hlinkClick r:id="rId5"/>
              </a:rPr>
              <a:t>blogs</a:t>
            </a:r>
            <a:r>
              <a:rPr lang="en-US" sz="1800" dirty="0"/>
              <a:t>. </a:t>
            </a:r>
          </a:p>
          <a:p>
            <a:pPr lvl="0" indent="-228600" defTabSz="914400">
              <a:spcBef>
                <a:spcPts val="600"/>
              </a:spcBef>
              <a:spcAft>
                <a:spcPts val="600"/>
              </a:spcAft>
              <a:buFont typeface="Arial" pitchFamily="34"/>
              <a:buChar char="•"/>
            </a:pPr>
            <a:r>
              <a:rPr lang="en-US" sz="1800" dirty="0">
                <a:hlinkClick r:id="rId6"/>
              </a:rPr>
              <a:t>Career options</a:t>
            </a:r>
            <a:r>
              <a:rPr lang="en-US" sz="1800" dirty="0"/>
              <a:t> – use the </a:t>
            </a:r>
            <a:r>
              <a:rPr lang="en-US" sz="1800" dirty="0">
                <a:hlinkClick r:id="rId7"/>
              </a:rPr>
              <a:t>job profiles</a:t>
            </a:r>
            <a:r>
              <a:rPr lang="en-US" sz="1800" dirty="0"/>
              <a:t> to explore different career roles and pathways.</a:t>
            </a:r>
          </a:p>
          <a:p>
            <a:pPr lvl="0" indent="-228600" defTabSz="914400">
              <a:spcBef>
                <a:spcPts val="600"/>
              </a:spcBef>
              <a:spcAft>
                <a:spcPts val="600"/>
              </a:spcAft>
              <a:buFont typeface="Arial" pitchFamily="34"/>
              <a:buChar char="•"/>
            </a:pPr>
            <a:r>
              <a:rPr lang="en-US" sz="1800" dirty="0"/>
              <a:t>Take the </a:t>
            </a:r>
            <a:r>
              <a:rPr lang="en-US" sz="1800" dirty="0">
                <a:hlinkClick r:id="rId8"/>
              </a:rPr>
              <a:t>Buzz quiz</a:t>
            </a:r>
            <a:r>
              <a:rPr lang="en-US" sz="1800" dirty="0"/>
              <a:t> to find out more about individual strengths, and what roles may suit you. </a:t>
            </a:r>
          </a:p>
          <a:p>
            <a:pPr lvl="0" indent="-228600" defTabSz="914400">
              <a:spcBef>
                <a:spcPts val="600"/>
              </a:spcBef>
              <a:spcAft>
                <a:spcPts val="600"/>
              </a:spcAft>
              <a:buFont typeface="Arial" pitchFamily="34"/>
              <a:buChar char="•"/>
            </a:pPr>
            <a:r>
              <a:rPr lang="en-US" sz="1800" dirty="0"/>
              <a:t>The </a:t>
            </a:r>
            <a:r>
              <a:rPr lang="en-US" sz="1800" dirty="0">
                <a:hlinkClick r:id="rId9"/>
              </a:rPr>
              <a:t>Career Finder tool</a:t>
            </a:r>
            <a:r>
              <a:rPr lang="en-US" sz="1800" dirty="0"/>
              <a:t> is ideal for considering options after education, including searching for </a:t>
            </a:r>
            <a:r>
              <a:rPr lang="en-US" sz="1800" dirty="0">
                <a:hlinkClick r:id="rId10"/>
              </a:rPr>
              <a:t>apprenticeships</a:t>
            </a:r>
            <a:r>
              <a:rPr lang="en-US" sz="1800" dirty="0"/>
              <a:t>. </a:t>
            </a:r>
          </a:p>
          <a:p>
            <a:pPr lvl="0"/>
            <a:endParaRPr lang="en-GB" sz="1800" dirty="0"/>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15</a:t>
            </a:fld>
            <a:endParaRPr lang="en-US" sz="900" dirty="0">
              <a:solidFill>
                <a:srgbClr val="FFFFFF"/>
              </a:solidFill>
              <a:latin typeface="Calibri"/>
            </a:endParaRPr>
          </a:p>
        </p:txBody>
      </p:sp>
      <p:pic>
        <p:nvPicPr>
          <p:cNvPr id="7" name="Graphic 10" descr="Classroom">
            <a:extLst>
              <a:ext uri="{FF2B5EF4-FFF2-40B4-BE49-F238E27FC236}">
                <a16:creationId xmlns:a16="http://schemas.microsoft.com/office/drawing/2014/main" id="{2BEDA3C6-C48F-4436-B43D-9C142203D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313" y="1745123"/>
            <a:ext cx="2407331" cy="2407331"/>
          </a:xfrm>
          <a:prstGeom prst="rect">
            <a:avLst/>
          </a:prstGeom>
          <a:noFill/>
          <a:ln cap="flat">
            <a:noFill/>
          </a:ln>
        </p:spPr>
      </p:pic>
    </p:spTree>
    <p:custDataLst>
      <p:tags r:id="rId1"/>
    </p:custDataLst>
    <p:extLst>
      <p:ext uri="{BB962C8B-B14F-4D97-AF65-F5344CB8AC3E}">
        <p14:creationId xmlns:p14="http://schemas.microsoft.com/office/powerpoint/2010/main" val="3970525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6FA645B-FE96-48DD-A424-AE5EE053CF0D}"/>
              </a:ext>
            </a:extLst>
          </p:cNvPr>
          <p:cNvSpPr txBox="1">
            <a:spLocks noGrp="1"/>
          </p:cNvSpPr>
          <p:nvPr>
            <p:ph type="title"/>
          </p:nvPr>
        </p:nvSpPr>
        <p:spPr>
          <a:xfrm>
            <a:off x="287341" y="171248"/>
            <a:ext cx="3832177" cy="987423"/>
          </a:xfrm>
        </p:spPr>
        <p:txBody>
          <a:bodyPr/>
          <a:lstStyle/>
          <a:p>
            <a:pPr lvl="0"/>
            <a:r>
              <a:rPr lang="en-GB" dirty="0"/>
              <a:t>Additional help</a:t>
            </a:r>
          </a:p>
        </p:txBody>
      </p:sp>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idx="1"/>
          </p:nvPr>
        </p:nvPicPr>
        <p:blipFill>
          <a:blip r:embed="rId3"/>
          <a:srcRect l="8933" r="8933"/>
          <a:stretch>
            <a:fillRect/>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idx="2"/>
          </p:nvPr>
        </p:nvSpPr>
        <p:spPr>
          <a:xfrm>
            <a:off x="287341" y="1354750"/>
            <a:ext cx="3832177" cy="2858688"/>
          </a:xfrm>
        </p:spPr>
        <p:txBody>
          <a:bodyPr/>
          <a:lstStyle/>
          <a:p>
            <a:pPr lvl="0"/>
            <a:r>
              <a:rPr lang="en-GB" sz="1600" b="1" dirty="0"/>
              <a:t>UCAS Customer Experience Centre</a:t>
            </a:r>
          </a:p>
          <a:p>
            <a:pPr lvl="0"/>
            <a:r>
              <a:rPr lang="en-GB" sz="1600" dirty="0"/>
              <a:t>0371 468 0 468</a:t>
            </a:r>
          </a:p>
          <a:p>
            <a:pPr lvl="0"/>
            <a:endParaRPr lang="en-GB" sz="1600" b="1" dirty="0"/>
          </a:p>
          <a:p>
            <a:pPr lvl="0"/>
            <a:r>
              <a:rPr lang="en-GB" sz="1600" b="1" dirty="0"/>
              <a:t>From outside the UK:</a:t>
            </a:r>
          </a:p>
          <a:p>
            <a:pPr lvl="0"/>
            <a:r>
              <a:rPr lang="en-GB" sz="1600" dirty="0"/>
              <a:t>+44 330 3330 230</a:t>
            </a:r>
          </a:p>
          <a:p>
            <a:pPr lvl="0"/>
            <a:endParaRPr lang="en-US" sz="1600" dirty="0"/>
          </a:p>
          <a:p>
            <a:pPr lvl="0"/>
            <a:r>
              <a:rPr lang="en-US" sz="1600" dirty="0"/>
              <a:t>Monday to Friday, 08:30 – 18:00 (UK time)</a:t>
            </a:r>
            <a:endParaRPr lang="en-GB" sz="1600" dirty="0"/>
          </a:p>
          <a:p>
            <a:pPr lvl="0"/>
            <a:endParaRPr lang="en-GB" dirty="0"/>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16</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259570" y="3691289"/>
            <a:ext cx="4572000" cy="715671"/>
            <a:chOff x="259570" y="3691289"/>
            <a:chExt cx="4572000" cy="715671"/>
          </a:xfrm>
        </p:grpSpPr>
        <p:sp>
          <p:nvSpPr>
            <p:cNvPr id="9" name="Rectangle 10">
              <a:extLst>
                <a:ext uri="{FF2B5EF4-FFF2-40B4-BE49-F238E27FC236}">
                  <a16:creationId xmlns:a16="http://schemas.microsoft.com/office/drawing/2014/main" id="{416BEA02-E203-488B-8C1E-2E8837A2677D}"/>
                </a:ext>
              </a:extLst>
            </p:cNvPr>
            <p:cNvSpPr/>
            <p:nvPr/>
          </p:nvSpPr>
          <p:spPr>
            <a:xfrm>
              <a:off x="259570" y="3691289"/>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1F2834"/>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4"/>
                </a:rPr>
                <a:t>facebook.com/</a:t>
              </a:r>
              <a:r>
                <a:rPr lang="en-GB" sz="1400" b="0" i="0" u="none" strike="noStrike" kern="1200" cap="none" spc="0" baseline="0" dirty="0" err="1">
                  <a:solidFill>
                    <a:srgbClr val="1F2834"/>
                  </a:solidFill>
                  <a:uFillTx/>
                  <a:latin typeface="Calibri Light"/>
                  <a:hlinkClick r:id="rId4"/>
                </a:rPr>
                <a:t>ucasonline</a:t>
              </a:r>
              <a:r>
                <a:rPr lang="en-GB" sz="1400" b="0" i="0" u="none" strike="noStrike" kern="1200" cap="none" spc="0" baseline="0" dirty="0">
                  <a:solidFill>
                    <a:srgbClr val="1F2834"/>
                  </a:solidFill>
                  <a:uFillTx/>
                  <a:latin typeface="Calibri Light"/>
                </a:rPr>
                <a:t>  </a:t>
              </a:r>
              <a:endParaRPr lang="en-GB" sz="1400" b="0" i="0" u="none" strike="noStrike" kern="1200" cap="none" spc="0" baseline="0" dirty="0">
                <a:solidFill>
                  <a:srgbClr val="1F2834"/>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5"/>
                </a:rPr>
                <a:t>twitter.com/</a:t>
              </a:r>
              <a:r>
                <a:rPr lang="en-GB" sz="1400" b="0" i="0" u="none" strike="noStrike" kern="1200" cap="none" spc="0" baseline="0" dirty="0" err="1">
                  <a:solidFill>
                    <a:srgbClr val="1F2834"/>
                  </a:solidFill>
                  <a:uFillTx/>
                  <a:latin typeface="Calibri Light"/>
                  <a:hlinkClick r:id="rId5"/>
                </a:rPr>
                <a:t>UCAS_online</a:t>
              </a:r>
              <a:r>
                <a:rPr lang="en-GB" sz="1400" b="0" i="0" u="none" strike="noStrike" kern="1200" cap="none" spc="0" baseline="0" dirty="0">
                  <a:solidFill>
                    <a:srgbClr val="1F2834"/>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78762" y="3785158"/>
              <a:ext cx="332613" cy="332603"/>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303441" y="4131278"/>
              <a:ext cx="275691" cy="275682"/>
            </a:xfrm>
            <a:prstGeom prst="rect">
              <a:avLst/>
            </a:prstGeom>
            <a:noFill/>
            <a:ln cap="flat">
              <a:noFill/>
            </a:ln>
          </p:spPr>
        </p:pic>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69510" y="4800965"/>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17</a:t>
            </a:fld>
            <a:endParaRPr lang="en-US" sz="900" dirty="0">
              <a:solidFill>
                <a:srgbClr val="1F2834"/>
              </a:solidFill>
              <a:latin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72AEE5E0-1F7F-47B4-A273-EFDBDC890DBE}" type="slidenum">
              <a:rPr sz="900" smtClean="0">
                <a:solidFill>
                  <a:srgbClr val="FFFFFF"/>
                </a:solidFill>
                <a:latin typeface="Calibri"/>
              </a:rPr>
              <a:t>2</a:t>
            </a:fld>
            <a:endParaRPr lang="en-US" sz="90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87341" y="726774"/>
            <a:ext cx="6308509" cy="335612"/>
          </a:xfrm>
          <a:prstGeom prst="rect">
            <a:avLst/>
          </a:prstGeom>
          <a:noFill/>
          <a:ln cap="flat">
            <a:noFill/>
          </a:ln>
        </p:spPr>
        <p:txBody>
          <a:bodyPr vert="horz" wrap="square" lIns="121916" tIns="60963" rIns="121916" bIns="60963" anchor="b" anchorCtr="0" compatLnSpc="1">
            <a:noAutofit/>
          </a:bodyPr>
          <a:lstStyle/>
          <a:p>
            <a:pPr marL="0" marR="0" lvl="0" indent="0" algn="l" defTabSz="1219169"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3200" b="1" i="0" u="none" strike="noStrike" kern="1200" cap="none" spc="0" baseline="0" dirty="0">
                <a:solidFill>
                  <a:srgbClr val="1F2834"/>
                </a:solidFill>
                <a:uFillTx/>
                <a:latin typeface="Calibri"/>
              </a:rPr>
              <a:t>Why chose the UK?</a:t>
            </a:r>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8" name="TextBox 5">
            <a:extLst>
              <a:ext uri="{FF2B5EF4-FFF2-40B4-BE49-F238E27FC236}">
                <a16:creationId xmlns:a16="http://schemas.microsoft.com/office/drawing/2014/main" id="{FADF20FE-A382-4EF3-831E-FFE1CAB746C9}"/>
              </a:ext>
            </a:extLst>
          </p:cNvPr>
          <p:cNvSpPr txBox="1"/>
          <p:nvPr/>
        </p:nvSpPr>
        <p:spPr>
          <a:xfrm>
            <a:off x="287341" y="1208355"/>
            <a:ext cx="5638872" cy="3108543"/>
          </a:xfrm>
          <a:prstGeom prst="rect">
            <a:avLst/>
          </a:prstGeom>
          <a:noFill/>
          <a:ln cap="flat">
            <a:noFill/>
          </a:ln>
        </p:spPr>
        <p:txBody>
          <a:bodyPr vert="horz" wrap="square" lIns="91440" tIns="45720" rIns="91440" bIns="45720" anchor="t" anchorCtr="0" compatLnSpc="1">
            <a:spAutoFit/>
          </a:bodyPr>
          <a:lstStyle/>
          <a:p>
            <a:pPr marL="285750" indent="-285750" eaLnBrk="1" hangingPunct="1">
              <a:buClr>
                <a:srgbClr val="5DB88D"/>
              </a:buClr>
              <a:buFont typeface="Arial" panose="020B0604020202020204" pitchFamily="34" charset="0"/>
              <a:buChar char="•"/>
              <a:defRPr/>
            </a:pPr>
            <a:r>
              <a:rPr lang="en-US" altLang="en-US" sz="1400" dirty="0">
                <a:latin typeface="+mj-lt"/>
                <a:ea typeface="ＭＳ Ｐゴシック" charset="-128"/>
              </a:rPr>
              <a:t>The UK has a long history of welcoming international students.</a:t>
            </a:r>
          </a:p>
          <a:p>
            <a:pPr marL="285750" indent="-285750" eaLnBrk="1" hangingPunct="1">
              <a:buClr>
                <a:srgbClr val="5DB88D"/>
              </a:buClr>
              <a:buFont typeface="Arial" panose="020B0604020202020204" pitchFamily="34" charset="0"/>
              <a:buChar char="•"/>
              <a:defRPr/>
            </a:pPr>
            <a:endParaRPr lang="en-US" altLang="en-US" sz="1400" dirty="0">
              <a:latin typeface="+mj-lt"/>
              <a:ea typeface="ＭＳ Ｐゴシック" charset="-128"/>
            </a:endParaRPr>
          </a:p>
          <a:p>
            <a:pPr marL="285750" indent="-285750" eaLnBrk="1" hangingPunct="1">
              <a:buClr>
                <a:srgbClr val="5DB88D"/>
              </a:buClr>
              <a:buFont typeface="Arial" panose="020B0604020202020204" pitchFamily="34" charset="0"/>
              <a:buChar char="•"/>
              <a:defRPr/>
            </a:pPr>
            <a:r>
              <a:rPr lang="en-US" altLang="en-US" sz="1400" dirty="0">
                <a:latin typeface="+mj-lt"/>
                <a:ea typeface="ＭＳ Ｐゴシック" charset="-128"/>
              </a:rPr>
              <a:t>In 2019, over 140,000 people from outside the UK applied through UCAS.</a:t>
            </a:r>
          </a:p>
          <a:p>
            <a:pPr marL="285750" indent="-285750" eaLnBrk="1" hangingPunct="1">
              <a:buClr>
                <a:srgbClr val="5DB88D"/>
              </a:buClr>
              <a:buFont typeface="Arial" panose="020B0604020202020204" pitchFamily="34" charset="0"/>
              <a:buChar char="•"/>
              <a:defRPr/>
            </a:pPr>
            <a:endParaRPr lang="en-US" altLang="en-US" sz="1400" dirty="0">
              <a:latin typeface="+mj-lt"/>
              <a:ea typeface="ＭＳ Ｐゴシック" charset="-128"/>
            </a:endParaRPr>
          </a:p>
          <a:p>
            <a:pPr marL="285750" indent="-285750" eaLnBrk="1" hangingPunct="1">
              <a:buClr>
                <a:srgbClr val="5DB88D"/>
              </a:buClr>
              <a:buFont typeface="Arial" panose="020B0604020202020204" pitchFamily="34" charset="0"/>
              <a:buChar char="•"/>
              <a:defRPr/>
            </a:pPr>
            <a:r>
              <a:rPr lang="en-US" altLang="en-US" sz="1400" dirty="0">
                <a:latin typeface="+mj-lt"/>
                <a:ea typeface="ＭＳ Ｐゴシック" charset="-128"/>
              </a:rPr>
              <a:t>There are over 35,000 undergraduate courses at over 400 course providers.</a:t>
            </a:r>
          </a:p>
          <a:p>
            <a:pPr marL="285750" indent="-285750" eaLnBrk="1" hangingPunct="1">
              <a:buClr>
                <a:srgbClr val="5DB88D"/>
              </a:buClr>
              <a:buFont typeface="Arial" panose="020B0604020202020204" pitchFamily="34" charset="0"/>
              <a:buChar char="•"/>
              <a:defRPr/>
            </a:pPr>
            <a:endParaRPr lang="en-US" altLang="en-US" sz="1400" dirty="0">
              <a:latin typeface="+mj-lt"/>
              <a:ea typeface="ＭＳ Ｐゴシック" charset="-128"/>
            </a:endParaRPr>
          </a:p>
          <a:p>
            <a:pPr marL="285750" indent="-285750" eaLnBrk="1" hangingPunct="1">
              <a:buClr>
                <a:srgbClr val="5DB88D"/>
              </a:buClr>
              <a:buFont typeface="Arial" panose="020B0604020202020204" pitchFamily="34" charset="0"/>
              <a:buChar char="•"/>
              <a:defRPr/>
            </a:pPr>
            <a:r>
              <a:rPr lang="en-US" altLang="en-US" sz="1400" dirty="0">
                <a:latin typeface="+mj-lt"/>
                <a:ea typeface="ＭＳ Ｐゴシック" charset="-128"/>
              </a:rPr>
              <a:t>A UK degree means you are well placed to secure global employment.</a:t>
            </a:r>
          </a:p>
          <a:p>
            <a:pPr marL="285750" indent="-285750" eaLnBrk="1" hangingPunct="1">
              <a:buClr>
                <a:srgbClr val="5DB88D"/>
              </a:buClr>
              <a:buFont typeface="Arial" panose="020B0604020202020204" pitchFamily="34" charset="0"/>
              <a:buChar char="•"/>
              <a:defRPr/>
            </a:pPr>
            <a:endParaRPr lang="en-US" altLang="en-US" sz="1400" dirty="0">
              <a:latin typeface="+mj-lt"/>
              <a:ea typeface="ＭＳ Ｐゴシック" charset="-128"/>
            </a:endParaRPr>
          </a:p>
          <a:p>
            <a:pPr marL="285750" indent="-285750" eaLnBrk="1" hangingPunct="1">
              <a:buClr>
                <a:srgbClr val="5DB88D"/>
              </a:buClr>
              <a:buFont typeface="Arial" panose="020B0604020202020204" pitchFamily="34" charset="0"/>
              <a:buChar char="•"/>
              <a:defRPr/>
            </a:pPr>
            <a:r>
              <a:rPr lang="en-US" altLang="en-US" sz="1400" dirty="0">
                <a:latin typeface="+mj-lt"/>
                <a:ea typeface="ＭＳ Ｐゴシック" charset="-128"/>
              </a:rPr>
              <a:t>UK qualifications are </a:t>
            </a:r>
            <a:r>
              <a:rPr lang="en-US" altLang="en-US" sz="1400" dirty="0" err="1">
                <a:latin typeface="+mj-lt"/>
                <a:ea typeface="ＭＳ Ｐゴシック" charset="-128"/>
              </a:rPr>
              <a:t>recognised</a:t>
            </a:r>
            <a:r>
              <a:rPr lang="en-US" altLang="en-US" sz="1400" dirty="0">
                <a:latin typeface="+mj-lt"/>
                <a:ea typeface="ＭＳ Ｐゴシック" charset="-128"/>
              </a:rPr>
              <a:t> and respected throughout the world.</a:t>
            </a:r>
          </a:p>
          <a:p>
            <a:pPr marL="285750" indent="-285750" eaLnBrk="1" hangingPunct="1">
              <a:buClr>
                <a:srgbClr val="5DB88D"/>
              </a:buClr>
              <a:buFont typeface="Arial" panose="020B0604020202020204" pitchFamily="34" charset="0"/>
              <a:buChar char="•"/>
              <a:defRPr/>
            </a:pPr>
            <a:endParaRPr lang="en-US" altLang="en-US" sz="1400" dirty="0">
              <a:latin typeface="+mj-lt"/>
              <a:ea typeface="ＭＳ Ｐゴシック" charset="-128"/>
            </a:endParaRPr>
          </a:p>
          <a:p>
            <a:pPr marL="285750" indent="-285750" eaLnBrk="1" hangingPunct="1">
              <a:buClr>
                <a:srgbClr val="5DB88D"/>
              </a:buClr>
              <a:buFont typeface="Arial" panose="020B0604020202020204" pitchFamily="34" charset="0"/>
              <a:buChar char="•"/>
              <a:defRPr/>
            </a:pPr>
            <a:r>
              <a:rPr lang="en-US" altLang="en-US" sz="1400" dirty="0">
                <a:latin typeface="+mj-lt"/>
                <a:ea typeface="ＭＳ Ｐゴシック" charset="-128"/>
              </a:rPr>
              <a:t>British universities and colleges provide a multi-cultural, diverse, creative, and innovative environment.</a:t>
            </a:r>
          </a:p>
        </p:txBody>
      </p:sp>
      <p:pic>
        <p:nvPicPr>
          <p:cNvPr id="10" name="Picture 9">
            <a:extLst>
              <a:ext uri="{FF2B5EF4-FFF2-40B4-BE49-F238E27FC236}">
                <a16:creationId xmlns:a16="http://schemas.microsoft.com/office/drawing/2014/main" id="{9B2B94F6-CEAC-46C1-9D06-FFD06C611D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664"/>
          <a:stretch/>
        </p:blipFill>
        <p:spPr>
          <a:xfrm>
            <a:off x="5518820" y="323333"/>
            <a:ext cx="3062727" cy="3993565"/>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197694" y="0"/>
            <a:ext cx="8228008" cy="1069793"/>
          </a:xfrm>
        </p:spPr>
        <p:txBody>
          <a:bodyPr>
            <a:normAutofit/>
          </a:bodyPr>
          <a:lstStyle/>
          <a:p>
            <a:pPr lvl="0"/>
            <a:r>
              <a:rPr lang="en-GB" sz="3200" dirty="0"/>
              <a:t>What is UCAS?</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idx="1"/>
          </p:nvPr>
        </p:nvSpPr>
        <p:spPr>
          <a:xfrm>
            <a:off x="287341" y="1155621"/>
            <a:ext cx="8228008" cy="3203005"/>
          </a:xfrm>
        </p:spPr>
        <p:txBody>
          <a:bodyPr>
            <a:normAutofit fontScale="92500" lnSpcReduction="20000"/>
          </a:bodyPr>
          <a:lstStyle/>
          <a:p>
            <a:pPr marL="0" indent="0" eaLnBrk="1" hangingPunct="1">
              <a:buNone/>
              <a:defRPr/>
            </a:pPr>
            <a:r>
              <a:rPr lang="en-US" altLang="en-US" sz="1500" dirty="0">
                <a:solidFill>
                  <a:schemeClr val="tx1"/>
                </a:solidFill>
                <a:latin typeface="+mj-lt"/>
                <a:ea typeface="+mn-ea"/>
              </a:rPr>
              <a:t>UCAS is the </a:t>
            </a:r>
            <a:r>
              <a:rPr lang="en-US" altLang="en-US" sz="1500" dirty="0" err="1">
                <a:solidFill>
                  <a:schemeClr val="tx1"/>
                </a:solidFill>
                <a:latin typeface="+mj-lt"/>
                <a:ea typeface="+mn-ea"/>
              </a:rPr>
              <a:t>organisation</a:t>
            </a:r>
            <a:r>
              <a:rPr lang="en-US" altLang="en-US" sz="1500" dirty="0">
                <a:solidFill>
                  <a:schemeClr val="tx1"/>
                </a:solidFill>
                <a:latin typeface="+mj-lt"/>
                <a:ea typeface="+mn-ea"/>
              </a:rPr>
              <a:t> responsible for connecting people to UK higher education.</a:t>
            </a:r>
          </a:p>
          <a:p>
            <a:pPr marL="0" indent="0" eaLnBrk="1" hangingPunct="1">
              <a:buNone/>
              <a:defRPr/>
            </a:pPr>
            <a:endParaRPr lang="en-US" altLang="en-US" sz="1500" dirty="0">
              <a:solidFill>
                <a:schemeClr val="tx1"/>
              </a:solidFill>
              <a:latin typeface="+mj-lt"/>
              <a:ea typeface="+mn-ea"/>
            </a:endParaRPr>
          </a:p>
          <a:p>
            <a:pPr marL="0" indent="0" eaLnBrk="1" hangingPunct="1">
              <a:buNone/>
              <a:defRPr/>
            </a:pPr>
            <a:r>
              <a:rPr lang="en-US" altLang="en-US" sz="1500" dirty="0">
                <a:solidFill>
                  <a:schemeClr val="tx1"/>
                </a:solidFill>
                <a:latin typeface="+mj-lt"/>
                <a:ea typeface="+mn-ea"/>
              </a:rPr>
              <a:t>You can apply for up to five different courses in one UCAS application.</a:t>
            </a:r>
          </a:p>
          <a:p>
            <a:pPr marL="0" indent="0" eaLnBrk="1" hangingPunct="1">
              <a:buNone/>
              <a:defRPr/>
            </a:pPr>
            <a:endParaRPr lang="en-US" altLang="en-US" sz="1500" dirty="0">
              <a:solidFill>
                <a:schemeClr val="tx1"/>
              </a:solidFill>
              <a:latin typeface="+mj-lt"/>
              <a:ea typeface="+mn-ea"/>
            </a:endParaRPr>
          </a:p>
          <a:p>
            <a:pPr marL="0" indent="0" eaLnBrk="1" hangingPunct="1">
              <a:buNone/>
              <a:defRPr/>
            </a:pPr>
            <a:r>
              <a:rPr lang="en-US" altLang="en-US" sz="1500" dirty="0">
                <a:solidFill>
                  <a:schemeClr val="tx1"/>
                </a:solidFill>
                <a:latin typeface="+mj-lt"/>
                <a:ea typeface="+mn-ea"/>
              </a:rPr>
              <a:t>The UCAS website can be used to: </a:t>
            </a:r>
          </a:p>
          <a:p>
            <a:pPr eaLnBrk="1" hangingPunct="1">
              <a:buFont typeface="Arial" panose="020B0604020202020204" pitchFamily="34" charset="0"/>
              <a:buChar char="•"/>
              <a:defRPr/>
            </a:pPr>
            <a:r>
              <a:rPr lang="en-US" altLang="en-US" sz="1500" dirty="0">
                <a:solidFill>
                  <a:schemeClr val="tx1"/>
                </a:solidFill>
                <a:latin typeface="+mj-lt"/>
                <a:ea typeface="+mn-ea"/>
              </a:rPr>
              <a:t>research courses</a:t>
            </a:r>
          </a:p>
          <a:p>
            <a:pPr eaLnBrk="1" hangingPunct="1">
              <a:buFont typeface="Arial" panose="020B0604020202020204" pitchFamily="34" charset="0"/>
              <a:buChar char="•"/>
              <a:defRPr/>
            </a:pPr>
            <a:r>
              <a:rPr lang="en-US" altLang="en-US" sz="1500" dirty="0">
                <a:solidFill>
                  <a:schemeClr val="tx1"/>
                </a:solidFill>
                <a:latin typeface="+mj-lt"/>
                <a:ea typeface="+mn-ea"/>
              </a:rPr>
              <a:t>find out about universities and colleges</a:t>
            </a:r>
          </a:p>
          <a:p>
            <a:pPr eaLnBrk="1" hangingPunct="1">
              <a:buFont typeface="Arial" panose="020B0604020202020204" pitchFamily="34" charset="0"/>
              <a:buChar char="•"/>
              <a:defRPr/>
            </a:pPr>
            <a:r>
              <a:rPr lang="en-US" altLang="en-US" sz="1500" dirty="0">
                <a:solidFill>
                  <a:schemeClr val="tx1"/>
                </a:solidFill>
                <a:latin typeface="+mj-lt"/>
                <a:ea typeface="+mn-ea"/>
              </a:rPr>
              <a:t>read blogs from international students</a:t>
            </a:r>
          </a:p>
          <a:p>
            <a:pPr eaLnBrk="1" hangingPunct="1">
              <a:buFont typeface="Arial" panose="020B0604020202020204" pitchFamily="34" charset="0"/>
              <a:buChar char="•"/>
              <a:defRPr/>
            </a:pPr>
            <a:r>
              <a:rPr lang="en-US" altLang="en-US" sz="1500" dirty="0">
                <a:solidFill>
                  <a:schemeClr val="tx1"/>
                </a:solidFill>
                <a:latin typeface="+mj-lt"/>
                <a:ea typeface="+mn-ea"/>
              </a:rPr>
              <a:t>find open days </a:t>
            </a:r>
          </a:p>
          <a:p>
            <a:pPr eaLnBrk="1" hangingPunct="1">
              <a:buFont typeface="Arial" panose="020B0604020202020204" pitchFamily="34" charset="0"/>
              <a:buChar char="•"/>
              <a:defRPr/>
            </a:pPr>
            <a:r>
              <a:rPr lang="en-US" altLang="en-US" sz="1500" dirty="0">
                <a:solidFill>
                  <a:schemeClr val="tx1"/>
                </a:solidFill>
                <a:latin typeface="+mj-lt"/>
                <a:ea typeface="+mn-ea"/>
              </a:rPr>
              <a:t>download UCAS publications</a:t>
            </a:r>
          </a:p>
          <a:p>
            <a:pPr eaLnBrk="1" hangingPunct="1">
              <a:buFont typeface="Arial" panose="020B0604020202020204" pitchFamily="34" charset="0"/>
              <a:buChar char="•"/>
              <a:defRPr/>
            </a:pPr>
            <a:r>
              <a:rPr lang="en-US" altLang="en-US" sz="1500" dirty="0">
                <a:solidFill>
                  <a:schemeClr val="tx1"/>
                </a:solidFill>
                <a:latin typeface="+mj-lt"/>
                <a:ea typeface="+mn-ea"/>
              </a:rPr>
              <a:t>see entry requirements</a:t>
            </a:r>
          </a:p>
          <a:p>
            <a:pPr eaLnBrk="1" hangingPunct="1">
              <a:buFont typeface="Arial" panose="020B0604020202020204" pitchFamily="34" charset="0"/>
              <a:buChar char="•"/>
              <a:defRPr/>
            </a:pPr>
            <a:r>
              <a:rPr lang="en-US" altLang="en-US" sz="1500" dirty="0">
                <a:solidFill>
                  <a:schemeClr val="tx1"/>
                </a:solidFill>
                <a:latin typeface="+mj-lt"/>
                <a:ea typeface="+mn-ea"/>
              </a:rPr>
              <a:t>make and track your application</a:t>
            </a:r>
          </a:p>
          <a:p>
            <a:pPr lvl="0"/>
            <a:endParaRPr lang="en-GB" sz="1600" dirty="0">
              <a:latin typeface="+mj-lt"/>
            </a:endParaRP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a:t>
            </a:r>
            <a:r>
              <a:rPr lang="en-US" sz="900" b="0" i="0" u="none" strike="noStrike" kern="1200" cap="none" spc="0" baseline="0" dirty="0">
                <a:solidFill>
                  <a:srgbClr val="1F2834"/>
                </a:solidFill>
                <a:uFillTx/>
                <a:latin typeface="Calibri"/>
              </a:rPr>
              <a:t>   </a:t>
            </a:r>
            <a:fld id="{7BAABDD8-FF6B-4F18-BB86-226492653E5F}" type="slidenum">
              <a:rPr sz="900" kern="0" smtClean="0">
                <a:solidFill>
                  <a:srgbClr val="FFFFFF"/>
                </a:solidFill>
                <a:latin typeface="Calibri"/>
              </a:rPr>
              <a:t>3</a:t>
            </a:fld>
            <a:endParaRPr lang="en-US" sz="900" kern="0" dirty="0">
              <a:solidFill>
                <a:srgbClr val="FFFFFF"/>
              </a:solidFill>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36098"/>
            <a:ext cx="3832177" cy="987423"/>
          </a:xfrm>
        </p:spPr>
        <p:txBody>
          <a:bodyPr/>
          <a:lstStyle/>
          <a:p>
            <a:pPr lvl="0"/>
            <a:r>
              <a:rPr lang="en-GB" dirty="0">
                <a:solidFill>
                  <a:srgbClr val="1E2834"/>
                </a:solidFill>
              </a:rPr>
              <a:t>Top research tips</a:t>
            </a:r>
            <a:endParaRPr lang="en-GB"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87341" y="1379747"/>
            <a:ext cx="4284658" cy="3260722"/>
          </a:xfrm>
        </p:spPr>
        <p:txBody>
          <a:bodyPr/>
          <a:lstStyle/>
          <a:p>
            <a:pPr defTabSz="914400" eaLnBrk="1" hangingPunct="1">
              <a:lnSpc>
                <a:spcPct val="90000"/>
              </a:lnSpc>
              <a:spcAft>
                <a:spcPts val="600"/>
              </a:spcAft>
              <a:buClr>
                <a:srgbClr val="FF0000"/>
              </a:buClr>
              <a:defRPr/>
            </a:pPr>
            <a:r>
              <a:rPr lang="en-US" altLang="en-US" sz="1400" dirty="0">
                <a:latin typeface="+mj-lt"/>
                <a:ea typeface="+mn-ea"/>
              </a:rPr>
              <a:t>There are a number of things for you to consider when applying for higher education in the UK, such as:</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altLang="en-US" sz="1400" dirty="0">
                <a:latin typeface="+mj-lt"/>
                <a:ea typeface="+mn-ea"/>
              </a:rPr>
              <a:t>choosing a subject you will enjoy as you are investing time, money, and effort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altLang="en-US" sz="1400" dirty="0">
                <a:latin typeface="+mj-lt"/>
                <a:ea typeface="+mn-ea"/>
              </a:rPr>
              <a:t>whether it’s right for your career path</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altLang="en-US" sz="1400" dirty="0">
                <a:latin typeface="+mj-lt"/>
                <a:ea typeface="+mn-ea"/>
              </a:rPr>
              <a:t>the location, including transport links</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altLang="en-US" sz="1400" dirty="0">
                <a:latin typeface="+mj-lt"/>
                <a:ea typeface="+mn-ea"/>
              </a:rPr>
              <a:t>a study style that suits you</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altLang="en-US" sz="1400" dirty="0">
                <a:latin typeface="+mj-lt"/>
                <a:ea typeface="+mn-ea"/>
              </a:rPr>
              <a:t>extracurricular activities to take part in</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altLang="en-US" sz="1400" dirty="0">
                <a:latin typeface="+mj-lt"/>
                <a:ea typeface="+mn-ea"/>
              </a:rPr>
              <a:t>finances</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4</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9967" y="1511155"/>
            <a:ext cx="3833783" cy="239611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The UCAS Hub</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116995" y="1405807"/>
            <a:ext cx="5575319" cy="2853138"/>
          </a:xfrm>
        </p:spPr>
        <p:txBody>
          <a:bodyPr>
            <a:normAutofit/>
          </a:bodyPr>
          <a:lstStyle/>
          <a:p>
            <a:pPr eaLnBrk="1" hangingPunct="1">
              <a:buFont typeface="Arial" panose="020B0604020202020204" pitchFamily="34" charset="0"/>
              <a:buChar char="•"/>
              <a:defRPr/>
            </a:pPr>
            <a:r>
              <a:rPr lang="en-US" altLang="en-US" sz="1400" dirty="0">
                <a:solidFill>
                  <a:schemeClr val="tx1"/>
                </a:solidFill>
                <a:latin typeface="+mj-lt"/>
              </a:rPr>
              <a:t>Provides students with a central place to store and collate information and research when looking into higher education.</a:t>
            </a:r>
          </a:p>
          <a:p>
            <a:pPr eaLnBrk="1" hangingPunct="1">
              <a:buFont typeface="Arial" panose="020B0604020202020204" pitchFamily="34" charset="0"/>
              <a:buChar char="•"/>
              <a:defRPr/>
            </a:pPr>
            <a:endParaRPr lang="en-US" altLang="en-US" sz="1400" dirty="0">
              <a:solidFill>
                <a:schemeClr val="tx1"/>
              </a:solidFill>
              <a:latin typeface="+mj-lt"/>
            </a:endParaRPr>
          </a:p>
          <a:p>
            <a:pPr eaLnBrk="1" hangingPunct="1">
              <a:buFont typeface="Arial" panose="020B0604020202020204" pitchFamily="34" charset="0"/>
              <a:buChar char="•"/>
              <a:defRPr/>
            </a:pPr>
            <a:r>
              <a:rPr lang="en-US" altLang="en-US" sz="1400" dirty="0">
                <a:solidFill>
                  <a:schemeClr val="tx1"/>
                </a:solidFill>
                <a:latin typeface="+mj-lt"/>
              </a:rPr>
              <a:t>Provides all necessary tools and guidance on what to do next, where to look, and how to do things.</a:t>
            </a:r>
          </a:p>
          <a:p>
            <a:pPr eaLnBrk="1" hangingPunct="1">
              <a:buFont typeface="Arial" panose="020B0604020202020204" pitchFamily="34" charset="0"/>
              <a:buChar char="•"/>
              <a:defRPr/>
            </a:pPr>
            <a:endParaRPr lang="en-US" altLang="en-US" sz="1400" dirty="0">
              <a:solidFill>
                <a:schemeClr val="tx1"/>
              </a:solidFill>
              <a:latin typeface="+mj-lt"/>
            </a:endParaRPr>
          </a:p>
          <a:p>
            <a:pPr eaLnBrk="1" hangingPunct="1">
              <a:buFont typeface="Arial" panose="020B0604020202020204" pitchFamily="34" charset="0"/>
              <a:buChar char="•"/>
              <a:defRPr/>
            </a:pPr>
            <a:r>
              <a:rPr lang="en-US" altLang="en-US" sz="1400" dirty="0">
                <a:solidFill>
                  <a:schemeClr val="tx1"/>
                </a:solidFill>
                <a:latin typeface="+mj-lt"/>
              </a:rPr>
              <a:t>Is free to use and allows UCAS to </a:t>
            </a:r>
            <a:r>
              <a:rPr lang="en-US" altLang="en-US" sz="1400" dirty="0" err="1">
                <a:solidFill>
                  <a:schemeClr val="tx1"/>
                </a:solidFill>
                <a:latin typeface="+mj-lt"/>
              </a:rPr>
              <a:t>personalise</a:t>
            </a:r>
            <a:r>
              <a:rPr lang="en-US" altLang="en-US" sz="1400" dirty="0">
                <a:solidFill>
                  <a:schemeClr val="tx1"/>
                </a:solidFill>
                <a:latin typeface="+mj-lt"/>
              </a:rPr>
              <a:t> the right content to students</a:t>
            </a:r>
            <a:r>
              <a:rPr lang="en-US" sz="1400" dirty="0">
                <a:solidFill>
                  <a:schemeClr val="tx1"/>
                </a:solidFill>
                <a:latin typeface="+mj-lt"/>
              </a:rPr>
              <a:t>. </a:t>
            </a:r>
          </a:p>
          <a:p>
            <a:pPr marL="0" indent="0" eaLnBrk="1" hangingPunct="1">
              <a:buNone/>
              <a:defRPr/>
            </a:pPr>
            <a:endParaRPr lang="en-US" sz="1400" dirty="0">
              <a:solidFill>
                <a:schemeClr val="tx1"/>
              </a:solidFill>
              <a:latin typeface="+mj-lt"/>
            </a:endParaRPr>
          </a:p>
          <a:p>
            <a:pPr>
              <a:buFont typeface="Arial" panose="020B0604020202020204" pitchFamily="34" charset="0"/>
              <a:buChar char="•"/>
            </a:pPr>
            <a:r>
              <a:rPr lang="en-US" altLang="en-US" sz="1400" dirty="0">
                <a:solidFill>
                  <a:schemeClr val="tx1"/>
                </a:solidFill>
                <a:latin typeface="+mj-lt"/>
              </a:rPr>
              <a:t>Register to explore your options and research your choices: </a:t>
            </a:r>
            <a:r>
              <a:rPr lang="en-US" altLang="en-US" sz="1400" b="1" dirty="0">
                <a:solidFill>
                  <a:schemeClr val="tx1"/>
                </a:solidFill>
                <a:latin typeface="+mj-lt"/>
              </a:rPr>
              <a:t>ucas.com/hub. </a:t>
            </a:r>
          </a:p>
          <a:p>
            <a:pPr lvl="0"/>
            <a:endParaRPr lang="en-GB" sz="1200" dirty="0"/>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5</a:t>
            </a:fld>
            <a:endParaRPr lang="en-US" sz="900" kern="0" dirty="0">
              <a:solidFill>
                <a:srgbClr val="FFFFFF"/>
              </a:solidFill>
              <a:latin typeface="Calibri"/>
            </a:endParaRPr>
          </a:p>
        </p:txBody>
      </p:sp>
      <p:pic>
        <p:nvPicPr>
          <p:cNvPr id="9" name="Picture 8">
            <a:extLst>
              <a:ext uri="{FF2B5EF4-FFF2-40B4-BE49-F238E27FC236}">
                <a16:creationId xmlns:a16="http://schemas.microsoft.com/office/drawing/2014/main" id="{BCB04A54-ABE6-4EA8-98BC-95EC7936EE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2314" y="1256525"/>
            <a:ext cx="3334691" cy="2481169"/>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DB66-9112-43BE-893D-E6B6461CBE37}"/>
              </a:ext>
            </a:extLst>
          </p:cNvPr>
          <p:cNvSpPr txBox="1">
            <a:spLocks noGrp="1"/>
          </p:cNvSpPr>
          <p:nvPr>
            <p:ph type="title"/>
          </p:nvPr>
        </p:nvSpPr>
        <p:spPr>
          <a:xfrm>
            <a:off x="346886" y="-46158"/>
            <a:ext cx="8228008" cy="1069793"/>
          </a:xfrm>
        </p:spPr>
        <p:txBody>
          <a:bodyPr>
            <a:normAutofit/>
          </a:bodyPr>
          <a:lstStyle/>
          <a:p>
            <a:pPr lvl="0"/>
            <a:r>
              <a:rPr lang="en-GB" sz="3200" dirty="0"/>
              <a:t>Apply key facts</a:t>
            </a:r>
          </a:p>
        </p:txBody>
      </p:sp>
      <p:sp>
        <p:nvSpPr>
          <p:cNvPr id="3" name="Content Placeholder 2">
            <a:extLst>
              <a:ext uri="{FF2B5EF4-FFF2-40B4-BE49-F238E27FC236}">
                <a16:creationId xmlns:a16="http://schemas.microsoft.com/office/drawing/2014/main" id="{9767A08E-014D-45FA-890D-BA68B131BEA3}"/>
              </a:ext>
            </a:extLst>
          </p:cNvPr>
          <p:cNvSpPr txBox="1">
            <a:spLocks noGrp="1"/>
          </p:cNvSpPr>
          <p:nvPr>
            <p:ph idx="1"/>
          </p:nvPr>
        </p:nvSpPr>
        <p:spPr>
          <a:xfrm>
            <a:off x="389792" y="971253"/>
            <a:ext cx="8228008" cy="3564349"/>
          </a:xfrm>
        </p:spPr>
        <p:txBody>
          <a:bodyPr>
            <a:noAutofit/>
          </a:bodyPr>
          <a:lstStyle/>
          <a:p>
            <a:pPr lvl="0">
              <a:lnSpc>
                <a:spcPct val="120000"/>
              </a:lnSpc>
              <a:buClr>
                <a:srgbClr val="1F2834"/>
              </a:buClr>
              <a:buFont typeface="Arial" pitchFamily="34"/>
              <a:buChar char="•"/>
            </a:pPr>
            <a:r>
              <a:rPr lang="en-GB" sz="1400"/>
              <a:t>It’s an online application</a:t>
            </a:r>
          </a:p>
          <a:p>
            <a:pPr lvl="0">
              <a:lnSpc>
                <a:spcPct val="120000"/>
              </a:lnSpc>
              <a:buClr>
                <a:srgbClr val="1F2834"/>
              </a:buClr>
              <a:buFont typeface="Arial" pitchFamily="34"/>
              <a:buChar char="•"/>
            </a:pPr>
            <a:r>
              <a:rPr lang="en-GB" sz="1400"/>
              <a:t>Maximum of five choices.</a:t>
            </a:r>
          </a:p>
          <a:p>
            <a:pPr lvl="0" defTabSz="914400">
              <a:lnSpc>
                <a:spcPct val="120000"/>
              </a:lnSpc>
              <a:buClr>
                <a:srgbClr val="1F2834"/>
              </a:buClr>
              <a:buFont typeface="Arial" pitchFamily="34"/>
              <a:buChar char="•"/>
            </a:pPr>
            <a:r>
              <a:rPr lang="en-GB" sz="1400"/>
              <a:t>Choice restrictions:</a:t>
            </a:r>
          </a:p>
          <a:p>
            <a:pPr marL="777870" lvl="1" indent="-285750" defTabSz="914400">
              <a:lnSpc>
                <a:spcPct val="120000"/>
              </a:lnSpc>
              <a:buClr>
                <a:srgbClr val="1F2834"/>
              </a:buClr>
              <a:buFont typeface="Arial" pitchFamily="34"/>
              <a:buChar char="•"/>
            </a:pPr>
            <a:r>
              <a:rPr lang="en-GB" sz="1400"/>
              <a:t>medicine, veterinary, medicine/science, dentistry</a:t>
            </a:r>
            <a:br>
              <a:rPr lang="en-GB" sz="1400"/>
            </a:br>
            <a:r>
              <a:rPr lang="en-GB" sz="1400"/>
              <a:t>(maximum of four)</a:t>
            </a:r>
          </a:p>
          <a:p>
            <a:pPr marL="777870" lvl="1" indent="-285750" defTabSz="914400">
              <a:lnSpc>
                <a:spcPct val="120000"/>
              </a:lnSpc>
              <a:buClr>
                <a:srgbClr val="1F2834"/>
              </a:buClr>
              <a:buFont typeface="Arial" pitchFamily="34"/>
              <a:buChar char="•"/>
            </a:pPr>
            <a:r>
              <a:rPr lang="en-GB" sz="1400"/>
              <a:t>Oxford or Cambridge</a:t>
            </a:r>
          </a:p>
          <a:p>
            <a:pPr lvl="0" defTabSz="914400">
              <a:lnSpc>
                <a:spcPct val="120000"/>
              </a:lnSpc>
              <a:buClr>
                <a:srgbClr val="1F2834"/>
              </a:buClr>
              <a:buFont typeface="Arial" pitchFamily="34"/>
              <a:buChar char="•"/>
            </a:pPr>
            <a:r>
              <a:rPr lang="en-GB" sz="1400"/>
              <a:t>Simple application cost: </a:t>
            </a:r>
          </a:p>
          <a:p>
            <a:pPr marL="777870" lvl="1" indent="-285750" defTabSz="914400">
              <a:lnSpc>
                <a:spcPct val="120000"/>
              </a:lnSpc>
              <a:buClr>
                <a:srgbClr val="1F2834"/>
              </a:buClr>
              <a:buFont typeface="Arial" pitchFamily="34"/>
              <a:buChar char="•"/>
            </a:pPr>
            <a:r>
              <a:rPr lang="en-GB" sz="1400"/>
              <a:t>one choice – £20     </a:t>
            </a:r>
            <a:endParaRPr lang="en-GB" sz="1400">
              <a:cs typeface="Calibri"/>
            </a:endParaRPr>
          </a:p>
          <a:p>
            <a:pPr marL="777870" lvl="1" indent="-285750" defTabSz="914400">
              <a:lnSpc>
                <a:spcPct val="120000"/>
              </a:lnSpc>
              <a:buClr>
                <a:srgbClr val="1F2834"/>
              </a:buClr>
              <a:buFont typeface="Arial" pitchFamily="34"/>
              <a:buChar char="•"/>
            </a:pPr>
            <a:r>
              <a:rPr lang="en-GB" sz="1400"/>
              <a:t>two to five choices – £26 </a:t>
            </a:r>
            <a:endParaRPr lang="en-GB" sz="1400">
              <a:cs typeface="Calibri"/>
            </a:endParaRPr>
          </a:p>
          <a:p>
            <a:pPr marL="149220" lvl="0" indent="0" defTabSz="914400">
              <a:lnSpc>
                <a:spcPct val="120000"/>
              </a:lnSpc>
              <a:buNone/>
            </a:pPr>
            <a:r>
              <a:rPr lang="en-GB" sz="1400"/>
              <a:t>Equal consideration.</a:t>
            </a:r>
          </a:p>
          <a:p>
            <a:pPr marL="149220" lvl="0" indent="0" defTabSz="914400">
              <a:lnSpc>
                <a:spcPct val="120000"/>
              </a:lnSpc>
              <a:buNone/>
            </a:pPr>
            <a:r>
              <a:rPr lang="en-GB" sz="1400"/>
              <a:t>‘Invisibility’.</a:t>
            </a:r>
          </a:p>
          <a:p>
            <a:pPr marL="492120" lvl="1" indent="0" defTabSz="914400">
              <a:lnSpc>
                <a:spcPct val="120000"/>
              </a:lnSpc>
              <a:buNone/>
            </a:pPr>
            <a:endParaRPr lang="en-GB" sz="1400">
              <a:cs typeface="Calibri"/>
            </a:endParaRPr>
          </a:p>
          <a:p>
            <a:pPr marL="373066" lvl="0" indent="-223835" defTabSz="914400">
              <a:lnSpc>
                <a:spcPct val="120000"/>
              </a:lnSpc>
              <a:buClr>
                <a:srgbClr val="555964"/>
              </a:buClr>
              <a:buFont typeface="Arial" pitchFamily="34"/>
              <a:buChar char="•"/>
            </a:pPr>
            <a:endParaRPr lang="en-GB" sz="1400"/>
          </a:p>
          <a:p>
            <a:pPr lvl="0">
              <a:lnSpc>
                <a:spcPct val="120000"/>
              </a:lnSpc>
            </a:pPr>
            <a:endParaRPr lang="en-GB" sz="1400"/>
          </a:p>
          <a:p>
            <a:pPr lvl="0">
              <a:lnSpc>
                <a:spcPct val="120000"/>
              </a:lnSpc>
            </a:pPr>
            <a:endParaRPr lang="en-GB" sz="1400"/>
          </a:p>
        </p:txBody>
      </p:sp>
      <p:sp>
        <p:nvSpPr>
          <p:cNvPr id="4" name="Date Placeholder 3">
            <a:extLst>
              <a:ext uri="{FF2B5EF4-FFF2-40B4-BE49-F238E27FC236}">
                <a16:creationId xmlns:a16="http://schemas.microsoft.com/office/drawing/2014/main" id="{06DE7C49-8F63-4715-ACE1-20D9581AC8F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A6C2FF4-8139-416F-92BF-C410DF976476}"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8824A0B-7125-47AD-9D1D-F0A6287199CD}"/>
              </a:ext>
            </a:extLst>
          </p:cNvPr>
          <p:cNvSpPr txBox="1"/>
          <p:nvPr/>
        </p:nvSpPr>
        <p:spPr>
          <a:xfrm>
            <a:off x="287342"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C5C7443F-CAA9-4CCF-A788-D116DDC59E0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0B0C518E-F393-4137-9449-EE9A53A4FF9F}" type="slidenum">
              <a:rPr sz="900" kern="0"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lang="en-US" sz="900" kern="0" dirty="0">
              <a:solidFill>
                <a:srgbClr val="FFFFFF"/>
              </a:solidFill>
              <a:latin typeface="Calibri"/>
            </a:endParaRPr>
          </a:p>
        </p:txBody>
      </p:sp>
      <p:grpSp>
        <p:nvGrpSpPr>
          <p:cNvPr id="7" name="Group 6">
            <a:extLst>
              <a:ext uri="{FF2B5EF4-FFF2-40B4-BE49-F238E27FC236}">
                <a16:creationId xmlns:a16="http://schemas.microsoft.com/office/drawing/2014/main" id="{3BBCB84F-96FF-42BF-A1F1-07A3BCD240B3}"/>
              </a:ext>
            </a:extLst>
          </p:cNvPr>
          <p:cNvGrpSpPr/>
          <p:nvPr/>
        </p:nvGrpSpPr>
        <p:grpSpPr>
          <a:xfrm>
            <a:off x="287342" y="971253"/>
            <a:ext cx="323999" cy="323999"/>
            <a:chOff x="184891" y="956965"/>
            <a:chExt cx="323999" cy="323999"/>
          </a:xfrm>
        </p:grpSpPr>
        <p:sp>
          <p:nvSpPr>
            <p:cNvPr id="8" name="Oval 7">
              <a:extLst>
                <a:ext uri="{FF2B5EF4-FFF2-40B4-BE49-F238E27FC236}">
                  <a16:creationId xmlns:a16="http://schemas.microsoft.com/office/drawing/2014/main" id="{717A66D2-4268-4F81-BAE2-B70F34156B3C}"/>
                </a:ext>
              </a:extLst>
            </p:cNvPr>
            <p:cNvSpPr/>
            <p:nvPr/>
          </p:nvSpPr>
          <p:spPr>
            <a:xfrm>
              <a:off x="184891" y="956965"/>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44" descr="Internet">
              <a:extLst>
                <a:ext uri="{FF2B5EF4-FFF2-40B4-BE49-F238E27FC236}">
                  <a16:creationId xmlns:a16="http://schemas.microsoft.com/office/drawing/2014/main" id="{3FB397C6-BE94-4824-84C6-69AB5FF1845A}"/>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236244" y="1013219"/>
              <a:ext cx="221677" cy="221677"/>
            </a:xfrm>
            <a:prstGeom prst="rect">
              <a:avLst/>
            </a:prstGeom>
            <a:solidFill>
              <a:srgbClr val="FFC000"/>
            </a:solidFill>
            <a:ln cap="flat">
              <a:noFill/>
            </a:ln>
          </p:spPr>
        </p:pic>
      </p:grpSp>
      <p:grpSp>
        <p:nvGrpSpPr>
          <p:cNvPr id="10" name="Group 9">
            <a:extLst>
              <a:ext uri="{FF2B5EF4-FFF2-40B4-BE49-F238E27FC236}">
                <a16:creationId xmlns:a16="http://schemas.microsoft.com/office/drawing/2014/main" id="{51C07452-6D5D-4DB5-8890-56965AD9CDA4}"/>
              </a:ext>
            </a:extLst>
          </p:cNvPr>
          <p:cNvGrpSpPr/>
          <p:nvPr/>
        </p:nvGrpSpPr>
        <p:grpSpPr>
          <a:xfrm>
            <a:off x="291256" y="1734832"/>
            <a:ext cx="323999" cy="323999"/>
            <a:chOff x="188805" y="1720544"/>
            <a:chExt cx="323999" cy="323999"/>
          </a:xfrm>
        </p:grpSpPr>
        <p:sp>
          <p:nvSpPr>
            <p:cNvPr id="11" name="Oval 10">
              <a:extLst>
                <a:ext uri="{FF2B5EF4-FFF2-40B4-BE49-F238E27FC236}">
                  <a16:creationId xmlns:a16="http://schemas.microsoft.com/office/drawing/2014/main" id="{1397D2FE-E4BB-4B48-9D14-FC5D04027B1E}"/>
                </a:ext>
              </a:extLst>
            </p:cNvPr>
            <p:cNvSpPr/>
            <p:nvPr/>
          </p:nvSpPr>
          <p:spPr>
            <a:xfrm>
              <a:off x="188805" y="172054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29" descr="Doctor">
              <a:extLst>
                <a:ext uri="{FF2B5EF4-FFF2-40B4-BE49-F238E27FC236}">
                  <a16:creationId xmlns:a16="http://schemas.microsoft.com/office/drawing/2014/main" id="{C84B3F74-62E3-4F5D-BEFE-B7BA7861A94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245059" y="1764097"/>
              <a:ext cx="224201" cy="224201"/>
            </a:xfrm>
            <a:prstGeom prst="rect">
              <a:avLst/>
            </a:prstGeom>
            <a:solidFill>
              <a:srgbClr val="5DB88D"/>
            </a:solidFill>
            <a:ln cap="flat">
              <a:noFill/>
            </a:ln>
          </p:spPr>
        </p:pic>
      </p:grpSp>
      <p:grpSp>
        <p:nvGrpSpPr>
          <p:cNvPr id="13" name="Group 12">
            <a:extLst>
              <a:ext uri="{FF2B5EF4-FFF2-40B4-BE49-F238E27FC236}">
                <a16:creationId xmlns:a16="http://schemas.microsoft.com/office/drawing/2014/main" id="{F34BDDC6-B652-450D-A79F-AD0BF9264A87}"/>
              </a:ext>
            </a:extLst>
          </p:cNvPr>
          <p:cNvGrpSpPr/>
          <p:nvPr/>
        </p:nvGrpSpPr>
        <p:grpSpPr>
          <a:xfrm>
            <a:off x="287342" y="2903252"/>
            <a:ext cx="323999" cy="323999"/>
            <a:chOff x="184891" y="2888964"/>
            <a:chExt cx="323999" cy="323999"/>
          </a:xfrm>
        </p:grpSpPr>
        <p:sp>
          <p:nvSpPr>
            <p:cNvPr id="14" name="Oval 13">
              <a:extLst>
                <a:ext uri="{FF2B5EF4-FFF2-40B4-BE49-F238E27FC236}">
                  <a16:creationId xmlns:a16="http://schemas.microsoft.com/office/drawing/2014/main" id="{992F4DE6-E29F-47B0-ABCC-3EE23F68D298}"/>
                </a:ext>
              </a:extLst>
            </p:cNvPr>
            <p:cNvSpPr/>
            <p:nvPr/>
          </p:nvSpPr>
          <p:spPr>
            <a:xfrm>
              <a:off x="184891" y="288896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7E6E6"/>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32" descr="Money">
              <a:extLst>
                <a:ext uri="{FF2B5EF4-FFF2-40B4-BE49-F238E27FC236}">
                  <a16:creationId xmlns:a16="http://schemas.microsoft.com/office/drawing/2014/main" id="{4A60E6C6-E90A-4CF4-9DE0-4900FAF75103}"/>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251706" y="2961074"/>
              <a:ext cx="190359" cy="190359"/>
            </a:xfrm>
            <a:prstGeom prst="rect">
              <a:avLst/>
            </a:prstGeom>
            <a:solidFill>
              <a:srgbClr val="E7E6E6"/>
            </a:solidFill>
            <a:ln cap="flat">
              <a:noFill/>
            </a:ln>
          </p:spPr>
        </p:pic>
      </p:grpSp>
      <p:grpSp>
        <p:nvGrpSpPr>
          <p:cNvPr id="16" name="Group 15">
            <a:extLst>
              <a:ext uri="{FF2B5EF4-FFF2-40B4-BE49-F238E27FC236}">
                <a16:creationId xmlns:a16="http://schemas.microsoft.com/office/drawing/2014/main" id="{D0C50B51-2597-4737-83EE-9999F6B37989}"/>
              </a:ext>
            </a:extLst>
          </p:cNvPr>
          <p:cNvGrpSpPr/>
          <p:nvPr/>
        </p:nvGrpSpPr>
        <p:grpSpPr>
          <a:xfrm>
            <a:off x="287342" y="3880572"/>
            <a:ext cx="323999" cy="323999"/>
            <a:chOff x="184891" y="3866284"/>
            <a:chExt cx="323999" cy="323999"/>
          </a:xfrm>
        </p:grpSpPr>
        <p:sp>
          <p:nvSpPr>
            <p:cNvPr id="17" name="Oval 16">
              <a:extLst>
                <a:ext uri="{FF2B5EF4-FFF2-40B4-BE49-F238E27FC236}">
                  <a16:creationId xmlns:a16="http://schemas.microsoft.com/office/drawing/2014/main" id="{C75C99C6-B7C7-49AD-A38F-28CF96056705}"/>
                </a:ext>
              </a:extLst>
            </p:cNvPr>
            <p:cNvSpPr/>
            <p:nvPr/>
          </p:nvSpPr>
          <p:spPr>
            <a:xfrm>
              <a:off x="184891" y="386628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35" descr="Pause">
              <a:extLst>
                <a:ext uri="{FF2B5EF4-FFF2-40B4-BE49-F238E27FC236}">
                  <a16:creationId xmlns:a16="http://schemas.microsoft.com/office/drawing/2014/main" id="{03EB8C93-D1BD-4085-A571-46580C4710BD}"/>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rot="5400013">
              <a:off x="256992" y="3938394"/>
              <a:ext cx="190359" cy="190359"/>
            </a:xfrm>
            <a:prstGeom prst="rect">
              <a:avLst/>
            </a:prstGeom>
            <a:solidFill>
              <a:srgbClr val="836CD8"/>
            </a:solidFill>
            <a:ln cap="flat">
              <a:noFill/>
            </a:ln>
          </p:spPr>
        </p:pic>
      </p:grpSp>
      <p:sp>
        <p:nvSpPr>
          <p:cNvPr id="19" name="Oval 18">
            <a:extLst>
              <a:ext uri="{FF2B5EF4-FFF2-40B4-BE49-F238E27FC236}">
                <a16:creationId xmlns:a16="http://schemas.microsoft.com/office/drawing/2014/main" id="{83981DD2-5AF9-43CA-88DB-05ED4C706322}"/>
              </a:ext>
            </a:extLst>
          </p:cNvPr>
          <p:cNvSpPr/>
          <p:nvPr/>
        </p:nvSpPr>
        <p:spPr>
          <a:xfrm>
            <a:off x="287342" y="1353042"/>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FFFFFF"/>
                </a:solidFill>
                <a:effectLst/>
                <a:uLnTx/>
                <a:uFillTx/>
                <a:latin typeface="Calibri"/>
                <a:ea typeface="+mn-ea"/>
                <a:cs typeface="+mn-cs"/>
              </a:rPr>
              <a:t>5</a:t>
            </a:r>
          </a:p>
        </p:txBody>
      </p:sp>
      <p:grpSp>
        <p:nvGrpSpPr>
          <p:cNvPr id="20" name="Group 19">
            <a:extLst>
              <a:ext uri="{FF2B5EF4-FFF2-40B4-BE49-F238E27FC236}">
                <a16:creationId xmlns:a16="http://schemas.microsoft.com/office/drawing/2014/main" id="{97317248-5F62-40EB-8AE6-695C229B9B21}"/>
              </a:ext>
            </a:extLst>
          </p:cNvPr>
          <p:cNvGrpSpPr/>
          <p:nvPr/>
        </p:nvGrpSpPr>
        <p:grpSpPr>
          <a:xfrm>
            <a:off x="287342" y="4283091"/>
            <a:ext cx="323999" cy="323999"/>
            <a:chOff x="184891" y="4268803"/>
            <a:chExt cx="323999" cy="323999"/>
          </a:xfrm>
        </p:grpSpPr>
        <p:sp>
          <p:nvSpPr>
            <p:cNvPr id="21" name="Oval 20">
              <a:extLst>
                <a:ext uri="{FF2B5EF4-FFF2-40B4-BE49-F238E27FC236}">
                  <a16:creationId xmlns:a16="http://schemas.microsoft.com/office/drawing/2014/main" id="{D8C72ACA-91E9-4DC4-AA77-75DF10F9A0A1}"/>
                </a:ext>
              </a:extLst>
            </p:cNvPr>
            <p:cNvSpPr/>
            <p:nvPr/>
          </p:nvSpPr>
          <p:spPr>
            <a:xfrm>
              <a:off x="184891" y="4268803"/>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2" name="Picture 53" descr="Blind">
              <a:extLst>
                <a:ext uri="{FF2B5EF4-FFF2-40B4-BE49-F238E27FC236}">
                  <a16:creationId xmlns:a16="http://schemas.microsoft.com/office/drawing/2014/main" id="{06497172-6DE9-46EB-9F5F-1E7F2AC86A83}"/>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251706" y="4340912"/>
              <a:ext cx="190359" cy="190359"/>
            </a:xfrm>
            <a:prstGeom prst="rect">
              <a:avLst/>
            </a:prstGeom>
            <a:solidFill>
              <a:srgbClr val="3B92D9"/>
            </a:solidFill>
            <a:ln cap="flat">
              <a:noFill/>
            </a:ln>
          </p:spPr>
        </p:pic>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2021 entry</a:t>
            </a:r>
          </a:p>
        </p:txBody>
      </p:sp>
      <p:sp>
        <p:nvSpPr>
          <p:cNvPr id="3" name="Content Placeholder 2">
            <a:extLst>
              <a:ext uri="{FF2B5EF4-FFF2-40B4-BE49-F238E27FC236}">
                <a16:creationId xmlns:a16="http://schemas.microsoft.com/office/drawing/2014/main" id="{E047A08A-558D-48E0-8070-A4D9D5C1FC15}"/>
              </a:ext>
            </a:extLst>
          </p:cNvPr>
          <p:cNvSpPr txBox="1">
            <a:spLocks noGrp="1"/>
          </p:cNvSpPr>
          <p:nvPr>
            <p:ph idx="1"/>
          </p:nvPr>
        </p:nvSpPr>
        <p:spPr>
          <a:xfrm>
            <a:off x="287340" y="1359659"/>
            <a:ext cx="8569317" cy="2853138"/>
          </a:xfrm>
        </p:spPr>
        <p:txBody>
          <a:bodyPr>
            <a:noAutofit/>
          </a:bodyPr>
          <a:lstStyle/>
          <a:p>
            <a:pPr lvl="0">
              <a:spcAft>
                <a:spcPts val="1130"/>
              </a:spcAft>
              <a:buFont typeface="Arial" pitchFamily="34"/>
              <a:buChar char="•"/>
            </a:pPr>
            <a:r>
              <a:rPr lang="en-US" sz="1400" b="1" dirty="0"/>
              <a:t>19 May</a:t>
            </a:r>
            <a:r>
              <a:rPr lang="en-US" sz="1400" dirty="0"/>
              <a:t>	UCAS Undergraduate Apply opens for 2021 entry.</a:t>
            </a:r>
          </a:p>
          <a:p>
            <a:pPr lvl="0">
              <a:spcAft>
                <a:spcPts val="1130"/>
              </a:spcAft>
              <a:buFont typeface="Arial" pitchFamily="34"/>
              <a:buChar char="•"/>
            </a:pPr>
            <a:r>
              <a:rPr lang="en-US" sz="1400" b="1" dirty="0"/>
              <a:t>8 September </a:t>
            </a:r>
            <a:r>
              <a:rPr lang="en-US" sz="1400" dirty="0"/>
              <a:t>	</a:t>
            </a:r>
            <a:r>
              <a:rPr lang="en-GB" sz="1400" dirty="0"/>
              <a:t>First day for receipt of completed applications.</a:t>
            </a:r>
          </a:p>
          <a:p>
            <a:pPr lvl="0">
              <a:spcAft>
                <a:spcPts val="1130"/>
              </a:spcAft>
              <a:buFont typeface="Arial" pitchFamily="34"/>
              <a:buChar char="•"/>
            </a:pPr>
            <a:r>
              <a:rPr lang="en-US" sz="1400" b="1" dirty="0"/>
              <a:t>15 October*</a:t>
            </a:r>
            <a:r>
              <a:rPr lang="en-US" sz="1400" dirty="0"/>
              <a:t>	Application deadline for courses in </a:t>
            </a:r>
            <a:r>
              <a:rPr lang="en-GB" sz="1400" dirty="0"/>
              <a:t>medicine, veterinary medicine/science, and dentistry, and 			courses at </a:t>
            </a:r>
            <a:r>
              <a:rPr lang="en-US" sz="1400" dirty="0"/>
              <a:t>Oxford </a:t>
            </a:r>
            <a:r>
              <a:rPr lang="en-US" sz="1400" b="1" dirty="0"/>
              <a:t>or</a:t>
            </a:r>
            <a:r>
              <a:rPr lang="en-US" sz="1400" dirty="0"/>
              <a:t> Cambridge.</a:t>
            </a:r>
          </a:p>
          <a:p>
            <a:pPr lvl="0">
              <a:spcAft>
                <a:spcPts val="1130"/>
              </a:spcAft>
              <a:buFont typeface="Arial" pitchFamily="34"/>
              <a:buChar char="•"/>
            </a:pPr>
            <a:r>
              <a:rPr lang="en-US" sz="1400" b="1" dirty="0"/>
              <a:t>15 January*</a:t>
            </a:r>
            <a:r>
              <a:rPr lang="en-US" sz="1400" dirty="0"/>
              <a:t>	Equal consideration application deadline.</a:t>
            </a:r>
          </a:p>
          <a:p>
            <a:pPr lvl="0">
              <a:spcAft>
                <a:spcPts val="1130"/>
              </a:spcAft>
              <a:buFont typeface="Arial" pitchFamily="34"/>
              <a:buChar char="•"/>
            </a:pPr>
            <a:r>
              <a:rPr lang="en-US" sz="1400" b="1" dirty="0"/>
              <a:t>25 February </a:t>
            </a:r>
            <a:r>
              <a:rPr lang="en-US" sz="1400" dirty="0"/>
              <a:t>	Extra opens.</a:t>
            </a:r>
            <a:endParaRPr lang="en-GB" sz="1400" dirty="0"/>
          </a:p>
          <a:p>
            <a:pPr lvl="0">
              <a:spcAft>
                <a:spcPts val="1130"/>
              </a:spcAft>
              <a:buFont typeface="Arial" pitchFamily="34"/>
              <a:buChar char="•"/>
            </a:pPr>
            <a:r>
              <a:rPr lang="en-US" sz="1400" b="1" dirty="0"/>
              <a:t>30 June*</a:t>
            </a:r>
            <a:r>
              <a:rPr lang="en-US" sz="1400" dirty="0"/>
              <a:t>	Last date for applications before Clearing.</a:t>
            </a:r>
          </a:p>
          <a:p>
            <a:pPr marL="0" lvl="0" indent="0">
              <a:buNone/>
            </a:pPr>
            <a:r>
              <a:rPr lang="en-GB" sz="1400" dirty="0"/>
              <a:t>* 18:00 UK time</a:t>
            </a:r>
          </a:p>
        </p:txBody>
      </p:sp>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7</a:t>
            </a:fld>
            <a:endParaRPr lang="en-US" sz="900" kern="0" dirty="0">
              <a:solidFill>
                <a:srgbClr val="FFFFFF"/>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415923"/>
            <a:ext cx="3832177" cy="987423"/>
          </a:xfrm>
        </p:spPr>
        <p:txBody>
          <a:bodyPr/>
          <a:lstStyle/>
          <a:p>
            <a:pPr lvl="0"/>
            <a:r>
              <a:rPr lang="en-US">
                <a:solidFill>
                  <a:srgbClr val="1E2834"/>
                </a:solidFill>
              </a:rPr>
              <a:t>Making a UCAS application </a:t>
            </a:r>
            <a:endParaRPr lang="en-GB">
              <a:solidFill>
                <a:srgbClr val="1E2834"/>
              </a:solidFill>
            </a:endParaRPr>
          </a:p>
        </p:txBody>
      </p:sp>
      <p:pic>
        <p:nvPicPr>
          <p:cNvPr id="3" name="Picture Placeholder 10" descr="A group of people looking at a computer&#10;&#10;Description automatically generated">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611803"/>
            <a:ext cx="3832177" cy="2547682"/>
          </a:xfrm>
        </p:spPr>
        <p:txBody>
          <a:bodyPr>
            <a:noAutofit/>
          </a:bodyPr>
          <a:lstStyle/>
          <a:p>
            <a:pPr lvl="0">
              <a:tabLst>
                <a:tab pos="1701798" algn="l"/>
                <a:tab pos="2954334" algn="l"/>
              </a:tabLst>
            </a:pPr>
            <a:r>
              <a:rPr lang="en-GB" sz="1400"/>
              <a:t>Begin at </a:t>
            </a:r>
            <a:r>
              <a:rPr lang="en-GB" sz="1400">
                <a:hlinkClick r:id="rId4"/>
              </a:rPr>
              <a:t>ucas.com/apply</a:t>
            </a:r>
            <a:r>
              <a:rPr lang="en-GB" sz="1400"/>
              <a:t>.</a:t>
            </a:r>
          </a:p>
          <a:p>
            <a:pPr lvl="0">
              <a:tabLst>
                <a:tab pos="1701798" algn="l"/>
                <a:tab pos="2954334" algn="l"/>
              </a:tabLst>
            </a:pPr>
            <a:endParaRPr lang="en-GB" sz="1400"/>
          </a:p>
          <a:p>
            <a:pPr lvl="0">
              <a:tabLst>
                <a:tab pos="1701798" algn="l"/>
                <a:tab pos="2954334" algn="l"/>
              </a:tabLst>
            </a:pPr>
            <a:r>
              <a:rPr lang="en-GB" sz="1400"/>
              <a:t>Sections to be completed:</a:t>
            </a:r>
          </a:p>
          <a:p>
            <a:pPr marL="285750" lvl="0" indent="-285750">
              <a:buClr>
                <a:srgbClr val="FBC651"/>
              </a:buClr>
              <a:buFont typeface="Arial" pitchFamily="34"/>
              <a:buChar char="•"/>
              <a:tabLst>
                <a:tab pos="1701798" algn="l"/>
                <a:tab pos="2954334" algn="l"/>
              </a:tabLst>
            </a:pPr>
            <a:r>
              <a:rPr lang="en-GB" sz="1400">
                <a:ea typeface="MS PGothic"/>
                <a:cs typeface="Calibri"/>
              </a:rPr>
              <a:t>Personal details</a:t>
            </a:r>
          </a:p>
          <a:p>
            <a:pPr marL="285750" lvl="0" indent="-285750">
              <a:buClr>
                <a:srgbClr val="FBC651"/>
              </a:buClr>
              <a:buFont typeface="Arial" pitchFamily="34"/>
              <a:buChar char="•"/>
              <a:tabLst>
                <a:tab pos="1701798" algn="l"/>
                <a:tab pos="2954334" algn="l"/>
              </a:tabLst>
            </a:pPr>
            <a:r>
              <a:rPr lang="en-GB" sz="1400">
                <a:ea typeface="MS PGothic"/>
                <a:cs typeface="Calibri"/>
              </a:rPr>
              <a:t>Choices – make up to five </a:t>
            </a:r>
            <a:endParaRPr lang="en-GB" sz="1400">
              <a:ea typeface="MS PGothic" pitchFamily="34"/>
              <a:cs typeface="Calibri"/>
            </a:endParaRPr>
          </a:p>
          <a:p>
            <a:pPr marL="285750" lvl="0" indent="-285750">
              <a:buClr>
                <a:srgbClr val="FBC651"/>
              </a:buClr>
              <a:buFont typeface="Arial" pitchFamily="34"/>
              <a:buChar char="•"/>
              <a:tabLst>
                <a:tab pos="1701798" algn="l"/>
                <a:tab pos="2954334" algn="l"/>
              </a:tabLst>
            </a:pPr>
            <a:r>
              <a:rPr lang="en-GB" sz="1400">
                <a:ea typeface="MS PGothic"/>
                <a:cs typeface="Calibri"/>
              </a:rPr>
              <a:t>Education</a:t>
            </a:r>
          </a:p>
          <a:p>
            <a:pPr marL="285750" lvl="0" indent="-285750">
              <a:buClr>
                <a:srgbClr val="FBC651"/>
              </a:buClr>
              <a:buFont typeface="Arial" pitchFamily="34"/>
              <a:buChar char="•"/>
              <a:tabLst>
                <a:tab pos="1701798" algn="l"/>
                <a:tab pos="2954334" algn="l"/>
              </a:tabLst>
            </a:pPr>
            <a:r>
              <a:rPr lang="en-GB" sz="1400">
                <a:ea typeface="MS PGothic"/>
                <a:cs typeface="Calibri"/>
              </a:rPr>
              <a:t>Employment</a:t>
            </a:r>
          </a:p>
          <a:p>
            <a:pPr marL="285750" lvl="0" indent="-285750">
              <a:buClr>
                <a:srgbClr val="FBC651"/>
              </a:buClr>
              <a:buFont typeface="Arial" pitchFamily="34"/>
              <a:buChar char="•"/>
              <a:tabLst>
                <a:tab pos="1701798" algn="l"/>
                <a:tab pos="2954334" algn="l"/>
              </a:tabLst>
            </a:pPr>
            <a:r>
              <a:rPr lang="en-GB" sz="1400">
                <a:ea typeface="MS PGothic"/>
                <a:cs typeface="Calibri"/>
              </a:rPr>
              <a:t>Personal statement</a:t>
            </a:r>
          </a:p>
          <a:p>
            <a:pPr marL="285750" lvl="0" indent="-285750">
              <a:buClr>
                <a:srgbClr val="FBC651"/>
              </a:buClr>
              <a:buFont typeface="Arial" pitchFamily="34"/>
              <a:buChar char="•"/>
              <a:tabLst>
                <a:tab pos="1701798" algn="l"/>
                <a:tab pos="2954334" algn="l"/>
              </a:tabLst>
            </a:pPr>
            <a:r>
              <a:rPr lang="en-GB" sz="1400">
                <a:ea typeface="MS PGothic"/>
                <a:cs typeface="Calibri"/>
              </a:rPr>
              <a:t>Reference</a:t>
            </a:r>
          </a:p>
          <a:p>
            <a:pPr lvl="0"/>
            <a:endParaRPr lang="en-GB" sz="140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1F2834"/>
                </a:solidFill>
                <a:latin typeface="Calibri"/>
              </a:rPr>
              <a:t>|   </a:t>
            </a:r>
            <a:fld id="{364A6DCE-8385-4531-9C1B-7936BCD72F77}" type="slidenum">
              <a:rPr sz="900" kern="0" smtClean="0">
                <a:solidFill>
                  <a:srgbClr val="1F2834"/>
                </a:solidFill>
                <a:latin typeface="Calibri"/>
              </a:rPr>
              <a:t>8</a:t>
            </a:fld>
            <a:endParaRPr lang="en-US" sz="900" kern="0" dirty="0">
              <a:solidFill>
                <a:srgbClr val="1F2834"/>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a:t>
            </a:r>
            <a:r>
              <a:rPr lang="en-US" sz="900" b="0" i="0" u="none" strike="noStrike" kern="1200" cap="none" spc="0" baseline="0" dirty="0">
                <a:solidFill>
                  <a:srgbClr val="1F2834"/>
                </a:solidFill>
                <a:uFillTx/>
                <a:latin typeface="Calibri"/>
              </a:rPr>
              <a:t>   </a:t>
            </a:r>
            <a:fld id="{C37586F3-408F-4BA8-9427-2F64F4598123}" type="slidenum">
              <a:rPr sz="900" kern="0" smtClean="0">
                <a:solidFill>
                  <a:srgbClr val="FFFFFF"/>
                </a:solidFill>
                <a:latin typeface="Calibri"/>
              </a:rPr>
              <a:t>9</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       Your only chance to market themselves individually</a:t>
              </a:r>
              <a:endParaRPr lang="en-US" sz="1400" b="0" i="0" u="none" strike="noStrike" kern="1200" cap="none" spc="0" baseline="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Rectangle 22" descr="Checkmark">
              <a:extLst>
                <a:ext uri="{FF2B5EF4-FFF2-40B4-BE49-F238E27FC236}">
                  <a16:creationId xmlns:a16="http://schemas.microsoft.com/office/drawing/2014/main" id="{4A1A8E6A-1AC9-4AEF-A699-92CC2B500D58}"/>
                </a:ext>
              </a:extLst>
            </p:cNvPr>
            <p:cNvSpPr/>
            <p:nvPr/>
          </p:nvSpPr>
          <p:spPr>
            <a:xfrm>
              <a:off x="565172" y="3547798"/>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5">
                <a:alphaModFix/>
                <a:extLst>
                  <a:ext uri="{96DAC541-7B7A-43D3-8B79-37D633B846F1}">
                    <asvg:svgBlip xmlns:asvg="http://schemas.microsoft.com/office/drawing/2016/SVG/main" r:embed="rId1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3043368"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5" ma:contentTypeDescription="Create a new document." ma:contentTypeScope="" ma:versionID="ad306481d7a839aa0f7a461325751a2c">
  <xsd:schema xmlns:xsd="http://www.w3.org/2001/XMLSchema" xmlns:xs="http://www.w3.org/2001/XMLSchema" xmlns:p="http://schemas.microsoft.com/office/2006/metadata/properties" xmlns:ns2="99b40488-72d6-4349-9865-69837ab149ac" xmlns:ns3="8ef8b447-b471-43cb-ac64-8c981068cc25" targetNamespace="http://schemas.microsoft.com/office/2006/metadata/properties" ma:root="true" ma:fieldsID="a84b0d69d58565ae1f8d0df34122f2e8" ns2:_="" ns3:_="">
    <xsd:import namespace="99b40488-72d6-4349-9865-69837ab149ac"/>
    <xsd:import namespace="8ef8b447-b471-43cb-ac64-8c981068c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49225C-31AF-4F25-ABA6-281407728E8A}"/>
</file>

<file path=customXml/itemProps2.xml><?xml version="1.0" encoding="utf-8"?>
<ds:datastoreItem xmlns:ds="http://schemas.openxmlformats.org/officeDocument/2006/customXml" ds:itemID="{6021923C-F356-4CBD-B008-82A9CA6A39B8}">
  <ds:schemaRefs>
    <ds:schemaRef ds:uri="http://schemas.microsoft.com/office/2006/metadata/properties"/>
    <ds:schemaRef ds:uri="http://schemas.microsoft.com/office/infopath/2007/PartnerControls"/>
    <ds:schemaRef ds:uri="http://purl.org/dc/dcmitype/"/>
    <ds:schemaRef ds:uri="99b40488-72d6-4349-9865-69837ab149ac"/>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s>
</ds:datastoreItem>
</file>

<file path=customXml/itemProps3.xml><?xml version="1.0" encoding="utf-8"?>
<ds:datastoreItem xmlns:ds="http://schemas.openxmlformats.org/officeDocument/2006/customXml" ds:itemID="{FCAEC850-FA45-4048-B793-1B70DEEF6E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Applying%20to%20university%20through%20UCAS%20new</Template>
  <TotalTime>54</TotalTime>
  <Words>1205</Words>
  <Application>Microsoft Office PowerPoint</Application>
  <PresentationFormat>On-screen Show (16:9)</PresentationFormat>
  <Paragraphs>193</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ucas2020</vt:lpstr>
      <vt:lpstr>Applying to study in the UK</vt:lpstr>
      <vt:lpstr>PowerPoint Presentation</vt:lpstr>
      <vt:lpstr>What is UCAS?</vt:lpstr>
      <vt:lpstr>Top research tips</vt:lpstr>
      <vt:lpstr>The UCAS Hub</vt:lpstr>
      <vt:lpstr>Apply key facts</vt:lpstr>
      <vt:lpstr>When to apply for 2021 entry</vt:lpstr>
      <vt:lpstr>Making a UCAS application </vt:lpstr>
      <vt:lpstr>The personal statement </vt:lpstr>
      <vt:lpstr>Personal statement</vt:lpstr>
      <vt:lpstr>Universities decisions</vt:lpstr>
      <vt:lpstr>Tracking applications</vt:lpstr>
      <vt:lpstr>Other things to consider</vt:lpstr>
      <vt:lpstr>Research – it's free!</vt:lpstr>
      <vt:lpstr>Research – it’s free!</vt:lpstr>
      <vt:lpstr>Additional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university through UCAS</dc:title>
  <dc:creator>Katie Ashforth-Shaw</dc:creator>
  <cp:lastModifiedBy>Samantha Sykes</cp:lastModifiedBy>
  <cp:revision>23</cp:revision>
  <dcterms:created xsi:type="dcterms:W3CDTF">2020-09-03T12:44:11Z</dcterms:created>
  <dcterms:modified xsi:type="dcterms:W3CDTF">2020-10-23T11:28:14Z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3A271EEA-BA84-4927-848E-DB202E379C76</vt:lpwstr>
  </property>
  <property fmtid="{D5CDD505-2E9C-101B-9397-08002B2CF9AE}" pid="3" name="ArticulatePath">
    <vt:lpwstr>Applying to university through UCAS new</vt:lpwstr>
  </property>
  <property fmtid="{D5CDD505-2E9C-101B-9397-08002B2CF9AE}" pid="4" name="ContentTypeId">
    <vt:lpwstr>0x0101005CFD5A51A4A5374699A400A62C439C17</vt:lpwstr>
  </property>
</Properties>
</file>