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84"/>
  </p:notesMasterIdLst>
  <p:handoutMasterIdLst>
    <p:handoutMasterId r:id="rId85"/>
  </p:handoutMasterIdLst>
  <p:sldIdLst>
    <p:sldId id="394" r:id="rId5"/>
    <p:sldId id="468" r:id="rId6"/>
    <p:sldId id="462" r:id="rId7"/>
    <p:sldId id="358" r:id="rId8"/>
    <p:sldId id="471" r:id="rId9"/>
    <p:sldId id="362" r:id="rId10"/>
    <p:sldId id="360" r:id="rId11"/>
    <p:sldId id="363" r:id="rId12"/>
    <p:sldId id="364" r:id="rId13"/>
    <p:sldId id="365" r:id="rId14"/>
    <p:sldId id="395" r:id="rId15"/>
    <p:sldId id="366" r:id="rId16"/>
    <p:sldId id="469" r:id="rId17"/>
    <p:sldId id="470" r:id="rId18"/>
    <p:sldId id="367" r:id="rId19"/>
    <p:sldId id="370" r:id="rId20"/>
    <p:sldId id="371" r:id="rId21"/>
    <p:sldId id="396" r:id="rId22"/>
    <p:sldId id="372" r:id="rId23"/>
    <p:sldId id="373" r:id="rId24"/>
    <p:sldId id="465" r:id="rId25"/>
    <p:sldId id="375" r:id="rId26"/>
    <p:sldId id="467" r:id="rId27"/>
    <p:sldId id="410" r:id="rId28"/>
    <p:sldId id="376" r:id="rId29"/>
    <p:sldId id="466" r:id="rId30"/>
    <p:sldId id="411" r:id="rId31"/>
    <p:sldId id="377" r:id="rId32"/>
    <p:sldId id="412" r:id="rId33"/>
    <p:sldId id="378" r:id="rId34"/>
    <p:sldId id="379" r:id="rId35"/>
    <p:sldId id="414" r:id="rId36"/>
    <p:sldId id="380" r:id="rId37"/>
    <p:sldId id="381" r:id="rId38"/>
    <p:sldId id="424" r:id="rId39"/>
    <p:sldId id="382" r:id="rId40"/>
    <p:sldId id="417" r:id="rId41"/>
    <p:sldId id="418" r:id="rId42"/>
    <p:sldId id="420" r:id="rId43"/>
    <p:sldId id="425" r:id="rId44"/>
    <p:sldId id="383" r:id="rId45"/>
    <p:sldId id="423" r:id="rId46"/>
    <p:sldId id="384" r:id="rId47"/>
    <p:sldId id="426" r:id="rId48"/>
    <p:sldId id="427" r:id="rId49"/>
    <p:sldId id="429" r:id="rId50"/>
    <p:sldId id="387" r:id="rId51"/>
    <p:sldId id="388" r:id="rId52"/>
    <p:sldId id="431" r:id="rId53"/>
    <p:sldId id="428" r:id="rId54"/>
    <p:sldId id="386" r:id="rId55"/>
    <p:sldId id="435" r:id="rId56"/>
    <p:sldId id="432" r:id="rId57"/>
    <p:sldId id="389" r:id="rId58"/>
    <p:sldId id="404" r:id="rId59"/>
    <p:sldId id="390" r:id="rId60"/>
    <p:sldId id="405" r:id="rId61"/>
    <p:sldId id="406" r:id="rId62"/>
    <p:sldId id="440" r:id="rId63"/>
    <p:sldId id="441" r:id="rId64"/>
    <p:sldId id="442" r:id="rId65"/>
    <p:sldId id="445" r:id="rId66"/>
    <p:sldId id="446" r:id="rId67"/>
    <p:sldId id="449" r:id="rId68"/>
    <p:sldId id="448" r:id="rId69"/>
    <p:sldId id="447" r:id="rId70"/>
    <p:sldId id="461" r:id="rId71"/>
    <p:sldId id="472" r:id="rId72"/>
    <p:sldId id="487" r:id="rId73"/>
    <p:sldId id="473" r:id="rId74"/>
    <p:sldId id="474" r:id="rId75"/>
    <p:sldId id="488" r:id="rId76"/>
    <p:sldId id="477" r:id="rId77"/>
    <p:sldId id="476" r:id="rId78"/>
    <p:sldId id="483" r:id="rId79"/>
    <p:sldId id="482" r:id="rId80"/>
    <p:sldId id="489" r:id="rId81"/>
    <p:sldId id="490" r:id="rId82"/>
    <p:sldId id="475" r:id="rId83"/>
  </p:sldIdLst>
  <p:sldSz cx="9144000" cy="5143500" type="screen16x9"/>
  <p:notesSz cx="6858000" cy="9144000"/>
  <p:custDataLst>
    <p:tags r:id="rId8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antha Sykes" initials="SS" lastIdx="37" clrIdx="0">
    <p:extLst>
      <p:ext uri="{19B8F6BF-5375-455C-9EA6-DF929625EA0E}">
        <p15:presenceInfo xmlns:p15="http://schemas.microsoft.com/office/powerpoint/2012/main" userId="S::s.sykes@ucas.ac.uk::90c81e61-1625-4134-9dba-bbafe25093fa" providerId="AD"/>
      </p:ext>
    </p:extLst>
  </p:cmAuthor>
  <p:cmAuthor id="2" name="Genia Garrity" initials="GG" lastIdx="22" clrIdx="1">
    <p:extLst>
      <p:ext uri="{19B8F6BF-5375-455C-9EA6-DF929625EA0E}">
        <p15:presenceInfo xmlns:p15="http://schemas.microsoft.com/office/powerpoint/2012/main" userId="S::G.Garrity@ucas.ac.uk::a52700c1-d4d4-449a-ba68-1d302d594c6d" providerId="AD"/>
      </p:ext>
    </p:extLst>
  </p:cmAuthor>
  <p:cmAuthor id="3" name="Callie Hawkins" initials="CH" lastIdx="49" clrIdx="2">
    <p:extLst>
      <p:ext uri="{19B8F6BF-5375-455C-9EA6-DF929625EA0E}">
        <p15:presenceInfo xmlns:p15="http://schemas.microsoft.com/office/powerpoint/2012/main" userId="S::C.Hawkins@ucas.ac.uk::868b9dd9-2d15-4c78-b82a-ae33240229b2" providerId="AD"/>
      </p:ext>
    </p:extLst>
  </p:cmAuthor>
  <p:cmAuthor id="4" name="Katie Ashforth-Shaw" initials="KA" lastIdx="13" clrIdx="3">
    <p:extLst>
      <p:ext uri="{19B8F6BF-5375-455C-9EA6-DF929625EA0E}">
        <p15:presenceInfo xmlns:p15="http://schemas.microsoft.com/office/powerpoint/2012/main" userId="S::k.shaw@ucas.ac.uk::f322d673-2e7a-4d1a-bbd3-78eb2c199c38" providerId="AD"/>
      </p:ext>
    </p:extLst>
  </p:cmAuthor>
  <p:cmAuthor id="5" name="David Moreno" initials="DM" lastIdx="1" clrIdx="4">
    <p:extLst>
      <p:ext uri="{19B8F6BF-5375-455C-9EA6-DF929625EA0E}">
        <p15:presenceInfo xmlns:p15="http://schemas.microsoft.com/office/powerpoint/2012/main" userId="S::d.moreno@ucas.ac.uk::e0a1ecbc-e51f-4a3d-9a93-49248deae5f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2834"/>
    <a:srgbClr val="1F2935"/>
    <a:srgbClr val="565656"/>
    <a:srgbClr val="F2F2F2"/>
    <a:srgbClr val="464646"/>
    <a:srgbClr val="FF6451"/>
    <a:srgbClr val="388ED8"/>
    <a:srgbClr val="98C4EB"/>
    <a:srgbClr val="9AC6EB"/>
    <a:srgbClr val="849B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08148E-F56D-158B-2CD5-B3C2D890853E}" v="10" dt="2021-07-09T13:33:18.993"/>
    <p1510:client id="{599541BF-FA08-4D1F-BC50-81B17E22C860}" v="55" dt="2021-07-09T11:24:52.809"/>
    <p1510:client id="{5DAEFC13-0453-27E8-38E1-486BCD3CD3FB}" v="33" dt="2021-07-09T12:33:18.930"/>
    <p1510:client id="{DBC3A3B3-2CFB-43F8-A1EE-9D5111D37897}" v="37" dt="2021-07-09T13:46:42.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notesMaster" Target="notesMasters/notesMaster1.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C83E6A6-180D-4E2A-8F35-429B71688B7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12DD107E-A5FD-49A0-9E84-8B2BA366856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D67DAC-2060-46E9-960B-4F2D1D4AE188}" type="datetimeFigureOut">
              <a:rPr lang="en-GB" smtClean="0"/>
              <a:t>09/07/2021</a:t>
            </a:fld>
            <a:endParaRPr lang="en-GB"/>
          </a:p>
        </p:txBody>
      </p:sp>
      <p:sp>
        <p:nvSpPr>
          <p:cNvPr id="4" name="Footer Placeholder 3">
            <a:extLst>
              <a:ext uri="{FF2B5EF4-FFF2-40B4-BE49-F238E27FC236}">
                <a16:creationId xmlns:a16="http://schemas.microsoft.com/office/drawing/2014/main" id="{F8AE1083-5465-44BC-8FD1-47388831F51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2084FA4-0F4A-44DE-8943-80696930A9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C98FFA-7F06-42D4-9B49-E4AB976CB213}" type="slidenum">
              <a:rPr lang="en-GB" smtClean="0"/>
              <a:t>‹#›</a:t>
            </a:fld>
            <a:endParaRPr lang="en-GB"/>
          </a:p>
        </p:txBody>
      </p:sp>
    </p:spTree>
    <p:extLst>
      <p:ext uri="{BB962C8B-B14F-4D97-AF65-F5344CB8AC3E}">
        <p14:creationId xmlns:p14="http://schemas.microsoft.com/office/powerpoint/2010/main" val="993554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7/9/2021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09B106E-8D4E-4C4B-B3F1-B510A67D8807}" type="slidenum">
              <a:rPr lang="en-US" smtClean="0"/>
              <a:t>4</a:t>
            </a:fld>
            <a:endParaRPr lang="en-US"/>
          </a:p>
        </p:txBody>
      </p:sp>
    </p:spTree>
    <p:extLst>
      <p:ext uri="{BB962C8B-B14F-4D97-AF65-F5344CB8AC3E}">
        <p14:creationId xmlns:p14="http://schemas.microsoft.com/office/powerpoint/2010/main" val="283807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09B106E-8D4E-4C4B-B3F1-B510A67D8807}" type="slidenum">
              <a:rPr lang="en-US" smtClean="0"/>
              <a:t>77</a:t>
            </a:fld>
            <a:endParaRPr lang="en-US"/>
          </a:p>
        </p:txBody>
      </p:sp>
    </p:spTree>
    <p:extLst>
      <p:ext uri="{BB962C8B-B14F-4D97-AF65-F5344CB8AC3E}">
        <p14:creationId xmlns:p14="http://schemas.microsoft.com/office/powerpoint/2010/main" val="22112895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3B9D1C7-8320-6F44-AEBF-E97B782D3BDA}"/>
              </a:ext>
            </a:extLst>
          </p:cNvPr>
          <p:cNvSpPr/>
          <p:nvPr userDrawn="1"/>
        </p:nvSpPr>
        <p:spPr>
          <a:xfrm>
            <a:off x="295180" y="555625"/>
            <a:ext cx="4958138" cy="40163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1635125"/>
            <a:ext cx="4240306" cy="1296334"/>
          </a:xfrm>
          <a:prstGeom prst="rect">
            <a:avLst/>
          </a:prstGeom>
        </p:spPr>
        <p:txBody>
          <a:bodyPr anchor="b"/>
          <a:lstStyle>
            <a:lvl1pPr algn="l">
              <a:defRPr sz="4500"/>
            </a:lvl1pPr>
          </a:lstStyle>
          <a:p>
            <a:r>
              <a:rPr lang="en-GB"/>
              <a:t>Click to edit </a:t>
            </a:r>
            <a:br>
              <a:rPr lang="en-GB"/>
            </a:br>
            <a:r>
              <a:rPr lang="en-GB"/>
              <a:t>Master title style</a:t>
            </a:r>
            <a:endParaRPr lang="en-US"/>
          </a:p>
        </p:txBody>
      </p:sp>
      <p:sp>
        <p:nvSpPr>
          <p:cNvPr id="3" name="Subtitle 2"/>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
        <p:nvSpPr>
          <p:cNvPr id="8" name="Rectangle 7">
            <a:extLst>
              <a:ext uri="{FF2B5EF4-FFF2-40B4-BE49-F238E27FC236}">
                <a16:creationId xmlns:a16="http://schemas.microsoft.com/office/drawing/2014/main" id="{2642F075-AB1C-2B49-8336-5D8BE2344C95}"/>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idx="1"/>
          </p:nvPr>
        </p:nvSpPr>
        <p:spPr>
          <a:xfrm>
            <a:off x="287338" y="1779587"/>
            <a:ext cx="8228012" cy="2853135"/>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051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 preserve="1">
  <p:cSld name="Title and Content 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idx="1"/>
          </p:nvPr>
        </p:nvSpPr>
        <p:spPr>
          <a:xfrm>
            <a:off x="287338" y="1779587"/>
            <a:ext cx="8228012" cy="2853135"/>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4510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6">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idx="1"/>
          </p:nvPr>
        </p:nvSpPr>
        <p:spPr>
          <a:xfrm>
            <a:off x="287338" y="1779587"/>
            <a:ext cx="8228012" cy="2853135"/>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94425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6"/>
          </a:solidFill>
        </p:spPr>
        <p:txBody>
          <a:bodyPr anchor="ctr"/>
          <a:lstStyle>
            <a:lvl1pPr marL="0" indent="0" algn="ctr">
              <a:buFontTx/>
              <a:buNone/>
              <a:defRPr b="1">
                <a:solidFill>
                  <a:schemeClr val="bg1"/>
                </a:solidFill>
              </a:defRPr>
            </a:lvl1pPr>
          </a:lstStyle>
          <a:p>
            <a:pPr lvl="0"/>
            <a:r>
              <a:rPr lang="en-GB"/>
              <a:t>#</a:t>
            </a:r>
            <a:endParaRPr lang="en-US"/>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a:t>Type in item</a:t>
            </a:r>
            <a:endParaRPr lang="en-US"/>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a:t>Type in item</a:t>
            </a:r>
            <a:endParaRPr lang="en-US"/>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a:t>Type in item</a:t>
            </a:r>
            <a:endParaRPr lang="en-US"/>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a:t>Type in item</a:t>
            </a:r>
            <a:endParaRPr lang="en-US"/>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a:t>Type in item</a:t>
            </a:r>
            <a:endParaRPr lang="en-US"/>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a:t>Type in item</a:t>
            </a:r>
            <a:endParaRPr lang="en-US"/>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a:t>Type in item</a:t>
            </a:r>
            <a:endParaRPr lang="en-US"/>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a:t>Type in item</a:t>
            </a:r>
            <a:endParaRPr lang="en-US"/>
          </a:p>
        </p:txBody>
      </p:sp>
    </p:spTree>
    <p:extLst>
      <p:ext uri="{BB962C8B-B14F-4D97-AF65-F5344CB8AC3E}">
        <p14:creationId xmlns:p14="http://schemas.microsoft.com/office/powerpoint/2010/main" val="2686191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genda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C99FCE47-F1ED-3E48-812B-FDDB0A672613}" type="datetime4">
              <a:rPr lang="en-GB" smtClean="0"/>
              <a:t>09 July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1"/>
          </a:solidFill>
        </p:spPr>
        <p:txBody>
          <a:bodyPr anchor="ctr"/>
          <a:lstStyle>
            <a:lvl1pPr marL="0" indent="0" algn="ctr">
              <a:buFontTx/>
              <a:buNone/>
              <a:defRPr b="1">
                <a:solidFill>
                  <a:schemeClr val="bg1"/>
                </a:solidFill>
              </a:defRPr>
            </a:lvl1pPr>
          </a:lstStyle>
          <a:p>
            <a:pPr lvl="0"/>
            <a:r>
              <a:rPr lang="en-GB"/>
              <a:t>#</a:t>
            </a:r>
            <a:endParaRPr lang="en-US"/>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a:t>Type in item</a:t>
            </a:r>
            <a:endParaRPr lang="en-US"/>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a:t>Type in item</a:t>
            </a:r>
            <a:endParaRPr lang="en-US"/>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a:t>Type in item</a:t>
            </a:r>
            <a:endParaRPr lang="en-US"/>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a:t>Type in item</a:t>
            </a:r>
            <a:endParaRPr lang="en-US"/>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a:t>Type in item</a:t>
            </a:r>
            <a:endParaRPr lang="en-US"/>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a:t>Type in item</a:t>
            </a:r>
            <a:endParaRPr lang="en-US"/>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a:t>Type in item</a:t>
            </a:r>
            <a:endParaRPr lang="en-US"/>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a:t>Type in item</a:t>
            </a:r>
            <a:endParaRPr lang="en-US"/>
          </a:p>
        </p:txBody>
      </p:sp>
    </p:spTree>
    <p:extLst>
      <p:ext uri="{BB962C8B-B14F-4D97-AF65-F5344CB8AC3E}">
        <p14:creationId xmlns:p14="http://schemas.microsoft.com/office/powerpoint/2010/main" val="648749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56205FD0-18AD-4341-96D3-A34A43F0CD1F}" type="datetime4">
              <a:rPr lang="en-GB" smtClean="0"/>
              <a:t>09 July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3"/>
          </a:solidFill>
        </p:spPr>
        <p:txBody>
          <a:bodyPr anchor="ctr"/>
          <a:lstStyle>
            <a:lvl1pPr marL="0" indent="0" algn="ctr">
              <a:buFontTx/>
              <a:buNone/>
              <a:defRPr b="1">
                <a:solidFill>
                  <a:schemeClr val="bg1"/>
                </a:solidFill>
              </a:defRPr>
            </a:lvl1pPr>
          </a:lstStyle>
          <a:p>
            <a:pPr lvl="0"/>
            <a:r>
              <a:rPr lang="en-GB"/>
              <a:t>#</a:t>
            </a:r>
            <a:endParaRPr lang="en-US"/>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a:t>Type in item</a:t>
            </a:r>
            <a:endParaRPr lang="en-US"/>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a:t>Type in item</a:t>
            </a:r>
            <a:endParaRPr lang="en-US"/>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a:t>Type in item</a:t>
            </a:r>
            <a:endParaRPr lang="en-US"/>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a:t>Type in item</a:t>
            </a:r>
            <a:endParaRPr lang="en-US"/>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a:t>Type in item</a:t>
            </a:r>
            <a:endParaRPr lang="en-US"/>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a:t>Type in item</a:t>
            </a:r>
            <a:endParaRPr lang="en-US"/>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a:t>Type in item</a:t>
            </a:r>
            <a:endParaRPr lang="en-US"/>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a:t>Type in item</a:t>
            </a:r>
            <a:endParaRPr lang="en-US"/>
          </a:p>
        </p:txBody>
      </p:sp>
    </p:spTree>
    <p:extLst>
      <p:ext uri="{BB962C8B-B14F-4D97-AF65-F5344CB8AC3E}">
        <p14:creationId xmlns:p14="http://schemas.microsoft.com/office/powerpoint/2010/main" val="4103431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genda 4">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59B11CB8-F8B1-814F-BC9A-86125EBBE0FF}" type="datetime4">
              <a:rPr lang="en-GB" smtClean="0"/>
              <a:t>09 July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4"/>
          </a:solidFill>
        </p:spPr>
        <p:txBody>
          <a:bodyPr anchor="ctr"/>
          <a:lstStyle>
            <a:lvl1pPr marL="0" indent="0" algn="ctr">
              <a:buFontTx/>
              <a:buNone/>
              <a:defRPr b="1">
                <a:solidFill>
                  <a:schemeClr val="bg1"/>
                </a:solidFill>
              </a:defRPr>
            </a:lvl1pPr>
          </a:lstStyle>
          <a:p>
            <a:pPr lvl="0"/>
            <a:r>
              <a:rPr lang="en-GB"/>
              <a:t>#</a:t>
            </a:r>
            <a:endParaRPr lang="en-US"/>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a:t>Type in item</a:t>
            </a:r>
            <a:endParaRPr lang="en-US"/>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a:t>Type in item</a:t>
            </a:r>
            <a:endParaRPr lang="en-US"/>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a:t>Type in item</a:t>
            </a:r>
            <a:endParaRPr lang="en-US"/>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a:t>Type in item</a:t>
            </a:r>
            <a:endParaRPr lang="en-US"/>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a:t>Type in item</a:t>
            </a:r>
            <a:endParaRPr lang="en-US"/>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a:t>Type in item</a:t>
            </a:r>
            <a:endParaRPr lang="en-US"/>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a:t>Type in item</a:t>
            </a:r>
            <a:endParaRPr lang="en-US"/>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a:t>Type in item</a:t>
            </a:r>
            <a:endParaRPr lang="en-US"/>
          </a:p>
        </p:txBody>
      </p:sp>
    </p:spTree>
    <p:extLst>
      <p:ext uri="{BB962C8B-B14F-4D97-AF65-F5344CB8AC3E}">
        <p14:creationId xmlns:p14="http://schemas.microsoft.com/office/powerpoint/2010/main" val="3480423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genda 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7" name="Date Placeholder 3">
            <a:extLst>
              <a:ext uri="{FF2B5EF4-FFF2-40B4-BE49-F238E27FC236}">
                <a16:creationId xmlns:a16="http://schemas.microsoft.com/office/drawing/2014/main" id="{4D823942-EAF6-4D4F-ACF9-EA857F2D799B}"/>
              </a:ext>
            </a:extLst>
          </p:cNvPr>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E6615C12-50A9-E74E-BADA-9AFB536A7C5C}" type="datetime4">
              <a:rPr lang="en-GB" smtClean="0"/>
              <a:t>09 July 2021</a:t>
            </a:fld>
            <a:endParaRPr lang="en-US"/>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750B9CAD-E212-6845-A205-785A2978207A}"/>
              </a:ext>
            </a:extLst>
          </p:cNvPr>
          <p:cNvSpPr>
            <a:spLocks noGrp="1"/>
          </p:cNvSpPr>
          <p:nvPr>
            <p:ph type="body" sz="quarter" idx="10" hasCustomPrompt="1"/>
          </p:nvPr>
        </p:nvSpPr>
        <p:spPr>
          <a:xfrm>
            <a:off x="287338" y="1779588"/>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13" name="Text Placeholder 4">
            <a:extLst>
              <a:ext uri="{FF2B5EF4-FFF2-40B4-BE49-F238E27FC236}">
                <a16:creationId xmlns:a16="http://schemas.microsoft.com/office/drawing/2014/main" id="{FD19722B-2FDB-C04C-B7DF-66E63EE22BED}"/>
              </a:ext>
            </a:extLst>
          </p:cNvPr>
          <p:cNvSpPr>
            <a:spLocks noGrp="1"/>
          </p:cNvSpPr>
          <p:nvPr>
            <p:ph type="body" sz="quarter" idx="11" hasCustomPrompt="1"/>
          </p:nvPr>
        </p:nvSpPr>
        <p:spPr>
          <a:xfrm>
            <a:off x="287338" y="2373477"/>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14" name="Text Placeholder 4">
            <a:extLst>
              <a:ext uri="{FF2B5EF4-FFF2-40B4-BE49-F238E27FC236}">
                <a16:creationId xmlns:a16="http://schemas.microsoft.com/office/drawing/2014/main" id="{C4000DE6-704D-DD40-9F8F-B5F27A4A4236}"/>
              </a:ext>
            </a:extLst>
          </p:cNvPr>
          <p:cNvSpPr>
            <a:spLocks noGrp="1"/>
          </p:cNvSpPr>
          <p:nvPr>
            <p:ph type="body" sz="quarter" idx="12" hasCustomPrompt="1"/>
          </p:nvPr>
        </p:nvSpPr>
        <p:spPr>
          <a:xfrm>
            <a:off x="287338" y="2976792"/>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15" name="Text Placeholder 4">
            <a:extLst>
              <a:ext uri="{FF2B5EF4-FFF2-40B4-BE49-F238E27FC236}">
                <a16:creationId xmlns:a16="http://schemas.microsoft.com/office/drawing/2014/main" id="{61C3D762-C250-2941-A99E-F4B08D001834}"/>
              </a:ext>
            </a:extLst>
          </p:cNvPr>
          <p:cNvSpPr>
            <a:spLocks noGrp="1"/>
          </p:cNvSpPr>
          <p:nvPr>
            <p:ph type="body" sz="quarter" idx="13" hasCustomPrompt="1"/>
          </p:nvPr>
        </p:nvSpPr>
        <p:spPr>
          <a:xfrm>
            <a:off x="287338" y="3580108"/>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18" name="Text Placeholder 4">
            <a:extLst>
              <a:ext uri="{FF2B5EF4-FFF2-40B4-BE49-F238E27FC236}">
                <a16:creationId xmlns:a16="http://schemas.microsoft.com/office/drawing/2014/main" id="{127C788D-2C9F-9F44-A044-5BC7965F8F98}"/>
              </a:ext>
            </a:extLst>
          </p:cNvPr>
          <p:cNvSpPr>
            <a:spLocks noGrp="1"/>
          </p:cNvSpPr>
          <p:nvPr>
            <p:ph type="body" sz="quarter" idx="14" hasCustomPrompt="1"/>
          </p:nvPr>
        </p:nvSpPr>
        <p:spPr>
          <a:xfrm>
            <a:off x="4567107" y="1779588"/>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19" name="Text Placeholder 4">
            <a:extLst>
              <a:ext uri="{FF2B5EF4-FFF2-40B4-BE49-F238E27FC236}">
                <a16:creationId xmlns:a16="http://schemas.microsoft.com/office/drawing/2014/main" id="{3EE0F62E-5091-FC41-9C6F-1DC8D30D5809}"/>
              </a:ext>
            </a:extLst>
          </p:cNvPr>
          <p:cNvSpPr>
            <a:spLocks noGrp="1"/>
          </p:cNvSpPr>
          <p:nvPr>
            <p:ph type="body" sz="quarter" idx="15" hasCustomPrompt="1"/>
          </p:nvPr>
        </p:nvSpPr>
        <p:spPr>
          <a:xfrm>
            <a:off x="4567107" y="2373477"/>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20" name="Text Placeholder 4">
            <a:extLst>
              <a:ext uri="{FF2B5EF4-FFF2-40B4-BE49-F238E27FC236}">
                <a16:creationId xmlns:a16="http://schemas.microsoft.com/office/drawing/2014/main" id="{48512707-8F66-4A45-9800-281E740CEDDD}"/>
              </a:ext>
            </a:extLst>
          </p:cNvPr>
          <p:cNvSpPr>
            <a:spLocks noGrp="1"/>
          </p:cNvSpPr>
          <p:nvPr>
            <p:ph type="body" sz="quarter" idx="16" hasCustomPrompt="1"/>
          </p:nvPr>
        </p:nvSpPr>
        <p:spPr>
          <a:xfrm>
            <a:off x="4567107" y="2976792"/>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21" name="Text Placeholder 4">
            <a:extLst>
              <a:ext uri="{FF2B5EF4-FFF2-40B4-BE49-F238E27FC236}">
                <a16:creationId xmlns:a16="http://schemas.microsoft.com/office/drawing/2014/main" id="{7E7C8E9C-8194-CA45-B6DC-26B5099A0FE7}"/>
              </a:ext>
            </a:extLst>
          </p:cNvPr>
          <p:cNvSpPr>
            <a:spLocks noGrp="1"/>
          </p:cNvSpPr>
          <p:nvPr>
            <p:ph type="body" sz="quarter" idx="17" hasCustomPrompt="1"/>
          </p:nvPr>
        </p:nvSpPr>
        <p:spPr>
          <a:xfrm>
            <a:off x="4567107" y="3580108"/>
            <a:ext cx="514350" cy="454025"/>
          </a:xfrm>
          <a:solidFill>
            <a:schemeClr val="accent5"/>
          </a:solidFill>
        </p:spPr>
        <p:txBody>
          <a:bodyPr anchor="ctr"/>
          <a:lstStyle>
            <a:lvl1pPr marL="0" indent="0" algn="ctr">
              <a:buFontTx/>
              <a:buNone/>
              <a:defRPr b="1">
                <a:solidFill>
                  <a:schemeClr val="bg1"/>
                </a:solidFill>
              </a:defRPr>
            </a:lvl1pPr>
          </a:lstStyle>
          <a:p>
            <a:pPr lvl="0"/>
            <a:r>
              <a:rPr lang="en-GB"/>
              <a:t>#</a:t>
            </a:r>
            <a:endParaRPr lang="en-US"/>
          </a:p>
        </p:txBody>
      </p:sp>
      <p:sp>
        <p:nvSpPr>
          <p:cNvPr id="31" name="Text Placeholder 30">
            <a:extLst>
              <a:ext uri="{FF2B5EF4-FFF2-40B4-BE49-F238E27FC236}">
                <a16:creationId xmlns:a16="http://schemas.microsoft.com/office/drawing/2014/main" id="{DF19C0D6-EB2C-984B-93F9-02244A59B34A}"/>
              </a:ext>
            </a:extLst>
          </p:cNvPr>
          <p:cNvSpPr>
            <a:spLocks noGrp="1"/>
          </p:cNvSpPr>
          <p:nvPr>
            <p:ph type="body" sz="quarter" idx="18" hasCustomPrompt="1"/>
          </p:nvPr>
        </p:nvSpPr>
        <p:spPr>
          <a:xfrm>
            <a:off x="933450" y="1779588"/>
            <a:ext cx="3260725" cy="454025"/>
          </a:xfrm>
        </p:spPr>
        <p:txBody>
          <a:bodyPr anchor="ctr"/>
          <a:lstStyle>
            <a:lvl1pPr marL="0" indent="0">
              <a:buFontTx/>
              <a:buNone/>
              <a:defRPr/>
            </a:lvl1pPr>
          </a:lstStyle>
          <a:p>
            <a:pPr lvl="0"/>
            <a:r>
              <a:rPr lang="en-GB"/>
              <a:t>Type in item</a:t>
            </a:r>
            <a:endParaRPr lang="en-US"/>
          </a:p>
        </p:txBody>
      </p:sp>
      <p:sp>
        <p:nvSpPr>
          <p:cNvPr id="33" name="Text Placeholder 30">
            <a:extLst>
              <a:ext uri="{FF2B5EF4-FFF2-40B4-BE49-F238E27FC236}">
                <a16:creationId xmlns:a16="http://schemas.microsoft.com/office/drawing/2014/main" id="{5ADD71D7-2E61-C347-AA5D-7A72D5E91C5F}"/>
              </a:ext>
            </a:extLst>
          </p:cNvPr>
          <p:cNvSpPr>
            <a:spLocks noGrp="1"/>
          </p:cNvSpPr>
          <p:nvPr>
            <p:ph type="body" sz="quarter" idx="19" hasCustomPrompt="1"/>
          </p:nvPr>
        </p:nvSpPr>
        <p:spPr>
          <a:xfrm>
            <a:off x="933450" y="2373477"/>
            <a:ext cx="3260725" cy="454025"/>
          </a:xfrm>
        </p:spPr>
        <p:txBody>
          <a:bodyPr anchor="ctr"/>
          <a:lstStyle>
            <a:lvl1pPr marL="0" indent="0">
              <a:buFontTx/>
              <a:buNone/>
              <a:defRPr/>
            </a:lvl1pPr>
          </a:lstStyle>
          <a:p>
            <a:pPr lvl="0"/>
            <a:r>
              <a:rPr lang="en-GB"/>
              <a:t>Type in item</a:t>
            </a:r>
            <a:endParaRPr lang="en-US"/>
          </a:p>
        </p:txBody>
      </p:sp>
      <p:sp>
        <p:nvSpPr>
          <p:cNvPr id="34" name="Text Placeholder 30">
            <a:extLst>
              <a:ext uri="{FF2B5EF4-FFF2-40B4-BE49-F238E27FC236}">
                <a16:creationId xmlns:a16="http://schemas.microsoft.com/office/drawing/2014/main" id="{0BB11CF3-09A2-2546-9268-22750129E59C}"/>
              </a:ext>
            </a:extLst>
          </p:cNvPr>
          <p:cNvSpPr>
            <a:spLocks noGrp="1"/>
          </p:cNvSpPr>
          <p:nvPr>
            <p:ph type="body" sz="quarter" idx="20" hasCustomPrompt="1"/>
          </p:nvPr>
        </p:nvSpPr>
        <p:spPr>
          <a:xfrm>
            <a:off x="933450" y="2976792"/>
            <a:ext cx="3260725" cy="454025"/>
          </a:xfrm>
        </p:spPr>
        <p:txBody>
          <a:bodyPr anchor="ctr"/>
          <a:lstStyle>
            <a:lvl1pPr marL="0" indent="0">
              <a:buFontTx/>
              <a:buNone/>
              <a:defRPr/>
            </a:lvl1pPr>
          </a:lstStyle>
          <a:p>
            <a:pPr lvl="0"/>
            <a:r>
              <a:rPr lang="en-GB"/>
              <a:t>Type in item</a:t>
            </a:r>
            <a:endParaRPr lang="en-US"/>
          </a:p>
        </p:txBody>
      </p:sp>
      <p:sp>
        <p:nvSpPr>
          <p:cNvPr id="35" name="Text Placeholder 30">
            <a:extLst>
              <a:ext uri="{FF2B5EF4-FFF2-40B4-BE49-F238E27FC236}">
                <a16:creationId xmlns:a16="http://schemas.microsoft.com/office/drawing/2014/main" id="{E639FB93-15C9-BF48-9B3B-95142658C2C0}"/>
              </a:ext>
            </a:extLst>
          </p:cNvPr>
          <p:cNvSpPr>
            <a:spLocks noGrp="1"/>
          </p:cNvSpPr>
          <p:nvPr>
            <p:ph type="body" sz="quarter" idx="21" hasCustomPrompt="1"/>
          </p:nvPr>
        </p:nvSpPr>
        <p:spPr>
          <a:xfrm>
            <a:off x="933450" y="3580108"/>
            <a:ext cx="3260725" cy="454025"/>
          </a:xfrm>
        </p:spPr>
        <p:txBody>
          <a:bodyPr anchor="ctr"/>
          <a:lstStyle>
            <a:lvl1pPr marL="0" indent="0">
              <a:buFontTx/>
              <a:buNone/>
              <a:defRPr/>
            </a:lvl1pPr>
          </a:lstStyle>
          <a:p>
            <a:pPr lvl="0"/>
            <a:r>
              <a:rPr lang="en-GB"/>
              <a:t>Type in item</a:t>
            </a:r>
            <a:endParaRPr lang="en-US"/>
          </a:p>
        </p:txBody>
      </p:sp>
      <p:sp>
        <p:nvSpPr>
          <p:cNvPr id="36" name="Text Placeholder 30">
            <a:extLst>
              <a:ext uri="{FF2B5EF4-FFF2-40B4-BE49-F238E27FC236}">
                <a16:creationId xmlns:a16="http://schemas.microsoft.com/office/drawing/2014/main" id="{675738D7-2032-9649-835F-98FAD66A66A9}"/>
              </a:ext>
            </a:extLst>
          </p:cNvPr>
          <p:cNvSpPr>
            <a:spLocks noGrp="1"/>
          </p:cNvSpPr>
          <p:nvPr>
            <p:ph type="body" sz="quarter" idx="22" hasCustomPrompt="1"/>
          </p:nvPr>
        </p:nvSpPr>
        <p:spPr>
          <a:xfrm>
            <a:off x="5203792" y="1779588"/>
            <a:ext cx="3260725" cy="454025"/>
          </a:xfrm>
        </p:spPr>
        <p:txBody>
          <a:bodyPr anchor="ctr"/>
          <a:lstStyle>
            <a:lvl1pPr marL="0" indent="0">
              <a:buFontTx/>
              <a:buNone/>
              <a:defRPr/>
            </a:lvl1pPr>
          </a:lstStyle>
          <a:p>
            <a:pPr lvl="0"/>
            <a:r>
              <a:rPr lang="en-GB"/>
              <a:t>Type in item</a:t>
            </a:r>
            <a:endParaRPr lang="en-US"/>
          </a:p>
        </p:txBody>
      </p:sp>
      <p:sp>
        <p:nvSpPr>
          <p:cNvPr id="37" name="Text Placeholder 30">
            <a:extLst>
              <a:ext uri="{FF2B5EF4-FFF2-40B4-BE49-F238E27FC236}">
                <a16:creationId xmlns:a16="http://schemas.microsoft.com/office/drawing/2014/main" id="{7490A912-3C44-6749-A326-219A1C6AB862}"/>
              </a:ext>
            </a:extLst>
          </p:cNvPr>
          <p:cNvSpPr>
            <a:spLocks noGrp="1"/>
          </p:cNvSpPr>
          <p:nvPr>
            <p:ph type="body" sz="quarter" idx="23" hasCustomPrompt="1"/>
          </p:nvPr>
        </p:nvSpPr>
        <p:spPr>
          <a:xfrm>
            <a:off x="5203792" y="2373477"/>
            <a:ext cx="3260725" cy="454025"/>
          </a:xfrm>
        </p:spPr>
        <p:txBody>
          <a:bodyPr anchor="ctr"/>
          <a:lstStyle>
            <a:lvl1pPr marL="0" indent="0">
              <a:buFontTx/>
              <a:buNone/>
              <a:defRPr/>
            </a:lvl1pPr>
          </a:lstStyle>
          <a:p>
            <a:pPr lvl="0"/>
            <a:r>
              <a:rPr lang="en-GB"/>
              <a:t>Type in item</a:t>
            </a:r>
            <a:endParaRPr lang="en-US"/>
          </a:p>
        </p:txBody>
      </p:sp>
      <p:sp>
        <p:nvSpPr>
          <p:cNvPr id="38" name="Text Placeholder 30">
            <a:extLst>
              <a:ext uri="{FF2B5EF4-FFF2-40B4-BE49-F238E27FC236}">
                <a16:creationId xmlns:a16="http://schemas.microsoft.com/office/drawing/2014/main" id="{E694CAB6-F509-B141-BE2A-57C9AA4503B7}"/>
              </a:ext>
            </a:extLst>
          </p:cNvPr>
          <p:cNvSpPr>
            <a:spLocks noGrp="1"/>
          </p:cNvSpPr>
          <p:nvPr>
            <p:ph type="body" sz="quarter" idx="24" hasCustomPrompt="1"/>
          </p:nvPr>
        </p:nvSpPr>
        <p:spPr>
          <a:xfrm>
            <a:off x="5203792" y="2976792"/>
            <a:ext cx="3260725" cy="454025"/>
          </a:xfrm>
        </p:spPr>
        <p:txBody>
          <a:bodyPr anchor="ctr"/>
          <a:lstStyle>
            <a:lvl1pPr marL="0" indent="0">
              <a:buFontTx/>
              <a:buNone/>
              <a:defRPr/>
            </a:lvl1pPr>
          </a:lstStyle>
          <a:p>
            <a:pPr lvl="0"/>
            <a:r>
              <a:rPr lang="en-GB"/>
              <a:t>Type in item</a:t>
            </a:r>
            <a:endParaRPr lang="en-US"/>
          </a:p>
        </p:txBody>
      </p:sp>
      <p:sp>
        <p:nvSpPr>
          <p:cNvPr id="39" name="Text Placeholder 30">
            <a:extLst>
              <a:ext uri="{FF2B5EF4-FFF2-40B4-BE49-F238E27FC236}">
                <a16:creationId xmlns:a16="http://schemas.microsoft.com/office/drawing/2014/main" id="{1057927B-7B17-2147-B141-2C804D4C618E}"/>
              </a:ext>
            </a:extLst>
          </p:cNvPr>
          <p:cNvSpPr>
            <a:spLocks noGrp="1"/>
          </p:cNvSpPr>
          <p:nvPr>
            <p:ph type="body" sz="quarter" idx="25" hasCustomPrompt="1"/>
          </p:nvPr>
        </p:nvSpPr>
        <p:spPr>
          <a:xfrm>
            <a:off x="5203792" y="3580108"/>
            <a:ext cx="3260725" cy="454025"/>
          </a:xfrm>
        </p:spPr>
        <p:txBody>
          <a:bodyPr anchor="ctr"/>
          <a:lstStyle>
            <a:lvl1pPr marL="0" indent="0">
              <a:buFontTx/>
              <a:buNone/>
              <a:defRPr/>
            </a:lvl1pPr>
          </a:lstStyle>
          <a:p>
            <a:pPr lvl="0"/>
            <a:r>
              <a:rPr lang="en-GB"/>
              <a:t>Type in item</a:t>
            </a:r>
            <a:endParaRPr lang="en-US"/>
          </a:p>
        </p:txBody>
      </p:sp>
    </p:spTree>
    <p:extLst>
      <p:ext uri="{BB962C8B-B14F-4D97-AF65-F5344CB8AC3E}">
        <p14:creationId xmlns:p14="http://schemas.microsoft.com/office/powerpoint/2010/main" val="569241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prstGeom prst="rect">
            <a:avLst/>
          </a:prstGeom>
          <a:noFill/>
        </p:spPr>
        <p:txBody>
          <a:bodyPr anchor="b"/>
          <a:lstStyle>
            <a:lvl1pPr>
              <a:defRPr sz="4500"/>
            </a:lvl1pPr>
          </a:lstStyle>
          <a:p>
            <a:r>
              <a:rPr lang="en-US"/>
              <a:t>Click to edit Master title style</a:t>
            </a:r>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59AC5AAC-AFF5-4137-A818-F2D1D55B9D75}"/>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4311131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prstGeom prst="rect">
            <a:avLst/>
          </a:prstGeom>
          <a:noFill/>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a:extLst>
              <a:ext uri="{FF2B5EF4-FFF2-40B4-BE49-F238E27FC236}">
                <a16:creationId xmlns:a16="http://schemas.microsoft.com/office/drawing/2014/main" id="{E0E68FAC-2050-4A85-9044-3C92EBD1318A}"/>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264531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635125"/>
            <a:ext cx="4240306" cy="1296334"/>
          </a:xfrm>
          <a:prstGeom prst="rect">
            <a:avLst/>
          </a:prstGeom>
        </p:spPr>
        <p:txBody>
          <a:bodyPr anchor="b"/>
          <a:lstStyle>
            <a:lvl1pPr algn="l">
              <a:defRPr sz="4500"/>
            </a:lvl1pPr>
          </a:lstStyle>
          <a:p>
            <a:r>
              <a:rPr lang="en-GB"/>
              <a:t>Click to edit </a:t>
            </a:r>
            <a:br>
              <a:rPr lang="en-GB"/>
            </a:br>
            <a:r>
              <a:rPr lang="en-GB"/>
              <a:t>Master title style</a:t>
            </a:r>
            <a:endParaRPr lang="en-US"/>
          </a:p>
        </p:txBody>
      </p:sp>
      <p:sp>
        <p:nvSpPr>
          <p:cNvPr id="16" name="Subtitle 2">
            <a:extLst>
              <a:ext uri="{FF2B5EF4-FFF2-40B4-BE49-F238E27FC236}">
                <a16:creationId xmlns:a16="http://schemas.microsoft.com/office/drawing/2014/main" id="{8AB683D2-E087-5246-947B-898367E06952}"/>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
        <p:nvSpPr>
          <p:cNvPr id="17" name="Rectangle 16">
            <a:extLst>
              <a:ext uri="{FF2B5EF4-FFF2-40B4-BE49-F238E27FC236}">
                <a16:creationId xmlns:a16="http://schemas.microsoft.com/office/drawing/2014/main" id="{F44589DA-19E8-A24B-B8B1-5E3496051C6D}"/>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prstGeom prst="rect">
            <a:avLst/>
          </a:prstGeom>
          <a:noFill/>
        </p:spPr>
        <p:txBody>
          <a:bodyPr anchor="b"/>
          <a:lstStyle>
            <a:lvl1pPr>
              <a:defRPr sz="4500"/>
            </a:lvl1pPr>
          </a:lstStyle>
          <a:p>
            <a:r>
              <a:rPr lang="en-US"/>
              <a:t>Click to edit Master title style</a:t>
            </a:r>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82226353-E0F5-4BA9-9FA9-F399510206E7}"/>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1826826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prstGeom prst="rect">
            <a:avLst/>
          </a:prstGeom>
          <a:noFill/>
        </p:spPr>
        <p:txBody>
          <a:bodyPr anchor="b"/>
          <a:lstStyle>
            <a:lvl1pPr>
              <a:defRPr sz="4500"/>
            </a:lvl1pPr>
          </a:lstStyle>
          <a:p>
            <a:r>
              <a:rPr lang="en-US"/>
              <a:t>Click to edit Master title style</a:t>
            </a:r>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DA75A755-39C6-41E0-801C-C99D2EB3A7CD}"/>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140385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prstGeom prst="rect">
            <a:avLst/>
          </a:prstGeom>
          <a:noFill/>
        </p:spPr>
        <p:txBody>
          <a:bodyPr anchor="b"/>
          <a:lstStyle>
            <a:lvl1pPr>
              <a:defRPr sz="4500"/>
            </a:lvl1pPr>
          </a:lstStyle>
          <a:p>
            <a:r>
              <a:rPr lang="en-US"/>
              <a:t>Click to edit Master title style</a:t>
            </a:r>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E3FFB660-727E-4F55-B639-2361B6D9845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4915752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prstGeom prst="rect">
            <a:avLst/>
          </a:prstGeom>
          <a:noFill/>
        </p:spPr>
        <p:txBody>
          <a:bodyPr anchor="b"/>
          <a:lstStyle>
            <a:lvl1pPr>
              <a:defRPr sz="4500"/>
            </a:lvl1pPr>
          </a:lstStyle>
          <a:p>
            <a:r>
              <a:rPr lang="en-US"/>
              <a:t>Click to edit Master title style</a:t>
            </a:r>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8" name="Slide Number Placeholder 5">
            <a:extLst>
              <a:ext uri="{FF2B5EF4-FFF2-40B4-BE49-F238E27FC236}">
                <a16:creationId xmlns:a16="http://schemas.microsoft.com/office/drawing/2014/main" id="{81B51288-3EF0-4E4A-96B7-DC30A8C36FEA}"/>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1884367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prstGeom prst="rect">
            <a:avLst/>
          </a:prstGeom>
          <a:noFill/>
        </p:spPr>
        <p:txBody>
          <a:bodyPr anchor="b"/>
          <a:lstStyle>
            <a:lvl1pPr>
              <a:defRPr sz="4500">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10526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8">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C69CC6CA-015E-F54A-880B-F50F8F2FA962}"/>
              </a:ext>
            </a:extLst>
          </p:cNvPr>
          <p:cNvSpPr>
            <a:spLocks noGrp="1"/>
          </p:cNvSpPr>
          <p:nvPr>
            <p:ph type="title"/>
          </p:nvPr>
        </p:nvSpPr>
        <p:spPr>
          <a:xfrm>
            <a:off x="287338" y="1282304"/>
            <a:ext cx="8223250" cy="1629945"/>
          </a:xfrm>
          <a:prstGeom prst="rect">
            <a:avLst/>
          </a:prstGeom>
          <a:noFill/>
        </p:spPr>
        <p:txBody>
          <a:bodyPr anchor="b"/>
          <a:lstStyle>
            <a:lvl1pPr>
              <a:defRPr sz="4500">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794A325B-A913-4E45-A76F-72B6D9AB9167}"/>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41144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9">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C93AA4-2A1D-2641-ABDF-4676DDF95443}"/>
              </a:ext>
            </a:extLst>
          </p:cNvPr>
          <p:cNvSpPr/>
          <p:nvPr userDrawn="1"/>
        </p:nvSpPr>
        <p:spPr>
          <a:xfrm>
            <a:off x="438614" y="349505"/>
            <a:ext cx="788020" cy="98329"/>
          </a:xfrm>
          <a:prstGeom prst="rect">
            <a:avLst/>
          </a:prstGeom>
          <a:solidFill>
            <a:schemeClr val="accent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5" name="Picture 14" descr="UCAS-Right_aligned-White_box-Keyline-CMYK.eps">
            <a:extLst>
              <a:ext uri="{FF2B5EF4-FFF2-40B4-BE49-F238E27FC236}">
                <a16:creationId xmlns:a16="http://schemas.microsoft.com/office/drawing/2014/main" id="{56C906EA-EECE-ED43-9004-8504688268F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AEF06A5-E191-CF4D-9010-404053BA84C6}"/>
              </a:ext>
            </a:extLst>
          </p:cNvPr>
          <p:cNvSpPr>
            <a:spLocks noGrp="1"/>
          </p:cNvSpPr>
          <p:nvPr>
            <p:ph type="title"/>
          </p:nvPr>
        </p:nvSpPr>
        <p:spPr>
          <a:xfrm>
            <a:off x="287338" y="1282304"/>
            <a:ext cx="8223250" cy="1629945"/>
          </a:xfrm>
          <a:prstGeom prst="rect">
            <a:avLst/>
          </a:prstGeom>
          <a:noFill/>
        </p:spPr>
        <p:txBody>
          <a:bodyPr anchor="b"/>
          <a:lstStyle>
            <a:lvl1pPr>
              <a:defRPr sz="4500">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0A2C4492-F0AF-E44B-A959-411165012FE6}"/>
              </a:ext>
            </a:extLst>
          </p:cNvPr>
          <p:cNvSpPr>
            <a:spLocks noGrp="1"/>
          </p:cNvSpPr>
          <p:nvPr>
            <p:ph type="body" idx="1"/>
          </p:nvPr>
        </p:nvSpPr>
        <p:spPr>
          <a:xfrm>
            <a:off x="287338" y="2937293"/>
            <a:ext cx="8223250" cy="1629945"/>
          </a:xfrm>
        </p:spPr>
        <p:txBody>
          <a:bodyPr/>
          <a:lstStyle>
            <a:lvl1pPr marL="0" indent="0">
              <a:buNone/>
              <a:defRPr sz="1800">
                <a:solidFill>
                  <a:schemeClr val="accent3"/>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678838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84F3945-9D8C-0242-BDE4-40D251F4878A}"/>
              </a:ext>
            </a:extLst>
          </p:cNvPr>
          <p:cNvSpPr/>
          <p:nvPr userDrawn="1"/>
        </p:nvSpPr>
        <p:spPr>
          <a:xfrm>
            <a:off x="0" y="4632722"/>
            <a:ext cx="9144000" cy="5107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783303"/>
            <a:ext cx="3886200" cy="2590734"/>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783303"/>
            <a:ext cx="3886200" cy="2590734"/>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B2B6542E-C13E-6248-8C04-89B972FF5E62}"/>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1" name="Footer Placeholder 4">
            <a:extLst>
              <a:ext uri="{FF2B5EF4-FFF2-40B4-BE49-F238E27FC236}">
                <a16:creationId xmlns:a16="http://schemas.microsoft.com/office/drawing/2014/main" id="{0B26BC56-1107-BB4F-984B-10A700D7D03D}"/>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Two Column 2">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9AFB9C-4B00-CD4D-B15A-2D746C896158}"/>
              </a:ext>
            </a:extLst>
          </p:cNvPr>
          <p:cNvSpPr/>
          <p:nvPr userDrawn="1"/>
        </p:nvSpPr>
        <p:spPr>
          <a:xfrm>
            <a:off x="0" y="4632722"/>
            <a:ext cx="9144000" cy="5107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55624"/>
            <a:ext cx="8229203" cy="1079501"/>
          </a:xfrm>
          <a:prstGeom prst="rect">
            <a:avLst/>
          </a:prstGeom>
        </p:spPr>
        <p:txBody>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779588"/>
            <a:ext cx="3868340" cy="410883"/>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287338" y="2255044"/>
            <a:ext cx="3868340" cy="2137848"/>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572000" y="1779588"/>
            <a:ext cx="3887391" cy="410883"/>
          </a:xfrm>
        </p:spPr>
        <p:txBody>
          <a:bodyPr anchor="b"/>
          <a:lstStyle>
            <a:lvl1pPr marL="0" indent="0">
              <a:buNone/>
              <a:defRPr sz="18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572000" y="2255042"/>
            <a:ext cx="3944541" cy="2137849"/>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D1FCAE08-855D-7442-B6E5-9C8F7C665B27}"/>
              </a:ext>
            </a:extLst>
          </p:cNvPr>
          <p:cNvSpPr>
            <a:spLocks noGrp="1"/>
          </p:cNvSpPr>
          <p:nvPr>
            <p:ph type="sldNum" sz="quarter" idx="12"/>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FFA8B74-39C4-FA4D-9BC5-16ADA2492208}"/>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005877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42339B1-5FB1-0948-81EA-2321317B530B}"/>
              </a:ext>
            </a:extLst>
          </p:cNvPr>
          <p:cNvSpPr/>
          <p:nvPr userDrawn="1"/>
        </p:nvSpPr>
        <p:spPr>
          <a:xfrm>
            <a:off x="0" y="4632722"/>
            <a:ext cx="9144000" cy="510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8" name="Slide Number Placeholder 5">
            <a:extLst>
              <a:ext uri="{FF2B5EF4-FFF2-40B4-BE49-F238E27FC236}">
                <a16:creationId xmlns:a16="http://schemas.microsoft.com/office/drawing/2014/main" id="{16B97D18-93B2-5349-861E-55C33CA46507}"/>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9" name="Footer Placeholder 4">
            <a:extLst>
              <a:ext uri="{FF2B5EF4-FFF2-40B4-BE49-F238E27FC236}">
                <a16:creationId xmlns:a16="http://schemas.microsoft.com/office/drawing/2014/main" id="{776C27E7-B462-2E41-A531-26A76E7409D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635125"/>
            <a:ext cx="4240306" cy="1296334"/>
          </a:xfrm>
          <a:prstGeom prst="rect">
            <a:avLst/>
          </a:prstGeom>
        </p:spPr>
        <p:txBody>
          <a:bodyPr anchor="b"/>
          <a:lstStyle>
            <a:lvl1pPr algn="l">
              <a:defRPr sz="4500"/>
            </a:lvl1pPr>
          </a:lstStyle>
          <a:p>
            <a:r>
              <a:rPr lang="en-GB"/>
              <a:t>Click to edit </a:t>
            </a:r>
            <a:br>
              <a:rPr lang="en-GB"/>
            </a:br>
            <a:r>
              <a:rPr lang="en-GB"/>
              <a:t>Master title style</a:t>
            </a:r>
            <a:endParaRPr lang="en-US"/>
          </a:p>
        </p:txBody>
      </p:sp>
      <p:sp>
        <p:nvSpPr>
          <p:cNvPr id="16" name="Subtitle 2">
            <a:extLst>
              <a:ext uri="{FF2B5EF4-FFF2-40B4-BE49-F238E27FC236}">
                <a16:creationId xmlns:a16="http://schemas.microsoft.com/office/drawing/2014/main" id="{E6892874-2533-854F-B44D-B88C4D5745B7}"/>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
        <p:nvSpPr>
          <p:cNvPr id="17" name="Rectangle 16">
            <a:extLst>
              <a:ext uri="{FF2B5EF4-FFF2-40B4-BE49-F238E27FC236}">
                <a16:creationId xmlns:a16="http://schemas.microsoft.com/office/drawing/2014/main" id="{457D17FA-5CD3-0D46-BE32-0A0252D433FC}"/>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5" name="Footer Placeholder 4">
            <a:extLst>
              <a:ext uri="{FF2B5EF4-FFF2-40B4-BE49-F238E27FC236}">
                <a16:creationId xmlns:a16="http://schemas.microsoft.com/office/drawing/2014/main" id="{0D53DF55-279F-4247-AC1E-B036619B6B6F}"/>
              </a:ext>
            </a:extLst>
          </p:cNvPr>
          <p:cNvSpPr txBox="1">
            <a:spLocks/>
          </p:cNvSpPr>
          <p:nvPr userDrawn="1"/>
        </p:nvSpPr>
        <p:spPr>
          <a:xfrm>
            <a:off x="6904004" y="4803775"/>
            <a:ext cx="1677548"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solidFill>
              </a:rPr>
              <a:t>Correct as of 9 July 2021</a:t>
            </a:r>
          </a:p>
        </p:txBody>
      </p:sp>
    </p:spTree>
    <p:extLst>
      <p:ext uri="{BB962C8B-B14F-4D97-AF65-F5344CB8AC3E}">
        <p14:creationId xmlns:p14="http://schemas.microsoft.com/office/powerpoint/2010/main" val="3800149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5" name="Footer Placeholder 4">
            <a:extLst>
              <a:ext uri="{FF2B5EF4-FFF2-40B4-BE49-F238E27FC236}">
                <a16:creationId xmlns:a16="http://schemas.microsoft.com/office/drawing/2014/main" id="{8D980428-BBF9-485C-BFF9-91D93F368C95}"/>
              </a:ext>
            </a:extLst>
          </p:cNvPr>
          <p:cNvSpPr txBox="1">
            <a:spLocks/>
          </p:cNvSpPr>
          <p:nvPr userDrawn="1"/>
        </p:nvSpPr>
        <p:spPr>
          <a:xfrm>
            <a:off x="6904004" y="4803775"/>
            <a:ext cx="1677548"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Correct as of 9 July 2021</a:t>
            </a:r>
          </a:p>
        </p:txBody>
      </p:sp>
    </p:spTree>
    <p:extLst>
      <p:ext uri="{BB962C8B-B14F-4D97-AF65-F5344CB8AC3E}">
        <p14:creationId xmlns:p14="http://schemas.microsoft.com/office/powerpoint/2010/main" val="42642106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5" name="Footer Placeholder 4">
            <a:extLst>
              <a:ext uri="{FF2B5EF4-FFF2-40B4-BE49-F238E27FC236}">
                <a16:creationId xmlns:a16="http://schemas.microsoft.com/office/drawing/2014/main" id="{3F8C6BC5-B24A-49D6-9B03-9DC341E094B9}"/>
              </a:ext>
            </a:extLst>
          </p:cNvPr>
          <p:cNvSpPr txBox="1">
            <a:spLocks/>
          </p:cNvSpPr>
          <p:nvPr userDrawn="1"/>
        </p:nvSpPr>
        <p:spPr>
          <a:xfrm>
            <a:off x="6904004" y="4803775"/>
            <a:ext cx="1677548"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Correct as of 9 July 2021</a:t>
            </a:r>
          </a:p>
        </p:txBody>
      </p:sp>
    </p:spTree>
    <p:extLst>
      <p:ext uri="{BB962C8B-B14F-4D97-AF65-F5344CB8AC3E}">
        <p14:creationId xmlns:p14="http://schemas.microsoft.com/office/powerpoint/2010/main" val="27781063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5" name="Footer Placeholder 4">
            <a:extLst>
              <a:ext uri="{FF2B5EF4-FFF2-40B4-BE49-F238E27FC236}">
                <a16:creationId xmlns:a16="http://schemas.microsoft.com/office/drawing/2014/main" id="{DF6F98CF-000E-463A-B2F1-1FE348A9C254}"/>
              </a:ext>
            </a:extLst>
          </p:cNvPr>
          <p:cNvSpPr txBox="1">
            <a:spLocks/>
          </p:cNvSpPr>
          <p:nvPr userDrawn="1"/>
        </p:nvSpPr>
        <p:spPr>
          <a:xfrm>
            <a:off x="6904004" y="4803775"/>
            <a:ext cx="1677548"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solidFill>
              </a:rPr>
              <a:t>Correct as of 9 July 2021</a:t>
            </a:r>
          </a:p>
        </p:txBody>
      </p:sp>
    </p:spTree>
    <p:extLst>
      <p:ext uri="{BB962C8B-B14F-4D97-AF65-F5344CB8AC3E}">
        <p14:creationId xmlns:p14="http://schemas.microsoft.com/office/powerpoint/2010/main" val="16522930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632722"/>
            <a:ext cx="9144000" cy="510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5" name="Footer Placeholder 4">
            <a:extLst>
              <a:ext uri="{FF2B5EF4-FFF2-40B4-BE49-F238E27FC236}">
                <a16:creationId xmlns:a16="http://schemas.microsoft.com/office/drawing/2014/main" id="{1F188A8A-5C9D-41DF-9198-3B1CC605ADC6}"/>
              </a:ext>
            </a:extLst>
          </p:cNvPr>
          <p:cNvSpPr txBox="1">
            <a:spLocks/>
          </p:cNvSpPr>
          <p:nvPr userDrawn="1"/>
        </p:nvSpPr>
        <p:spPr>
          <a:xfrm>
            <a:off x="6904004" y="4803775"/>
            <a:ext cx="1677548"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solidFill>
              </a:rPr>
              <a:t>Correct as of 9 July 2021</a:t>
            </a:r>
          </a:p>
        </p:txBody>
      </p:sp>
    </p:spTree>
    <p:extLst>
      <p:ext uri="{BB962C8B-B14F-4D97-AF65-F5344CB8AC3E}">
        <p14:creationId xmlns:p14="http://schemas.microsoft.com/office/powerpoint/2010/main" val="4235742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30920E3-9427-43E1-ADE2-54586B0A526A}"/>
              </a:ext>
            </a:extLst>
          </p:cNvPr>
          <p:cNvSpPr/>
          <p:nvPr userDrawn="1"/>
        </p:nvSpPr>
        <p:spPr>
          <a:xfrm>
            <a:off x="0" y="4632722"/>
            <a:ext cx="9144000" cy="5107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5" name="Footer Placeholder 4">
            <a:extLst>
              <a:ext uri="{FF2B5EF4-FFF2-40B4-BE49-F238E27FC236}">
                <a16:creationId xmlns:a16="http://schemas.microsoft.com/office/drawing/2014/main" id="{690EBD4B-7053-4BC7-9349-E37AADC0A3C7}"/>
              </a:ext>
            </a:extLst>
          </p:cNvPr>
          <p:cNvSpPr txBox="1">
            <a:spLocks/>
          </p:cNvSpPr>
          <p:nvPr userDrawn="1"/>
        </p:nvSpPr>
        <p:spPr>
          <a:xfrm>
            <a:off x="6904004" y="4803775"/>
            <a:ext cx="1677548"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Correct as of 9 July 2021</a:t>
            </a:r>
          </a:p>
        </p:txBody>
      </p:sp>
    </p:spTree>
    <p:extLst>
      <p:ext uri="{BB962C8B-B14F-4D97-AF65-F5344CB8AC3E}">
        <p14:creationId xmlns:p14="http://schemas.microsoft.com/office/powerpoint/2010/main" val="7682685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2EA87D2-2317-8F4F-8F38-620A046B0262}"/>
              </a:ext>
            </a:extLst>
          </p:cNvPr>
          <p:cNvSpPr/>
          <p:nvPr userDrawn="1"/>
        </p:nvSpPr>
        <p:spPr>
          <a:xfrm>
            <a:off x="0" y="4632722"/>
            <a:ext cx="9144000" cy="51077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p:nvPr>
        </p:nvSpPr>
        <p:spPr>
          <a:xfrm>
            <a:off x="287338" y="555624"/>
            <a:ext cx="3291681" cy="987425"/>
          </a:xfrm>
          <a:prstGeom prst="rect">
            <a:avLst/>
          </a:prstGeo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buClr>
                <a:schemeClr val="accent5"/>
              </a:buClr>
              <a:defRPr sz="2400"/>
            </a:lvl1pPr>
            <a:lvl2pPr>
              <a:buClr>
                <a:schemeClr val="accent5"/>
              </a:buClr>
              <a:defRPr sz="2100"/>
            </a:lvl2pPr>
            <a:lvl3pPr>
              <a:buClr>
                <a:schemeClr val="accent5"/>
              </a:buClr>
              <a:defRPr sz="1800"/>
            </a:lvl3pPr>
            <a:lvl4pPr>
              <a:buClr>
                <a:schemeClr val="accent5"/>
              </a:buClr>
              <a:defRPr sz="1500"/>
            </a:lvl4pPr>
            <a:lvl5pPr>
              <a:buClr>
                <a:schemeClr val="accent5"/>
              </a:buCl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87338" y="1543050"/>
            <a:ext cx="3291681"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9" name="Date Placeholder 3">
            <a:extLst>
              <a:ext uri="{FF2B5EF4-FFF2-40B4-BE49-F238E27FC236}">
                <a16:creationId xmlns:a16="http://schemas.microsoft.com/office/drawing/2014/main" id="{B0781131-221C-9C42-8488-48450C8B37B3}"/>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bg1"/>
                </a:solidFill>
              </a:defRPr>
            </a:lvl1pPr>
          </a:lstStyle>
          <a:p>
            <a:fld id="{5838A247-394A-D449-9F93-BEA464ADD3DD}" type="datetime4">
              <a:rPr lang="en-GB" smtClean="0"/>
              <a:t>09 July 2021</a:t>
            </a:fld>
            <a:endParaRPr lang="en-US"/>
          </a:p>
        </p:txBody>
      </p:sp>
      <p:sp>
        <p:nvSpPr>
          <p:cNvPr id="10" name="Footer Placeholder 4">
            <a:extLst>
              <a:ext uri="{FF2B5EF4-FFF2-40B4-BE49-F238E27FC236}">
                <a16:creationId xmlns:a16="http://schemas.microsoft.com/office/drawing/2014/main" id="{BB6C8CD7-9AB1-6942-9F30-E56BD167FA35}"/>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1" name="Slide Number Placeholder 5">
            <a:extLst>
              <a:ext uri="{FF2B5EF4-FFF2-40B4-BE49-F238E27FC236}">
                <a16:creationId xmlns:a16="http://schemas.microsoft.com/office/drawing/2014/main" id="{5CC416AC-EF67-1C4B-8AAD-0729705A6A30}"/>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4119661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a:prstGeom prst="rect">
            <a:avLst/>
          </a:prstGeo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09 July 2021</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3139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a:prstGeom prst="rect">
            <a:avLst/>
          </a:prstGeo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09 July 2021</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55096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a:prstGeom prst="rect">
            <a:avLst/>
          </a:prstGeo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a:xfrm>
            <a:off x="5963843" y="4803775"/>
            <a:ext cx="2342597" cy="235972"/>
          </a:xfrm>
          <a:prstGeom prst="rect">
            <a:avLst/>
          </a:prstGeom>
        </p:spPr>
        <p:txBody>
          <a:bodyPr/>
          <a:lstStyle>
            <a:lvl1pPr>
              <a:defRPr>
                <a:solidFill>
                  <a:schemeClr val="tx1"/>
                </a:solidFill>
              </a:defRPr>
            </a:lvl1pPr>
          </a:lstStyle>
          <a:p>
            <a:fld id="{64CF22F4-70E1-3247-8A10-6817A6DE4064}" type="datetime4">
              <a:rPr lang="en-GB" smtClean="0"/>
              <a:t>09 July 2021</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508499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t="-24000" b="-24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635125"/>
            <a:ext cx="4240306" cy="1296334"/>
          </a:xfrm>
          <a:prstGeom prst="rect">
            <a:avLst/>
          </a:prstGeom>
        </p:spPr>
        <p:txBody>
          <a:bodyPr anchor="b"/>
          <a:lstStyle>
            <a:lvl1pPr algn="l">
              <a:defRPr sz="4500"/>
            </a:lvl1pPr>
          </a:lstStyle>
          <a:p>
            <a:r>
              <a:rPr lang="en-GB"/>
              <a:t>Click to edit </a:t>
            </a:r>
            <a:br>
              <a:rPr lang="en-GB"/>
            </a:br>
            <a:r>
              <a:rPr lang="en-GB"/>
              <a:t>Master title style</a:t>
            </a:r>
            <a:endParaRPr lang="en-US"/>
          </a:p>
        </p:txBody>
      </p:sp>
      <p:sp>
        <p:nvSpPr>
          <p:cNvPr id="12" name="Subtitle 2">
            <a:extLst>
              <a:ext uri="{FF2B5EF4-FFF2-40B4-BE49-F238E27FC236}">
                <a16:creationId xmlns:a16="http://schemas.microsoft.com/office/drawing/2014/main" id="{26931F73-515A-264C-90E5-DFEB933AB4B9}"/>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
        <p:nvSpPr>
          <p:cNvPr id="13" name="Rectangle 12">
            <a:extLst>
              <a:ext uri="{FF2B5EF4-FFF2-40B4-BE49-F238E27FC236}">
                <a16:creationId xmlns:a16="http://schemas.microsoft.com/office/drawing/2014/main" id="{D0291848-ED40-4A40-BAB6-2B1DE40E22A6}"/>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a:prstGeom prst="rect">
            <a:avLst/>
          </a:prstGeo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09 July 2021</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7874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7" y="555624"/>
            <a:ext cx="3832176" cy="987425"/>
          </a:xfrm>
          <a:prstGeom prst="rect">
            <a:avLst/>
          </a:prstGeo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09 July 2021</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Rectangle 13">
            <a:extLst>
              <a:ext uri="{FF2B5EF4-FFF2-40B4-BE49-F238E27FC236}">
                <a16:creationId xmlns:a16="http://schemas.microsoft.com/office/drawing/2014/main" id="{7DC14C72-6BB8-8C48-9E76-A44D30965F6A}"/>
              </a:ext>
            </a:extLst>
          </p:cNvPr>
          <p:cNvSpPr/>
          <p:nvPr userDrawn="1"/>
        </p:nvSpPr>
        <p:spPr>
          <a:xfrm>
            <a:off x="8068643" y="4469059"/>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1412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635125"/>
            <a:ext cx="4240306" cy="1296334"/>
          </a:xfrm>
          <a:prstGeom prst="rect">
            <a:avLst/>
          </a:prstGeom>
        </p:spPr>
        <p:txBody>
          <a:bodyPr anchor="b"/>
          <a:lstStyle>
            <a:lvl1pPr algn="l">
              <a:defRPr sz="4500"/>
            </a:lvl1pPr>
          </a:lstStyle>
          <a:p>
            <a:r>
              <a:rPr lang="en-GB"/>
              <a:t>Click to edit </a:t>
            </a:r>
            <a:br>
              <a:rPr lang="en-GB"/>
            </a:br>
            <a:r>
              <a:rPr lang="en-GB"/>
              <a:t>Master title style</a:t>
            </a:r>
            <a:endParaRPr lang="en-US"/>
          </a:p>
        </p:txBody>
      </p:sp>
      <p:sp>
        <p:nvSpPr>
          <p:cNvPr id="12" name="Subtitle 2">
            <a:extLst>
              <a:ext uri="{FF2B5EF4-FFF2-40B4-BE49-F238E27FC236}">
                <a16:creationId xmlns:a16="http://schemas.microsoft.com/office/drawing/2014/main" id="{F46E22CD-ECFF-1942-8BC5-7DA6986CB3B3}"/>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
        <p:nvSpPr>
          <p:cNvPr id="13" name="Rectangle 12">
            <a:extLst>
              <a:ext uri="{FF2B5EF4-FFF2-40B4-BE49-F238E27FC236}">
                <a16:creationId xmlns:a16="http://schemas.microsoft.com/office/drawing/2014/main" id="{B2266583-8795-574B-86EE-A894098A2EF2}"/>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9" name="Picture 8" descr="UCAS-Right_aligned-White_box-Keyline-CMYK.eps">
            <a:extLst>
              <a:ext uri="{FF2B5EF4-FFF2-40B4-BE49-F238E27FC236}">
                <a16:creationId xmlns:a16="http://schemas.microsoft.com/office/drawing/2014/main" id="{40F5302B-4159-9543-8E7B-8371B6EDA196}"/>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635125"/>
            <a:ext cx="4240306" cy="1296334"/>
          </a:xfrm>
          <a:prstGeom prst="rect">
            <a:avLst/>
          </a:prstGeom>
        </p:spPr>
        <p:txBody>
          <a:bodyPr anchor="b"/>
          <a:lstStyle>
            <a:lvl1pPr algn="l">
              <a:defRPr sz="4500"/>
            </a:lvl1pPr>
          </a:lstStyle>
          <a:p>
            <a:r>
              <a:rPr lang="en-GB"/>
              <a:t>Click to edit </a:t>
            </a:r>
            <a:br>
              <a:rPr lang="en-GB"/>
            </a:br>
            <a:r>
              <a:rPr lang="en-GB"/>
              <a:t>Master title style</a:t>
            </a:r>
            <a:endParaRPr lang="en-US"/>
          </a:p>
        </p:txBody>
      </p:sp>
      <p:sp>
        <p:nvSpPr>
          <p:cNvPr id="12" name="Subtitle 2">
            <a:extLst>
              <a:ext uri="{FF2B5EF4-FFF2-40B4-BE49-F238E27FC236}">
                <a16:creationId xmlns:a16="http://schemas.microsoft.com/office/drawing/2014/main" id="{F46E22CD-ECFF-1942-8BC5-7DA6986CB3B3}"/>
              </a:ext>
            </a:extLst>
          </p:cNvPr>
          <p:cNvSpPr>
            <a:spLocks noGrp="1"/>
          </p:cNvSpPr>
          <p:nvPr>
            <p:ph type="subTitle" idx="1" hasCustomPrompt="1"/>
          </p:nvPr>
        </p:nvSpPr>
        <p:spPr>
          <a:xfrm>
            <a:off x="645459" y="3030071"/>
            <a:ext cx="4491318" cy="590550"/>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
        <p:nvSpPr>
          <p:cNvPr id="13" name="Rectangle 12">
            <a:extLst>
              <a:ext uri="{FF2B5EF4-FFF2-40B4-BE49-F238E27FC236}">
                <a16:creationId xmlns:a16="http://schemas.microsoft.com/office/drawing/2014/main" id="{B2266583-8795-574B-86EE-A894098A2EF2}"/>
              </a:ext>
            </a:extLst>
          </p:cNvPr>
          <p:cNvSpPr/>
          <p:nvPr userDrawn="1"/>
        </p:nvSpPr>
        <p:spPr>
          <a:xfrm>
            <a:off x="725895" y="1358530"/>
            <a:ext cx="788020" cy="98329"/>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idx="1"/>
          </p:nvPr>
        </p:nvSpPr>
        <p:spPr>
          <a:xfrm>
            <a:off x="287338" y="1779587"/>
            <a:ext cx="8228012" cy="2853135"/>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Footer Placeholder 4">
            <a:extLst>
              <a:ext uri="{FF2B5EF4-FFF2-40B4-BE49-F238E27FC236}">
                <a16:creationId xmlns:a16="http://schemas.microsoft.com/office/drawing/2014/main" id="{4DFB880F-01B4-47D0-8F5B-D0077F51EEF3}"/>
              </a:ext>
            </a:extLst>
          </p:cNvPr>
          <p:cNvSpPr txBox="1">
            <a:spLocks/>
          </p:cNvSpPr>
          <p:nvPr userDrawn="1"/>
        </p:nvSpPr>
        <p:spPr>
          <a:xfrm>
            <a:off x="6904004" y="4803775"/>
            <a:ext cx="1677548" cy="226342"/>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Correct as of 9 July 2021</a:t>
            </a:r>
          </a:p>
        </p:txBody>
      </p:sp>
    </p:spTree>
    <p:extLst>
      <p:ext uri="{BB962C8B-B14F-4D97-AF65-F5344CB8AC3E}">
        <p14:creationId xmlns:p14="http://schemas.microsoft.com/office/powerpoint/2010/main" val="2072811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Title and Content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B2BB65-9C8F-1745-8F99-570BCDE15815}"/>
              </a:ext>
            </a:extLst>
          </p:cNvPr>
          <p:cNvSpPr/>
          <p:nvPr userDrawn="1"/>
        </p:nvSpPr>
        <p:spPr>
          <a:xfrm>
            <a:off x="0" y="4632722"/>
            <a:ext cx="9144000" cy="5107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idx="1"/>
          </p:nvPr>
        </p:nvSpPr>
        <p:spPr>
          <a:xfrm>
            <a:off x="287338" y="1779587"/>
            <a:ext cx="8228012" cy="285313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6908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Title and Content 3">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7338" y="564995"/>
            <a:ext cx="8228012" cy="1069791"/>
          </a:xfrm>
          <a:prstGeom prst="rect">
            <a:avLst/>
          </a:prstGeom>
        </p:spPr>
        <p:txBody>
          <a:bodyPr/>
          <a:lstStyle/>
          <a:p>
            <a:r>
              <a:rPr lang="en-GB"/>
              <a:t>Click to edit </a:t>
            </a:r>
            <a:br>
              <a:rPr lang="en-GB"/>
            </a:br>
            <a:r>
              <a:rPr lang="en-GB"/>
              <a:t>Master title style</a:t>
            </a:r>
            <a:endParaRPr lang="en-US"/>
          </a:p>
        </p:txBody>
      </p:sp>
      <p:sp>
        <p:nvSpPr>
          <p:cNvPr id="3" name="Content Placeholder 2"/>
          <p:cNvSpPr>
            <a:spLocks noGrp="1"/>
          </p:cNvSpPr>
          <p:nvPr>
            <p:ph idx="1"/>
          </p:nvPr>
        </p:nvSpPr>
        <p:spPr>
          <a:xfrm>
            <a:off x="287338" y="1779587"/>
            <a:ext cx="8228012" cy="2853135"/>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347ADD6D-F19E-0748-BDED-3CEC6738A74A}"/>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9" name="Slide Number Placeholder 5">
            <a:extLst>
              <a:ext uri="{FF2B5EF4-FFF2-40B4-BE49-F238E27FC236}">
                <a16:creationId xmlns:a16="http://schemas.microsoft.com/office/drawing/2014/main" id="{36A1B161-2BFD-704B-88A5-6E59A33CE4D6}"/>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0" name="Picture 9" descr="UCAS-Right_aligned-White_box-Keyline-CMYK.eps">
            <a:extLst>
              <a:ext uri="{FF2B5EF4-FFF2-40B4-BE49-F238E27FC236}">
                <a16:creationId xmlns:a16="http://schemas.microsoft.com/office/drawing/2014/main" id="{11E78FEF-7953-0F4B-B528-0643A0F3C82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a:extLst>
              <a:ext uri="{FF2B5EF4-FFF2-40B4-BE49-F238E27FC236}">
                <a16:creationId xmlns:a16="http://schemas.microsoft.com/office/drawing/2014/main" id="{FCC99DAF-3190-7247-990A-FA19704FEEDC}"/>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2382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564995"/>
            <a:ext cx="8228012" cy="1069791"/>
          </a:xfrm>
          <a:prstGeom prst="rect">
            <a:avLst/>
          </a:prstGeom>
        </p:spPr>
        <p:txBody>
          <a:bodyPr vert="horz" lIns="91440" tIns="45720" rIns="91440" bIns="45720" rtlCol="0" anchor="b">
            <a:norm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8" y="1779587"/>
            <a:ext cx="8228012" cy="2853135"/>
          </a:xfrm>
          <a:prstGeom prst="rect">
            <a:avLst/>
          </a:prstGeom>
          <a:ln>
            <a:no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Rectangle 7">
            <a:extLst>
              <a:ext uri="{FF2B5EF4-FFF2-40B4-BE49-F238E27FC236}">
                <a16:creationId xmlns:a16="http://schemas.microsoft.com/office/drawing/2014/main" id="{C544E770-E37D-2345-9BB6-810ED8DE985D}"/>
              </a:ext>
            </a:extLst>
          </p:cNvPr>
          <p:cNvSpPr/>
          <p:nvPr userDrawn="1"/>
        </p:nvSpPr>
        <p:spPr>
          <a:xfrm>
            <a:off x="438614" y="349505"/>
            <a:ext cx="788020" cy="98329"/>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descr="UCAS-Right_aligned-White_box-Keyline-CMYK.eps">
            <a:extLst>
              <a:ext uri="{FF2B5EF4-FFF2-40B4-BE49-F238E27FC236}">
                <a16:creationId xmlns:a16="http://schemas.microsoft.com/office/drawing/2014/main" id="{55BB31F9-5B32-034C-83C0-A2505AF73B41}"/>
              </a:ext>
            </a:extLst>
          </p:cNvPr>
          <p:cNvPicPr>
            <a:picLocks noChangeAspect="1"/>
          </p:cNvPicPr>
          <p:nvPr userDrawn="1"/>
        </p:nvPicPr>
        <p:blipFill>
          <a:blip r:embed="rId43" cstate="email">
            <a:extLst>
              <a:ext uri="{28A0092B-C50C-407E-A947-70E740481C1C}">
                <a14:useLocalDpi xmlns:a14="http://schemas.microsoft.com/office/drawing/2010/main"/>
              </a:ext>
            </a:extLst>
          </a:blip>
          <a:srcRect/>
          <a:stretch>
            <a:fillRect/>
          </a:stretch>
        </p:blipFill>
        <p:spPr bwMode="auto">
          <a:xfrm>
            <a:off x="7908131" y="336803"/>
            <a:ext cx="1235869" cy="33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34" r:id="rId7"/>
    <p:sldLayoutId id="2147483755" r:id="rId8"/>
    <p:sldLayoutId id="2147483756" r:id="rId9"/>
    <p:sldLayoutId id="2147483758" r:id="rId10"/>
    <p:sldLayoutId id="2147483759" r:id="rId11"/>
    <p:sldLayoutId id="2147483760" r:id="rId12"/>
    <p:sldLayoutId id="2147483765" r:id="rId13"/>
    <p:sldLayoutId id="2147483766" r:id="rId14"/>
    <p:sldLayoutId id="2147483767" r:id="rId15"/>
    <p:sldLayoutId id="2147483768" r:id="rId16"/>
    <p:sldLayoutId id="2147483769" r:id="rId17"/>
    <p:sldLayoutId id="2147483735"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36" r:id="rId27"/>
    <p:sldLayoutId id="2147483737" r:id="rId28"/>
    <p:sldLayoutId id="2147483738" r:id="rId29"/>
    <p:sldLayoutId id="2147483739" r:id="rId30"/>
    <p:sldLayoutId id="2147483771" r:id="rId31"/>
    <p:sldLayoutId id="2147483772" r:id="rId32"/>
    <p:sldLayoutId id="2147483773" r:id="rId33"/>
    <p:sldLayoutId id="2147483774" r:id="rId34"/>
    <p:sldLayoutId id="2147483775" r:id="rId35"/>
    <p:sldLayoutId id="2147483740" r:id="rId36"/>
    <p:sldLayoutId id="2147483741" r:id="rId37"/>
    <p:sldLayoutId id="2147483761" r:id="rId38"/>
    <p:sldLayoutId id="2147483762" r:id="rId39"/>
    <p:sldLayoutId id="2147483763" r:id="rId40"/>
    <p:sldLayoutId id="2147483764" r:id="rId41"/>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tx1"/>
        </a:buClr>
        <a:buFont typeface="Wingdings" pitchFamily="2" charset="2"/>
        <a:buChar char="§"/>
        <a:defRPr sz="2100" kern="1200">
          <a:solidFill>
            <a:schemeClr val="tx1"/>
          </a:solidFill>
          <a:latin typeface="+mj-lt"/>
          <a:ea typeface="+mn-ea"/>
          <a:cs typeface="+mn-cs"/>
        </a:defRPr>
      </a:lvl1pPr>
      <a:lvl2pPr marL="514350" indent="-171450" algn="l" defTabSz="685800" rtl="0" eaLnBrk="1" latinLnBrk="0" hangingPunct="1">
        <a:lnSpc>
          <a:spcPct val="90000"/>
        </a:lnSpc>
        <a:spcBef>
          <a:spcPts val="375"/>
        </a:spcBef>
        <a:buClr>
          <a:schemeClr val="tx1"/>
        </a:buClr>
        <a:buFont typeface="Wingdings" pitchFamily="2" charset="2"/>
        <a:buChar char="§"/>
        <a:defRPr sz="1800" kern="1200">
          <a:solidFill>
            <a:schemeClr val="tx1"/>
          </a:solidFill>
          <a:latin typeface="+mj-lt"/>
          <a:ea typeface="+mn-ea"/>
          <a:cs typeface="+mn-cs"/>
        </a:defRPr>
      </a:lvl2pPr>
      <a:lvl3pPr marL="857250" indent="-171450" algn="l" defTabSz="685800" rtl="0" eaLnBrk="1" latinLnBrk="0" hangingPunct="1">
        <a:lnSpc>
          <a:spcPct val="90000"/>
        </a:lnSpc>
        <a:spcBef>
          <a:spcPts val="375"/>
        </a:spcBef>
        <a:buClr>
          <a:schemeClr val="tx1"/>
        </a:buClr>
        <a:buFont typeface="Wingdings" pitchFamily="2" charset="2"/>
        <a:buChar char="§"/>
        <a:defRPr sz="1500" kern="1200">
          <a:solidFill>
            <a:schemeClr val="tx1"/>
          </a:solidFill>
          <a:latin typeface="+mj-lt"/>
          <a:ea typeface="+mn-ea"/>
          <a:cs typeface="+mn-cs"/>
        </a:defRPr>
      </a:lvl3pPr>
      <a:lvl4pPr marL="12001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tx1"/>
          </a:solidFill>
          <a:latin typeface="+mj-lt"/>
          <a:ea typeface="+mn-ea"/>
          <a:cs typeface="+mn-cs"/>
        </a:defRPr>
      </a:lvl4pPr>
      <a:lvl5pPr marL="1543050" indent="-171450" algn="l" defTabSz="685800" rtl="0" eaLnBrk="1" latinLnBrk="0" hangingPunct="1">
        <a:lnSpc>
          <a:spcPct val="90000"/>
        </a:lnSpc>
        <a:spcBef>
          <a:spcPts val="375"/>
        </a:spcBef>
        <a:buClr>
          <a:schemeClr val="tx1"/>
        </a:buClr>
        <a:buFont typeface="Wingdings" pitchFamily="2" charset="2"/>
        <a:buChar char="§"/>
        <a:defRPr sz="1350" kern="1200">
          <a:solidFill>
            <a:schemeClr val="tx1"/>
          </a:solidFill>
          <a:latin typeface="+mj-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guide id="3" orient="horz" pos="214" userDrawn="1">
          <p15:clr>
            <a:srgbClr val="F26B43"/>
          </p15:clr>
        </p15:guide>
        <p15:guide id="4" orient="horz" pos="350" userDrawn="1">
          <p15:clr>
            <a:srgbClr val="F26B43"/>
          </p15:clr>
        </p15:guide>
        <p15:guide id="5" orient="horz" pos="1030" userDrawn="1">
          <p15:clr>
            <a:srgbClr val="F26B43"/>
          </p15:clr>
        </p15:guide>
        <p15:guide id="6" orient="horz" pos="1121" userDrawn="1">
          <p15:clr>
            <a:srgbClr val="F26B43"/>
          </p15:clr>
        </p15:guide>
        <p15:guide id="7" pos="181" userDrawn="1">
          <p15:clr>
            <a:srgbClr val="F26B43"/>
          </p15:clr>
        </p15:guide>
        <p15:guide id="8" pos="5579" userDrawn="1">
          <p15:clr>
            <a:srgbClr val="F26B43"/>
          </p15:clr>
        </p15:guide>
        <p15:guide id="9" orient="horz" pos="302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7.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ucas.com/finance" TargetMode="Externa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4.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1.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1.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1.xml"/></Relationships>
</file>

<file path=ppt/slides/_rels/slide5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6.xml"/><Relationship Id="rId5" Type="http://schemas.openxmlformats.org/officeDocument/2006/relationships/image" Target="../media/image83.png"/><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6.xml"/><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6.xml"/><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8.xml"/></Relationships>
</file>

<file path=ppt/slides/_rels/slide7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99.png"/></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00.pn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2EF62-487A-493F-A7A4-FA20E4E0F9C3}"/>
              </a:ext>
            </a:extLst>
          </p:cNvPr>
          <p:cNvSpPr>
            <a:spLocks noGrp="1"/>
          </p:cNvSpPr>
          <p:nvPr>
            <p:ph type="ctrTitle"/>
          </p:nvPr>
        </p:nvSpPr>
        <p:spPr/>
        <p:txBody>
          <a:bodyPr/>
          <a:lstStyle/>
          <a:p>
            <a:r>
              <a:rPr lang="en-GB"/>
              <a:t>My Application</a:t>
            </a:r>
          </a:p>
        </p:txBody>
      </p:sp>
      <p:sp>
        <p:nvSpPr>
          <p:cNvPr id="3" name="Subtitle 2">
            <a:extLst>
              <a:ext uri="{FF2B5EF4-FFF2-40B4-BE49-F238E27FC236}">
                <a16:creationId xmlns:a16="http://schemas.microsoft.com/office/drawing/2014/main" id="{DB0CE6B9-636F-4BC0-8BBE-660379ACD5A1}"/>
              </a:ext>
            </a:extLst>
          </p:cNvPr>
          <p:cNvSpPr>
            <a:spLocks noGrp="1"/>
          </p:cNvSpPr>
          <p:nvPr>
            <p:ph type="subTitle" idx="1"/>
          </p:nvPr>
        </p:nvSpPr>
        <p:spPr>
          <a:xfrm>
            <a:off x="645459" y="3030071"/>
            <a:ext cx="4491318" cy="903194"/>
          </a:xfrm>
        </p:spPr>
        <p:txBody>
          <a:bodyPr>
            <a:normAutofit fontScale="92500" lnSpcReduction="20000"/>
          </a:bodyPr>
          <a:lstStyle/>
          <a:p>
            <a:r>
              <a:rPr lang="en-GB"/>
              <a:t>Registering for an Undergraduate application.</a:t>
            </a:r>
          </a:p>
          <a:p>
            <a:endParaRPr lang="en-GB"/>
          </a:p>
          <a:p>
            <a:r>
              <a:rPr lang="en-GB"/>
              <a:t>Updated: 09 July 2021</a:t>
            </a:r>
          </a:p>
        </p:txBody>
      </p:sp>
    </p:spTree>
    <p:extLst>
      <p:ext uri="{BB962C8B-B14F-4D97-AF65-F5344CB8AC3E}">
        <p14:creationId xmlns:p14="http://schemas.microsoft.com/office/powerpoint/2010/main" val="1724797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10</a:t>
            </a:fld>
            <a:endParaRPr lang="en-US"/>
          </a:p>
        </p:txBody>
      </p:sp>
      <p:sp>
        <p:nvSpPr>
          <p:cNvPr id="8" name="TextBox 5">
            <a:extLst>
              <a:ext uri="{FF2B5EF4-FFF2-40B4-BE49-F238E27FC236}">
                <a16:creationId xmlns:a16="http://schemas.microsoft.com/office/drawing/2014/main" id="{8C917077-3DE6-48FB-A816-D1BFF1239008}"/>
              </a:ext>
            </a:extLst>
          </p:cNvPr>
          <p:cNvSpPr txBox="1"/>
          <p:nvPr/>
        </p:nvSpPr>
        <p:spPr>
          <a:xfrm>
            <a:off x="317961" y="1161920"/>
            <a:ext cx="2779473" cy="3046988"/>
          </a:xfrm>
          <a:prstGeom prst="rect">
            <a:avLst/>
          </a:prstGeom>
          <a:noFill/>
          <a:ln cap="flat">
            <a:noFill/>
          </a:ln>
        </p:spPr>
        <p:txBody>
          <a:bodyPr vert="horz" wrap="square" lIns="91440" tIns="45720" rIns="91440" bIns="45720" anchor="t" anchorCtr="0" compatLnSpc="1">
            <a:spAutoFit/>
          </a:bodyPr>
          <a:lstStyle/>
          <a:p>
            <a:r>
              <a:rPr lang="en-GB" sz="1600">
                <a:solidFill>
                  <a:srgbClr val="313537"/>
                </a:solidFill>
              </a:rPr>
              <a:t>Choose if you want to get tailored information about </a:t>
            </a:r>
            <a:r>
              <a:rPr lang="en-GB" sz="1600" err="1">
                <a:solidFill>
                  <a:srgbClr val="313537"/>
                </a:solidFill>
              </a:rPr>
              <a:t>uni</a:t>
            </a:r>
            <a:r>
              <a:rPr lang="en-GB" sz="1600">
                <a:solidFill>
                  <a:srgbClr val="313537"/>
                </a:solidFill>
              </a:rPr>
              <a:t>, college and apprenticeship options.</a:t>
            </a:r>
          </a:p>
          <a:p>
            <a:endParaRPr lang="en-GB" sz="1600">
              <a:solidFill>
                <a:srgbClr val="313537"/>
              </a:solidFill>
            </a:endParaRPr>
          </a:p>
          <a:p>
            <a:r>
              <a:rPr lang="en-GB" sz="1600" b="0" i="0">
                <a:solidFill>
                  <a:srgbClr val="313537"/>
                </a:solidFill>
                <a:effectLst/>
              </a:rPr>
              <a:t>Select </a:t>
            </a:r>
            <a:r>
              <a:rPr lang="en-GB" sz="1600">
                <a:solidFill>
                  <a:srgbClr val="313537"/>
                </a:solidFill>
              </a:rPr>
              <a:t>the </a:t>
            </a:r>
            <a:r>
              <a:rPr lang="en-GB" sz="1600" b="1">
                <a:solidFill>
                  <a:srgbClr val="313537"/>
                </a:solidFill>
              </a:rPr>
              <a:t>subjects</a:t>
            </a:r>
            <a:r>
              <a:rPr lang="en-GB" sz="1600" b="1" i="0">
                <a:solidFill>
                  <a:srgbClr val="313537"/>
                </a:solidFill>
                <a:effectLst/>
              </a:rPr>
              <a:t> </a:t>
            </a:r>
            <a:r>
              <a:rPr lang="en-GB" sz="1600" b="0" i="0">
                <a:solidFill>
                  <a:srgbClr val="313537"/>
                </a:solidFill>
                <a:effectLst/>
              </a:rPr>
              <a:t>that you are interested in</a:t>
            </a:r>
            <a:r>
              <a:rPr lang="en-GB" sz="1600">
                <a:solidFill>
                  <a:srgbClr val="313537"/>
                </a:solidFill>
              </a:rPr>
              <a:t> – you can change these at any point in your preferences</a:t>
            </a:r>
            <a:r>
              <a:rPr lang="en-GB" sz="1600" b="0" i="0">
                <a:solidFill>
                  <a:srgbClr val="313537"/>
                </a:solidFill>
                <a:effectLst/>
              </a:rPr>
              <a:t>.</a:t>
            </a:r>
            <a:r>
              <a:rPr lang="en-GB" sz="1600">
                <a:solidFill>
                  <a:srgbClr val="313537"/>
                </a:solidFill>
              </a:rPr>
              <a:t> </a:t>
            </a:r>
            <a:endParaRPr lang="en-GB" sz="1600">
              <a:solidFill>
                <a:srgbClr val="1F2834"/>
              </a:solidFill>
              <a:cs typeface="Calibri"/>
            </a:endParaRPr>
          </a:p>
          <a:p>
            <a:endParaRPr lang="en-GB" sz="1600">
              <a:solidFill>
                <a:srgbClr val="313537"/>
              </a:solidFill>
            </a:endParaRPr>
          </a:p>
          <a:p>
            <a:r>
              <a:rPr lang="en-GB" sz="1600" b="0" i="0">
                <a:solidFill>
                  <a:srgbClr val="313537"/>
                </a:solidFill>
                <a:effectLst/>
              </a:rPr>
              <a:t>Then scroll right to the bottom </a:t>
            </a:r>
            <a:r>
              <a:rPr lang="en-GB" sz="1600">
                <a:solidFill>
                  <a:srgbClr val="313537"/>
                </a:solidFill>
              </a:rPr>
              <a:t>to </a:t>
            </a:r>
            <a:r>
              <a:rPr lang="en-GB" sz="1600" b="1">
                <a:solidFill>
                  <a:srgbClr val="313537"/>
                </a:solidFill>
              </a:rPr>
              <a:t>Create</a:t>
            </a:r>
            <a:r>
              <a:rPr lang="en-GB" sz="1600" b="1" i="0">
                <a:solidFill>
                  <a:srgbClr val="313537"/>
                </a:solidFill>
                <a:effectLst/>
              </a:rPr>
              <a:t> account</a:t>
            </a:r>
            <a:r>
              <a:rPr lang="en-GB" sz="1600">
                <a:solidFill>
                  <a:srgbClr val="313537"/>
                </a:solidFill>
              </a:rPr>
              <a:t>.</a:t>
            </a:r>
            <a:endParaRPr lang="en-GB" sz="1600">
              <a:cs typeface="Calibri"/>
            </a:endParaRPr>
          </a:p>
        </p:txBody>
      </p:sp>
      <p:sp>
        <p:nvSpPr>
          <p:cNvPr id="2" name="TextBox 1">
            <a:extLst>
              <a:ext uri="{FF2B5EF4-FFF2-40B4-BE49-F238E27FC236}">
                <a16:creationId xmlns:a16="http://schemas.microsoft.com/office/drawing/2014/main" id="{3EFDAFB1-757F-4480-8715-A598080C7DF9}"/>
              </a:ext>
            </a:extLst>
          </p:cNvPr>
          <p:cNvSpPr txBox="1"/>
          <p:nvPr/>
        </p:nvSpPr>
        <p:spPr>
          <a:xfrm>
            <a:off x="359709" y="490301"/>
            <a:ext cx="5003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Registering for an account</a:t>
            </a:r>
            <a:endParaRPr lang="en-US" sz="2800"/>
          </a:p>
        </p:txBody>
      </p:sp>
      <p:pic>
        <p:nvPicPr>
          <p:cNvPr id="10" name="Picture 9">
            <a:extLst>
              <a:ext uri="{FF2B5EF4-FFF2-40B4-BE49-F238E27FC236}">
                <a16:creationId xmlns:a16="http://schemas.microsoft.com/office/drawing/2014/main" id="{24FE0471-BC29-42F6-AC36-52966C92AEC3}"/>
              </a:ext>
            </a:extLst>
          </p:cNvPr>
          <p:cNvPicPr>
            <a:picLocks noChangeAspect="1"/>
          </p:cNvPicPr>
          <p:nvPr/>
        </p:nvPicPr>
        <p:blipFill rotWithShape="1">
          <a:blip r:embed="rId2"/>
          <a:srcRect l="31894" t="2165" r="26859" b="38783"/>
          <a:stretch/>
        </p:blipFill>
        <p:spPr>
          <a:xfrm>
            <a:off x="3354296" y="1073997"/>
            <a:ext cx="3295374" cy="2994346"/>
          </a:xfrm>
          <a:prstGeom prst="rect">
            <a:avLst/>
          </a:prstGeom>
        </p:spPr>
      </p:pic>
      <p:pic>
        <p:nvPicPr>
          <p:cNvPr id="11" name="Picture 10" descr="Text&#10;&#10;Description automatically generated">
            <a:extLst>
              <a:ext uri="{FF2B5EF4-FFF2-40B4-BE49-F238E27FC236}">
                <a16:creationId xmlns:a16="http://schemas.microsoft.com/office/drawing/2014/main" id="{F4F16959-13F7-4CB5-B0BA-87C24D6896D3}"/>
              </a:ext>
            </a:extLst>
          </p:cNvPr>
          <p:cNvPicPr>
            <a:picLocks noChangeAspect="1"/>
          </p:cNvPicPr>
          <p:nvPr/>
        </p:nvPicPr>
        <p:blipFill rotWithShape="1">
          <a:blip r:embed="rId2"/>
          <a:srcRect l="32041" t="60661" r="38091" b="2402"/>
          <a:stretch/>
        </p:blipFill>
        <p:spPr>
          <a:xfrm>
            <a:off x="6150252" y="2386032"/>
            <a:ext cx="2779473" cy="2168156"/>
          </a:xfrm>
          <a:prstGeom prst="rect">
            <a:avLst/>
          </a:prstGeom>
        </p:spPr>
      </p:pic>
    </p:spTree>
    <p:extLst>
      <p:ext uri="{BB962C8B-B14F-4D97-AF65-F5344CB8AC3E}">
        <p14:creationId xmlns:p14="http://schemas.microsoft.com/office/powerpoint/2010/main" val="1640789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BF1411-0706-4FF3-83A5-1246B17D67C7}"/>
              </a:ext>
            </a:extLst>
          </p:cNvPr>
          <p:cNvSpPr>
            <a:spLocks noGrp="1"/>
          </p:cNvSpPr>
          <p:nvPr>
            <p:ph type="title"/>
          </p:nvPr>
        </p:nvSpPr>
        <p:spPr/>
        <p:txBody>
          <a:bodyPr>
            <a:normAutofit/>
          </a:bodyPr>
          <a:lstStyle/>
          <a:p>
            <a:r>
              <a:rPr lang="en-GB"/>
              <a:t>Starting your application.</a:t>
            </a:r>
          </a:p>
        </p:txBody>
      </p:sp>
      <p:sp>
        <p:nvSpPr>
          <p:cNvPr id="5" name="Footer Placeholder 4">
            <a:extLst>
              <a:ext uri="{FF2B5EF4-FFF2-40B4-BE49-F238E27FC236}">
                <a16:creationId xmlns:a16="http://schemas.microsoft.com/office/drawing/2014/main" id="{F60ED323-43BB-4991-AE41-96DACA94D19F}"/>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2D464822-ED7B-4B69-8CAC-272E475C55B0}"/>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11</a:t>
            </a:fld>
            <a:endParaRPr lang="en-US"/>
          </a:p>
        </p:txBody>
      </p:sp>
    </p:spTree>
    <p:extLst>
      <p:ext uri="{BB962C8B-B14F-4D97-AF65-F5344CB8AC3E}">
        <p14:creationId xmlns:p14="http://schemas.microsoft.com/office/powerpoint/2010/main" val="985842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12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pic>
        <p:nvPicPr>
          <p:cNvPr id="7" name="Picture 6">
            <a:extLst>
              <a:ext uri="{FF2B5EF4-FFF2-40B4-BE49-F238E27FC236}">
                <a16:creationId xmlns:a16="http://schemas.microsoft.com/office/drawing/2014/main" id="{4B388CC0-2764-4D98-AB77-3B74359A109B}"/>
              </a:ext>
            </a:extLst>
          </p:cNvPr>
          <p:cNvPicPr>
            <a:picLocks noChangeAspect="1"/>
          </p:cNvPicPr>
          <p:nvPr/>
        </p:nvPicPr>
        <p:blipFill rotWithShape="1">
          <a:blip r:embed="rId2"/>
          <a:srcRect t="31845"/>
          <a:stretch/>
        </p:blipFill>
        <p:spPr>
          <a:xfrm>
            <a:off x="3349538" y="1524000"/>
            <a:ext cx="5619035" cy="2425804"/>
          </a:xfrm>
          <a:prstGeom prst="rect">
            <a:avLst/>
          </a:prstGeom>
        </p:spPr>
      </p:pic>
      <p:sp>
        <p:nvSpPr>
          <p:cNvPr id="9" name="TextBox 5">
            <a:extLst>
              <a:ext uri="{FF2B5EF4-FFF2-40B4-BE49-F238E27FC236}">
                <a16:creationId xmlns:a16="http://schemas.microsoft.com/office/drawing/2014/main" id="{601985E1-6884-4751-A47B-D3E77B91C158}"/>
              </a:ext>
            </a:extLst>
          </p:cNvPr>
          <p:cNvSpPr txBox="1"/>
          <p:nvPr/>
        </p:nvSpPr>
        <p:spPr>
          <a:xfrm>
            <a:off x="361922" y="1416898"/>
            <a:ext cx="2523420" cy="1200329"/>
          </a:xfrm>
          <a:prstGeom prst="rect">
            <a:avLst/>
          </a:prstGeom>
          <a:noFill/>
          <a:ln cap="flat">
            <a:noFill/>
          </a:ln>
        </p:spPr>
        <p:txBody>
          <a:bodyPr vert="horz" wrap="square" lIns="91440" tIns="45720" rIns="91440" bIns="45720" anchor="t" anchorCtr="0" compatLnSpc="1">
            <a:spAutoFit/>
          </a:bodyPr>
          <a:lstStyle/>
          <a:p>
            <a:r>
              <a:rPr lang="en-GB" b="0" i="0">
                <a:solidFill>
                  <a:srgbClr val="000000"/>
                </a:solidFill>
                <a:effectLst/>
              </a:rPr>
              <a:t>To start your UCAS application click on the </a:t>
            </a:r>
            <a:r>
              <a:rPr lang="en-GB" b="1" i="0">
                <a:solidFill>
                  <a:srgbClr val="000000"/>
                </a:solidFill>
                <a:effectLst/>
              </a:rPr>
              <a:t>Your application </a:t>
            </a:r>
            <a:r>
              <a:rPr lang="en-GB" b="0" i="0">
                <a:solidFill>
                  <a:srgbClr val="000000"/>
                </a:solidFill>
                <a:effectLst/>
              </a:rPr>
              <a:t>tile</a:t>
            </a:r>
            <a:r>
              <a:rPr lang="en-GB">
                <a:solidFill>
                  <a:srgbClr val="000000"/>
                </a:solidFill>
              </a:rPr>
              <a:t>.</a:t>
            </a:r>
            <a:endParaRPr lang="en-GB">
              <a:solidFill>
                <a:srgbClr val="1F2834"/>
              </a:solidFill>
            </a:endParaRPr>
          </a:p>
          <a:p>
            <a:endParaRPr lang="en-GB">
              <a:solidFill>
                <a:srgbClr val="000000"/>
              </a:solidFill>
            </a:endParaRPr>
          </a:p>
        </p:txBody>
      </p:sp>
      <p:sp>
        <p:nvSpPr>
          <p:cNvPr id="2" name="TextBox 1">
            <a:extLst>
              <a:ext uri="{FF2B5EF4-FFF2-40B4-BE49-F238E27FC236}">
                <a16:creationId xmlns:a16="http://schemas.microsoft.com/office/drawing/2014/main" id="{8CD0CE25-C864-42D5-8522-DE17112EF4A4}"/>
              </a:ext>
            </a:extLst>
          </p:cNvPr>
          <p:cNvSpPr txBox="1"/>
          <p:nvPr/>
        </p:nvSpPr>
        <p:spPr>
          <a:xfrm>
            <a:off x="359709" y="490301"/>
            <a:ext cx="5003986"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Starting your application </a:t>
            </a:r>
            <a:endParaRPr lang="en-US" sz="2800"/>
          </a:p>
        </p:txBody>
      </p:sp>
    </p:spTree>
    <p:extLst>
      <p:ext uri="{BB962C8B-B14F-4D97-AF65-F5344CB8AC3E}">
        <p14:creationId xmlns:p14="http://schemas.microsoft.com/office/powerpoint/2010/main" val="3262858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13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6620580" y="2824725"/>
            <a:ext cx="2236083" cy="1477328"/>
          </a:xfrm>
          <a:prstGeom prst="rect">
            <a:avLst/>
          </a:prstGeom>
          <a:noFill/>
          <a:ln cap="flat">
            <a:noFill/>
          </a:ln>
        </p:spPr>
        <p:txBody>
          <a:bodyPr vert="horz" wrap="square" lIns="91440" tIns="45720" rIns="91440" bIns="45720" anchor="t" anchorCtr="0" compatLnSpc="1">
            <a:spAutoFit/>
          </a:bodyPr>
          <a:lstStyle/>
          <a:p>
            <a:r>
              <a:rPr lang="en-GB" b="0" i="0">
                <a:solidFill>
                  <a:srgbClr val="000000"/>
                </a:solidFill>
                <a:effectLst/>
              </a:rPr>
              <a:t>To start your 2022 UCAS application click on the </a:t>
            </a:r>
            <a:r>
              <a:rPr lang="en-GB" b="1" i="0">
                <a:solidFill>
                  <a:srgbClr val="000000"/>
                </a:solidFill>
                <a:effectLst/>
              </a:rPr>
              <a:t>Your application </a:t>
            </a:r>
            <a:r>
              <a:rPr lang="en-GB" b="0" i="0">
                <a:solidFill>
                  <a:srgbClr val="000000"/>
                </a:solidFill>
                <a:effectLst/>
              </a:rPr>
              <a:t>tile with the red circle</a:t>
            </a:r>
            <a:r>
              <a:rPr lang="en-GB">
                <a:solidFill>
                  <a:srgbClr val="000000"/>
                </a:solidFill>
              </a:rPr>
              <a:t>.</a:t>
            </a:r>
            <a:endParaRPr lang="en-GB">
              <a:solidFill>
                <a:srgbClr val="1F2834"/>
              </a:solidFill>
            </a:endParaRPr>
          </a:p>
        </p:txBody>
      </p:sp>
      <p:sp>
        <p:nvSpPr>
          <p:cNvPr id="2" name="TextBox 1">
            <a:extLst>
              <a:ext uri="{FF2B5EF4-FFF2-40B4-BE49-F238E27FC236}">
                <a16:creationId xmlns:a16="http://schemas.microsoft.com/office/drawing/2014/main" id="{8CD0CE25-C864-42D5-8522-DE17112EF4A4}"/>
              </a:ext>
            </a:extLst>
          </p:cNvPr>
          <p:cNvSpPr txBox="1"/>
          <p:nvPr/>
        </p:nvSpPr>
        <p:spPr>
          <a:xfrm>
            <a:off x="359708" y="490301"/>
            <a:ext cx="58196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Make sure you have the correct year </a:t>
            </a:r>
            <a:endParaRPr lang="en-US" sz="2800"/>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3366C45C-3A33-45BD-8704-D39FE2BCC81B}"/>
              </a:ext>
            </a:extLst>
          </p:cNvPr>
          <p:cNvPicPr>
            <a:picLocks noChangeAspect="1"/>
          </p:cNvPicPr>
          <p:nvPr/>
        </p:nvPicPr>
        <p:blipFill>
          <a:blip r:embed="rId2"/>
          <a:stretch>
            <a:fillRect/>
          </a:stretch>
        </p:blipFill>
        <p:spPr>
          <a:xfrm>
            <a:off x="2973863" y="1232194"/>
            <a:ext cx="1598137" cy="2257255"/>
          </a:xfrm>
          <a:prstGeom prst="rect">
            <a:avLst/>
          </a:prstGeom>
        </p:spPr>
      </p:pic>
      <p:pic>
        <p:nvPicPr>
          <p:cNvPr id="10" name="Picture 9" descr="Diagram&#10;&#10;Description automatically generated">
            <a:extLst>
              <a:ext uri="{FF2B5EF4-FFF2-40B4-BE49-F238E27FC236}">
                <a16:creationId xmlns:a16="http://schemas.microsoft.com/office/drawing/2014/main" id="{1B86D006-B5A5-4C4C-AC36-EE9C484532A3}"/>
              </a:ext>
            </a:extLst>
          </p:cNvPr>
          <p:cNvPicPr>
            <a:picLocks noChangeAspect="1"/>
          </p:cNvPicPr>
          <p:nvPr/>
        </p:nvPicPr>
        <p:blipFill>
          <a:blip r:embed="rId3"/>
          <a:stretch>
            <a:fillRect/>
          </a:stretch>
        </p:blipFill>
        <p:spPr>
          <a:xfrm>
            <a:off x="4769962" y="2109357"/>
            <a:ext cx="1704499" cy="2291448"/>
          </a:xfrm>
          <a:prstGeom prst="rect">
            <a:avLst/>
          </a:prstGeom>
        </p:spPr>
      </p:pic>
      <p:sp>
        <p:nvSpPr>
          <p:cNvPr id="11" name="TextBox 5">
            <a:extLst>
              <a:ext uri="{FF2B5EF4-FFF2-40B4-BE49-F238E27FC236}">
                <a16:creationId xmlns:a16="http://schemas.microsoft.com/office/drawing/2014/main" id="{6109F24B-BAC4-45E8-BF47-5B005DD3AE40}"/>
              </a:ext>
            </a:extLst>
          </p:cNvPr>
          <p:cNvSpPr txBox="1"/>
          <p:nvPr/>
        </p:nvSpPr>
        <p:spPr>
          <a:xfrm>
            <a:off x="590522" y="1232194"/>
            <a:ext cx="2523420" cy="1754326"/>
          </a:xfrm>
          <a:prstGeom prst="rect">
            <a:avLst/>
          </a:prstGeom>
          <a:noFill/>
          <a:ln cap="flat">
            <a:noFill/>
          </a:ln>
        </p:spPr>
        <p:txBody>
          <a:bodyPr vert="horz" wrap="square" lIns="91440" tIns="45720" rIns="91440" bIns="45720" anchor="t" anchorCtr="0" compatLnSpc="1">
            <a:spAutoFit/>
          </a:bodyPr>
          <a:lstStyle/>
          <a:p>
            <a:r>
              <a:rPr lang="en-GB" b="0" i="0">
                <a:solidFill>
                  <a:srgbClr val="000000"/>
                </a:solidFill>
                <a:effectLst/>
              </a:rPr>
              <a:t>If you already have a Hub account and have said you are interested in courses for the 2021 cycle, you’ll see this card.</a:t>
            </a:r>
            <a:endParaRPr lang="en-GB">
              <a:solidFill>
                <a:srgbClr val="1F2834"/>
              </a:solidFill>
            </a:endParaRPr>
          </a:p>
        </p:txBody>
      </p:sp>
    </p:spTree>
    <p:extLst>
      <p:ext uri="{BB962C8B-B14F-4D97-AF65-F5344CB8AC3E}">
        <p14:creationId xmlns:p14="http://schemas.microsoft.com/office/powerpoint/2010/main" val="3770993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14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90522" y="3137359"/>
            <a:ext cx="2523420" cy="1477328"/>
          </a:xfrm>
          <a:prstGeom prst="rect">
            <a:avLst/>
          </a:prstGeom>
          <a:noFill/>
          <a:ln cap="flat">
            <a:noFill/>
          </a:ln>
        </p:spPr>
        <p:txBody>
          <a:bodyPr vert="horz" wrap="square" lIns="91440" tIns="45720" rIns="91440" bIns="45720" anchor="t" anchorCtr="0" compatLnSpc="1">
            <a:spAutoFit/>
          </a:bodyPr>
          <a:lstStyle/>
          <a:p>
            <a:r>
              <a:rPr lang="en-GB" b="0" i="0">
                <a:solidFill>
                  <a:srgbClr val="000000"/>
                </a:solidFill>
                <a:effectLst/>
              </a:rPr>
              <a:t>Then select 2022 in answer to the question </a:t>
            </a:r>
            <a:r>
              <a:rPr lang="en-GB" b="1" i="0">
                <a:solidFill>
                  <a:srgbClr val="000000"/>
                </a:solidFill>
                <a:effectLst/>
              </a:rPr>
              <a:t>In which year do you want to start your studies?</a:t>
            </a:r>
            <a:endParaRPr lang="en-GB" b="1">
              <a:solidFill>
                <a:srgbClr val="1F2834"/>
              </a:solidFill>
            </a:endParaRPr>
          </a:p>
        </p:txBody>
      </p:sp>
      <p:sp>
        <p:nvSpPr>
          <p:cNvPr id="2" name="TextBox 1">
            <a:extLst>
              <a:ext uri="{FF2B5EF4-FFF2-40B4-BE49-F238E27FC236}">
                <a16:creationId xmlns:a16="http://schemas.microsoft.com/office/drawing/2014/main" id="{8CD0CE25-C864-42D5-8522-DE17112EF4A4}"/>
              </a:ext>
            </a:extLst>
          </p:cNvPr>
          <p:cNvSpPr txBox="1"/>
          <p:nvPr/>
        </p:nvSpPr>
        <p:spPr>
          <a:xfrm>
            <a:off x="359708" y="490301"/>
            <a:ext cx="581963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Update your preferences</a:t>
            </a:r>
            <a:endParaRPr lang="en-US" sz="2800"/>
          </a:p>
        </p:txBody>
      </p:sp>
      <p:sp>
        <p:nvSpPr>
          <p:cNvPr id="11" name="TextBox 5">
            <a:extLst>
              <a:ext uri="{FF2B5EF4-FFF2-40B4-BE49-F238E27FC236}">
                <a16:creationId xmlns:a16="http://schemas.microsoft.com/office/drawing/2014/main" id="{6109F24B-BAC4-45E8-BF47-5B005DD3AE40}"/>
              </a:ext>
            </a:extLst>
          </p:cNvPr>
          <p:cNvSpPr txBox="1"/>
          <p:nvPr/>
        </p:nvSpPr>
        <p:spPr>
          <a:xfrm>
            <a:off x="590522" y="1232194"/>
            <a:ext cx="2523420" cy="1754326"/>
          </a:xfrm>
          <a:prstGeom prst="rect">
            <a:avLst/>
          </a:prstGeom>
          <a:noFill/>
          <a:ln cap="flat">
            <a:noFill/>
          </a:ln>
        </p:spPr>
        <p:txBody>
          <a:bodyPr vert="horz" wrap="square" lIns="91440" tIns="45720" rIns="91440" bIns="45720" anchor="t" anchorCtr="0" compatLnSpc="1">
            <a:spAutoFit/>
          </a:bodyPr>
          <a:lstStyle/>
          <a:p>
            <a:r>
              <a:rPr lang="en-GB" b="0" i="0">
                <a:solidFill>
                  <a:srgbClr val="000000"/>
                </a:solidFill>
                <a:effectLst/>
              </a:rPr>
              <a:t>If you need to change the application cycle to show the </a:t>
            </a:r>
            <a:r>
              <a:rPr lang="en-GB" b="1" i="0">
                <a:solidFill>
                  <a:srgbClr val="000000"/>
                </a:solidFill>
                <a:effectLst/>
              </a:rPr>
              <a:t>Your application </a:t>
            </a:r>
            <a:r>
              <a:rPr lang="en-GB" b="0" i="0">
                <a:solidFill>
                  <a:srgbClr val="000000"/>
                </a:solidFill>
                <a:effectLst/>
              </a:rPr>
              <a:t>tile for 2022, click on Preferences from the main menu.</a:t>
            </a:r>
            <a:endParaRPr lang="en-GB">
              <a:solidFill>
                <a:srgbClr val="1F2834"/>
              </a:solidFill>
            </a:endParaRPr>
          </a:p>
        </p:txBody>
      </p:sp>
      <p:pic>
        <p:nvPicPr>
          <p:cNvPr id="7" name="Picture 6" descr="Graphical user interface, application&#10;&#10;Description automatically generated">
            <a:extLst>
              <a:ext uri="{FF2B5EF4-FFF2-40B4-BE49-F238E27FC236}">
                <a16:creationId xmlns:a16="http://schemas.microsoft.com/office/drawing/2014/main" id="{550CA3BE-F13C-482A-B649-7A7B09C742C6}"/>
              </a:ext>
            </a:extLst>
          </p:cNvPr>
          <p:cNvPicPr>
            <a:picLocks noChangeAspect="1"/>
          </p:cNvPicPr>
          <p:nvPr/>
        </p:nvPicPr>
        <p:blipFill>
          <a:blip r:embed="rId2"/>
          <a:stretch>
            <a:fillRect/>
          </a:stretch>
        </p:blipFill>
        <p:spPr>
          <a:xfrm>
            <a:off x="3876536" y="943332"/>
            <a:ext cx="4907756" cy="2605282"/>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9C294187-41A7-40AA-9857-E9457C58E76B}"/>
              </a:ext>
            </a:extLst>
          </p:cNvPr>
          <p:cNvPicPr>
            <a:picLocks noChangeAspect="1"/>
          </p:cNvPicPr>
          <p:nvPr/>
        </p:nvPicPr>
        <p:blipFill>
          <a:blip r:embed="rId3"/>
          <a:stretch>
            <a:fillRect/>
          </a:stretch>
        </p:blipFill>
        <p:spPr>
          <a:xfrm>
            <a:off x="3331808" y="1765937"/>
            <a:ext cx="2954691" cy="2751357"/>
          </a:xfrm>
          <a:prstGeom prst="rect">
            <a:avLst/>
          </a:prstGeom>
        </p:spPr>
      </p:pic>
    </p:spTree>
    <p:extLst>
      <p:ext uri="{BB962C8B-B14F-4D97-AF65-F5344CB8AC3E}">
        <p14:creationId xmlns:p14="http://schemas.microsoft.com/office/powerpoint/2010/main" val="2666981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15</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59709" y="1514362"/>
            <a:ext cx="2462200" cy="1077218"/>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rPr>
              <a:t>I</a:t>
            </a:r>
            <a:r>
              <a:rPr lang="en-GB" sz="1600" b="0" i="0">
                <a:solidFill>
                  <a:srgbClr val="000000"/>
                </a:solidFill>
                <a:effectLst/>
              </a:rPr>
              <a:t>f </a:t>
            </a:r>
            <a:r>
              <a:rPr lang="en-GB" sz="1600">
                <a:solidFill>
                  <a:srgbClr val="000000"/>
                </a:solidFill>
              </a:rPr>
              <a:t>you're applying</a:t>
            </a:r>
            <a:r>
              <a:rPr lang="en-GB" sz="1600" b="0" i="0">
                <a:solidFill>
                  <a:srgbClr val="000000"/>
                </a:solidFill>
                <a:effectLst/>
              </a:rPr>
              <a:t> </a:t>
            </a:r>
            <a:r>
              <a:rPr lang="en-GB" sz="1600">
                <a:solidFill>
                  <a:srgbClr val="000000"/>
                </a:solidFill>
              </a:rPr>
              <a:t>with the help of your school, college</a:t>
            </a:r>
            <a:r>
              <a:rPr lang="en-GB" sz="1600" b="0" i="0">
                <a:solidFill>
                  <a:srgbClr val="000000"/>
                </a:solidFill>
                <a:effectLst/>
              </a:rPr>
              <a:t> </a:t>
            </a:r>
            <a:r>
              <a:rPr lang="en-GB" sz="1600">
                <a:solidFill>
                  <a:srgbClr val="000000"/>
                </a:solidFill>
              </a:rPr>
              <a:t>or centre then </a:t>
            </a:r>
            <a:r>
              <a:rPr lang="en-GB" sz="1600" b="0" i="0">
                <a:solidFill>
                  <a:srgbClr val="000000"/>
                </a:solidFill>
                <a:effectLst/>
              </a:rPr>
              <a:t>select </a:t>
            </a:r>
            <a:r>
              <a:rPr lang="en-GB" sz="1600" b="1" i="0">
                <a:solidFill>
                  <a:srgbClr val="000000"/>
                </a:solidFill>
                <a:effectLst/>
              </a:rPr>
              <a:t>Yes </a:t>
            </a:r>
            <a:r>
              <a:rPr lang="en-GB" sz="1600" i="0">
                <a:solidFill>
                  <a:srgbClr val="000000"/>
                </a:solidFill>
                <a:effectLst/>
              </a:rPr>
              <a:t>and enter our </a:t>
            </a:r>
            <a:r>
              <a:rPr lang="en-GB" sz="1600" b="1" i="0">
                <a:solidFill>
                  <a:srgbClr val="000000"/>
                </a:solidFill>
                <a:effectLst/>
              </a:rPr>
              <a:t>Buzzword.</a:t>
            </a:r>
            <a:endParaRPr lang="en-GB" sz="1600" b="0" i="0">
              <a:solidFill>
                <a:srgbClr val="1F2834"/>
              </a:solidFill>
              <a:effectLst/>
              <a:cs typeface="Calibri"/>
            </a:endParaRPr>
          </a:p>
        </p:txBody>
      </p:sp>
      <p:pic>
        <p:nvPicPr>
          <p:cNvPr id="10" name="Picture 9">
            <a:extLst>
              <a:ext uri="{FF2B5EF4-FFF2-40B4-BE49-F238E27FC236}">
                <a16:creationId xmlns:a16="http://schemas.microsoft.com/office/drawing/2014/main" id="{F3425558-1F76-41F9-AAAC-9E98DADFA81C}"/>
              </a:ext>
            </a:extLst>
          </p:cNvPr>
          <p:cNvPicPr>
            <a:picLocks noChangeAspect="1"/>
          </p:cNvPicPr>
          <p:nvPr/>
        </p:nvPicPr>
        <p:blipFill rotWithShape="1">
          <a:blip r:embed="rId2"/>
          <a:srcRect b="28686"/>
          <a:stretch/>
        </p:blipFill>
        <p:spPr>
          <a:xfrm>
            <a:off x="3238734" y="1090409"/>
            <a:ext cx="3669630" cy="14748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a:extLst>
              <a:ext uri="{FF2B5EF4-FFF2-40B4-BE49-F238E27FC236}">
                <a16:creationId xmlns:a16="http://schemas.microsoft.com/office/drawing/2014/main" id="{06C5FF64-F2FE-4FE4-B5E6-4A80FB4AC910}"/>
              </a:ext>
            </a:extLst>
          </p:cNvPr>
          <p:cNvSpPr txBox="1"/>
          <p:nvPr/>
        </p:nvSpPr>
        <p:spPr>
          <a:xfrm>
            <a:off x="359709" y="490301"/>
            <a:ext cx="688781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Linking to your school, college or centre</a:t>
            </a:r>
            <a:endParaRPr lang="en-US" sz="2800"/>
          </a:p>
        </p:txBody>
      </p:sp>
      <p:pic>
        <p:nvPicPr>
          <p:cNvPr id="3" name="Picture 3" descr="Graphical user interface, text, application&#10;&#10;Description automatically generated">
            <a:extLst>
              <a:ext uri="{FF2B5EF4-FFF2-40B4-BE49-F238E27FC236}">
                <a16:creationId xmlns:a16="http://schemas.microsoft.com/office/drawing/2014/main" id="{210EC905-922D-48E7-B5B9-B45F4711E47A}"/>
              </a:ext>
            </a:extLst>
          </p:cNvPr>
          <p:cNvPicPr>
            <a:picLocks noChangeAspect="1"/>
          </p:cNvPicPr>
          <p:nvPr/>
        </p:nvPicPr>
        <p:blipFill>
          <a:blip r:embed="rId3"/>
          <a:stretch>
            <a:fillRect/>
          </a:stretch>
        </p:blipFill>
        <p:spPr>
          <a:xfrm>
            <a:off x="4502638" y="2818184"/>
            <a:ext cx="4165436" cy="1484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56712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Graphical user interface, text, application, chat or text message&#10;&#10;Description automatically generated">
            <a:extLst>
              <a:ext uri="{FF2B5EF4-FFF2-40B4-BE49-F238E27FC236}">
                <a16:creationId xmlns:a16="http://schemas.microsoft.com/office/drawing/2014/main" id="{595BAFC6-782C-4A7B-9A2A-9377C39ED2AA}"/>
              </a:ext>
            </a:extLst>
          </p:cNvPr>
          <p:cNvPicPr>
            <a:picLocks noChangeAspect="1"/>
          </p:cNvPicPr>
          <p:nvPr/>
        </p:nvPicPr>
        <p:blipFill>
          <a:blip r:embed="rId2"/>
          <a:stretch>
            <a:fillRect/>
          </a:stretch>
        </p:blipFill>
        <p:spPr>
          <a:xfrm>
            <a:off x="2814534" y="1047702"/>
            <a:ext cx="4000499" cy="1602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16</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7" y="1402522"/>
            <a:ext cx="2415193" cy="2554545"/>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ea typeface="+mn-lt"/>
                <a:cs typeface="+mn-lt"/>
              </a:rPr>
              <a:t>Enter the buzzword, and </a:t>
            </a:r>
            <a:r>
              <a:rPr lang="en-GB" sz="1600" b="1">
                <a:solidFill>
                  <a:srgbClr val="000000"/>
                </a:solidFill>
                <a:ea typeface="+mn-lt"/>
                <a:cs typeface="+mn-lt"/>
              </a:rPr>
              <a:t>confirm </a:t>
            </a:r>
            <a:r>
              <a:rPr lang="en-GB" sz="1600">
                <a:solidFill>
                  <a:srgbClr val="000000"/>
                </a:solidFill>
                <a:ea typeface="+mn-lt"/>
                <a:cs typeface="+mn-lt"/>
              </a:rPr>
              <a:t>the details are correct. </a:t>
            </a:r>
            <a:endParaRPr lang="en-GB" sz="1600">
              <a:solidFill>
                <a:srgbClr val="1F2834"/>
              </a:solidFill>
              <a:ea typeface="+mn-lt"/>
              <a:cs typeface="+mn-lt"/>
            </a:endParaRPr>
          </a:p>
          <a:p>
            <a:endParaRPr lang="en-GB" sz="1600">
              <a:solidFill>
                <a:srgbClr val="000000"/>
              </a:solidFill>
              <a:ea typeface="+mn-lt"/>
              <a:cs typeface="+mn-lt"/>
            </a:endParaRPr>
          </a:p>
          <a:p>
            <a:r>
              <a:rPr lang="en-GB" sz="1600">
                <a:solidFill>
                  <a:srgbClr val="000000"/>
                </a:solidFill>
                <a:ea typeface="+mn-lt"/>
                <a:cs typeface="+mn-lt"/>
              </a:rPr>
              <a:t>This will </a:t>
            </a:r>
            <a:r>
              <a:rPr lang="en-GB" sz="1600" b="1">
                <a:solidFill>
                  <a:srgbClr val="000000"/>
                </a:solidFill>
                <a:ea typeface="+mn-lt"/>
                <a:cs typeface="+mn-lt"/>
              </a:rPr>
              <a:t>link your application </a:t>
            </a:r>
            <a:r>
              <a:rPr lang="en-GB" sz="1600">
                <a:solidFill>
                  <a:srgbClr val="000000"/>
                </a:solidFill>
                <a:ea typeface="+mn-lt"/>
                <a:cs typeface="+mn-lt"/>
              </a:rPr>
              <a:t>to your school or college, so they can track your progress and provide support, including adding your reference</a:t>
            </a:r>
            <a:endParaRPr lang="en-GB" sz="1600">
              <a:solidFill>
                <a:srgbClr val="000000"/>
              </a:solidFill>
              <a:cs typeface="Calibri"/>
            </a:endParaRPr>
          </a:p>
        </p:txBody>
      </p:sp>
      <p:sp>
        <p:nvSpPr>
          <p:cNvPr id="10" name="TextBox 1">
            <a:extLst>
              <a:ext uri="{FF2B5EF4-FFF2-40B4-BE49-F238E27FC236}">
                <a16:creationId xmlns:a16="http://schemas.microsoft.com/office/drawing/2014/main" id="{D0455784-4316-4079-A973-C8C803163C49}"/>
              </a:ext>
            </a:extLst>
          </p:cNvPr>
          <p:cNvSpPr txBox="1"/>
          <p:nvPr/>
        </p:nvSpPr>
        <p:spPr>
          <a:xfrm>
            <a:off x="359709" y="490301"/>
            <a:ext cx="688781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800" b="1"/>
              <a:t>Linking to your school, college or centre</a:t>
            </a:r>
            <a:endParaRPr lang="en-US" sz="2800"/>
          </a:p>
        </p:txBody>
      </p:sp>
      <p:pic>
        <p:nvPicPr>
          <p:cNvPr id="3" name="Picture 7" descr="Graphical user interface, text, application, chat or text message&#10;&#10;Description automatically generated">
            <a:extLst>
              <a:ext uri="{FF2B5EF4-FFF2-40B4-BE49-F238E27FC236}">
                <a16:creationId xmlns:a16="http://schemas.microsoft.com/office/drawing/2014/main" id="{41442F32-0B03-4613-B6C7-595FCACB14A6}"/>
              </a:ext>
            </a:extLst>
          </p:cNvPr>
          <p:cNvPicPr>
            <a:picLocks noChangeAspect="1"/>
          </p:cNvPicPr>
          <p:nvPr/>
        </p:nvPicPr>
        <p:blipFill>
          <a:blip r:embed="rId3"/>
          <a:stretch>
            <a:fillRect/>
          </a:stretch>
        </p:blipFill>
        <p:spPr>
          <a:xfrm>
            <a:off x="4615962" y="2326235"/>
            <a:ext cx="4264269" cy="21703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03987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17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441052" y="2058736"/>
            <a:ext cx="2948382" cy="1323439"/>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rPr>
              <a:t>Once your application has been linked, you can then select a </a:t>
            </a:r>
            <a:r>
              <a:rPr lang="en-GB" sz="1600" b="1">
                <a:solidFill>
                  <a:srgbClr val="000000"/>
                </a:solidFill>
              </a:rPr>
              <a:t>group</a:t>
            </a:r>
            <a:r>
              <a:rPr lang="en-GB" sz="1600">
                <a:solidFill>
                  <a:srgbClr val="000000"/>
                </a:solidFill>
              </a:rPr>
              <a:t> (if this has been set up by your school or college) for your application. </a:t>
            </a:r>
            <a:endParaRPr lang="en-GB" sz="1600">
              <a:solidFill>
                <a:srgbClr val="000000"/>
              </a:solidFill>
              <a:cs typeface="Calibri"/>
            </a:endParaRPr>
          </a:p>
        </p:txBody>
      </p:sp>
      <p:sp>
        <p:nvSpPr>
          <p:cNvPr id="3" name="TextBox 2">
            <a:extLst>
              <a:ext uri="{FF2B5EF4-FFF2-40B4-BE49-F238E27FC236}">
                <a16:creationId xmlns:a16="http://schemas.microsoft.com/office/drawing/2014/main" id="{DCB28D8C-DFB4-4FDE-A9E2-5D9082BB25D5}"/>
              </a:ext>
            </a:extLst>
          </p:cNvPr>
          <p:cNvSpPr txBox="1"/>
          <p:nvPr/>
        </p:nvSpPr>
        <p:spPr>
          <a:xfrm>
            <a:off x="359709" y="578224"/>
            <a:ext cx="688781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800" b="1"/>
              <a:t>Linking to your school, college or centre</a:t>
            </a:r>
            <a:endParaRPr lang="en-US" sz="2800"/>
          </a:p>
        </p:txBody>
      </p:sp>
      <p:pic>
        <p:nvPicPr>
          <p:cNvPr id="4" name="Picture 9" descr="Graphical user interface, application&#10;&#10;Description automatically generated">
            <a:extLst>
              <a:ext uri="{FF2B5EF4-FFF2-40B4-BE49-F238E27FC236}">
                <a16:creationId xmlns:a16="http://schemas.microsoft.com/office/drawing/2014/main" id="{603074C5-5E44-4B18-ADEC-5AC7566E77DB}"/>
              </a:ext>
            </a:extLst>
          </p:cNvPr>
          <p:cNvPicPr>
            <a:picLocks noChangeAspect="1"/>
          </p:cNvPicPr>
          <p:nvPr/>
        </p:nvPicPr>
        <p:blipFill>
          <a:blip r:embed="rId2"/>
          <a:stretch>
            <a:fillRect/>
          </a:stretch>
        </p:blipFill>
        <p:spPr>
          <a:xfrm>
            <a:off x="3620938" y="1414225"/>
            <a:ext cx="5234076" cy="2638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427424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573C0D-506C-4E43-98A4-47DACA4A0AAC}"/>
              </a:ext>
            </a:extLst>
          </p:cNvPr>
          <p:cNvSpPr>
            <a:spLocks noGrp="1"/>
          </p:cNvSpPr>
          <p:nvPr>
            <p:ph type="title"/>
          </p:nvPr>
        </p:nvSpPr>
        <p:spPr/>
        <p:txBody>
          <a:bodyPr/>
          <a:lstStyle/>
          <a:p>
            <a:r>
              <a:rPr lang="en-GB"/>
              <a:t>Application overview. </a:t>
            </a:r>
          </a:p>
        </p:txBody>
      </p:sp>
      <p:sp>
        <p:nvSpPr>
          <p:cNvPr id="3" name="Slide Number Placeholder 2">
            <a:extLst>
              <a:ext uri="{FF2B5EF4-FFF2-40B4-BE49-F238E27FC236}">
                <a16:creationId xmlns:a16="http://schemas.microsoft.com/office/drawing/2014/main" id="{C5179B68-D842-49F7-BBF4-CB8B1A1211BB}"/>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18</a:t>
            </a:fld>
            <a:endParaRPr lang="en-US"/>
          </a:p>
        </p:txBody>
      </p:sp>
      <p:sp>
        <p:nvSpPr>
          <p:cNvPr id="4" name="Footer Placeholder 3">
            <a:extLst>
              <a:ext uri="{FF2B5EF4-FFF2-40B4-BE49-F238E27FC236}">
                <a16:creationId xmlns:a16="http://schemas.microsoft.com/office/drawing/2014/main" id="{893AB99C-AF7B-4536-9C4D-E473CD41347D}"/>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141489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19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24231" y="1219213"/>
            <a:ext cx="2922912" cy="3293209"/>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a:solidFill>
                  <a:srgbClr val="000000"/>
                </a:solidFill>
              </a:rPr>
              <a:t>Your homepage is where</a:t>
            </a:r>
            <a:r>
              <a:rPr lang="en-GB" sz="1600" b="0" i="0">
                <a:solidFill>
                  <a:srgbClr val="000000"/>
                </a:solidFill>
                <a:effectLst/>
              </a:rPr>
              <a:t> </a:t>
            </a:r>
            <a:r>
              <a:rPr lang="en-GB" sz="1600">
                <a:solidFill>
                  <a:srgbClr val="000000"/>
                </a:solidFill>
              </a:rPr>
              <a:t>you'll</a:t>
            </a:r>
            <a:r>
              <a:rPr lang="en-GB" sz="1600" b="0" i="0">
                <a:solidFill>
                  <a:srgbClr val="000000"/>
                </a:solidFill>
                <a:effectLst/>
              </a:rPr>
              <a:t> </a:t>
            </a:r>
            <a:r>
              <a:rPr lang="en-GB" sz="1600">
                <a:solidFill>
                  <a:srgbClr val="000000"/>
                </a:solidFill>
              </a:rPr>
              <a:t>see </a:t>
            </a:r>
            <a:r>
              <a:rPr lang="en-GB" sz="1600" b="0" i="0">
                <a:solidFill>
                  <a:srgbClr val="000000"/>
                </a:solidFill>
                <a:effectLst/>
              </a:rPr>
              <a:t>the sections that need completing.</a:t>
            </a:r>
            <a:r>
              <a:rPr lang="en-GB" sz="1600">
                <a:solidFill>
                  <a:srgbClr val="000000"/>
                </a:solidFill>
              </a:rPr>
              <a:t> </a:t>
            </a:r>
            <a:endParaRPr lang="en-GB" sz="1600">
              <a:solidFill>
                <a:srgbClr val="000000"/>
              </a:solidFill>
              <a:cs typeface="Calibri"/>
            </a:endParaRPr>
          </a:p>
          <a:p>
            <a:pPr defTabSz="914400">
              <a:defRPr sz="1800" b="0" i="0" u="none" strike="noStrike" kern="0" cap="none" spc="0" baseline="0">
                <a:solidFill>
                  <a:srgbClr val="000000"/>
                </a:solidFill>
                <a:uFillTx/>
              </a:defRPr>
            </a:pPr>
            <a:endParaRPr lang="en-GB" sz="1600">
              <a:solidFill>
                <a:srgbClr val="000000"/>
              </a:solidFill>
              <a:cs typeface="Calibri"/>
            </a:endParaRPr>
          </a:p>
          <a:p>
            <a:pPr defTabSz="914400">
              <a:defRPr sz="1800" b="0" i="0" u="none" strike="noStrike" kern="0" cap="none" spc="0" baseline="0">
                <a:solidFill>
                  <a:srgbClr val="000000"/>
                </a:solidFill>
                <a:uFillTx/>
              </a:defRPr>
            </a:pPr>
            <a:r>
              <a:rPr lang="en-GB" sz="1600">
                <a:ea typeface="+mn-lt"/>
                <a:cs typeface="+mn-lt"/>
              </a:rPr>
              <a:t>You don’t need to complete the application at once, you can log in and out at any time until you're finished. </a:t>
            </a:r>
          </a:p>
          <a:p>
            <a:pPr defTabSz="914400">
              <a:defRPr sz="1800" b="0" i="0" u="none" strike="noStrike" kern="0" cap="none" spc="0" baseline="0">
                <a:solidFill>
                  <a:srgbClr val="000000"/>
                </a:solidFill>
                <a:uFillTx/>
              </a:defRPr>
            </a:pPr>
            <a:endParaRPr lang="en-GB" sz="1600">
              <a:ea typeface="+mn-lt"/>
              <a:cs typeface="+mn-lt"/>
            </a:endParaRPr>
          </a:p>
          <a:p>
            <a:r>
              <a:rPr lang="en-GB" sz="1600" b="0" i="0">
                <a:solidFill>
                  <a:srgbClr val="313537"/>
                </a:solidFill>
                <a:effectLst/>
              </a:rPr>
              <a:t>As you add information to each tile, the </a:t>
            </a:r>
            <a:r>
              <a:rPr lang="en-GB" sz="1600" b="1">
                <a:solidFill>
                  <a:srgbClr val="313537"/>
                </a:solidFill>
              </a:rPr>
              <a:t>percentage </a:t>
            </a:r>
            <a:r>
              <a:rPr lang="en-GB" sz="1600" b="1" i="0">
                <a:solidFill>
                  <a:srgbClr val="313537"/>
                </a:solidFill>
                <a:effectLst/>
              </a:rPr>
              <a:t>complete </a:t>
            </a:r>
            <a:r>
              <a:rPr lang="en-GB" sz="1600" b="0" i="0">
                <a:solidFill>
                  <a:srgbClr val="313537"/>
                </a:solidFill>
                <a:effectLst/>
              </a:rPr>
              <a:t>dial should increase each time you mark a section as complete.</a:t>
            </a:r>
            <a:r>
              <a:rPr lang="en-GB" sz="1600">
                <a:solidFill>
                  <a:srgbClr val="313537"/>
                </a:solidFill>
              </a:rPr>
              <a:t> </a:t>
            </a:r>
            <a:endParaRPr lang="en-GB" sz="1600" b="0" i="0">
              <a:solidFill>
                <a:srgbClr val="313537"/>
              </a:solidFill>
              <a:effectLst/>
              <a:cs typeface="Calibri"/>
            </a:endParaRPr>
          </a:p>
        </p:txBody>
      </p:sp>
      <p:sp>
        <p:nvSpPr>
          <p:cNvPr id="3" name="TextBox 2">
            <a:extLst>
              <a:ext uri="{FF2B5EF4-FFF2-40B4-BE49-F238E27FC236}">
                <a16:creationId xmlns:a16="http://schemas.microsoft.com/office/drawing/2014/main" id="{3E3E4343-5749-4E7A-8608-4D3ADAC9A38F}"/>
              </a:ext>
            </a:extLst>
          </p:cNvPr>
          <p:cNvSpPr txBox="1"/>
          <p:nvPr/>
        </p:nvSpPr>
        <p:spPr>
          <a:xfrm>
            <a:off x="359709" y="490301"/>
            <a:ext cx="688781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800" b="1"/>
              <a:t>Application overview </a:t>
            </a:r>
            <a:endParaRPr lang="en-US" sz="2800"/>
          </a:p>
        </p:txBody>
      </p:sp>
      <p:pic>
        <p:nvPicPr>
          <p:cNvPr id="12" name="Picture 12" descr="Graphical user interface, application&#10;&#10;Description automatically generated">
            <a:extLst>
              <a:ext uri="{FF2B5EF4-FFF2-40B4-BE49-F238E27FC236}">
                <a16:creationId xmlns:a16="http://schemas.microsoft.com/office/drawing/2014/main" id="{7FB2684E-B011-488B-A85C-B68A7C8D5931}"/>
              </a:ext>
            </a:extLst>
          </p:cNvPr>
          <p:cNvPicPr>
            <a:picLocks noChangeAspect="1"/>
          </p:cNvPicPr>
          <p:nvPr/>
        </p:nvPicPr>
        <p:blipFill>
          <a:blip r:embed="rId2"/>
          <a:stretch>
            <a:fillRect/>
          </a:stretch>
        </p:blipFill>
        <p:spPr>
          <a:xfrm>
            <a:off x="3707202" y="759382"/>
            <a:ext cx="4932152" cy="2136682"/>
          </a:xfrm>
          <a:prstGeom prst="rect">
            <a:avLst/>
          </a:prstGeom>
        </p:spPr>
      </p:pic>
      <p:pic>
        <p:nvPicPr>
          <p:cNvPr id="15" name="Picture 15" descr="Graphical user interface, application&#10;&#10;Description automatically generated">
            <a:extLst>
              <a:ext uri="{FF2B5EF4-FFF2-40B4-BE49-F238E27FC236}">
                <a16:creationId xmlns:a16="http://schemas.microsoft.com/office/drawing/2014/main" id="{5FF8F6DB-C566-4915-9036-CE388952E306}"/>
              </a:ext>
            </a:extLst>
          </p:cNvPr>
          <p:cNvPicPr>
            <a:picLocks noChangeAspect="1"/>
          </p:cNvPicPr>
          <p:nvPr/>
        </p:nvPicPr>
        <p:blipFill>
          <a:blip r:embed="rId3"/>
          <a:stretch>
            <a:fillRect/>
          </a:stretch>
        </p:blipFill>
        <p:spPr>
          <a:xfrm>
            <a:off x="3599372" y="3020564"/>
            <a:ext cx="5201728" cy="1571684"/>
          </a:xfrm>
          <a:prstGeom prst="rect">
            <a:avLst/>
          </a:prstGeom>
        </p:spPr>
      </p:pic>
    </p:spTree>
    <p:extLst>
      <p:ext uri="{BB962C8B-B14F-4D97-AF65-F5344CB8AC3E}">
        <p14:creationId xmlns:p14="http://schemas.microsoft.com/office/powerpoint/2010/main" val="3060736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4A0CB3-30A7-4ED4-8171-C89439EDCC4E}"/>
              </a:ext>
            </a:extLst>
          </p:cNvPr>
          <p:cNvSpPr>
            <a:spLocks noGrp="1"/>
          </p:cNvSpPr>
          <p:nvPr>
            <p:ph type="title"/>
          </p:nvPr>
        </p:nvSpPr>
        <p:spPr/>
        <p:txBody>
          <a:bodyPr>
            <a:normAutofit/>
          </a:bodyPr>
          <a:lstStyle/>
          <a:p>
            <a:r>
              <a:rPr lang="en-US"/>
              <a:t>Using this slide deck</a:t>
            </a:r>
            <a:br>
              <a:rPr lang="en-US"/>
            </a:br>
            <a:endParaRPr lang="en-US"/>
          </a:p>
        </p:txBody>
      </p:sp>
      <p:pic>
        <p:nvPicPr>
          <p:cNvPr id="5" name="Picture Placeholder 4" descr="A picture containing text, computer, computer&#10;&#10;Description automatically generated">
            <a:extLst>
              <a:ext uri="{FF2B5EF4-FFF2-40B4-BE49-F238E27FC236}">
                <a16:creationId xmlns:a16="http://schemas.microsoft.com/office/drawing/2014/main" id="{A9ECDC3A-7ED4-498C-9738-FBBA4A6DE5F1}"/>
              </a:ext>
            </a:extLst>
          </p:cNvPr>
          <p:cNvPicPr>
            <a:picLocks noGrp="1" noChangeAspect="1"/>
          </p:cNvPicPr>
          <p:nvPr>
            <p:ph type="pic" idx="1"/>
          </p:nvPr>
        </p:nvPicPr>
        <p:blipFill>
          <a:blip r:embed="rId2"/>
          <a:srcRect l="22111" r="22111"/>
          <a:stretch>
            <a:fillRect/>
          </a:stretch>
        </p:blipFill>
        <p:spPr/>
      </p:pic>
      <p:sp>
        <p:nvSpPr>
          <p:cNvPr id="11" name="Content Placeholder 2">
            <a:extLst>
              <a:ext uri="{FF2B5EF4-FFF2-40B4-BE49-F238E27FC236}">
                <a16:creationId xmlns:a16="http://schemas.microsoft.com/office/drawing/2014/main" id="{591BA300-CCF3-41A2-A585-28B6EE071E47}"/>
              </a:ext>
            </a:extLst>
          </p:cNvPr>
          <p:cNvSpPr>
            <a:spLocks noGrp="1"/>
          </p:cNvSpPr>
          <p:nvPr>
            <p:ph type="body" sz="half" idx="2"/>
          </p:nvPr>
        </p:nvSpPr>
        <p:spPr/>
        <p:txBody>
          <a:bodyPr vert="horz" lIns="91440" tIns="45720" rIns="91440" bIns="45720" rtlCol="0" anchor="t">
            <a:normAutofit/>
          </a:bodyPr>
          <a:lstStyle/>
          <a:p>
            <a:r>
              <a:rPr lang="en-US"/>
              <a:t>This presentation deck has been designed to allow teachers and advisers to share the application journey with students. </a:t>
            </a:r>
          </a:p>
          <a:p>
            <a:r>
              <a:rPr lang="en-US"/>
              <a:t>The information relates to the 2022 application cycle which is now open. </a:t>
            </a:r>
          </a:p>
          <a:p>
            <a:r>
              <a:rPr lang="en-US"/>
              <a:t>You can copy and paste the screenshots included into your own materials and guides to support students. However please note the </a:t>
            </a:r>
            <a:r>
              <a:rPr lang="en-US" err="1"/>
              <a:t>helptext</a:t>
            </a:r>
            <a:r>
              <a:rPr lang="en-US"/>
              <a:t> and question guidance is the application is frequently updated based on student feedback. As such, some screenshots will change, and we will update this slide deck periodically.</a:t>
            </a:r>
          </a:p>
        </p:txBody>
      </p:sp>
      <p:sp>
        <p:nvSpPr>
          <p:cNvPr id="13" name="Footer Placeholder 3">
            <a:extLst>
              <a:ext uri="{FF2B5EF4-FFF2-40B4-BE49-F238E27FC236}">
                <a16:creationId xmlns:a16="http://schemas.microsoft.com/office/drawing/2014/main" id="{987E9B13-B9F1-4525-BAE3-F6EB5ED4A54E}"/>
              </a:ext>
            </a:extLst>
          </p:cNvPr>
          <p:cNvSpPr>
            <a:spLocks noGrp="1"/>
          </p:cNvSpPr>
          <p:nvPr>
            <p:ph type="ftr" sz="quarter" idx="11"/>
          </p:nvPr>
        </p:nvSpPr>
        <p:spPr/>
        <p:txBody>
          <a:bodyPr/>
          <a:lstStyle/>
          <a:p>
            <a:pPr>
              <a:spcAft>
                <a:spcPts val="600"/>
              </a:spcAft>
            </a:pPr>
            <a:r>
              <a:rPr lang="en-US"/>
              <a:t>Security marking: </a:t>
            </a:r>
            <a:r>
              <a:rPr lang="en-US" b="1"/>
              <a:t>PUBLIC</a:t>
            </a:r>
          </a:p>
        </p:txBody>
      </p:sp>
      <p:sp>
        <p:nvSpPr>
          <p:cNvPr id="4" name="Slide Number Placeholder 3">
            <a:extLst>
              <a:ext uri="{FF2B5EF4-FFF2-40B4-BE49-F238E27FC236}">
                <a16:creationId xmlns:a16="http://schemas.microsoft.com/office/drawing/2014/main" id="{007B862B-47FA-4C1F-BE94-AB38117A6109}"/>
              </a:ext>
            </a:extLst>
          </p:cNvPr>
          <p:cNvSpPr>
            <a:spLocks noGrp="1"/>
          </p:cNvSpPr>
          <p:nvPr>
            <p:ph type="sldNum" sz="quarter" idx="12"/>
          </p:nvPr>
        </p:nvSpPr>
        <p:spPr/>
        <p:txBody>
          <a:bodyPr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2</a:t>
            </a:fld>
            <a:endParaRPr lang="en-US"/>
          </a:p>
        </p:txBody>
      </p:sp>
    </p:spTree>
    <p:extLst>
      <p:ext uri="{BB962C8B-B14F-4D97-AF65-F5344CB8AC3E}">
        <p14:creationId xmlns:p14="http://schemas.microsoft.com/office/powerpoint/2010/main" val="20833415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20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87647" y="1081162"/>
            <a:ext cx="3287375" cy="3293209"/>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ea typeface="+mn-lt"/>
                <a:cs typeface="+mn-lt"/>
              </a:rPr>
              <a:t>The second section is your </a:t>
            </a:r>
            <a:r>
              <a:rPr lang="en-GB" sz="1600" b="1">
                <a:solidFill>
                  <a:srgbClr val="000000"/>
                </a:solidFill>
                <a:ea typeface="+mn-lt"/>
                <a:cs typeface="+mn-lt"/>
              </a:rPr>
              <a:t>profile - </a:t>
            </a:r>
            <a:r>
              <a:rPr lang="en-GB" sz="1600">
                <a:solidFill>
                  <a:srgbClr val="000000"/>
                </a:solidFill>
                <a:ea typeface="+mn-lt"/>
                <a:cs typeface="+mn-lt"/>
              </a:rPr>
              <a:t>information about you. </a:t>
            </a:r>
          </a:p>
          <a:p>
            <a:endParaRPr lang="en-GB" sz="1600">
              <a:solidFill>
                <a:srgbClr val="000000"/>
              </a:solidFill>
              <a:cs typeface="Calibri"/>
            </a:endParaRPr>
          </a:p>
          <a:p>
            <a:r>
              <a:rPr lang="en-GB" sz="1600">
                <a:ea typeface="+mn-lt"/>
                <a:cs typeface="+mn-lt"/>
              </a:rPr>
              <a:t>The tiles will give you an overview; if a section is complete, in progress, or you need to start it. </a:t>
            </a:r>
          </a:p>
          <a:p>
            <a:endParaRPr lang="en-GB" sz="1600">
              <a:ea typeface="+mn-lt"/>
              <a:cs typeface="+mn-lt"/>
            </a:endParaRPr>
          </a:p>
          <a:p>
            <a:r>
              <a:rPr lang="en-GB" sz="1600">
                <a:ea typeface="+mn-lt"/>
                <a:cs typeface="+mn-lt"/>
              </a:rPr>
              <a:t>All sections must be marked as complete to send to UCAS. </a:t>
            </a:r>
            <a:endParaRPr lang="en-GB">
              <a:cs typeface="Calibri"/>
            </a:endParaRPr>
          </a:p>
          <a:p>
            <a:endParaRPr lang="en-GB" sz="1600">
              <a:ea typeface="+mn-lt"/>
              <a:cs typeface="+mn-lt"/>
            </a:endParaRPr>
          </a:p>
          <a:p>
            <a:r>
              <a:rPr lang="en-GB" sz="1600">
                <a:ea typeface="+mn-lt"/>
                <a:cs typeface="+mn-lt"/>
              </a:rPr>
              <a:t>You must complete all mandatory questions to mark a section as complete (they have a </a:t>
            </a:r>
            <a:r>
              <a:rPr lang="en-GB" sz="1600">
                <a:solidFill>
                  <a:srgbClr val="C00000"/>
                </a:solidFill>
                <a:ea typeface="+mn-lt"/>
                <a:cs typeface="+mn-lt"/>
              </a:rPr>
              <a:t>*</a:t>
            </a:r>
            <a:r>
              <a:rPr lang="en-GB" sz="1600">
                <a:ea typeface="+mn-lt"/>
                <a:cs typeface="+mn-lt"/>
              </a:rPr>
              <a:t>). </a:t>
            </a:r>
          </a:p>
        </p:txBody>
      </p:sp>
      <p:sp>
        <p:nvSpPr>
          <p:cNvPr id="2" name="TextBox 1">
            <a:extLst>
              <a:ext uri="{FF2B5EF4-FFF2-40B4-BE49-F238E27FC236}">
                <a16:creationId xmlns:a16="http://schemas.microsoft.com/office/drawing/2014/main" id="{58D9FA45-69C5-4B01-A574-7FE52628CE69}"/>
              </a:ext>
            </a:extLst>
          </p:cNvPr>
          <p:cNvSpPr txBox="1"/>
          <p:nvPr/>
        </p:nvSpPr>
        <p:spPr>
          <a:xfrm>
            <a:off x="333332" y="499093"/>
            <a:ext cx="688781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800" b="1"/>
              <a:t>Application overview </a:t>
            </a:r>
            <a:endParaRPr lang="en-US" sz="2800"/>
          </a:p>
        </p:txBody>
      </p:sp>
      <p:grpSp>
        <p:nvGrpSpPr>
          <p:cNvPr id="7" name="Group 6">
            <a:extLst>
              <a:ext uri="{FF2B5EF4-FFF2-40B4-BE49-F238E27FC236}">
                <a16:creationId xmlns:a16="http://schemas.microsoft.com/office/drawing/2014/main" id="{F08EFE95-8867-465E-B7EE-FC86BDF24FAB}"/>
              </a:ext>
            </a:extLst>
          </p:cNvPr>
          <p:cNvGrpSpPr/>
          <p:nvPr/>
        </p:nvGrpSpPr>
        <p:grpSpPr>
          <a:xfrm>
            <a:off x="6174581" y="1776413"/>
            <a:ext cx="935832" cy="225028"/>
            <a:chOff x="6174581" y="1776413"/>
            <a:chExt cx="935832" cy="225028"/>
          </a:xfrm>
        </p:grpSpPr>
        <p:sp>
          <p:nvSpPr>
            <p:cNvPr id="4" name="Rectangle 3">
              <a:extLst>
                <a:ext uri="{FF2B5EF4-FFF2-40B4-BE49-F238E27FC236}">
                  <a16:creationId xmlns:a16="http://schemas.microsoft.com/office/drawing/2014/main" id="{6214DED6-E140-48E1-A273-8C9178265922}"/>
                </a:ext>
              </a:extLst>
            </p:cNvPr>
            <p:cNvSpPr/>
            <p:nvPr/>
          </p:nvSpPr>
          <p:spPr>
            <a:xfrm>
              <a:off x="6615113" y="1776413"/>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65BB6B0F-A521-4C85-BA9F-1A2E6E36C3D8}"/>
                </a:ext>
              </a:extLst>
            </p:cNvPr>
            <p:cNvSpPr/>
            <p:nvPr/>
          </p:nvSpPr>
          <p:spPr>
            <a:xfrm>
              <a:off x="6174581" y="1856185"/>
              <a:ext cx="495300" cy="145256"/>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13" name="Picture 12">
            <a:extLst>
              <a:ext uri="{FF2B5EF4-FFF2-40B4-BE49-F238E27FC236}">
                <a16:creationId xmlns:a16="http://schemas.microsoft.com/office/drawing/2014/main" id="{4A6A1402-9F4A-4F36-8333-3E05D52D4CAB}"/>
              </a:ext>
            </a:extLst>
          </p:cNvPr>
          <p:cNvPicPr>
            <a:picLocks noChangeAspect="1"/>
          </p:cNvPicPr>
          <p:nvPr/>
        </p:nvPicPr>
        <p:blipFill>
          <a:blip r:embed="rId2"/>
          <a:stretch>
            <a:fillRect/>
          </a:stretch>
        </p:blipFill>
        <p:spPr>
          <a:xfrm>
            <a:off x="3505801" y="1155791"/>
            <a:ext cx="5402916" cy="3120118"/>
          </a:xfrm>
          <a:prstGeom prst="rect">
            <a:avLst/>
          </a:prstGeom>
        </p:spPr>
      </p:pic>
    </p:spTree>
    <p:extLst>
      <p:ext uri="{BB962C8B-B14F-4D97-AF65-F5344CB8AC3E}">
        <p14:creationId xmlns:p14="http://schemas.microsoft.com/office/powerpoint/2010/main" val="18801665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E16032-569C-47FE-9D4C-9156C035F58D}"/>
              </a:ext>
            </a:extLst>
          </p:cNvPr>
          <p:cNvSpPr>
            <a:spLocks noGrp="1"/>
          </p:cNvSpPr>
          <p:nvPr>
            <p:ph type="title"/>
          </p:nvPr>
        </p:nvSpPr>
        <p:spPr/>
        <p:txBody>
          <a:bodyPr/>
          <a:lstStyle/>
          <a:p>
            <a:r>
              <a:rPr lang="en-US">
                <a:cs typeface="Calibri"/>
              </a:rPr>
              <a:t>Personal details.</a:t>
            </a:r>
            <a:endParaRPr lang="en-US"/>
          </a:p>
        </p:txBody>
      </p:sp>
      <p:sp>
        <p:nvSpPr>
          <p:cNvPr id="2" name="Slide Number Placeholder 1">
            <a:extLst>
              <a:ext uri="{FF2B5EF4-FFF2-40B4-BE49-F238E27FC236}">
                <a16:creationId xmlns:a16="http://schemas.microsoft.com/office/drawing/2014/main" id="{50C012DE-471D-409C-90E0-F81D73D2FD7B}"/>
              </a:ext>
            </a:extLst>
          </p:cNvPr>
          <p:cNvSpPr>
            <a:spLocks noGrp="1"/>
          </p:cNvSpPr>
          <p:nvPr>
            <p:ph type="sldNum" sz="quarter" idx="4"/>
          </p:nvPr>
        </p:nvSpPr>
        <p:spPr/>
        <p:txBody>
          <a:bodyPr/>
          <a:lstStyle/>
          <a:p>
            <a:r>
              <a:rPr lang="en-US"/>
              <a:t>|   </a:t>
            </a:r>
            <a:fld id="{D7A593A7-184A-6D43-8A36-702213271FF9}" type="slidenum">
              <a:rPr lang="en-US" dirty="0" smtClean="0"/>
              <a:pPr/>
              <a:t>21</a:t>
            </a:fld>
            <a:endParaRPr lang="en-US"/>
          </a:p>
        </p:txBody>
      </p:sp>
      <p:sp>
        <p:nvSpPr>
          <p:cNvPr id="3" name="Footer Placeholder 2">
            <a:extLst>
              <a:ext uri="{FF2B5EF4-FFF2-40B4-BE49-F238E27FC236}">
                <a16:creationId xmlns:a16="http://schemas.microsoft.com/office/drawing/2014/main" id="{06CA4F02-C510-49B7-A233-54B94A7178B6}"/>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3145503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22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3" name="TextBox 2">
            <a:extLst>
              <a:ext uri="{FF2B5EF4-FFF2-40B4-BE49-F238E27FC236}">
                <a16:creationId xmlns:a16="http://schemas.microsoft.com/office/drawing/2014/main" id="{5B4C2BD6-EFB4-44A3-8D93-FD4CF0F44851}"/>
              </a:ext>
            </a:extLst>
          </p:cNvPr>
          <p:cNvSpPr txBox="1"/>
          <p:nvPr/>
        </p:nvSpPr>
        <p:spPr>
          <a:xfrm>
            <a:off x="511443" y="885073"/>
            <a:ext cx="249301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a:cs typeface="Calibri"/>
              </a:rPr>
              <a:t>Personal details: </a:t>
            </a:r>
            <a:r>
              <a:rPr lang="en-GB" sz="1600">
                <a:cs typeface="Calibri"/>
              </a:rPr>
              <a:t>your</a:t>
            </a:r>
            <a:r>
              <a:rPr lang="en-GB" sz="1600">
                <a:ea typeface="+mn-lt"/>
                <a:cs typeface="+mn-lt"/>
              </a:rPr>
              <a:t> name should already be visible, but you'll need to add your title and complete the other mandatory fields (marked with a </a:t>
            </a:r>
            <a:r>
              <a:rPr lang="en-GB" sz="1600">
                <a:solidFill>
                  <a:srgbClr val="C00000"/>
                </a:solidFill>
                <a:ea typeface="+mn-lt"/>
                <a:cs typeface="+mn-lt"/>
              </a:rPr>
              <a:t>*</a:t>
            </a:r>
            <a:r>
              <a:rPr lang="en-GB" sz="1600">
                <a:ea typeface="+mn-lt"/>
                <a:cs typeface="+mn-lt"/>
              </a:rPr>
              <a:t>).</a:t>
            </a:r>
          </a:p>
          <a:p>
            <a:endParaRPr lang="en-GB" sz="1600">
              <a:ea typeface="+mn-lt"/>
              <a:cs typeface="+mn-lt"/>
            </a:endParaRPr>
          </a:p>
          <a:p>
            <a:r>
              <a:rPr lang="en-GB" sz="1600">
                <a:ea typeface="+mn-lt"/>
                <a:cs typeface="+mn-lt"/>
              </a:rPr>
              <a:t>Once you have completed a section you must remember </a:t>
            </a:r>
            <a:r>
              <a:rPr lang="en-GB" sz="1600" b="1">
                <a:ea typeface="+mn-lt"/>
                <a:cs typeface="+mn-lt"/>
              </a:rPr>
              <a:t>to mark the section as complete </a:t>
            </a:r>
            <a:r>
              <a:rPr lang="en-GB" sz="1600">
                <a:ea typeface="+mn-lt"/>
                <a:cs typeface="+mn-lt"/>
              </a:rPr>
              <a:t>at the bottom of each page. </a:t>
            </a:r>
            <a:endParaRPr lang="en-GB" sz="1600">
              <a:cs typeface="Calibri"/>
            </a:endParaRPr>
          </a:p>
          <a:p>
            <a:endParaRPr lang="en-GB" sz="1600">
              <a:cs typeface="Calibri"/>
            </a:endParaRPr>
          </a:p>
          <a:p>
            <a:endParaRPr lang="en-GB" sz="1600">
              <a:ea typeface="+mn-lt"/>
              <a:cs typeface="+mn-lt"/>
            </a:endParaRPr>
          </a:p>
        </p:txBody>
      </p:sp>
      <p:pic>
        <p:nvPicPr>
          <p:cNvPr id="8" name="Picture 7">
            <a:extLst>
              <a:ext uri="{FF2B5EF4-FFF2-40B4-BE49-F238E27FC236}">
                <a16:creationId xmlns:a16="http://schemas.microsoft.com/office/drawing/2014/main" id="{0114FC9F-BADA-4E73-AFD3-EF1983411083}"/>
              </a:ext>
            </a:extLst>
          </p:cNvPr>
          <p:cNvPicPr>
            <a:picLocks noChangeAspect="1"/>
          </p:cNvPicPr>
          <p:nvPr/>
        </p:nvPicPr>
        <p:blipFill>
          <a:blip r:embed="rId2"/>
          <a:stretch>
            <a:fillRect/>
          </a:stretch>
        </p:blipFill>
        <p:spPr>
          <a:xfrm>
            <a:off x="3585053" y="113383"/>
            <a:ext cx="4114150" cy="4407342"/>
          </a:xfrm>
          <a:prstGeom prst="rect">
            <a:avLst/>
          </a:prstGeom>
        </p:spPr>
      </p:pic>
      <p:sp>
        <p:nvSpPr>
          <p:cNvPr id="10" name="Rectangle 9">
            <a:extLst>
              <a:ext uri="{FF2B5EF4-FFF2-40B4-BE49-F238E27FC236}">
                <a16:creationId xmlns:a16="http://schemas.microsoft.com/office/drawing/2014/main" id="{48CFE101-7F80-4E78-BC59-D9A0EFABDCDA}"/>
              </a:ext>
            </a:extLst>
          </p:cNvPr>
          <p:cNvSpPr/>
          <p:nvPr/>
        </p:nvSpPr>
        <p:spPr>
          <a:xfrm>
            <a:off x="4324273" y="3538140"/>
            <a:ext cx="2196168" cy="61468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61541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241ACB-DB07-47D1-B3A0-4DD343555925}"/>
              </a:ext>
            </a:extLst>
          </p:cNvPr>
          <p:cNvSpPr>
            <a:spLocks noGrp="1"/>
          </p:cNvSpPr>
          <p:nvPr>
            <p:ph type="sldNum" sz="quarter" idx="4"/>
          </p:nvPr>
        </p:nvSpPr>
        <p:spPr/>
        <p:txBody>
          <a:bodyPr/>
          <a:lstStyle/>
          <a:p>
            <a:r>
              <a:rPr lang="en-US"/>
              <a:t>|   </a:t>
            </a:r>
            <a:fld id="{D7A593A7-184A-6D43-8A36-702213271FF9}" type="slidenum">
              <a:rPr lang="en-US" smtClean="0"/>
              <a:pPr/>
              <a:t>23</a:t>
            </a:fld>
            <a:endParaRPr lang="en-US"/>
          </a:p>
        </p:txBody>
      </p:sp>
      <p:sp>
        <p:nvSpPr>
          <p:cNvPr id="3" name="Footer Placeholder 2">
            <a:extLst>
              <a:ext uri="{FF2B5EF4-FFF2-40B4-BE49-F238E27FC236}">
                <a16:creationId xmlns:a16="http://schemas.microsoft.com/office/drawing/2014/main" id="{46451840-B825-44FB-99A4-AEFCF2170ACD}"/>
              </a:ext>
            </a:extLst>
          </p:cNvPr>
          <p:cNvSpPr>
            <a:spLocks noGrp="1"/>
          </p:cNvSpPr>
          <p:nvPr>
            <p:ph type="ftr" sz="quarter" idx="3"/>
          </p:nvPr>
        </p:nvSpPr>
        <p:spPr>
          <a:xfrm>
            <a:off x="287337" y="4803775"/>
            <a:ext cx="2153490" cy="143883"/>
          </a:xfrm>
        </p:spPr>
        <p:txBody>
          <a:bodyPr/>
          <a:lstStyle/>
          <a:p>
            <a:r>
              <a:rPr lang="en-US"/>
              <a:t>Security marking: </a:t>
            </a:r>
            <a:r>
              <a:rPr lang="en-US" b="1"/>
              <a:t>PUBLIC</a:t>
            </a:r>
          </a:p>
        </p:txBody>
      </p:sp>
      <p:sp>
        <p:nvSpPr>
          <p:cNvPr id="4" name="TextBox 3">
            <a:extLst>
              <a:ext uri="{FF2B5EF4-FFF2-40B4-BE49-F238E27FC236}">
                <a16:creationId xmlns:a16="http://schemas.microsoft.com/office/drawing/2014/main" id="{CB1C7688-8630-450B-85B6-E0888003A499}"/>
              </a:ext>
            </a:extLst>
          </p:cNvPr>
          <p:cNvSpPr txBox="1"/>
          <p:nvPr/>
        </p:nvSpPr>
        <p:spPr>
          <a:xfrm>
            <a:off x="333332" y="499093"/>
            <a:ext cx="6887819"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2800" b="1"/>
              <a:t>Application overview </a:t>
            </a:r>
            <a:endParaRPr lang="en-US" sz="2800"/>
          </a:p>
        </p:txBody>
      </p:sp>
      <p:sp>
        <p:nvSpPr>
          <p:cNvPr id="7" name="TextBox 6">
            <a:extLst>
              <a:ext uri="{FF2B5EF4-FFF2-40B4-BE49-F238E27FC236}">
                <a16:creationId xmlns:a16="http://schemas.microsoft.com/office/drawing/2014/main" id="{938A1295-5652-43B5-8DF5-8D3D1AD5BE3A}"/>
              </a:ext>
            </a:extLst>
          </p:cNvPr>
          <p:cNvSpPr txBox="1"/>
          <p:nvPr/>
        </p:nvSpPr>
        <p:spPr>
          <a:xfrm>
            <a:off x="333332" y="1022313"/>
            <a:ext cx="2519188" cy="3293209"/>
          </a:xfrm>
          <a:prstGeom prst="rect">
            <a:avLst/>
          </a:prstGeom>
          <a:noFill/>
        </p:spPr>
        <p:txBody>
          <a:bodyPr wrap="square" lIns="91440" tIns="45720" rIns="91440" bIns="45720" anchor="t">
            <a:spAutoFit/>
          </a:bodyPr>
          <a:lstStyle/>
          <a:p>
            <a:endParaRPr lang="en-GB" sz="1600">
              <a:solidFill>
                <a:srgbClr val="313537"/>
              </a:solidFill>
            </a:endParaRPr>
          </a:p>
          <a:p>
            <a:r>
              <a:rPr lang="en-GB" sz="1600" b="0" i="0">
                <a:solidFill>
                  <a:srgbClr val="313537"/>
                </a:solidFill>
                <a:effectLst/>
              </a:rPr>
              <a:t>The list on the left of each section will show which sections are completed (with a tick), which are in progress (with a </a:t>
            </a:r>
            <a:r>
              <a:rPr lang="en-GB" sz="1600">
                <a:solidFill>
                  <a:srgbClr val="313537"/>
                </a:solidFill>
              </a:rPr>
              <a:t>half-moon</a:t>
            </a:r>
            <a:r>
              <a:rPr lang="en-GB" sz="1600" b="0" i="0">
                <a:solidFill>
                  <a:srgbClr val="313537"/>
                </a:solidFill>
                <a:effectLst/>
              </a:rPr>
              <a:t>) and which have yet to be started (no icon).</a:t>
            </a:r>
            <a:endParaRPr lang="en-GB" sz="1600" b="0" i="0">
              <a:solidFill>
                <a:srgbClr val="313537"/>
              </a:solidFill>
              <a:effectLst/>
              <a:cs typeface="Calibri"/>
            </a:endParaRPr>
          </a:p>
          <a:p>
            <a:endParaRPr lang="en-GB" sz="1600">
              <a:solidFill>
                <a:srgbClr val="313537"/>
              </a:solidFill>
            </a:endParaRPr>
          </a:p>
          <a:p>
            <a:r>
              <a:rPr lang="en-GB" sz="1600">
                <a:ea typeface="+mn-lt"/>
                <a:cs typeface="+mn-lt"/>
              </a:rPr>
              <a:t>Click on the      throughout for help text to provide advice about what to put. </a:t>
            </a:r>
          </a:p>
          <a:p>
            <a:endParaRPr lang="en-GB" sz="1600">
              <a:solidFill>
                <a:srgbClr val="313537"/>
              </a:solidFill>
            </a:endParaRPr>
          </a:p>
        </p:txBody>
      </p:sp>
      <p:pic>
        <p:nvPicPr>
          <p:cNvPr id="12" name="Picture 11">
            <a:extLst>
              <a:ext uri="{FF2B5EF4-FFF2-40B4-BE49-F238E27FC236}">
                <a16:creationId xmlns:a16="http://schemas.microsoft.com/office/drawing/2014/main" id="{5C76BE63-007A-4C81-808E-AB29FC8DB186}"/>
              </a:ext>
            </a:extLst>
          </p:cNvPr>
          <p:cNvPicPr>
            <a:picLocks noChangeAspect="1"/>
          </p:cNvPicPr>
          <p:nvPr/>
        </p:nvPicPr>
        <p:blipFill rotWithShape="1">
          <a:blip r:embed="rId2"/>
          <a:srcRect l="89398" t="93542" r="6569" b="-208"/>
          <a:stretch/>
        </p:blipFill>
        <p:spPr>
          <a:xfrm>
            <a:off x="1437930" y="3274157"/>
            <a:ext cx="194927" cy="220157"/>
          </a:xfrm>
          <a:prstGeom prst="rect">
            <a:avLst/>
          </a:prstGeom>
        </p:spPr>
      </p:pic>
      <p:pic>
        <p:nvPicPr>
          <p:cNvPr id="10" name="Picture 9">
            <a:extLst>
              <a:ext uri="{FF2B5EF4-FFF2-40B4-BE49-F238E27FC236}">
                <a16:creationId xmlns:a16="http://schemas.microsoft.com/office/drawing/2014/main" id="{B90A531F-6862-4B47-A3C2-EE162F68400A}"/>
              </a:ext>
            </a:extLst>
          </p:cNvPr>
          <p:cNvPicPr>
            <a:picLocks noChangeAspect="1"/>
          </p:cNvPicPr>
          <p:nvPr/>
        </p:nvPicPr>
        <p:blipFill>
          <a:blip r:embed="rId3"/>
          <a:stretch>
            <a:fillRect/>
          </a:stretch>
        </p:blipFill>
        <p:spPr>
          <a:xfrm>
            <a:off x="3517616" y="1324598"/>
            <a:ext cx="5159392" cy="28962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90391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AAC1FA-4EE4-4A83-8162-D1C47E142872}"/>
              </a:ext>
            </a:extLst>
          </p:cNvPr>
          <p:cNvSpPr>
            <a:spLocks noGrp="1"/>
          </p:cNvSpPr>
          <p:nvPr>
            <p:ph type="title"/>
          </p:nvPr>
        </p:nvSpPr>
        <p:spPr/>
        <p:txBody>
          <a:bodyPr/>
          <a:lstStyle/>
          <a:p>
            <a:r>
              <a:rPr lang="en-GB"/>
              <a:t>Contact and residency details</a:t>
            </a:r>
          </a:p>
        </p:txBody>
      </p:sp>
      <p:sp>
        <p:nvSpPr>
          <p:cNvPr id="7" name="Text Placeholder 6">
            <a:extLst>
              <a:ext uri="{FF2B5EF4-FFF2-40B4-BE49-F238E27FC236}">
                <a16:creationId xmlns:a16="http://schemas.microsoft.com/office/drawing/2014/main" id="{025A3B0D-CC16-4D85-A1D2-F7C7038DA68E}"/>
              </a:ext>
            </a:extLst>
          </p:cNvPr>
          <p:cNvSpPr>
            <a:spLocks noGrp="1"/>
          </p:cNvSpPr>
          <p:nvPr>
            <p:ph type="body" idx="1"/>
          </p:nvPr>
        </p:nvSpPr>
        <p:spPr/>
        <p:txBody>
          <a:bodyPr/>
          <a:lstStyle/>
          <a:p>
            <a:endParaRPr lang="en-GB"/>
          </a:p>
        </p:txBody>
      </p:sp>
      <p:sp>
        <p:nvSpPr>
          <p:cNvPr id="3" name="Slide Number Placeholder 2">
            <a:extLst>
              <a:ext uri="{FF2B5EF4-FFF2-40B4-BE49-F238E27FC236}">
                <a16:creationId xmlns:a16="http://schemas.microsoft.com/office/drawing/2014/main" id="{943415E6-8633-4018-8BE6-0784BDC20F1C}"/>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24</a:t>
            </a:fld>
            <a:endParaRPr lang="en-US"/>
          </a:p>
        </p:txBody>
      </p:sp>
      <p:sp>
        <p:nvSpPr>
          <p:cNvPr id="4" name="Footer Placeholder 3">
            <a:extLst>
              <a:ext uri="{FF2B5EF4-FFF2-40B4-BE49-F238E27FC236}">
                <a16:creationId xmlns:a16="http://schemas.microsoft.com/office/drawing/2014/main" id="{D6B596E8-2345-430D-B1EC-817BAF994DE6}"/>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20216970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dirty="0" smtClean="0"/>
              <a:pPr/>
              <a:t>25</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91583" y="827813"/>
            <a:ext cx="2313731" cy="3293209"/>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a:ea typeface="+mn-lt"/>
                <a:cs typeface="+mn-lt"/>
              </a:rPr>
              <a:t>You should provide either a landline or a mobile number in this section.</a:t>
            </a:r>
          </a:p>
          <a:p>
            <a:pPr defTabSz="914400">
              <a:defRPr sz="1800" b="0" i="0" u="none" strike="noStrike" kern="0" cap="none" spc="0" baseline="0">
                <a:solidFill>
                  <a:srgbClr val="000000"/>
                </a:solidFill>
                <a:uFillTx/>
              </a:defRPr>
            </a:pPr>
            <a:endParaRPr lang="en-GB" sz="1600">
              <a:cs typeface="Calibri"/>
            </a:endParaRPr>
          </a:p>
          <a:p>
            <a:pPr defTabSz="914400">
              <a:defRPr sz="1800" b="0" i="0" u="none" strike="noStrike" kern="0" cap="none" spc="0" baseline="0">
                <a:solidFill>
                  <a:srgbClr val="000000"/>
                </a:solidFill>
                <a:uFillTx/>
              </a:defRPr>
            </a:pPr>
            <a:r>
              <a:rPr lang="en-GB" sz="1600">
                <a:ea typeface="+mn-lt"/>
                <a:cs typeface="+mn-lt"/>
              </a:rPr>
              <a:t>You'll only see the fields to add the nominated contact details if you answer </a:t>
            </a:r>
            <a:r>
              <a:rPr lang="en-GB" sz="1600" b="1">
                <a:ea typeface="+mn-lt"/>
                <a:cs typeface="+mn-lt"/>
              </a:rPr>
              <a:t>Yes</a:t>
            </a:r>
            <a:r>
              <a:rPr lang="en-GB" sz="1600">
                <a:ea typeface="+mn-lt"/>
                <a:cs typeface="+mn-lt"/>
              </a:rPr>
              <a:t> to the question. </a:t>
            </a:r>
          </a:p>
          <a:p>
            <a:pPr defTabSz="914400">
              <a:defRPr sz="1800" b="0" i="0" u="none" strike="noStrike" kern="0" cap="none" spc="0" baseline="0">
                <a:solidFill>
                  <a:srgbClr val="000000"/>
                </a:solidFill>
                <a:uFillTx/>
              </a:defRPr>
            </a:pPr>
            <a:endParaRPr lang="en-GB" sz="1600">
              <a:cs typeface="Calibri"/>
            </a:endParaRPr>
          </a:p>
          <a:p>
            <a:pPr defTabSz="914400">
              <a:defRPr sz="1800" b="0" i="0" u="none" strike="noStrike" kern="0" cap="none" spc="0" baseline="0">
                <a:solidFill>
                  <a:srgbClr val="000000"/>
                </a:solidFill>
                <a:uFillTx/>
              </a:defRPr>
            </a:pPr>
            <a:r>
              <a:rPr lang="en-GB" sz="1600">
                <a:cs typeface="Calibri"/>
              </a:rPr>
              <a:t>This means someone else can speak to us about your application.</a:t>
            </a:r>
          </a:p>
        </p:txBody>
      </p:sp>
      <p:pic>
        <p:nvPicPr>
          <p:cNvPr id="3" name="Picture 2">
            <a:extLst>
              <a:ext uri="{FF2B5EF4-FFF2-40B4-BE49-F238E27FC236}">
                <a16:creationId xmlns:a16="http://schemas.microsoft.com/office/drawing/2014/main" id="{E7571F48-57AD-464B-AAB1-637EFB2B6929}"/>
              </a:ext>
            </a:extLst>
          </p:cNvPr>
          <p:cNvPicPr>
            <a:picLocks noChangeAspect="1"/>
          </p:cNvPicPr>
          <p:nvPr/>
        </p:nvPicPr>
        <p:blipFill>
          <a:blip r:embed="rId2"/>
          <a:stretch>
            <a:fillRect/>
          </a:stretch>
        </p:blipFill>
        <p:spPr>
          <a:xfrm>
            <a:off x="2872635" y="226342"/>
            <a:ext cx="4156739" cy="431568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F303860D-38E7-4473-9CA6-4918E939EAA4}"/>
              </a:ext>
            </a:extLst>
          </p:cNvPr>
          <p:cNvPicPr>
            <a:picLocks noChangeAspect="1"/>
          </p:cNvPicPr>
          <p:nvPr/>
        </p:nvPicPr>
        <p:blipFill>
          <a:blip r:embed="rId3"/>
          <a:stretch>
            <a:fillRect/>
          </a:stretch>
        </p:blipFill>
        <p:spPr>
          <a:xfrm>
            <a:off x="5019370" y="827813"/>
            <a:ext cx="3895626" cy="22996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0940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A470CE-46D7-4345-A0AE-EAA07CA8ECC5}"/>
              </a:ext>
            </a:extLst>
          </p:cNvPr>
          <p:cNvSpPr>
            <a:spLocks noGrp="1"/>
          </p:cNvSpPr>
          <p:nvPr>
            <p:ph type="sldNum" sz="quarter" idx="4"/>
          </p:nvPr>
        </p:nvSpPr>
        <p:spPr/>
        <p:txBody>
          <a:bodyPr/>
          <a:lstStyle/>
          <a:p>
            <a:r>
              <a:rPr lang="en-US"/>
              <a:t>|   </a:t>
            </a:r>
            <a:fld id="{D7A593A7-184A-6D43-8A36-702213271FF9}" type="slidenum">
              <a:rPr lang="en-US" smtClean="0"/>
              <a:pPr/>
              <a:t>26</a:t>
            </a:fld>
            <a:endParaRPr lang="en-US"/>
          </a:p>
        </p:txBody>
      </p:sp>
      <p:sp>
        <p:nvSpPr>
          <p:cNvPr id="3" name="Footer Placeholder 2">
            <a:extLst>
              <a:ext uri="{FF2B5EF4-FFF2-40B4-BE49-F238E27FC236}">
                <a16:creationId xmlns:a16="http://schemas.microsoft.com/office/drawing/2014/main" id="{99F2FF5D-B843-4AC0-AED1-45D8CB6B78D9}"/>
              </a:ext>
            </a:extLst>
          </p:cNvPr>
          <p:cNvSpPr>
            <a:spLocks noGrp="1"/>
          </p:cNvSpPr>
          <p:nvPr>
            <p:ph type="ftr" sz="quarter" idx="3"/>
          </p:nvPr>
        </p:nvSpPr>
        <p:spPr/>
        <p:txBody>
          <a:bodyPr/>
          <a:lstStyle/>
          <a:p>
            <a:r>
              <a:rPr lang="en-US"/>
              <a:t>Security marking: </a:t>
            </a:r>
            <a:r>
              <a:rPr lang="en-US" b="1"/>
              <a:t>PUBLIC</a:t>
            </a:r>
          </a:p>
        </p:txBody>
      </p:sp>
      <p:sp>
        <p:nvSpPr>
          <p:cNvPr id="8" name="TextBox 7">
            <a:extLst>
              <a:ext uri="{FF2B5EF4-FFF2-40B4-BE49-F238E27FC236}">
                <a16:creationId xmlns:a16="http://schemas.microsoft.com/office/drawing/2014/main" id="{61B0E870-7E5B-4EF2-A280-46ACCF20C7AF}"/>
              </a:ext>
            </a:extLst>
          </p:cNvPr>
          <p:cNvSpPr txBox="1"/>
          <p:nvPr/>
        </p:nvSpPr>
        <p:spPr>
          <a:xfrm>
            <a:off x="1599971" y="677329"/>
            <a:ext cx="594405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mn-lt"/>
              </a:rPr>
              <a:t>If you select </a:t>
            </a:r>
            <a:r>
              <a:rPr lang="en-US" sz="1600" b="1">
                <a:ea typeface="+mn-lt"/>
                <a:cs typeface="+mn-lt"/>
              </a:rPr>
              <a:t>No</a:t>
            </a:r>
            <a:r>
              <a:rPr lang="en-US" sz="1600">
                <a:ea typeface="+mn-lt"/>
                <a:cs typeface="+mn-lt"/>
              </a:rPr>
              <a:t>,</a:t>
            </a:r>
            <a:r>
              <a:rPr lang="en-US" sz="1600" b="1">
                <a:ea typeface="+mn-lt"/>
                <a:cs typeface="+mn-lt"/>
              </a:rPr>
              <a:t> </a:t>
            </a:r>
            <a:r>
              <a:rPr lang="en-US" sz="1600">
                <a:ea typeface="+mn-lt"/>
                <a:cs typeface="+mn-lt"/>
              </a:rPr>
              <a:t>additional </a:t>
            </a:r>
            <a:r>
              <a:rPr lang="en-US" sz="1600" b="1">
                <a:ea typeface="+mn-lt"/>
                <a:cs typeface="+mn-lt"/>
              </a:rPr>
              <a:t>Home address</a:t>
            </a:r>
            <a:r>
              <a:rPr lang="en-US" sz="1600">
                <a:ea typeface="+mn-lt"/>
                <a:cs typeface="+mn-lt"/>
              </a:rPr>
              <a:t> questions will appear. </a:t>
            </a:r>
          </a:p>
        </p:txBody>
      </p:sp>
      <p:pic>
        <p:nvPicPr>
          <p:cNvPr id="6" name="Picture 5">
            <a:extLst>
              <a:ext uri="{FF2B5EF4-FFF2-40B4-BE49-F238E27FC236}">
                <a16:creationId xmlns:a16="http://schemas.microsoft.com/office/drawing/2014/main" id="{F207E265-575C-49E6-9763-E16DDD9C5949}"/>
              </a:ext>
            </a:extLst>
          </p:cNvPr>
          <p:cNvPicPr>
            <a:picLocks noChangeAspect="1"/>
          </p:cNvPicPr>
          <p:nvPr/>
        </p:nvPicPr>
        <p:blipFill>
          <a:blip r:embed="rId2"/>
          <a:stretch>
            <a:fillRect/>
          </a:stretch>
        </p:blipFill>
        <p:spPr>
          <a:xfrm>
            <a:off x="287337" y="1227078"/>
            <a:ext cx="3919346" cy="2900539"/>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323EB6B7-4AD2-450C-AAB5-0CBD3477A609}"/>
              </a:ext>
            </a:extLst>
          </p:cNvPr>
          <p:cNvPicPr>
            <a:picLocks noChangeAspect="1"/>
          </p:cNvPicPr>
          <p:nvPr/>
        </p:nvPicPr>
        <p:blipFill>
          <a:blip r:embed="rId3"/>
          <a:stretch>
            <a:fillRect/>
          </a:stretch>
        </p:blipFill>
        <p:spPr>
          <a:xfrm>
            <a:off x="4521275" y="1227078"/>
            <a:ext cx="4335388" cy="30967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8618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AAC1FA-4EE4-4A83-8162-D1C47E142872}"/>
              </a:ext>
            </a:extLst>
          </p:cNvPr>
          <p:cNvSpPr>
            <a:spLocks noGrp="1"/>
          </p:cNvSpPr>
          <p:nvPr>
            <p:ph type="title"/>
          </p:nvPr>
        </p:nvSpPr>
        <p:spPr/>
        <p:txBody>
          <a:bodyPr/>
          <a:lstStyle/>
          <a:p>
            <a:r>
              <a:rPr lang="en-GB"/>
              <a:t>Employment</a:t>
            </a:r>
          </a:p>
        </p:txBody>
      </p:sp>
      <p:sp>
        <p:nvSpPr>
          <p:cNvPr id="6" name="Text Placeholder 5">
            <a:extLst>
              <a:ext uri="{FF2B5EF4-FFF2-40B4-BE49-F238E27FC236}">
                <a16:creationId xmlns:a16="http://schemas.microsoft.com/office/drawing/2014/main" id="{41663466-8147-4BA6-8F9F-9A7C2F5645E3}"/>
              </a:ext>
            </a:extLst>
          </p:cNvPr>
          <p:cNvSpPr>
            <a:spLocks noGrp="1"/>
          </p:cNvSpPr>
          <p:nvPr>
            <p:ph type="body" idx="1"/>
          </p:nvPr>
        </p:nvSpPr>
        <p:spPr/>
        <p:txBody>
          <a:bodyPr/>
          <a:lstStyle/>
          <a:p>
            <a:endParaRPr lang="en-GB"/>
          </a:p>
        </p:txBody>
      </p:sp>
      <p:sp>
        <p:nvSpPr>
          <p:cNvPr id="3" name="Slide Number Placeholder 2">
            <a:extLst>
              <a:ext uri="{FF2B5EF4-FFF2-40B4-BE49-F238E27FC236}">
                <a16:creationId xmlns:a16="http://schemas.microsoft.com/office/drawing/2014/main" id="{943415E6-8633-4018-8BE6-0784BDC20F1C}"/>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27</a:t>
            </a:fld>
            <a:endParaRPr lang="en-US"/>
          </a:p>
        </p:txBody>
      </p:sp>
      <p:sp>
        <p:nvSpPr>
          <p:cNvPr id="4" name="Footer Placeholder 3">
            <a:extLst>
              <a:ext uri="{FF2B5EF4-FFF2-40B4-BE49-F238E27FC236}">
                <a16:creationId xmlns:a16="http://schemas.microsoft.com/office/drawing/2014/main" id="{D6B596E8-2345-430D-B1EC-817BAF994DE6}"/>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18103740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28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91583" y="801437"/>
            <a:ext cx="2592293" cy="3539430"/>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000000"/>
              </a:solidFill>
              <a:uFillTx/>
              <a:latin typeface="Calibri"/>
              <a:cs typeface="Calibri"/>
            </a:endParaRPr>
          </a:p>
          <a:p>
            <a:r>
              <a:rPr lang="en-GB" sz="1600">
                <a:cs typeface="Calibri"/>
              </a:rPr>
              <a:t>If you add more than</a:t>
            </a:r>
            <a:r>
              <a:rPr lang="en-GB" sz="1600">
                <a:ea typeface="+mn-lt"/>
                <a:cs typeface="+mn-lt"/>
              </a:rPr>
              <a:t> one employment it will appear in chronological order with the most recent at the top.</a:t>
            </a:r>
          </a:p>
          <a:p>
            <a:endParaRPr lang="en-GB" sz="1600">
              <a:cs typeface="Calibri"/>
            </a:endParaRPr>
          </a:p>
          <a:p>
            <a:r>
              <a:rPr lang="en-GB" sz="1600">
                <a:ea typeface="+mn-lt"/>
                <a:cs typeface="+mn-lt"/>
              </a:rPr>
              <a:t>Not everyone will have something to enter here. It's up to you whether you create an employment record here or not - but </a:t>
            </a:r>
            <a:r>
              <a:rPr lang="en-GB" sz="1600" b="1">
                <a:ea typeface="+mn-lt"/>
                <a:cs typeface="+mn-lt"/>
              </a:rPr>
              <a:t>remember to mark the section as complete</a:t>
            </a:r>
            <a:r>
              <a:rPr lang="en-GB" sz="1600">
                <a:ea typeface="+mn-lt"/>
                <a:cs typeface="+mn-lt"/>
              </a:rPr>
              <a:t>!</a:t>
            </a:r>
            <a:endParaRPr lang="en-GB">
              <a:cs typeface="Calibri" panose="020F0502020204030204"/>
            </a:endParaRPr>
          </a:p>
        </p:txBody>
      </p:sp>
      <p:grpSp>
        <p:nvGrpSpPr>
          <p:cNvPr id="3" name="Group 2">
            <a:extLst>
              <a:ext uri="{FF2B5EF4-FFF2-40B4-BE49-F238E27FC236}">
                <a16:creationId xmlns:a16="http://schemas.microsoft.com/office/drawing/2014/main" id="{9407D0A0-2DE4-4E29-A9C8-5868D93F56AF}"/>
              </a:ext>
            </a:extLst>
          </p:cNvPr>
          <p:cNvGrpSpPr/>
          <p:nvPr/>
        </p:nvGrpSpPr>
        <p:grpSpPr>
          <a:xfrm>
            <a:off x="2883876" y="477656"/>
            <a:ext cx="4572000" cy="4067175"/>
            <a:chOff x="2883876" y="477656"/>
            <a:chExt cx="4572000" cy="4067175"/>
          </a:xfrm>
        </p:grpSpPr>
        <p:pic>
          <p:nvPicPr>
            <p:cNvPr id="19" name="Picture 18">
              <a:extLst>
                <a:ext uri="{FF2B5EF4-FFF2-40B4-BE49-F238E27FC236}">
                  <a16:creationId xmlns:a16="http://schemas.microsoft.com/office/drawing/2014/main" id="{9F7A0F7A-316A-4A77-A8B1-71E861205DFA}"/>
                </a:ext>
              </a:extLst>
            </p:cNvPr>
            <p:cNvPicPr>
              <a:picLocks noChangeAspect="1"/>
            </p:cNvPicPr>
            <p:nvPr/>
          </p:nvPicPr>
          <p:blipFill>
            <a:blip r:embed="rId2"/>
            <a:stretch>
              <a:fillRect/>
            </a:stretch>
          </p:blipFill>
          <p:spPr>
            <a:xfrm>
              <a:off x="2883876" y="477656"/>
              <a:ext cx="4572000" cy="4067175"/>
            </a:xfrm>
            <a:prstGeom prst="rect">
              <a:avLst/>
            </a:prstGeom>
          </p:spPr>
        </p:pic>
        <p:sp>
          <p:nvSpPr>
            <p:cNvPr id="2" name="TextBox 1">
              <a:extLst>
                <a:ext uri="{FF2B5EF4-FFF2-40B4-BE49-F238E27FC236}">
                  <a16:creationId xmlns:a16="http://schemas.microsoft.com/office/drawing/2014/main" id="{B9CCA689-9017-44D2-BC5F-C2CFF4B1BA2F}"/>
                </a:ext>
              </a:extLst>
            </p:cNvPr>
            <p:cNvSpPr txBox="1"/>
            <p:nvPr/>
          </p:nvSpPr>
          <p:spPr>
            <a:xfrm>
              <a:off x="3879475" y="1385047"/>
              <a:ext cx="484094" cy="138499"/>
            </a:xfrm>
            <a:prstGeom prst="rect">
              <a:avLst/>
            </a:prstGeom>
            <a:solidFill>
              <a:srgbClr val="1F2935"/>
            </a:solidFill>
          </p:spPr>
          <p:txBody>
            <a:bodyPr wrap="square" rtlCol="0">
              <a:spAutoFit/>
            </a:bodyPr>
            <a:lstStyle/>
            <a:p>
              <a:endParaRPr lang="en-GB" sz="300"/>
            </a:p>
          </p:txBody>
        </p:sp>
      </p:grpSp>
      <p:pic>
        <p:nvPicPr>
          <p:cNvPr id="7" name="Picture 6">
            <a:extLst>
              <a:ext uri="{FF2B5EF4-FFF2-40B4-BE49-F238E27FC236}">
                <a16:creationId xmlns:a16="http://schemas.microsoft.com/office/drawing/2014/main" id="{88864FA4-0C74-4068-9387-E06121BB4EE7}"/>
              </a:ext>
            </a:extLst>
          </p:cNvPr>
          <p:cNvPicPr>
            <a:picLocks noChangeAspect="1"/>
          </p:cNvPicPr>
          <p:nvPr/>
        </p:nvPicPr>
        <p:blipFill>
          <a:blip r:embed="rId3"/>
          <a:stretch>
            <a:fillRect/>
          </a:stretch>
        </p:blipFill>
        <p:spPr>
          <a:xfrm>
            <a:off x="5504117" y="961539"/>
            <a:ext cx="3003847" cy="3379328"/>
          </a:xfrm>
          <a:prstGeom prst="rect">
            <a:avLst/>
          </a:prstGeom>
        </p:spPr>
      </p:pic>
    </p:spTree>
    <p:extLst>
      <p:ext uri="{BB962C8B-B14F-4D97-AF65-F5344CB8AC3E}">
        <p14:creationId xmlns:p14="http://schemas.microsoft.com/office/powerpoint/2010/main" val="1436967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BBED39-6CCD-444E-9FB9-67027259C292}"/>
              </a:ext>
            </a:extLst>
          </p:cNvPr>
          <p:cNvSpPr>
            <a:spLocks noGrp="1"/>
          </p:cNvSpPr>
          <p:nvPr>
            <p:ph type="title"/>
          </p:nvPr>
        </p:nvSpPr>
        <p:spPr/>
        <p:txBody>
          <a:bodyPr/>
          <a:lstStyle/>
          <a:p>
            <a:r>
              <a:rPr lang="en-GB"/>
              <a:t>Education</a:t>
            </a:r>
          </a:p>
        </p:txBody>
      </p:sp>
      <p:sp>
        <p:nvSpPr>
          <p:cNvPr id="3" name="Slide Number Placeholder 2">
            <a:extLst>
              <a:ext uri="{FF2B5EF4-FFF2-40B4-BE49-F238E27FC236}">
                <a16:creationId xmlns:a16="http://schemas.microsoft.com/office/drawing/2014/main" id="{1F6774A1-E9CE-40D4-8686-051AC39FDCA4}"/>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29</a:t>
            </a:fld>
            <a:endParaRPr lang="en-US"/>
          </a:p>
        </p:txBody>
      </p:sp>
      <p:sp>
        <p:nvSpPr>
          <p:cNvPr id="4" name="Footer Placeholder 3">
            <a:extLst>
              <a:ext uri="{FF2B5EF4-FFF2-40B4-BE49-F238E27FC236}">
                <a16:creationId xmlns:a16="http://schemas.microsoft.com/office/drawing/2014/main" id="{A24C2077-4173-4C26-AEC1-C3F46C0605DB}"/>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467997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BF1411-0706-4FF3-83A5-1246B17D67C7}"/>
              </a:ext>
            </a:extLst>
          </p:cNvPr>
          <p:cNvSpPr>
            <a:spLocks noGrp="1"/>
          </p:cNvSpPr>
          <p:nvPr>
            <p:ph type="title"/>
          </p:nvPr>
        </p:nvSpPr>
        <p:spPr/>
        <p:txBody>
          <a:bodyPr>
            <a:normAutofit/>
          </a:bodyPr>
          <a:lstStyle/>
          <a:p>
            <a:r>
              <a:rPr lang="en-GB"/>
              <a:t>Registering for an account.</a:t>
            </a:r>
          </a:p>
        </p:txBody>
      </p:sp>
      <p:sp>
        <p:nvSpPr>
          <p:cNvPr id="6" name="Slide Number Placeholder 5">
            <a:extLst>
              <a:ext uri="{FF2B5EF4-FFF2-40B4-BE49-F238E27FC236}">
                <a16:creationId xmlns:a16="http://schemas.microsoft.com/office/drawing/2014/main" id="{2D464822-ED7B-4B69-8CAC-272E475C55B0}"/>
              </a:ext>
            </a:extLst>
          </p:cNvPr>
          <p:cNvSpPr>
            <a:spLocks noGrp="1"/>
          </p:cNvSpPr>
          <p:nvPr>
            <p:ph type="sldNum" sz="quarter" idx="4"/>
          </p:nvPr>
        </p:nvSpPr>
        <p:spPr/>
        <p:txBody>
          <a:bodyPr/>
          <a:lstStyle/>
          <a:p>
            <a:r>
              <a:rPr lang="en-US"/>
              <a:t>|   </a:t>
            </a:r>
            <a:fld id="{D7A593A7-184A-6D43-8A36-702213271FF9}" type="slidenum">
              <a:rPr lang="en-US" smtClean="0"/>
              <a:pPr/>
              <a:t>3</a:t>
            </a:fld>
            <a:endParaRPr lang="en-US"/>
          </a:p>
        </p:txBody>
      </p:sp>
      <p:sp>
        <p:nvSpPr>
          <p:cNvPr id="5" name="Footer Placeholder 4">
            <a:extLst>
              <a:ext uri="{FF2B5EF4-FFF2-40B4-BE49-F238E27FC236}">
                <a16:creationId xmlns:a16="http://schemas.microsoft.com/office/drawing/2014/main" id="{F60ED323-43BB-4991-AE41-96DACA94D19F}"/>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3168710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353129" y="581628"/>
            <a:ext cx="3079452" cy="4308872"/>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a:ea typeface="+mn-lt"/>
                <a:cs typeface="+mn-lt"/>
              </a:rPr>
              <a:t>You’ll add details of all qualifications you’ve already achieved and those you’re studying towards.</a:t>
            </a:r>
          </a:p>
          <a:p>
            <a:pPr defTabSz="914400">
              <a:defRPr sz="1800" b="0" i="0" u="none" strike="noStrike" kern="0" cap="none" spc="0" baseline="0">
                <a:solidFill>
                  <a:srgbClr val="000000"/>
                </a:solidFill>
                <a:uFillTx/>
              </a:defRPr>
            </a:pPr>
            <a:endParaRPr lang="en-GB" sz="1600">
              <a:ea typeface="+mn-lt"/>
              <a:cs typeface="+mn-lt"/>
            </a:endParaRPr>
          </a:p>
          <a:p>
            <a:pPr defTabSz="914400">
              <a:defRPr sz="1800" b="0" i="0" u="none" strike="noStrike" kern="0" cap="none" spc="0" baseline="0">
                <a:solidFill>
                  <a:srgbClr val="000000"/>
                </a:solidFill>
                <a:uFillTx/>
              </a:defRPr>
            </a:pPr>
            <a:r>
              <a:rPr lang="en-GB" sz="1600">
                <a:ea typeface="+mn-lt"/>
                <a:cs typeface="+mn-lt"/>
              </a:rPr>
              <a:t>First you need to add details of where you’ve studied, or are studying, then add qualifications. </a:t>
            </a:r>
            <a:endParaRPr lang="en-GB" sz="1600" i="0" u="none" strike="noStrike" kern="0" cap="none" spc="0" baseline="0">
              <a:uFillTx/>
              <a:ea typeface="+mn-lt"/>
              <a:cs typeface="+mn-lt"/>
            </a:endParaRPr>
          </a:p>
          <a:p>
            <a:pPr algn="l"/>
            <a:endParaRPr lang="en-GB" sz="1600" kern="0">
              <a:solidFill>
                <a:srgbClr val="000000"/>
              </a:solidFill>
              <a:cs typeface="Calibri"/>
            </a:endParaRPr>
          </a:p>
          <a:p>
            <a:r>
              <a:rPr lang="en-GB" sz="1600" kern="0">
                <a:solidFill>
                  <a:srgbClr val="000000"/>
                </a:solidFill>
                <a:ea typeface="+mn-lt"/>
                <a:cs typeface="+mn-lt"/>
              </a:rPr>
              <a:t>Start by clicking </a:t>
            </a:r>
            <a:r>
              <a:rPr lang="en-GB" sz="1600" b="1" kern="0">
                <a:solidFill>
                  <a:srgbClr val="000000"/>
                </a:solidFill>
                <a:ea typeface="+mn-lt"/>
                <a:cs typeface="+mn-lt"/>
              </a:rPr>
              <a:t>Add place of education</a:t>
            </a:r>
            <a:r>
              <a:rPr lang="en-GB" sz="1600" kern="0">
                <a:solidFill>
                  <a:srgbClr val="000000"/>
                </a:solidFill>
                <a:ea typeface="+mn-lt"/>
                <a:cs typeface="+mn-lt"/>
              </a:rPr>
              <a:t>.</a:t>
            </a:r>
            <a:endParaRPr lang="en-GB" sz="1600"/>
          </a:p>
          <a:p>
            <a:endParaRPr lang="en-GB" sz="1600" kern="0">
              <a:solidFill>
                <a:srgbClr val="000000"/>
              </a:solidFill>
              <a:cs typeface="Calibri" panose="020F0502020204030204"/>
            </a:endParaRPr>
          </a:p>
          <a:p>
            <a:r>
              <a:rPr lang="en-GB" sz="1600" kern="0">
                <a:ea typeface="+mn-lt"/>
                <a:cs typeface="+mn-lt"/>
              </a:rPr>
              <a:t>You’ll be asked for a Unique Learner Number – if you don’t have one leave the question blank. </a:t>
            </a:r>
            <a:endParaRPr lang="en-GB"/>
          </a:p>
          <a:p>
            <a:endParaRPr lang="en-GB">
              <a:cs typeface="Calibri" panose="020F0502020204030204"/>
            </a:endParaRP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30</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pic>
        <p:nvPicPr>
          <p:cNvPr id="3" name="Picture 2" descr="Graphical user interface, application&#10;&#10;Description automatically generated">
            <a:extLst>
              <a:ext uri="{FF2B5EF4-FFF2-40B4-BE49-F238E27FC236}">
                <a16:creationId xmlns:a16="http://schemas.microsoft.com/office/drawing/2014/main" id="{2B04201F-E90E-4758-A5C8-CE4ECEFD5DE7}"/>
              </a:ext>
            </a:extLst>
          </p:cNvPr>
          <p:cNvPicPr>
            <a:picLocks noChangeAspect="1"/>
          </p:cNvPicPr>
          <p:nvPr/>
        </p:nvPicPr>
        <p:blipFill>
          <a:blip r:embed="rId2"/>
          <a:stretch>
            <a:fillRect/>
          </a:stretch>
        </p:blipFill>
        <p:spPr>
          <a:xfrm>
            <a:off x="3327450" y="689105"/>
            <a:ext cx="5333720" cy="39310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10212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31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422213" y="555625"/>
            <a:ext cx="2750196" cy="3816429"/>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cs typeface="Calibri"/>
            </a:endParaRPr>
          </a:p>
          <a:p>
            <a:r>
              <a:rPr lang="en-GB" sz="1600">
                <a:solidFill>
                  <a:srgbClr val="000000"/>
                </a:solidFill>
              </a:rPr>
              <a:t>Type</a:t>
            </a:r>
            <a:r>
              <a:rPr lang="en-GB" sz="1600" b="0" i="0">
                <a:solidFill>
                  <a:srgbClr val="000000"/>
                </a:solidFill>
                <a:effectLst/>
              </a:rPr>
              <a:t> the name of </a:t>
            </a:r>
            <a:r>
              <a:rPr lang="en-GB" sz="1600">
                <a:solidFill>
                  <a:srgbClr val="000000"/>
                </a:solidFill>
              </a:rPr>
              <a:t>where</a:t>
            </a:r>
            <a:r>
              <a:rPr lang="en-GB" sz="1600" b="0" i="0">
                <a:solidFill>
                  <a:srgbClr val="000000"/>
                </a:solidFill>
                <a:effectLst/>
              </a:rPr>
              <a:t> you studied.</a:t>
            </a:r>
            <a:r>
              <a:rPr lang="en-GB" sz="1600">
                <a:solidFill>
                  <a:srgbClr val="1F2834"/>
                </a:solidFill>
              </a:rPr>
              <a:t> </a:t>
            </a:r>
            <a:r>
              <a:rPr lang="en-GB" sz="1600" b="0" i="0">
                <a:solidFill>
                  <a:srgbClr val="000000"/>
                </a:solidFill>
                <a:effectLst/>
              </a:rPr>
              <a:t>Once you find your centre, click on the name and the </a:t>
            </a:r>
            <a:r>
              <a:rPr lang="en-GB" sz="1600" b="1" i="0">
                <a:solidFill>
                  <a:srgbClr val="000000"/>
                </a:solidFill>
                <a:effectLst/>
              </a:rPr>
              <a:t>Exam centre number</a:t>
            </a:r>
            <a:r>
              <a:rPr lang="en-GB" sz="1600" b="0" i="0">
                <a:solidFill>
                  <a:srgbClr val="000000"/>
                </a:solidFill>
                <a:effectLst/>
              </a:rPr>
              <a:t> will automatically populate.</a:t>
            </a:r>
            <a:r>
              <a:rPr lang="en-GB" sz="1600">
                <a:solidFill>
                  <a:srgbClr val="000000"/>
                </a:solidFill>
              </a:rPr>
              <a:t> </a:t>
            </a:r>
            <a:endParaRPr lang="en-GB" sz="1600">
              <a:solidFill>
                <a:srgbClr val="1F2834"/>
              </a:solidFill>
            </a:endParaRPr>
          </a:p>
          <a:p>
            <a:endParaRPr lang="en-GB" sz="1600">
              <a:solidFill>
                <a:srgbClr val="000000"/>
              </a:solidFill>
            </a:endParaRPr>
          </a:p>
          <a:p>
            <a:r>
              <a:rPr lang="en-GB" sz="1600" b="0" i="0">
                <a:solidFill>
                  <a:srgbClr val="000000"/>
                </a:solidFill>
                <a:effectLst/>
              </a:rPr>
              <a:t>If an exam centre number doesn’t appear that’s ok</a:t>
            </a:r>
            <a:r>
              <a:rPr lang="en-GB" sz="1600">
                <a:solidFill>
                  <a:srgbClr val="000000"/>
                </a:solidFill>
              </a:rPr>
              <a:t>, </a:t>
            </a:r>
            <a:r>
              <a:rPr lang="en-GB" sz="1600">
                <a:ea typeface="+mn-lt"/>
                <a:cs typeface="+mn-lt"/>
              </a:rPr>
              <a:t>it’s because we don’t have it. </a:t>
            </a:r>
          </a:p>
          <a:p>
            <a:endParaRPr lang="en-GB" sz="1600">
              <a:cs typeface="Calibri"/>
            </a:endParaRPr>
          </a:p>
          <a:p>
            <a:r>
              <a:rPr lang="en-GB" sz="1600">
                <a:ea typeface="+mn-lt"/>
                <a:cs typeface="+mn-lt"/>
              </a:rPr>
              <a:t>Add when you started and finished, and if you’re still studying there add the month, you’re due to finish. </a:t>
            </a:r>
          </a:p>
        </p:txBody>
      </p:sp>
      <p:pic>
        <p:nvPicPr>
          <p:cNvPr id="3" name="Picture 2">
            <a:extLst>
              <a:ext uri="{FF2B5EF4-FFF2-40B4-BE49-F238E27FC236}">
                <a16:creationId xmlns:a16="http://schemas.microsoft.com/office/drawing/2014/main" id="{FD51019E-C584-4A64-ABAE-85D98597C734}"/>
              </a:ext>
            </a:extLst>
          </p:cNvPr>
          <p:cNvPicPr>
            <a:picLocks noChangeAspect="1"/>
          </p:cNvPicPr>
          <p:nvPr/>
        </p:nvPicPr>
        <p:blipFill>
          <a:blip r:embed="rId2"/>
          <a:stretch>
            <a:fillRect/>
          </a:stretch>
        </p:blipFill>
        <p:spPr>
          <a:xfrm>
            <a:off x="3814498" y="277091"/>
            <a:ext cx="3676863" cy="4230255"/>
          </a:xfrm>
          <a:prstGeom prst="rect">
            <a:avLst/>
          </a:prstGeom>
        </p:spPr>
      </p:pic>
    </p:spTree>
    <p:extLst>
      <p:ext uri="{BB962C8B-B14F-4D97-AF65-F5344CB8AC3E}">
        <p14:creationId xmlns:p14="http://schemas.microsoft.com/office/powerpoint/2010/main" val="2187573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B4FBDD-A42D-4F09-B148-24F3647C5CA7}"/>
              </a:ext>
            </a:extLst>
          </p:cNvPr>
          <p:cNvSpPr>
            <a:spLocks noGrp="1"/>
          </p:cNvSpPr>
          <p:nvPr>
            <p:ph type="sldNum" sz="quarter" idx="4"/>
          </p:nvPr>
        </p:nvSpPr>
        <p:spPr/>
        <p:txBody>
          <a:bodyPr/>
          <a:lstStyle/>
          <a:p>
            <a:r>
              <a:rPr lang="en-US"/>
              <a:t>|   </a:t>
            </a:r>
            <a:fld id="{D7A593A7-184A-6D43-8A36-702213271FF9}" type="slidenum">
              <a:rPr lang="en-US" smtClean="0"/>
              <a:pPr/>
              <a:t>32</a:t>
            </a:fld>
            <a:endParaRPr lang="en-US"/>
          </a:p>
        </p:txBody>
      </p:sp>
      <p:sp>
        <p:nvSpPr>
          <p:cNvPr id="4" name="Footer Placeholder 3">
            <a:extLst>
              <a:ext uri="{FF2B5EF4-FFF2-40B4-BE49-F238E27FC236}">
                <a16:creationId xmlns:a16="http://schemas.microsoft.com/office/drawing/2014/main" id="{4CAD18D0-5277-4A70-8902-93FD441BB6D4}"/>
              </a:ext>
            </a:extLst>
          </p:cNvPr>
          <p:cNvSpPr>
            <a:spLocks noGrp="1"/>
          </p:cNvSpPr>
          <p:nvPr>
            <p:ph type="ftr" sz="quarter" idx="3"/>
          </p:nvPr>
        </p:nvSpPr>
        <p:spPr/>
        <p:txBody>
          <a:bodyPr/>
          <a:lstStyle/>
          <a:p>
            <a:r>
              <a:rPr lang="en-US"/>
              <a:t>Security marking: </a:t>
            </a:r>
            <a:r>
              <a:rPr lang="en-US" b="1"/>
              <a:t>PUBLIC</a:t>
            </a:r>
          </a:p>
        </p:txBody>
      </p:sp>
      <p:sp>
        <p:nvSpPr>
          <p:cNvPr id="5" name="TextBox 5">
            <a:extLst>
              <a:ext uri="{FF2B5EF4-FFF2-40B4-BE49-F238E27FC236}">
                <a16:creationId xmlns:a16="http://schemas.microsoft.com/office/drawing/2014/main" id="{62BC1834-ADC5-49FE-A95C-6D31750329FC}"/>
              </a:ext>
            </a:extLst>
          </p:cNvPr>
          <p:cNvSpPr txBox="1"/>
          <p:nvPr/>
        </p:nvSpPr>
        <p:spPr>
          <a:xfrm>
            <a:off x="556004" y="859399"/>
            <a:ext cx="2696751" cy="3323987"/>
          </a:xfrm>
          <a:prstGeom prst="rect">
            <a:avLst/>
          </a:prstGeom>
          <a:noFill/>
          <a:ln cap="flat">
            <a:noFill/>
          </a:ln>
        </p:spPr>
        <p:txBody>
          <a:bodyPr vert="horz" wrap="square" lIns="91440" tIns="45720" rIns="91440" bIns="45720" anchor="t" anchorCtr="0" compatLnSpc="1">
            <a:spAutoFit/>
          </a:bodyPr>
          <a:lstStyle/>
          <a:p>
            <a:r>
              <a:rPr lang="en-GB" sz="1600">
                <a:solidFill>
                  <a:srgbClr val="313537"/>
                </a:solidFill>
              </a:rPr>
              <a:t>There are warning messages to help you. </a:t>
            </a:r>
            <a:endParaRPr lang="en-GB" sz="1600" b="1">
              <a:solidFill>
                <a:srgbClr val="000000"/>
              </a:solidFill>
              <a:cs typeface="Calibri"/>
            </a:endParaRPr>
          </a:p>
          <a:p>
            <a:endParaRPr lang="en-GB" sz="1600">
              <a:solidFill>
                <a:srgbClr val="313537"/>
              </a:solidFill>
            </a:endParaRPr>
          </a:p>
          <a:p>
            <a:r>
              <a:rPr lang="en-GB" sz="1600">
                <a:solidFill>
                  <a:srgbClr val="313537"/>
                </a:solidFill>
              </a:rPr>
              <a:t>For example, you</a:t>
            </a:r>
            <a:r>
              <a:rPr lang="en-GB" sz="1600" b="0" i="0">
                <a:solidFill>
                  <a:srgbClr val="313537"/>
                </a:solidFill>
                <a:effectLst/>
              </a:rPr>
              <a:t> can't say you attended 2 or more places of study full-time during the same date range.</a:t>
            </a:r>
            <a:r>
              <a:rPr lang="en-GB" sz="1600">
                <a:solidFill>
                  <a:srgbClr val="313537"/>
                </a:solidFill>
              </a:rPr>
              <a:t> </a:t>
            </a:r>
            <a:endParaRPr lang="en-GB" sz="1600">
              <a:solidFill>
                <a:srgbClr val="313537"/>
              </a:solidFill>
              <a:cs typeface="Calibri"/>
            </a:endParaRPr>
          </a:p>
          <a:p>
            <a:endParaRPr lang="en-GB" sz="1600">
              <a:solidFill>
                <a:srgbClr val="313537"/>
              </a:solidFill>
            </a:endParaRPr>
          </a:p>
          <a:p>
            <a:r>
              <a:rPr lang="en-GB" sz="1600">
                <a:solidFill>
                  <a:srgbClr val="313537"/>
                </a:solidFill>
              </a:rPr>
              <a:t>Red text are warnings and mean something is wrong and blue text is for information you need to be aware of. </a:t>
            </a:r>
            <a:endParaRPr lang="en-GB" sz="1600">
              <a:solidFill>
                <a:srgbClr val="313537"/>
              </a:solidFill>
              <a:cs typeface="Calibri"/>
            </a:endParaRPr>
          </a:p>
          <a:p>
            <a:endParaRPr lang="en-GB">
              <a:solidFill>
                <a:srgbClr val="313537"/>
              </a:solidFill>
              <a:latin typeface="Merriweather"/>
            </a:endParaRPr>
          </a:p>
        </p:txBody>
      </p:sp>
      <p:pic>
        <p:nvPicPr>
          <p:cNvPr id="7" name="Picture 6">
            <a:extLst>
              <a:ext uri="{FF2B5EF4-FFF2-40B4-BE49-F238E27FC236}">
                <a16:creationId xmlns:a16="http://schemas.microsoft.com/office/drawing/2014/main" id="{C204AFD7-770E-4534-A774-AD02CCCE1AA6}"/>
              </a:ext>
            </a:extLst>
          </p:cNvPr>
          <p:cNvPicPr>
            <a:picLocks noChangeAspect="1"/>
          </p:cNvPicPr>
          <p:nvPr/>
        </p:nvPicPr>
        <p:blipFill rotWithShape="1">
          <a:blip r:embed="rId2"/>
          <a:srcRect l="2301"/>
          <a:stretch/>
        </p:blipFill>
        <p:spPr>
          <a:xfrm>
            <a:off x="3535761" y="673262"/>
            <a:ext cx="4391317" cy="3805016"/>
          </a:xfrm>
          <a:prstGeom prst="rect">
            <a:avLst/>
          </a:prstGeom>
        </p:spPr>
      </p:pic>
    </p:spTree>
    <p:extLst>
      <p:ext uri="{BB962C8B-B14F-4D97-AF65-F5344CB8AC3E}">
        <p14:creationId xmlns:p14="http://schemas.microsoft.com/office/powerpoint/2010/main" val="10573515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33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82216" y="1885458"/>
            <a:ext cx="3086291" cy="2923877"/>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cs typeface="Calibri"/>
            </a:endParaRPr>
          </a:p>
          <a:p>
            <a:r>
              <a:rPr lang="en-GB" sz="1600">
                <a:ea typeface="+mn-lt"/>
                <a:cs typeface="+mn-lt"/>
              </a:rPr>
              <a:t>Once you’ve added where you studied you can enter the qualifications. </a:t>
            </a:r>
            <a:endParaRPr lang="en-GB" sz="1600">
              <a:solidFill>
                <a:srgbClr val="000000"/>
              </a:solidFill>
              <a:ea typeface="+mn-lt"/>
              <a:cs typeface="+mn-lt"/>
            </a:endParaRPr>
          </a:p>
          <a:p>
            <a:endParaRPr lang="en-GB" sz="1600">
              <a:ea typeface="+mn-lt"/>
              <a:cs typeface="+mn-lt"/>
            </a:endParaRPr>
          </a:p>
          <a:p>
            <a:r>
              <a:rPr lang="en-GB" sz="1600">
                <a:ea typeface="+mn-lt"/>
                <a:cs typeface="+mn-lt"/>
              </a:rPr>
              <a:t>Click the </a:t>
            </a:r>
            <a:r>
              <a:rPr lang="en-GB" sz="1600" b="1">
                <a:ea typeface="+mn-lt"/>
                <a:cs typeface="+mn-lt"/>
              </a:rPr>
              <a:t>Add qualification</a:t>
            </a:r>
            <a:r>
              <a:rPr lang="en-GB" sz="1600">
                <a:ea typeface="+mn-lt"/>
                <a:cs typeface="+mn-lt"/>
              </a:rPr>
              <a:t> button and search for your qualification. </a:t>
            </a:r>
            <a:endParaRPr lang="en-GB" sz="1600">
              <a:solidFill>
                <a:srgbClr val="000000"/>
              </a:solidFill>
              <a:ea typeface="+mn-lt"/>
              <a:cs typeface="+mn-lt"/>
            </a:endParaRPr>
          </a:p>
          <a:p>
            <a:endParaRPr lang="en-GB">
              <a:ea typeface="+mn-lt"/>
              <a:cs typeface="+mn-lt"/>
            </a:endParaRPr>
          </a:p>
          <a:p>
            <a:endParaRPr lang="en-GB">
              <a:ea typeface="+mn-lt"/>
              <a:cs typeface="+mn-lt"/>
            </a:endParaRPr>
          </a:p>
          <a:p>
            <a:endParaRPr lang="en-GB">
              <a:solidFill>
                <a:srgbClr val="000000"/>
              </a:solidFill>
              <a:cs typeface="Calibri"/>
            </a:endParaRPr>
          </a:p>
        </p:txBody>
      </p:sp>
      <p:pic>
        <p:nvPicPr>
          <p:cNvPr id="8" name="Picture 7">
            <a:extLst>
              <a:ext uri="{FF2B5EF4-FFF2-40B4-BE49-F238E27FC236}">
                <a16:creationId xmlns:a16="http://schemas.microsoft.com/office/drawing/2014/main" id="{5FC52575-7E1C-4D2D-A58F-1C65D8369580}"/>
              </a:ext>
            </a:extLst>
          </p:cNvPr>
          <p:cNvPicPr>
            <a:picLocks noChangeAspect="1"/>
          </p:cNvPicPr>
          <p:nvPr/>
        </p:nvPicPr>
        <p:blipFill rotWithShape="1">
          <a:blip r:embed="rId2"/>
          <a:srcRect l="21895" t="22180" r="29263" b="50376"/>
          <a:stretch/>
        </p:blipFill>
        <p:spPr>
          <a:xfrm>
            <a:off x="173391" y="514225"/>
            <a:ext cx="4601997" cy="1447821"/>
          </a:xfrm>
          <a:prstGeom prst="rect">
            <a:avLst/>
          </a:prstGeom>
        </p:spPr>
      </p:pic>
      <p:pic>
        <p:nvPicPr>
          <p:cNvPr id="3" name="Picture 2" descr="Graphical user interface, text, application&#10;&#10;Description automatically generated">
            <a:extLst>
              <a:ext uri="{FF2B5EF4-FFF2-40B4-BE49-F238E27FC236}">
                <a16:creationId xmlns:a16="http://schemas.microsoft.com/office/drawing/2014/main" id="{575173C9-67E1-46F0-BB2A-4CDA16D8F829}"/>
              </a:ext>
            </a:extLst>
          </p:cNvPr>
          <p:cNvPicPr>
            <a:picLocks noChangeAspect="1"/>
          </p:cNvPicPr>
          <p:nvPr/>
        </p:nvPicPr>
        <p:blipFill>
          <a:blip r:embed="rId3"/>
          <a:stretch>
            <a:fillRect/>
          </a:stretch>
        </p:blipFill>
        <p:spPr>
          <a:xfrm>
            <a:off x="3536475" y="329498"/>
            <a:ext cx="4601997" cy="413017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388632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34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99859" y="802035"/>
            <a:ext cx="3350105" cy="3293209"/>
          </a:xfrm>
          <a:prstGeom prst="rect">
            <a:avLst/>
          </a:prstGeom>
          <a:noFill/>
          <a:ln cap="flat">
            <a:noFill/>
          </a:ln>
        </p:spPr>
        <p:txBody>
          <a:bodyPr vert="horz" wrap="square" lIns="91440" tIns="45720" rIns="91440" bIns="45720" anchor="t" anchorCtr="0" compatLnSpc="1">
            <a:spAutoFit/>
          </a:bodyPr>
          <a:lstStyle/>
          <a:p>
            <a:r>
              <a:rPr lang="en-GB" sz="1600">
                <a:cs typeface="Calibri"/>
              </a:rPr>
              <a:t>The qualification dates you can select are based on those you entered when you set up the centre. </a:t>
            </a:r>
          </a:p>
          <a:p>
            <a:endParaRPr lang="en-GB" sz="1600">
              <a:cs typeface="Calibri"/>
            </a:endParaRPr>
          </a:p>
          <a:p>
            <a:r>
              <a:rPr lang="en-GB" sz="1600">
                <a:cs typeface="Calibri"/>
              </a:rPr>
              <a:t>If you know which awarding organisation it is, enter it here – speak to your teacher or tutor if you’re not sure. </a:t>
            </a:r>
          </a:p>
          <a:p>
            <a:endParaRPr lang="en-GB" sz="1600">
              <a:cs typeface="Calibri"/>
            </a:endParaRPr>
          </a:p>
          <a:p>
            <a:r>
              <a:rPr lang="en-GB" sz="1600">
                <a:cs typeface="Calibri"/>
              </a:rPr>
              <a:t>If you haven't finished the qualification or had your result, then you must choose </a:t>
            </a:r>
            <a:r>
              <a:rPr lang="en-GB" sz="1600" b="1">
                <a:cs typeface="Calibri"/>
              </a:rPr>
              <a:t>Pending</a:t>
            </a:r>
            <a:r>
              <a:rPr lang="en-GB" sz="1600">
                <a:cs typeface="Calibri"/>
              </a:rPr>
              <a:t>.</a:t>
            </a:r>
          </a:p>
        </p:txBody>
      </p:sp>
      <p:pic>
        <p:nvPicPr>
          <p:cNvPr id="4" name="Picture 3">
            <a:extLst>
              <a:ext uri="{FF2B5EF4-FFF2-40B4-BE49-F238E27FC236}">
                <a16:creationId xmlns:a16="http://schemas.microsoft.com/office/drawing/2014/main" id="{EFB11547-6F4A-46AD-9001-03B2871A33A9}"/>
              </a:ext>
            </a:extLst>
          </p:cNvPr>
          <p:cNvPicPr>
            <a:picLocks noChangeAspect="1"/>
          </p:cNvPicPr>
          <p:nvPr/>
        </p:nvPicPr>
        <p:blipFill rotWithShape="1">
          <a:blip r:embed="rId2"/>
          <a:srcRect t="1616" b="2883"/>
          <a:stretch/>
        </p:blipFill>
        <p:spPr>
          <a:xfrm>
            <a:off x="4272964" y="186310"/>
            <a:ext cx="3236245" cy="47708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3669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018E52-B7E1-4CF0-89C4-19F525008DF9}"/>
              </a:ext>
            </a:extLst>
          </p:cNvPr>
          <p:cNvSpPr>
            <a:spLocks noGrp="1"/>
          </p:cNvSpPr>
          <p:nvPr>
            <p:ph type="title"/>
          </p:nvPr>
        </p:nvSpPr>
        <p:spPr/>
        <p:txBody>
          <a:bodyPr/>
          <a:lstStyle/>
          <a:p>
            <a:r>
              <a:rPr lang="en-GB"/>
              <a:t>Nationality details.</a:t>
            </a:r>
          </a:p>
        </p:txBody>
      </p:sp>
    </p:spTree>
    <p:extLst>
      <p:ext uri="{BB962C8B-B14F-4D97-AF65-F5344CB8AC3E}">
        <p14:creationId xmlns:p14="http://schemas.microsoft.com/office/powerpoint/2010/main" val="1497573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36</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47622" y="1364144"/>
            <a:ext cx="2327628" cy="86177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endParaRPr>
          </a:p>
          <a:p>
            <a:pPr defTabSz="914400">
              <a:defRPr sz="1800" b="0" i="0" u="none" strike="noStrike" kern="0" cap="none" spc="0" baseline="0">
                <a:solidFill>
                  <a:srgbClr val="000000"/>
                </a:solidFill>
                <a:uFillTx/>
              </a:defRPr>
            </a:pPr>
            <a:r>
              <a:rPr lang="en-GB" sz="1600">
                <a:solidFill>
                  <a:srgbClr val="313537"/>
                </a:solidFill>
              </a:rPr>
              <a:t>If you are a UK national</a:t>
            </a:r>
            <a:r>
              <a:rPr lang="en-GB" sz="1600" b="0" i="0">
                <a:solidFill>
                  <a:srgbClr val="313537"/>
                </a:solidFill>
                <a:effectLst/>
              </a:rPr>
              <a:t>, this</a:t>
            </a:r>
            <a:r>
              <a:rPr lang="en-GB" sz="1600">
                <a:solidFill>
                  <a:srgbClr val="313537"/>
                </a:solidFill>
              </a:rPr>
              <a:t> is what you will see</a:t>
            </a:r>
            <a:r>
              <a:rPr lang="en-GB" sz="1600" b="0" i="0">
                <a:solidFill>
                  <a:srgbClr val="313537"/>
                </a:solidFill>
                <a:effectLst/>
              </a:rPr>
              <a:t>.</a:t>
            </a:r>
            <a:endParaRPr lang="en-GB" sz="1600"/>
          </a:p>
        </p:txBody>
      </p:sp>
      <p:pic>
        <p:nvPicPr>
          <p:cNvPr id="8" name="Picture 7">
            <a:extLst>
              <a:ext uri="{FF2B5EF4-FFF2-40B4-BE49-F238E27FC236}">
                <a16:creationId xmlns:a16="http://schemas.microsoft.com/office/drawing/2014/main" id="{44243C44-D1D5-4F8E-87E0-EB5BB6A72F6C}"/>
              </a:ext>
            </a:extLst>
          </p:cNvPr>
          <p:cNvPicPr>
            <a:picLocks noChangeAspect="1"/>
          </p:cNvPicPr>
          <p:nvPr/>
        </p:nvPicPr>
        <p:blipFill>
          <a:blip r:embed="rId2"/>
          <a:stretch>
            <a:fillRect/>
          </a:stretch>
        </p:blipFill>
        <p:spPr>
          <a:xfrm>
            <a:off x="2528649" y="470018"/>
            <a:ext cx="5161943" cy="39823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528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287338" y="760535"/>
            <a:ext cx="3911306" cy="2858691"/>
          </a:xfrm>
          <a:prstGeom prst="rect">
            <a:avLst/>
          </a:prstGeom>
          <a:ln>
            <a:noFill/>
          </a:ln>
        </p:spPr>
        <p:txBody>
          <a:bodyPr vert="horz" lIns="91440" tIns="45720" rIns="91440" bIns="45720" rtlCol="0" anchor="t" anchorCtr="0" compatLnSpc="1">
            <a:noAutofit/>
          </a:bodyPr>
          <a:lstStyle/>
          <a:p>
            <a:pPr marR="0" defTabSz="685800" fontAlgn="auto">
              <a:lnSpc>
                <a:spcPct val="90000"/>
              </a:lnSpc>
              <a:spcBef>
                <a:spcPts val="750"/>
              </a:spcBef>
              <a:spcAft>
                <a:spcPts val="0"/>
              </a:spcAft>
              <a:buClr>
                <a:schemeClr val="tx1"/>
              </a:buClr>
              <a:tabLst/>
              <a:defRPr sz="1800" b="0" i="0" u="none" strike="noStrike" kern="0" cap="none" spc="0" baseline="0">
                <a:solidFill>
                  <a:srgbClr val="000000"/>
                </a:solidFill>
                <a:uFillTx/>
              </a:defRPr>
            </a:pPr>
            <a:endParaRPr lang="en-US" sz="1600" b="1" i="0" u="none" strike="noStrike" kern="1200" cap="none" spc="0" baseline="0">
              <a:uFillTx/>
              <a:latin typeface="+mj-lt"/>
              <a:ea typeface="+mn-ea"/>
              <a:cs typeface="+mn-cs"/>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a:solidFill>
                  <a:srgbClr val="313537"/>
                </a:solidFill>
              </a:rPr>
              <a:t>If you were born in the UK but have a different nationality, you will be asked additional questions. </a:t>
            </a:r>
            <a:endParaRPr lang="en-US" sz="1600" kern="0">
              <a:solidFill>
                <a:srgbClr val="313537"/>
              </a:solidFill>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a:solidFill>
                <a:srgbClr val="313537"/>
              </a:solidFill>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a:solidFill>
                  <a:srgbClr val="313537"/>
                </a:solidFill>
              </a:rPr>
              <a:t>The information you provide will help universities and colleges in determining your eligibility and allow them to assist you with the visa application process, if required. </a:t>
            </a:r>
            <a:endParaRPr lang="en-US" sz="1600" kern="0">
              <a:solidFill>
                <a:srgbClr val="313537"/>
              </a:solidFill>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0">
              <a:solidFill>
                <a:srgbClr val="313537"/>
              </a:solidFill>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0">
                <a:solidFill>
                  <a:srgbClr val="313537"/>
                </a:solidFill>
              </a:rPr>
              <a:t>There's some possible combinations but we'll only show relevant fields depending on your answers. </a:t>
            </a:r>
            <a:endParaRPr lang="en-US" sz="1600" kern="0">
              <a:solidFill>
                <a:srgbClr val="313537"/>
              </a:solidFill>
              <a:cs typeface="Calibri"/>
            </a:endParaRPr>
          </a:p>
        </p:txBody>
      </p:sp>
      <p:sp>
        <p:nvSpPr>
          <p:cNvPr id="16" name="Date Placeholder 4">
            <a:extLst>
              <a:ext uri="{FF2B5EF4-FFF2-40B4-BE49-F238E27FC236}">
                <a16:creationId xmlns:a16="http://schemas.microsoft.com/office/drawing/2014/main" id="{CF09A23C-23AA-4A5D-8C65-1ECB01493288}"/>
              </a:ext>
            </a:extLst>
          </p:cNvPr>
          <p:cNvSpPr>
            <a:spLocks noGrp="1"/>
          </p:cNvSpPr>
          <p:nvPr>
            <p:ph type="dt" sz="half" idx="10"/>
          </p:nvPr>
        </p:nvSpPr>
        <p:spPr>
          <a:xfrm>
            <a:off x="5963843" y="4803775"/>
            <a:ext cx="2342597" cy="235972"/>
          </a:xfrm>
        </p:spPr>
        <p:txBody>
          <a:bodyPr/>
          <a:lstStyle/>
          <a:p>
            <a:pPr>
              <a:spcAft>
                <a:spcPts val="600"/>
              </a:spcAft>
            </a:pPr>
            <a:fld id="{44A54624-B99B-AC4F-A116-46AE1742D7F1}" type="datetime4">
              <a:rPr lang="en-GB" smtClean="0"/>
              <a:pPr>
                <a:spcAft>
                  <a:spcPts val="600"/>
                </a:spcAft>
              </a:pPr>
              <a:t>09 July 2021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xfrm>
            <a:off x="287337" y="4803775"/>
            <a:ext cx="4482625" cy="226342"/>
          </a:xfrm>
        </p:spPr>
        <p:txBody>
          <a:bodyPr vert="horz" lIns="91440" tIns="45720" rIns="91440" bIns="45720" rtlCol="0" anchor="ctr">
            <a:normAutofit/>
          </a:bodyPr>
          <a:lstStyle/>
          <a:p>
            <a:pPr>
              <a:lnSpc>
                <a:spcPct val="90000"/>
              </a:lnSpc>
              <a:spcAft>
                <a:spcPts val="600"/>
              </a:spcAft>
            </a:pPr>
            <a:r>
              <a:rPr lang="en-US"/>
              <a:t>Security marking: </a:t>
            </a:r>
            <a:r>
              <a:rPr lang="en-US" b="1"/>
              <a:t>PUBLIC</a:t>
            </a: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xfrm>
            <a:off x="8306441" y="4803775"/>
            <a:ext cx="550222" cy="226342"/>
          </a:xfrm>
        </p:spPr>
        <p:txBody>
          <a:bodyPr vert="horz" lIns="91440" tIns="45720" rIns="91440" bIns="45720" rtlCol="0"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37</a:t>
            </a:fld>
            <a:endParaRPr lang="en-US"/>
          </a:p>
        </p:txBody>
      </p:sp>
      <p:pic>
        <p:nvPicPr>
          <p:cNvPr id="4" name="Picture 3">
            <a:extLst>
              <a:ext uri="{FF2B5EF4-FFF2-40B4-BE49-F238E27FC236}">
                <a16:creationId xmlns:a16="http://schemas.microsoft.com/office/drawing/2014/main" id="{A8A39FF5-82B7-4267-A694-A2D4031673C1}"/>
              </a:ext>
            </a:extLst>
          </p:cNvPr>
          <p:cNvPicPr>
            <a:picLocks noChangeAspect="1"/>
          </p:cNvPicPr>
          <p:nvPr/>
        </p:nvPicPr>
        <p:blipFill>
          <a:blip r:embed="rId2"/>
          <a:stretch>
            <a:fillRect/>
          </a:stretch>
        </p:blipFill>
        <p:spPr>
          <a:xfrm>
            <a:off x="4441962" y="632487"/>
            <a:ext cx="4414700" cy="41963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55940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5">
            <a:extLst>
              <a:ext uri="{FF2B5EF4-FFF2-40B4-BE49-F238E27FC236}">
                <a16:creationId xmlns:a16="http://schemas.microsoft.com/office/drawing/2014/main" id="{601985E1-6884-4751-A47B-D3E77B91C158}"/>
              </a:ext>
            </a:extLst>
          </p:cNvPr>
          <p:cNvSpPr txBox="1"/>
          <p:nvPr/>
        </p:nvSpPr>
        <p:spPr>
          <a:xfrm>
            <a:off x="366469" y="1261696"/>
            <a:ext cx="3832175" cy="2858691"/>
          </a:xfrm>
          <a:prstGeom prst="rect">
            <a:avLst/>
          </a:prstGeom>
          <a:ln>
            <a:noFill/>
          </a:ln>
        </p:spPr>
        <p:txBody>
          <a:bodyPr vert="horz" lIns="91440" tIns="45720" rIns="91440" bIns="45720" rtlCol="0" anchor="t" anchorCtr="0" compatLnSpc="1">
            <a:normAutofit/>
          </a:bodyPr>
          <a:lstStyle/>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1200">
                <a:latin typeface="Calibri"/>
                <a:cs typeface="Calibri"/>
              </a:rPr>
              <a:t>If you weren't born in the UK you’re asked for the date of first entry to the UK.</a:t>
            </a: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1200">
              <a:latin typeface="Calibri"/>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1200">
                <a:latin typeface="Calibri"/>
                <a:cs typeface="Calibri"/>
              </a:rPr>
              <a:t>If you’re not in the UK yet, put the first of the month you plan to arrive. </a:t>
            </a:r>
            <a:endParaRPr lang="en-US" sz="1600" i="0" u="none" strike="noStrike" kern="1200" cap="none" spc="0" baseline="0">
              <a:uFillTx/>
              <a:latin typeface="Calibri"/>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endParaRPr lang="en-US" sz="1600" kern="1200">
              <a:latin typeface="Calibri"/>
              <a:cs typeface="Calibri"/>
            </a:endParaRPr>
          </a:p>
          <a:p>
            <a:pPr defTabSz="685800">
              <a:lnSpc>
                <a:spcPct val="90000"/>
              </a:lnSpc>
              <a:spcBef>
                <a:spcPts val="750"/>
              </a:spcBef>
              <a:buClr>
                <a:schemeClr val="tx1"/>
              </a:buClr>
              <a:defRPr sz="1800" b="0" i="0" u="none" strike="noStrike" kern="0" cap="none" spc="0" baseline="0">
                <a:solidFill>
                  <a:srgbClr val="000000"/>
                </a:solidFill>
                <a:uFillTx/>
              </a:defRPr>
            </a:pPr>
            <a:r>
              <a:rPr lang="en-US" sz="1600" kern="1200">
                <a:latin typeface="Calibri"/>
                <a:cs typeface="Calibri"/>
              </a:rPr>
              <a:t>There's some possible combinations but to help you </a:t>
            </a:r>
            <a:r>
              <a:rPr lang="en-US" sz="1600">
                <a:latin typeface="Calibri"/>
                <a:cs typeface="Calibri"/>
              </a:rPr>
              <a:t>we'll</a:t>
            </a:r>
            <a:r>
              <a:rPr lang="en-US" sz="1600" kern="1200">
                <a:latin typeface="Calibri"/>
                <a:cs typeface="Calibri"/>
              </a:rPr>
              <a:t> only show relevant fields depending on your answers. </a:t>
            </a:r>
          </a:p>
        </p:txBody>
      </p:sp>
      <p:sp>
        <p:nvSpPr>
          <p:cNvPr id="16" name="Date Placeholder 4">
            <a:extLst>
              <a:ext uri="{FF2B5EF4-FFF2-40B4-BE49-F238E27FC236}">
                <a16:creationId xmlns:a16="http://schemas.microsoft.com/office/drawing/2014/main" id="{2A91E1E2-98C5-4919-825E-097BD93DBA52}"/>
              </a:ext>
            </a:extLst>
          </p:cNvPr>
          <p:cNvSpPr>
            <a:spLocks noGrp="1"/>
          </p:cNvSpPr>
          <p:nvPr>
            <p:ph type="dt" sz="half" idx="10"/>
          </p:nvPr>
        </p:nvSpPr>
        <p:spPr>
          <a:xfrm>
            <a:off x="5963843" y="4803775"/>
            <a:ext cx="2342597" cy="235972"/>
          </a:xfrm>
        </p:spPr>
        <p:txBody>
          <a:bodyPr/>
          <a:lstStyle/>
          <a:p>
            <a:pPr>
              <a:spcAft>
                <a:spcPts val="600"/>
              </a:spcAft>
            </a:pPr>
            <a:fld id="{44A54624-B99B-AC4F-A116-46AE1742D7F1}" type="datetime4">
              <a:rPr lang="en-GB" smtClean="0"/>
              <a:pPr>
                <a:spcAft>
                  <a:spcPts val="600"/>
                </a:spcAft>
              </a:pPr>
              <a:t>09 July 2021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a:xfrm>
            <a:off x="287337" y="4803775"/>
            <a:ext cx="4482625" cy="226342"/>
          </a:xfrm>
        </p:spPr>
        <p:txBody>
          <a:bodyPr vert="horz" lIns="91440" tIns="45720" rIns="91440" bIns="45720" rtlCol="0" anchor="ctr">
            <a:normAutofit/>
          </a:bodyPr>
          <a:lstStyle/>
          <a:p>
            <a:pPr>
              <a:lnSpc>
                <a:spcPct val="90000"/>
              </a:lnSpc>
              <a:spcAft>
                <a:spcPts val="600"/>
              </a:spcAft>
            </a:pPr>
            <a:r>
              <a:rPr lang="en-US"/>
              <a:t>Security marking: </a:t>
            </a:r>
            <a:r>
              <a:rPr lang="en-US" b="1"/>
              <a:t>PUBLIC</a:t>
            </a:r>
          </a:p>
        </p:txBody>
      </p:sp>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a:xfrm>
            <a:off x="8306441" y="4803775"/>
            <a:ext cx="550222" cy="226342"/>
          </a:xfrm>
        </p:spPr>
        <p:txBody>
          <a:bodyPr vert="horz" lIns="91440" tIns="45720" rIns="91440" bIns="45720" rtlCol="0" anchor="ctr">
            <a:normAutofit/>
          </a:bodyPr>
          <a:lstStyle/>
          <a:p>
            <a:pPr>
              <a:lnSpc>
                <a:spcPct val="90000"/>
              </a:lnSpc>
              <a:spcAft>
                <a:spcPts val="600"/>
              </a:spcAft>
            </a:pPr>
            <a:r>
              <a:rPr lang="en-US"/>
              <a:t>|   </a:t>
            </a:r>
            <a:fld id="{D7A593A7-184A-6D43-8A36-702213271FF9}" type="slidenum">
              <a:rPr lang="en-US" smtClean="0"/>
              <a:pPr>
                <a:lnSpc>
                  <a:spcPct val="90000"/>
                </a:lnSpc>
                <a:spcAft>
                  <a:spcPts val="600"/>
                </a:spcAft>
              </a:pPr>
              <a:t>38</a:t>
            </a:fld>
            <a:endParaRPr lang="en-US"/>
          </a:p>
        </p:txBody>
      </p:sp>
      <p:pic>
        <p:nvPicPr>
          <p:cNvPr id="4" name="Picture 3">
            <a:extLst>
              <a:ext uri="{FF2B5EF4-FFF2-40B4-BE49-F238E27FC236}">
                <a16:creationId xmlns:a16="http://schemas.microsoft.com/office/drawing/2014/main" id="{B3264476-9D37-4FC6-B873-87DFC03554D1}"/>
              </a:ext>
            </a:extLst>
          </p:cNvPr>
          <p:cNvPicPr>
            <a:picLocks noChangeAspect="1"/>
          </p:cNvPicPr>
          <p:nvPr/>
        </p:nvPicPr>
        <p:blipFill>
          <a:blip r:embed="rId2"/>
          <a:stretch>
            <a:fillRect/>
          </a:stretch>
        </p:blipFill>
        <p:spPr>
          <a:xfrm>
            <a:off x="4092568" y="339294"/>
            <a:ext cx="4897607" cy="44649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39277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dirty="0" smtClean="0"/>
              <a:pPr/>
              <a:t>39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564144" y="590421"/>
            <a:ext cx="3528885" cy="230832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a:cs typeface="Calibri"/>
            </a:endParaRPr>
          </a:p>
          <a:p>
            <a:pPr defTabSz="914400">
              <a:defRPr sz="1800" b="0" i="0" u="none" strike="noStrike" kern="0" cap="none" spc="0" baseline="0">
                <a:solidFill>
                  <a:srgbClr val="000000"/>
                </a:solidFill>
                <a:uFillTx/>
              </a:defRPr>
            </a:pPr>
            <a:r>
              <a:rPr lang="en-GB" sz="1600">
                <a:latin typeface="Calibri"/>
                <a:cs typeface="Calibri"/>
              </a:rPr>
              <a:t>If you select you will need a visa, you’ll  also be asked for your passport details.</a:t>
            </a:r>
          </a:p>
          <a:p>
            <a:pPr defTabSz="914400">
              <a:defRPr sz="1800" b="0" i="0" u="none" strike="noStrike" kern="0" cap="none" spc="0" baseline="0">
                <a:solidFill>
                  <a:srgbClr val="000000"/>
                </a:solidFill>
                <a:uFillTx/>
              </a:defRPr>
            </a:pPr>
            <a:endParaRPr lang="en-GB" sz="1600">
              <a:latin typeface="Calibri"/>
              <a:cs typeface="Calibri"/>
            </a:endParaRPr>
          </a:p>
          <a:p>
            <a:pPr defTabSz="914400">
              <a:defRPr sz="1800" b="0" i="0" u="none" strike="noStrike" kern="0" cap="none" spc="0" baseline="0">
                <a:solidFill>
                  <a:srgbClr val="000000"/>
                </a:solidFill>
                <a:uFillTx/>
              </a:defRPr>
            </a:pPr>
            <a:r>
              <a:rPr lang="en-GB" sz="1600" b="0" i="0">
                <a:solidFill>
                  <a:srgbClr val="313537"/>
                </a:solidFill>
                <a:effectLst/>
                <a:latin typeface="Calibri"/>
                <a:cs typeface="Calibri"/>
              </a:rPr>
              <a:t>If </a:t>
            </a:r>
            <a:r>
              <a:rPr lang="en-GB" sz="1600">
                <a:solidFill>
                  <a:srgbClr val="313537"/>
                </a:solidFill>
                <a:latin typeface="Calibri"/>
                <a:cs typeface="Calibri"/>
              </a:rPr>
              <a:t>you </a:t>
            </a:r>
            <a:r>
              <a:rPr lang="en-GB" sz="1600" b="0" i="0">
                <a:solidFill>
                  <a:srgbClr val="313537"/>
                </a:solidFill>
                <a:effectLst/>
                <a:latin typeface="Calibri"/>
                <a:cs typeface="Calibri"/>
              </a:rPr>
              <a:t>have a passport, we ask </a:t>
            </a:r>
            <a:r>
              <a:rPr lang="en-GB" sz="1600">
                <a:solidFill>
                  <a:srgbClr val="313537"/>
                </a:solidFill>
                <a:latin typeface="Calibri"/>
                <a:cs typeface="Calibri"/>
              </a:rPr>
              <a:t>you for your passport number, valid from and expiry dates; and place of issue.</a:t>
            </a:r>
            <a:r>
              <a:rPr lang="en-GB" sz="1600">
                <a:solidFill>
                  <a:srgbClr val="313537"/>
                </a:solidFill>
                <a:latin typeface="Merriweather"/>
              </a:rPr>
              <a:t> </a:t>
            </a:r>
            <a:endParaRPr lang="en-GB" sz="1600">
              <a:cs typeface="Calibri"/>
            </a:endParaRPr>
          </a:p>
          <a:p>
            <a:pPr defTabSz="914400">
              <a:defRPr sz="1800" b="0" i="0" u="none" strike="noStrike" kern="0" cap="none" spc="0" baseline="0">
                <a:solidFill>
                  <a:srgbClr val="000000"/>
                </a:solidFill>
                <a:uFillTx/>
              </a:defRPr>
            </a:pPr>
            <a:endParaRPr lang="en-GB" sz="1600">
              <a:solidFill>
                <a:srgbClr val="313537"/>
              </a:solidFill>
              <a:latin typeface="Merriweather"/>
            </a:endParaRPr>
          </a:p>
          <a:p>
            <a:pPr defTabSz="914400">
              <a:defRPr sz="1800" b="0" i="0" u="none" strike="noStrike" kern="0" cap="none" spc="0" baseline="0">
                <a:solidFill>
                  <a:srgbClr val="000000"/>
                </a:solidFill>
                <a:uFillTx/>
              </a:defRPr>
            </a:pPr>
            <a:endParaRPr lang="en-GB" sz="1600">
              <a:solidFill>
                <a:srgbClr val="313537"/>
              </a:solidFill>
              <a:latin typeface="Merriweather"/>
            </a:endParaRPr>
          </a:p>
        </p:txBody>
      </p:sp>
      <p:pic>
        <p:nvPicPr>
          <p:cNvPr id="4" name="Picture 3">
            <a:extLst>
              <a:ext uri="{FF2B5EF4-FFF2-40B4-BE49-F238E27FC236}">
                <a16:creationId xmlns:a16="http://schemas.microsoft.com/office/drawing/2014/main" id="{45FE258A-D9D5-4163-B833-6518721329F6}"/>
              </a:ext>
            </a:extLst>
          </p:cNvPr>
          <p:cNvPicPr>
            <a:picLocks noChangeAspect="1"/>
          </p:cNvPicPr>
          <p:nvPr/>
        </p:nvPicPr>
        <p:blipFill>
          <a:blip r:embed="rId2"/>
          <a:stretch>
            <a:fillRect/>
          </a:stretch>
        </p:blipFill>
        <p:spPr>
          <a:xfrm>
            <a:off x="4093029" y="251980"/>
            <a:ext cx="4091506" cy="42045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194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EEEE0DB-6D9A-4F4A-ABFD-54DE060D9DC3}"/>
              </a:ext>
            </a:extLst>
          </p:cNvPr>
          <p:cNvSpPr>
            <a:spLocks noGrp="1"/>
          </p:cNvSpPr>
          <p:nvPr>
            <p:ph type="ftr" sz="quarter" idx="3"/>
          </p:nvPr>
        </p:nvSpPr>
        <p:spPr>
          <a:xfrm>
            <a:off x="287337" y="4813405"/>
            <a:ext cx="4482625" cy="226342"/>
          </a:xfrm>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8C27492C-E042-7D4C-B75A-0403D2DE6C2B}"/>
              </a:ext>
            </a:extLst>
          </p:cNvPr>
          <p:cNvSpPr>
            <a:spLocks noGrp="1"/>
          </p:cNvSpPr>
          <p:nvPr>
            <p:ph type="sldNum" sz="quarter" idx="4"/>
          </p:nvPr>
        </p:nvSpPr>
        <p:spPr/>
        <p:txBody>
          <a:bodyPr/>
          <a:lstStyle/>
          <a:p>
            <a:r>
              <a:rPr lang="en-US"/>
              <a:t>|  </a:t>
            </a:r>
            <a:fld id="{D7A593A7-184A-6D43-8A36-702213271FF9}" type="slidenum">
              <a:rPr lang="en-US" dirty="0" smtClean="0"/>
              <a:pPr/>
              <a:t>4</a:t>
            </a:fld>
            <a:endParaRPr lang="en-US"/>
          </a:p>
        </p:txBody>
      </p:sp>
      <p:sp>
        <p:nvSpPr>
          <p:cNvPr id="8" name="TextBox 5">
            <a:extLst>
              <a:ext uri="{FF2B5EF4-FFF2-40B4-BE49-F238E27FC236}">
                <a16:creationId xmlns:a16="http://schemas.microsoft.com/office/drawing/2014/main" id="{C870E385-BD29-4617-9767-E85F5731C396}"/>
              </a:ext>
            </a:extLst>
          </p:cNvPr>
          <p:cNvSpPr txBox="1"/>
          <p:nvPr/>
        </p:nvSpPr>
        <p:spPr>
          <a:xfrm>
            <a:off x="290291" y="1284108"/>
            <a:ext cx="1614208" cy="1815882"/>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endParaRPr lang="en-GB" sz="1600" b="1">
              <a:cs typeface="Calibri"/>
            </a:endParaRPr>
          </a:p>
          <a:p>
            <a:pPr defTabSz="914400">
              <a:defRPr sz="1800" b="0" i="0" u="none" strike="noStrike" kern="0" cap="none" spc="0" baseline="0">
                <a:solidFill>
                  <a:srgbClr val="000000"/>
                </a:solidFill>
                <a:uFillTx/>
              </a:defRPr>
            </a:pPr>
            <a:r>
              <a:rPr lang="en-GB" sz="1600">
                <a:solidFill>
                  <a:srgbClr val="000000"/>
                </a:solidFill>
                <a:latin typeface="Calibri"/>
              </a:rPr>
              <a:t>Head to ucas.com </a:t>
            </a:r>
          </a:p>
          <a:p>
            <a:pPr defTabSz="914400">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Calibri"/>
            </a:endParaRPr>
          </a:p>
          <a:p>
            <a:pPr defTabSz="914400">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Calibri"/>
              </a:rPr>
              <a:t>Select </a:t>
            </a:r>
            <a:r>
              <a:rPr lang="en-GB" sz="1600" b="1">
                <a:solidFill>
                  <a:srgbClr val="000000"/>
                </a:solidFill>
                <a:latin typeface="Calibri"/>
              </a:rPr>
              <a:t>Sign in</a:t>
            </a:r>
            <a:r>
              <a:rPr lang="en-GB" sz="1600">
                <a:solidFill>
                  <a:srgbClr val="000000"/>
                </a:solidFill>
                <a:latin typeface="Calibri"/>
              </a:rPr>
              <a:t> </a:t>
            </a:r>
            <a:r>
              <a:rPr lang="en-GB" sz="1600" b="0" i="0" u="none" strike="noStrike" kern="1200" cap="none" spc="0" baseline="0">
                <a:solidFill>
                  <a:srgbClr val="000000"/>
                </a:solidFill>
                <a:uFillTx/>
                <a:latin typeface="Calibri"/>
              </a:rPr>
              <a:t>from the </a:t>
            </a:r>
            <a:r>
              <a:rPr lang="en-GB" sz="1600">
                <a:solidFill>
                  <a:srgbClr val="000000"/>
                </a:solidFill>
                <a:latin typeface="Calibri"/>
              </a:rPr>
              <a:t>drop-down</a:t>
            </a:r>
            <a:r>
              <a:rPr lang="en-GB" sz="1600" b="0" i="0" u="none" strike="noStrike" kern="1200" cap="none" spc="0" baseline="0">
                <a:solidFill>
                  <a:srgbClr val="000000"/>
                </a:solidFill>
                <a:uFillTx/>
                <a:latin typeface="Calibri"/>
              </a:rPr>
              <a:t> menu.</a:t>
            </a:r>
            <a:r>
              <a:rPr lang="en-GB" sz="1600">
                <a:solidFill>
                  <a:srgbClr val="000000"/>
                </a:solidFill>
                <a:latin typeface="Calibri"/>
              </a:rPr>
              <a:t> </a:t>
            </a:r>
            <a:endParaRPr lang="en-GB" sz="1600" b="0" i="0" u="none" strike="noStrike" kern="1200" cap="none" spc="0" baseline="0">
              <a:solidFill>
                <a:srgbClr val="000000"/>
              </a:solidFill>
              <a:uFillTx/>
              <a:latin typeface="Calibri"/>
            </a:endParaRPr>
          </a:p>
        </p:txBody>
      </p:sp>
      <p:sp>
        <p:nvSpPr>
          <p:cNvPr id="2" name="TextBox 1">
            <a:extLst>
              <a:ext uri="{FF2B5EF4-FFF2-40B4-BE49-F238E27FC236}">
                <a16:creationId xmlns:a16="http://schemas.microsoft.com/office/drawing/2014/main" id="{D3691C06-1C69-45F2-B3ED-87595839CBB8}"/>
              </a:ext>
            </a:extLst>
          </p:cNvPr>
          <p:cNvSpPr txBox="1"/>
          <p:nvPr/>
        </p:nvSpPr>
        <p:spPr>
          <a:xfrm>
            <a:off x="359709" y="578224"/>
            <a:ext cx="5003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Registering for an account</a:t>
            </a:r>
            <a:endParaRPr lang="en-US" sz="2800"/>
          </a:p>
        </p:txBody>
      </p:sp>
      <p:pic>
        <p:nvPicPr>
          <p:cNvPr id="10" name="Picture 9">
            <a:extLst>
              <a:ext uri="{FF2B5EF4-FFF2-40B4-BE49-F238E27FC236}">
                <a16:creationId xmlns:a16="http://schemas.microsoft.com/office/drawing/2014/main" id="{8F8F9858-F2D2-4382-99BC-212313178F7F}"/>
              </a:ext>
            </a:extLst>
          </p:cNvPr>
          <p:cNvPicPr>
            <a:picLocks noChangeAspect="1"/>
          </p:cNvPicPr>
          <p:nvPr/>
        </p:nvPicPr>
        <p:blipFill>
          <a:blip r:embed="rId3"/>
          <a:stretch>
            <a:fillRect/>
          </a:stretch>
        </p:blipFill>
        <p:spPr>
          <a:xfrm>
            <a:off x="2301811" y="1612360"/>
            <a:ext cx="6464812" cy="1815882"/>
          </a:xfrm>
          <a:prstGeom prst="rect">
            <a:avLst/>
          </a:prstGeom>
        </p:spPr>
      </p:pic>
      <p:sp>
        <p:nvSpPr>
          <p:cNvPr id="3" name="Rectangle 2">
            <a:extLst>
              <a:ext uri="{FF2B5EF4-FFF2-40B4-BE49-F238E27FC236}">
                <a16:creationId xmlns:a16="http://schemas.microsoft.com/office/drawing/2014/main" id="{28D2F02D-8971-43C2-BC75-28437FE9D472}"/>
              </a:ext>
            </a:extLst>
          </p:cNvPr>
          <p:cNvSpPr/>
          <p:nvPr/>
        </p:nvSpPr>
        <p:spPr>
          <a:xfrm>
            <a:off x="7617759" y="1583332"/>
            <a:ext cx="1170635" cy="41278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20427702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558A1A-C109-4393-AD98-896066D427D1}"/>
              </a:ext>
            </a:extLst>
          </p:cNvPr>
          <p:cNvSpPr>
            <a:spLocks noGrp="1"/>
          </p:cNvSpPr>
          <p:nvPr>
            <p:ph type="title"/>
          </p:nvPr>
        </p:nvSpPr>
        <p:spPr/>
        <p:txBody>
          <a:bodyPr/>
          <a:lstStyle/>
          <a:p>
            <a:r>
              <a:rPr lang="en-GB"/>
              <a:t>Supporting information</a:t>
            </a:r>
          </a:p>
        </p:txBody>
      </p:sp>
      <p:sp>
        <p:nvSpPr>
          <p:cNvPr id="3" name="Slide Number Placeholder 2">
            <a:extLst>
              <a:ext uri="{FF2B5EF4-FFF2-40B4-BE49-F238E27FC236}">
                <a16:creationId xmlns:a16="http://schemas.microsoft.com/office/drawing/2014/main" id="{77983B96-AD67-43CE-9FD8-BFC1A983924C}"/>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40</a:t>
            </a:fld>
            <a:endParaRPr lang="en-US"/>
          </a:p>
        </p:txBody>
      </p:sp>
      <p:sp>
        <p:nvSpPr>
          <p:cNvPr id="4" name="Footer Placeholder 3">
            <a:extLst>
              <a:ext uri="{FF2B5EF4-FFF2-40B4-BE49-F238E27FC236}">
                <a16:creationId xmlns:a16="http://schemas.microsoft.com/office/drawing/2014/main" id="{5B515C16-34F3-4BD8-A3F2-1DD2949ED566}"/>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24153955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FF87AE-3FB2-45AC-A29A-C300BFE5AE77}"/>
              </a:ext>
            </a:extLst>
          </p:cNvPr>
          <p:cNvPicPr>
            <a:picLocks noChangeAspect="1"/>
          </p:cNvPicPr>
          <p:nvPr/>
        </p:nvPicPr>
        <p:blipFill>
          <a:blip r:embed="rId2"/>
          <a:stretch>
            <a:fillRect/>
          </a:stretch>
        </p:blipFill>
        <p:spPr>
          <a:xfrm>
            <a:off x="3177731" y="285016"/>
            <a:ext cx="4503777" cy="4233743"/>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41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13748" y="678924"/>
            <a:ext cx="2836183" cy="3554819"/>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500">
                <a:ea typeface="+mn-lt"/>
                <a:cs typeface="+mn-lt"/>
              </a:rPr>
              <a:t>All questions are mandatory (</a:t>
            </a:r>
            <a:r>
              <a:rPr lang="en-GB" sz="1500">
                <a:solidFill>
                  <a:srgbClr val="C00000"/>
                </a:solidFill>
                <a:ea typeface="+mn-lt"/>
                <a:cs typeface="+mn-lt"/>
              </a:rPr>
              <a:t>*</a:t>
            </a:r>
            <a:r>
              <a:rPr lang="en-GB" sz="1500">
                <a:ea typeface="+mn-lt"/>
                <a:cs typeface="+mn-lt"/>
              </a:rPr>
              <a:t>), but you have the option of </a:t>
            </a:r>
            <a:r>
              <a:rPr lang="en-GB" sz="1500" i="1">
                <a:ea typeface="+mn-lt"/>
                <a:cs typeface="+mn-lt"/>
              </a:rPr>
              <a:t>I don't know</a:t>
            </a:r>
            <a:r>
              <a:rPr lang="en-GB" sz="1500">
                <a:ea typeface="+mn-lt"/>
                <a:cs typeface="+mn-lt"/>
              </a:rPr>
              <a:t> and </a:t>
            </a:r>
            <a:r>
              <a:rPr lang="en-GB" sz="1500" i="1">
                <a:ea typeface="+mn-lt"/>
                <a:cs typeface="+mn-lt"/>
              </a:rPr>
              <a:t>Prefer not to say </a:t>
            </a:r>
            <a:r>
              <a:rPr lang="en-GB" sz="1500">
                <a:ea typeface="+mn-lt"/>
                <a:cs typeface="+mn-lt"/>
              </a:rPr>
              <a:t>for the first two.</a:t>
            </a:r>
            <a:endParaRPr lang="en-GB" sz="1500">
              <a:cs typeface="Calibri"/>
            </a:endParaRPr>
          </a:p>
          <a:p>
            <a:pPr defTabSz="914400">
              <a:defRPr sz="1800" b="0" i="0" u="none" strike="noStrike" kern="0" cap="none" spc="0" baseline="0">
                <a:solidFill>
                  <a:srgbClr val="000000"/>
                </a:solidFill>
                <a:uFillTx/>
              </a:defRPr>
            </a:pPr>
            <a:endParaRPr lang="en-GB" sz="1500">
              <a:ea typeface="+mn-lt"/>
              <a:cs typeface="+mn-lt"/>
            </a:endParaRPr>
          </a:p>
          <a:p>
            <a:pPr defTabSz="914400">
              <a:defRPr sz="1800" b="0" i="0" u="none" strike="noStrike" kern="0" cap="none" spc="0" baseline="0">
                <a:solidFill>
                  <a:srgbClr val="000000"/>
                </a:solidFill>
                <a:uFillTx/>
              </a:defRPr>
            </a:pPr>
            <a:r>
              <a:rPr lang="en-GB" sz="1500">
                <a:ea typeface="+mn-lt"/>
                <a:cs typeface="+mn-lt"/>
              </a:rPr>
              <a:t>You don't have to declare a disability if you don't want to, you can select </a:t>
            </a:r>
            <a:r>
              <a:rPr lang="en-GB" sz="1500" i="1">
                <a:ea typeface="+mn-lt"/>
                <a:cs typeface="+mn-lt"/>
              </a:rPr>
              <a:t>No disability. </a:t>
            </a:r>
          </a:p>
          <a:p>
            <a:pPr defTabSz="914400">
              <a:defRPr sz="1800" b="0" i="0" u="none" strike="noStrike" kern="0" cap="none" spc="0" baseline="0">
                <a:solidFill>
                  <a:srgbClr val="000000"/>
                </a:solidFill>
                <a:uFillTx/>
              </a:defRPr>
            </a:pPr>
            <a:endParaRPr lang="en-GB" sz="1500" i="1">
              <a:ea typeface="+mn-lt"/>
              <a:cs typeface="+mn-lt"/>
            </a:endParaRPr>
          </a:p>
          <a:p>
            <a:pPr defTabSz="914400">
              <a:defRPr sz="1800" b="0" i="0" u="none" strike="noStrike" kern="0" cap="none" spc="0" baseline="0">
                <a:solidFill>
                  <a:srgbClr val="000000"/>
                </a:solidFill>
                <a:uFillTx/>
              </a:defRPr>
            </a:pPr>
            <a:r>
              <a:rPr lang="en-GB" sz="1500">
                <a:ea typeface="+mn-lt"/>
                <a:cs typeface="+mn-lt"/>
              </a:rPr>
              <a:t>Information completed here is not used to make a decision on your application. It’s only shared with those involved in supporting you, or making the arrangements for support. </a:t>
            </a:r>
            <a:endParaRPr lang="en-GB" sz="1500" b="1" u="none" strike="noStrike" kern="0" cap="none" spc="0" baseline="0">
              <a:solidFill>
                <a:srgbClr val="000000"/>
              </a:solidFill>
              <a:uFillTx/>
              <a:latin typeface="Calibri"/>
              <a:cs typeface="Calibri"/>
            </a:endParaRPr>
          </a:p>
        </p:txBody>
      </p:sp>
      <p:pic>
        <p:nvPicPr>
          <p:cNvPr id="10" name="Picture 2" descr="Text, timeline&#10;&#10;Description automatically generated">
            <a:extLst>
              <a:ext uri="{FF2B5EF4-FFF2-40B4-BE49-F238E27FC236}">
                <a16:creationId xmlns:a16="http://schemas.microsoft.com/office/drawing/2014/main" id="{6350FA78-9712-4B92-8C27-46B8E496BB7F}"/>
              </a:ext>
            </a:extLst>
          </p:cNvPr>
          <p:cNvPicPr>
            <a:picLocks noChangeAspect="1"/>
          </p:cNvPicPr>
          <p:nvPr/>
        </p:nvPicPr>
        <p:blipFill>
          <a:blip r:embed="rId3"/>
          <a:stretch>
            <a:fillRect/>
          </a:stretch>
        </p:blipFill>
        <p:spPr>
          <a:xfrm>
            <a:off x="5127298" y="2888460"/>
            <a:ext cx="3653165" cy="15257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6616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013F73D-4AAC-4EEF-9BC8-3AF83E37490D}"/>
              </a:ext>
            </a:extLst>
          </p:cNvPr>
          <p:cNvSpPr>
            <a:spLocks noGrp="1"/>
          </p:cNvSpPr>
          <p:nvPr>
            <p:ph type="title"/>
          </p:nvPr>
        </p:nvSpPr>
        <p:spPr/>
        <p:txBody>
          <a:bodyPr/>
          <a:lstStyle/>
          <a:p>
            <a:r>
              <a:rPr lang="en-GB"/>
              <a:t>English language skills.</a:t>
            </a:r>
          </a:p>
        </p:txBody>
      </p:sp>
      <p:sp>
        <p:nvSpPr>
          <p:cNvPr id="3" name="Slide Number Placeholder 2">
            <a:extLst>
              <a:ext uri="{FF2B5EF4-FFF2-40B4-BE49-F238E27FC236}">
                <a16:creationId xmlns:a16="http://schemas.microsoft.com/office/drawing/2014/main" id="{641E7338-0C9C-4A18-957A-53FF30DB4713}"/>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42</a:t>
            </a:fld>
            <a:endParaRPr lang="en-US"/>
          </a:p>
        </p:txBody>
      </p:sp>
      <p:sp>
        <p:nvSpPr>
          <p:cNvPr id="4" name="Footer Placeholder 3">
            <a:extLst>
              <a:ext uri="{FF2B5EF4-FFF2-40B4-BE49-F238E27FC236}">
                <a16:creationId xmlns:a16="http://schemas.microsoft.com/office/drawing/2014/main" id="{9A215187-7BFF-43B8-9318-2A363538B557}"/>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1647758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43</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87314" y="856656"/>
            <a:ext cx="2341372" cy="2308324"/>
          </a:xfrm>
          <a:prstGeom prst="rect">
            <a:avLst/>
          </a:prstGeom>
          <a:noFill/>
          <a:ln cap="flat">
            <a:noFill/>
          </a:ln>
        </p:spPr>
        <p:txBody>
          <a:bodyPr vert="horz" wrap="square" lIns="91440" tIns="45720" rIns="91440" bIns="45720" anchor="t" anchorCtr="0" compatLnSpc="1">
            <a:spAutoFit/>
          </a:bodyPr>
          <a:lstStyle/>
          <a:p>
            <a:r>
              <a:rPr lang="en-GB" sz="1600" b="0" i="0">
                <a:solidFill>
                  <a:srgbClr val="313537"/>
                </a:solidFill>
                <a:effectLst/>
              </a:rPr>
              <a:t>If </a:t>
            </a:r>
            <a:r>
              <a:rPr lang="en-GB" sz="1600">
                <a:solidFill>
                  <a:srgbClr val="313537"/>
                </a:solidFill>
              </a:rPr>
              <a:t>English isn't your first or primary language, we'll</a:t>
            </a:r>
            <a:r>
              <a:rPr lang="en-GB" sz="1600" b="0" i="0">
                <a:solidFill>
                  <a:srgbClr val="313537"/>
                </a:solidFill>
                <a:effectLst/>
              </a:rPr>
              <a:t> ask for </a:t>
            </a:r>
            <a:r>
              <a:rPr lang="en-GB" sz="1600">
                <a:solidFill>
                  <a:srgbClr val="313537"/>
                </a:solidFill>
              </a:rPr>
              <a:t>your TOEFL</a:t>
            </a:r>
            <a:r>
              <a:rPr lang="en-GB" sz="1600" b="0" i="0">
                <a:solidFill>
                  <a:srgbClr val="313537"/>
                </a:solidFill>
                <a:effectLst/>
              </a:rPr>
              <a:t> or IELTS registration numbers</a:t>
            </a:r>
            <a:r>
              <a:rPr lang="en-GB" sz="1600">
                <a:solidFill>
                  <a:srgbClr val="313537"/>
                </a:solidFill>
              </a:rPr>
              <a:t>, </a:t>
            </a:r>
            <a:r>
              <a:rPr lang="en-GB" sz="1600">
                <a:ea typeface="+mn-lt"/>
                <a:cs typeface="+mn-lt"/>
              </a:rPr>
              <a:t>you only need to enter reference numbers if you’ve been assigned one and you know it. </a:t>
            </a:r>
            <a:endParaRPr lang="en-GB" sz="1600">
              <a:cs typeface="Calibri"/>
            </a:endParaRPr>
          </a:p>
        </p:txBody>
      </p:sp>
      <p:pic>
        <p:nvPicPr>
          <p:cNvPr id="3" name="Picture 2">
            <a:extLst>
              <a:ext uri="{FF2B5EF4-FFF2-40B4-BE49-F238E27FC236}">
                <a16:creationId xmlns:a16="http://schemas.microsoft.com/office/drawing/2014/main" id="{0A8D1E2C-C6FC-45D2-A51B-90972E567FCA}"/>
              </a:ext>
            </a:extLst>
          </p:cNvPr>
          <p:cNvPicPr>
            <a:picLocks noChangeAspect="1"/>
          </p:cNvPicPr>
          <p:nvPr/>
        </p:nvPicPr>
        <p:blipFill>
          <a:blip r:embed="rId2"/>
          <a:stretch>
            <a:fillRect/>
          </a:stretch>
        </p:blipFill>
        <p:spPr>
          <a:xfrm>
            <a:off x="2728686" y="856656"/>
            <a:ext cx="6060733" cy="3325282"/>
          </a:xfrm>
          <a:prstGeom prst="rect">
            <a:avLst/>
          </a:prstGeom>
        </p:spPr>
      </p:pic>
    </p:spTree>
    <p:extLst>
      <p:ext uri="{BB962C8B-B14F-4D97-AF65-F5344CB8AC3E}">
        <p14:creationId xmlns:p14="http://schemas.microsoft.com/office/powerpoint/2010/main" val="40605820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C74DEE-A4D7-4131-9393-7EBF33B120C0}"/>
              </a:ext>
            </a:extLst>
          </p:cNvPr>
          <p:cNvSpPr>
            <a:spLocks noGrp="1"/>
          </p:cNvSpPr>
          <p:nvPr>
            <p:ph type="title"/>
          </p:nvPr>
        </p:nvSpPr>
        <p:spPr/>
        <p:txBody>
          <a:bodyPr/>
          <a:lstStyle/>
          <a:p>
            <a:r>
              <a:rPr lang="en-GB"/>
              <a:t>Finance and funding.</a:t>
            </a:r>
          </a:p>
        </p:txBody>
      </p:sp>
      <p:sp>
        <p:nvSpPr>
          <p:cNvPr id="3" name="Slide Number Placeholder 2">
            <a:extLst>
              <a:ext uri="{FF2B5EF4-FFF2-40B4-BE49-F238E27FC236}">
                <a16:creationId xmlns:a16="http://schemas.microsoft.com/office/drawing/2014/main" id="{FCD6DA03-124A-4FAE-BDE1-66422FBE9C00}"/>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44</a:t>
            </a:fld>
            <a:endParaRPr lang="en-US"/>
          </a:p>
        </p:txBody>
      </p:sp>
      <p:sp>
        <p:nvSpPr>
          <p:cNvPr id="4" name="Footer Placeholder 3">
            <a:extLst>
              <a:ext uri="{FF2B5EF4-FFF2-40B4-BE49-F238E27FC236}">
                <a16:creationId xmlns:a16="http://schemas.microsoft.com/office/drawing/2014/main" id="{42AD937D-AB34-44E7-A846-B4096084A56E}"/>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488097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45</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58001" y="1008369"/>
            <a:ext cx="2474523" cy="3293209"/>
          </a:xfrm>
          <a:prstGeom prst="rect">
            <a:avLst/>
          </a:prstGeom>
          <a:noFill/>
          <a:ln cap="flat">
            <a:noFill/>
          </a:ln>
        </p:spPr>
        <p:txBody>
          <a:bodyPr vert="horz" wrap="square" lIns="91440" tIns="45720" rIns="91440" bIns="45720" anchor="t" anchorCtr="0" compatLnSpc="1">
            <a:spAutoFit/>
          </a:bodyPr>
          <a:lstStyle/>
          <a:p>
            <a:r>
              <a:rPr lang="en-GB" sz="1600" b="0" i="0">
                <a:solidFill>
                  <a:srgbClr val="313537"/>
                </a:solidFill>
                <a:effectLst/>
              </a:rPr>
              <a:t>You will only be asked further questions in finance and funding if you select UK, </a:t>
            </a:r>
            <a:r>
              <a:rPr lang="en-GB" sz="1600" b="0" i="0" err="1">
                <a:solidFill>
                  <a:srgbClr val="313537"/>
                </a:solidFill>
                <a:effectLst/>
              </a:rPr>
              <a:t>ChI</a:t>
            </a:r>
            <a:r>
              <a:rPr lang="en-GB" sz="1600" b="0" i="0">
                <a:solidFill>
                  <a:srgbClr val="313537"/>
                </a:solidFill>
                <a:effectLst/>
              </a:rPr>
              <a:t>, IoM or EU Student Finance Services.  </a:t>
            </a:r>
          </a:p>
          <a:p>
            <a:endParaRPr lang="en-GB" sz="1600">
              <a:solidFill>
                <a:srgbClr val="313537"/>
              </a:solidFill>
            </a:endParaRPr>
          </a:p>
          <a:p>
            <a:r>
              <a:rPr lang="en-GB" sz="1600">
                <a:solidFill>
                  <a:srgbClr val="313537"/>
                </a:solidFill>
              </a:rPr>
              <a:t>W</a:t>
            </a:r>
            <a:r>
              <a:rPr lang="en-GB" sz="1600" b="0" i="0">
                <a:solidFill>
                  <a:srgbClr val="313537"/>
                </a:solidFill>
                <a:effectLst/>
              </a:rPr>
              <a:t>e'll ask you for your local authority under ‘Student support arrangements’.</a:t>
            </a:r>
          </a:p>
          <a:p>
            <a:endParaRPr lang="en-GB" sz="1600">
              <a:solidFill>
                <a:srgbClr val="313537"/>
              </a:solidFill>
            </a:endParaRPr>
          </a:p>
          <a:p>
            <a:r>
              <a:rPr lang="en-GB" sz="1600" b="0" i="0">
                <a:solidFill>
                  <a:srgbClr val="313537"/>
                </a:solidFill>
                <a:effectLst/>
              </a:rPr>
              <a:t>For more information head to: </a:t>
            </a:r>
            <a:r>
              <a:rPr lang="en-GB" sz="1600" b="0" i="0">
                <a:solidFill>
                  <a:srgbClr val="313537"/>
                </a:solidFill>
                <a:effectLst/>
                <a:hlinkClick r:id="rId2"/>
              </a:rPr>
              <a:t>ucas.com/finance</a:t>
            </a:r>
            <a:r>
              <a:rPr lang="en-GB" sz="1600" b="0" i="0">
                <a:solidFill>
                  <a:srgbClr val="313537"/>
                </a:solidFill>
                <a:effectLst/>
              </a:rPr>
              <a:t> </a:t>
            </a:r>
          </a:p>
          <a:p>
            <a:endParaRPr lang="en-GB" sz="1600">
              <a:solidFill>
                <a:srgbClr val="313537"/>
              </a:solidFill>
            </a:endParaRPr>
          </a:p>
        </p:txBody>
      </p:sp>
      <p:pic>
        <p:nvPicPr>
          <p:cNvPr id="3" name="Picture 2">
            <a:extLst>
              <a:ext uri="{FF2B5EF4-FFF2-40B4-BE49-F238E27FC236}">
                <a16:creationId xmlns:a16="http://schemas.microsoft.com/office/drawing/2014/main" id="{6332132C-AA57-4770-911D-09CF72B1B117}"/>
              </a:ext>
            </a:extLst>
          </p:cNvPr>
          <p:cNvPicPr>
            <a:picLocks noChangeAspect="1"/>
          </p:cNvPicPr>
          <p:nvPr/>
        </p:nvPicPr>
        <p:blipFill>
          <a:blip r:embed="rId3"/>
          <a:stretch>
            <a:fillRect/>
          </a:stretch>
        </p:blipFill>
        <p:spPr>
          <a:xfrm>
            <a:off x="3049876" y="1077810"/>
            <a:ext cx="5806787" cy="32237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34915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8FB116-E8A8-48C1-B238-0D6C13F15FEE}"/>
              </a:ext>
            </a:extLst>
          </p:cNvPr>
          <p:cNvSpPr>
            <a:spLocks noGrp="1"/>
          </p:cNvSpPr>
          <p:nvPr>
            <p:ph type="title"/>
          </p:nvPr>
        </p:nvSpPr>
        <p:spPr/>
        <p:txBody>
          <a:bodyPr/>
          <a:lstStyle/>
          <a:p>
            <a:r>
              <a:rPr lang="en-GB"/>
              <a:t>Diversity and inclusion.</a:t>
            </a:r>
          </a:p>
        </p:txBody>
      </p:sp>
      <p:sp>
        <p:nvSpPr>
          <p:cNvPr id="3" name="Slide Number Placeholder 2">
            <a:extLst>
              <a:ext uri="{FF2B5EF4-FFF2-40B4-BE49-F238E27FC236}">
                <a16:creationId xmlns:a16="http://schemas.microsoft.com/office/drawing/2014/main" id="{8AF2CDC4-9888-49AF-870E-AC5CCA1EAE7D}"/>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46</a:t>
            </a:fld>
            <a:endParaRPr lang="en-US"/>
          </a:p>
        </p:txBody>
      </p:sp>
      <p:sp>
        <p:nvSpPr>
          <p:cNvPr id="4" name="Footer Placeholder 3">
            <a:extLst>
              <a:ext uri="{FF2B5EF4-FFF2-40B4-BE49-F238E27FC236}">
                <a16:creationId xmlns:a16="http://schemas.microsoft.com/office/drawing/2014/main" id="{04BFA642-C929-490D-8E98-AA266B3A3BAF}"/>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13467455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47</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38773" y="619185"/>
            <a:ext cx="2954370" cy="378565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000000"/>
                </a:solidFill>
                <a:uFillTx/>
              </a:rPr>
              <a:t>You’ll only see these questions if you have a UK home or postal address.</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a:solidFill>
                <a:srgbClr val="000000"/>
              </a:solidFill>
              <a:effectLst/>
            </a:endParaRPr>
          </a:p>
          <a:p>
            <a:pPr defTabSz="914400">
              <a:defRPr sz="1800" b="0" i="0" u="none" strike="noStrike" kern="0" cap="none" spc="0" baseline="0">
                <a:solidFill>
                  <a:srgbClr val="000000"/>
                </a:solidFill>
                <a:uFillTx/>
              </a:defRPr>
            </a:pPr>
            <a:r>
              <a:rPr lang="en-GB" sz="1600" b="0" i="0">
                <a:solidFill>
                  <a:srgbClr val="000000"/>
                </a:solidFill>
                <a:effectLst/>
              </a:rPr>
              <a:t>There are two mandatory fields(</a:t>
            </a:r>
            <a:r>
              <a:rPr lang="en-GB" sz="1600" b="0" i="0">
                <a:solidFill>
                  <a:srgbClr val="C00000"/>
                </a:solidFill>
                <a:effectLst/>
              </a:rPr>
              <a:t>*</a:t>
            </a:r>
            <a:r>
              <a:rPr lang="en-GB" sz="1600" b="0" i="0">
                <a:solidFill>
                  <a:srgbClr val="000000"/>
                </a:solidFill>
                <a:effectLst/>
              </a:rPr>
              <a:t>), but you </a:t>
            </a:r>
            <a:r>
              <a:rPr lang="en-GB" sz="1600">
                <a:solidFill>
                  <a:srgbClr val="000000"/>
                </a:solidFill>
              </a:rPr>
              <a:t>have the</a:t>
            </a:r>
            <a:r>
              <a:rPr lang="en-GB" sz="1600" b="0" i="0">
                <a:solidFill>
                  <a:srgbClr val="000000"/>
                </a:solidFill>
                <a:effectLst/>
              </a:rPr>
              <a:t> option to respond with </a:t>
            </a:r>
            <a:r>
              <a:rPr lang="en-GB" sz="1600" b="1" i="0">
                <a:solidFill>
                  <a:srgbClr val="000000"/>
                </a:solidFill>
                <a:effectLst/>
              </a:rPr>
              <a:t>I prefer not to say.</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a:solidFill>
                <a:srgbClr val="000000"/>
              </a:solidFill>
            </a:endParaRPr>
          </a:p>
          <a:p>
            <a:pPr defTabSz="914400">
              <a:defRPr sz="1800" b="0" i="0" u="none" strike="noStrike" kern="0" cap="none" spc="0" baseline="0">
                <a:solidFill>
                  <a:srgbClr val="000000"/>
                </a:solidFill>
                <a:uFillTx/>
              </a:defRPr>
            </a:pPr>
            <a:r>
              <a:rPr lang="en-GB" sz="1600" b="0" i="0">
                <a:solidFill>
                  <a:srgbClr val="313537"/>
                </a:solidFill>
                <a:effectLst/>
              </a:rPr>
              <a:t>This information is only shared with universities or colleges once you have secured a place, it does not influence any decision making. It’s used to ensure applications are treated fairly.</a:t>
            </a:r>
            <a:r>
              <a:rPr lang="en-GB" sz="1600">
                <a:solidFill>
                  <a:srgbClr val="313537"/>
                </a:solidFill>
              </a:rPr>
              <a:t> </a:t>
            </a:r>
            <a:endParaRPr lang="en-GB" sz="1600" b="1"/>
          </a:p>
        </p:txBody>
      </p:sp>
      <p:pic>
        <p:nvPicPr>
          <p:cNvPr id="4" name="Picture 3">
            <a:extLst>
              <a:ext uri="{FF2B5EF4-FFF2-40B4-BE49-F238E27FC236}">
                <a16:creationId xmlns:a16="http://schemas.microsoft.com/office/drawing/2014/main" id="{7F38A741-AACA-4AA2-B607-EE8B9D975605}"/>
              </a:ext>
            </a:extLst>
          </p:cNvPr>
          <p:cNvPicPr>
            <a:picLocks noChangeAspect="1"/>
          </p:cNvPicPr>
          <p:nvPr/>
        </p:nvPicPr>
        <p:blipFill>
          <a:blip r:embed="rId2"/>
          <a:stretch>
            <a:fillRect/>
          </a:stretch>
        </p:blipFill>
        <p:spPr>
          <a:xfrm>
            <a:off x="3423475" y="234326"/>
            <a:ext cx="5310836" cy="4289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17163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48</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38686" y="1670179"/>
            <a:ext cx="2616558" cy="2462213"/>
          </a:xfrm>
          <a:prstGeom prst="rect">
            <a:avLst/>
          </a:prstGeom>
          <a:noFill/>
          <a:ln cap="flat">
            <a:noFill/>
          </a:ln>
        </p:spPr>
        <p:txBody>
          <a:bodyPr vert="horz" wrap="square" lIns="91440" tIns="45720" rIns="91440" bIns="45720" anchor="t" anchorCtr="0" compatLnSpc="1">
            <a:spAutoFit/>
          </a:bodyPr>
          <a:lstStyle/>
          <a:p>
            <a:r>
              <a:rPr lang="en-GB" sz="1400"/>
              <a:t>Details of specific organised  preparation activities should be entered here; these will normally take place at a University or College campus. You will know if you have participated in such activities. </a:t>
            </a:r>
          </a:p>
          <a:p>
            <a:endParaRPr lang="en-GB" sz="1400"/>
          </a:p>
          <a:p>
            <a:r>
              <a:rPr lang="en-GB" sz="1400"/>
              <a:t>When adding the activity there is a drop-down box with options to choose from. </a:t>
            </a:r>
          </a:p>
        </p:txBody>
      </p:sp>
      <p:pic>
        <p:nvPicPr>
          <p:cNvPr id="7" name="Picture 6">
            <a:extLst>
              <a:ext uri="{FF2B5EF4-FFF2-40B4-BE49-F238E27FC236}">
                <a16:creationId xmlns:a16="http://schemas.microsoft.com/office/drawing/2014/main" id="{70C5090C-094F-4D36-A3DC-EE71F0ACC04E}"/>
              </a:ext>
            </a:extLst>
          </p:cNvPr>
          <p:cNvPicPr>
            <a:picLocks noChangeAspect="1"/>
          </p:cNvPicPr>
          <p:nvPr/>
        </p:nvPicPr>
        <p:blipFill rotWithShape="1">
          <a:blip r:embed="rId2"/>
          <a:srcRect t="-1462" r="33950" b="75703"/>
          <a:stretch/>
        </p:blipFill>
        <p:spPr>
          <a:xfrm>
            <a:off x="2658055" y="229567"/>
            <a:ext cx="3984585" cy="12512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A4F72E20-C9EC-408D-A4FD-F6C24FCFAD14}"/>
              </a:ext>
            </a:extLst>
          </p:cNvPr>
          <p:cNvPicPr>
            <a:picLocks noChangeAspect="1"/>
          </p:cNvPicPr>
          <p:nvPr/>
        </p:nvPicPr>
        <p:blipFill rotWithShape="1">
          <a:blip r:embed="rId3"/>
          <a:srcRect l="2009" t="2905" b="2361"/>
          <a:stretch/>
        </p:blipFill>
        <p:spPr>
          <a:xfrm>
            <a:off x="3092395" y="1790701"/>
            <a:ext cx="2892416" cy="30708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3" descr="Graphical user interface, application&#10;&#10;Description automatically generated">
            <a:extLst>
              <a:ext uri="{FF2B5EF4-FFF2-40B4-BE49-F238E27FC236}">
                <a16:creationId xmlns:a16="http://schemas.microsoft.com/office/drawing/2014/main" id="{1E357E9D-774A-488D-8275-D792AB4E4D5A}"/>
              </a:ext>
            </a:extLst>
          </p:cNvPr>
          <p:cNvPicPr>
            <a:picLocks noChangeAspect="1"/>
          </p:cNvPicPr>
          <p:nvPr/>
        </p:nvPicPr>
        <p:blipFill rotWithShape="1">
          <a:blip r:embed="rId4"/>
          <a:srcRect l="4900" t="13131" r="27830" b="19747"/>
          <a:stretch/>
        </p:blipFill>
        <p:spPr>
          <a:xfrm>
            <a:off x="6068631" y="1980434"/>
            <a:ext cx="2871852" cy="2770001"/>
          </a:xfrm>
          <a:prstGeom prst="rect">
            <a:avLst/>
          </a:prstGeom>
          <a:ln>
            <a:noFill/>
          </a:ln>
          <a:effectLst>
            <a:outerShdw blurRad="292100" dist="139700" dir="2700000" algn="tl" rotWithShape="0">
              <a:srgbClr val="333333">
                <a:alpha val="65000"/>
              </a:srgbClr>
            </a:outerShdw>
          </a:effectLst>
        </p:spPr>
      </p:pic>
      <p:sp>
        <p:nvSpPr>
          <p:cNvPr id="4" name="Arrow: Right 3">
            <a:extLst>
              <a:ext uri="{FF2B5EF4-FFF2-40B4-BE49-F238E27FC236}">
                <a16:creationId xmlns:a16="http://schemas.microsoft.com/office/drawing/2014/main" id="{F1129818-75F4-4996-AC30-29A59966DAEE}"/>
              </a:ext>
            </a:extLst>
          </p:cNvPr>
          <p:cNvSpPr/>
          <p:nvPr/>
        </p:nvSpPr>
        <p:spPr>
          <a:xfrm>
            <a:off x="5196840" y="2209800"/>
            <a:ext cx="976471" cy="160020"/>
          </a:xfrm>
          <a:prstGeom prst="rightArrow">
            <a:avLst/>
          </a:prstGeom>
          <a:solidFill>
            <a:srgbClr val="5DB88D"/>
          </a:solidFill>
          <a:ln>
            <a:solidFill>
              <a:srgbClr val="5DB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Right 9">
            <a:extLst>
              <a:ext uri="{FF2B5EF4-FFF2-40B4-BE49-F238E27FC236}">
                <a16:creationId xmlns:a16="http://schemas.microsoft.com/office/drawing/2014/main" id="{90B8DAFB-0989-4953-9608-C6664B85CFAB}"/>
              </a:ext>
            </a:extLst>
          </p:cNvPr>
          <p:cNvSpPr/>
          <p:nvPr/>
        </p:nvSpPr>
        <p:spPr>
          <a:xfrm rot="5400000">
            <a:off x="4182841" y="1643505"/>
            <a:ext cx="760752" cy="174260"/>
          </a:xfrm>
          <a:prstGeom prst="rightArrow">
            <a:avLst/>
          </a:prstGeom>
          <a:solidFill>
            <a:srgbClr val="5DB88D"/>
          </a:solidFill>
          <a:ln>
            <a:solidFill>
              <a:srgbClr val="5DB8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140376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49</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380643" y="1002089"/>
            <a:ext cx="2801095" cy="2554545"/>
          </a:xfrm>
          <a:prstGeom prst="rect">
            <a:avLst/>
          </a:prstGeom>
          <a:noFill/>
          <a:ln cap="flat">
            <a:noFill/>
          </a:ln>
        </p:spPr>
        <p:txBody>
          <a:bodyPr vert="horz" wrap="square" lIns="91440" tIns="45720" rIns="91440" bIns="45720" anchor="t" anchorCtr="0" compatLnSpc="1">
            <a:spAutoFit/>
          </a:bodyPr>
          <a:lstStyle/>
          <a:p>
            <a:pPr defTabSz="914400">
              <a:defRPr sz="1800" b="0" i="0" u="none" strike="noStrike" kern="0" cap="none" spc="0" baseline="0">
                <a:solidFill>
                  <a:srgbClr val="000000"/>
                </a:solidFill>
                <a:uFillTx/>
              </a:defRPr>
            </a:pPr>
            <a:r>
              <a:rPr lang="en-GB" sz="1600" b="0" i="0">
                <a:solidFill>
                  <a:srgbClr val="000000"/>
                </a:solidFill>
                <a:effectLst/>
              </a:rPr>
              <a:t>You can select </a:t>
            </a:r>
            <a:r>
              <a:rPr lang="en-GB" sz="1600" b="0" i="1">
                <a:solidFill>
                  <a:srgbClr val="000000"/>
                </a:solidFill>
                <a:effectLst/>
              </a:rPr>
              <a:t>I prefer not to say</a:t>
            </a:r>
            <a:r>
              <a:rPr lang="en-GB" sz="1600" b="0" i="0">
                <a:solidFill>
                  <a:srgbClr val="000000"/>
                </a:solidFill>
                <a:effectLst/>
              </a:rPr>
              <a:t> for the </a:t>
            </a:r>
            <a:r>
              <a:rPr lang="en-GB" sz="1600">
                <a:solidFill>
                  <a:srgbClr val="000000"/>
                </a:solidFill>
              </a:rPr>
              <a:t>parental </a:t>
            </a:r>
            <a:r>
              <a:rPr lang="en-GB" sz="1600" b="0" i="0">
                <a:solidFill>
                  <a:srgbClr val="000000"/>
                </a:solidFill>
                <a:effectLst/>
              </a:rPr>
              <a:t>education question.</a:t>
            </a:r>
            <a:r>
              <a:rPr lang="en-GB" sz="1600">
                <a:solidFill>
                  <a:srgbClr val="000000"/>
                </a:solidFill>
              </a:rPr>
              <a:t> </a:t>
            </a:r>
            <a:endParaRPr lang="en-GB" sz="1600" b="0" i="0">
              <a:solidFill>
                <a:srgbClr val="000000"/>
              </a:solidFill>
              <a:effectLst/>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a:solidFill>
                <a:srgbClr val="000000"/>
              </a:solidFill>
              <a:effectLst/>
            </a:endParaRPr>
          </a:p>
          <a:p>
            <a:r>
              <a:rPr lang="en-GB" sz="1600" b="0" i="0">
                <a:solidFill>
                  <a:srgbClr val="000000"/>
                </a:solidFill>
                <a:effectLst/>
              </a:rPr>
              <a:t>For the </a:t>
            </a:r>
            <a:r>
              <a:rPr lang="en-GB" sz="1600">
                <a:solidFill>
                  <a:srgbClr val="000000"/>
                </a:solidFill>
              </a:rPr>
              <a:t>occupational </a:t>
            </a:r>
            <a:r>
              <a:rPr lang="en-GB" sz="1600" b="0" i="0">
                <a:solidFill>
                  <a:srgbClr val="000000"/>
                </a:solidFill>
                <a:effectLst/>
              </a:rPr>
              <a:t>background, you must type at least 3 letters into the response field, and then select an option from the menu that appears below it.</a:t>
            </a:r>
            <a:r>
              <a:rPr lang="en-GB" sz="1600">
                <a:solidFill>
                  <a:srgbClr val="000000"/>
                </a:solidFill>
              </a:rPr>
              <a:t> </a:t>
            </a:r>
            <a:endParaRPr lang="en-GB" sz="1600"/>
          </a:p>
        </p:txBody>
      </p:sp>
      <p:pic>
        <p:nvPicPr>
          <p:cNvPr id="4" name="Picture 3">
            <a:extLst>
              <a:ext uri="{FF2B5EF4-FFF2-40B4-BE49-F238E27FC236}">
                <a16:creationId xmlns:a16="http://schemas.microsoft.com/office/drawing/2014/main" id="{EE3586CA-2412-40A3-8D3C-347114F1CDD4}"/>
              </a:ext>
            </a:extLst>
          </p:cNvPr>
          <p:cNvPicPr>
            <a:picLocks noChangeAspect="1"/>
          </p:cNvPicPr>
          <p:nvPr/>
        </p:nvPicPr>
        <p:blipFill>
          <a:blip r:embed="rId2"/>
          <a:stretch>
            <a:fillRect/>
          </a:stretch>
        </p:blipFill>
        <p:spPr>
          <a:xfrm>
            <a:off x="3358497" y="1235091"/>
            <a:ext cx="5207533" cy="28668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05330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00A5F3-522A-4828-BC72-0ED010F91499}"/>
              </a:ext>
            </a:extLst>
          </p:cNvPr>
          <p:cNvPicPr>
            <a:picLocks noChangeAspect="1"/>
          </p:cNvPicPr>
          <p:nvPr/>
        </p:nvPicPr>
        <p:blipFill>
          <a:blip r:embed="rId2"/>
          <a:stretch>
            <a:fillRect/>
          </a:stretch>
        </p:blipFill>
        <p:spPr>
          <a:xfrm>
            <a:off x="4444253" y="860766"/>
            <a:ext cx="3950900" cy="3421967"/>
          </a:xfrm>
          <a:prstGeom prst="rect">
            <a:avLst/>
          </a:prstGeom>
          <a:ln>
            <a:noFill/>
          </a:ln>
          <a:effectLst>
            <a:outerShdw blurRad="292100" dist="139700" dir="2700000" algn="tl" rotWithShape="0">
              <a:srgbClr val="333333">
                <a:alpha val="65000"/>
              </a:srgbClr>
            </a:outerShdw>
          </a:effectLst>
        </p:spPr>
      </p:pic>
      <p:sp>
        <p:nvSpPr>
          <p:cNvPr id="4" name="Footer Placeholder 3">
            <a:extLst>
              <a:ext uri="{FF2B5EF4-FFF2-40B4-BE49-F238E27FC236}">
                <a16:creationId xmlns:a16="http://schemas.microsoft.com/office/drawing/2014/main" id="{AADE1557-388F-45A2-9F4C-4DB700DDABFB}"/>
              </a:ext>
            </a:extLst>
          </p:cNvPr>
          <p:cNvSpPr>
            <a:spLocks noGrp="1"/>
          </p:cNvSpPr>
          <p:nvPr>
            <p:ph type="ftr" sz="quarter" idx="3"/>
          </p:nvPr>
        </p:nvSpPr>
        <p:spPr/>
        <p:txBody>
          <a:bodyPr/>
          <a:lstStyle/>
          <a:p>
            <a:r>
              <a:rPr lang="en-US"/>
              <a:t>Security marking: </a:t>
            </a:r>
            <a:r>
              <a:rPr lang="en-US" b="1"/>
              <a:t>PUBLIC/INTERNAL USE ONLY/CONFIDENTIAL</a:t>
            </a:r>
          </a:p>
        </p:txBody>
      </p:sp>
      <p:sp>
        <p:nvSpPr>
          <p:cNvPr id="5" name="Slide Number Placeholder 4">
            <a:extLst>
              <a:ext uri="{FF2B5EF4-FFF2-40B4-BE49-F238E27FC236}">
                <a16:creationId xmlns:a16="http://schemas.microsoft.com/office/drawing/2014/main" id="{87ABABE5-479F-4D67-81FB-310F1E22490D}"/>
              </a:ext>
            </a:extLst>
          </p:cNvPr>
          <p:cNvSpPr>
            <a:spLocks noGrp="1"/>
          </p:cNvSpPr>
          <p:nvPr>
            <p:ph type="sldNum" sz="quarter" idx="4"/>
          </p:nvPr>
        </p:nvSpPr>
        <p:spPr/>
        <p:txBody>
          <a:bodyPr/>
          <a:lstStyle/>
          <a:p>
            <a:r>
              <a:rPr lang="en-US"/>
              <a:t>|   </a:t>
            </a:r>
            <a:fld id="{D7A593A7-184A-6D43-8A36-702213271FF9}" type="slidenum">
              <a:rPr lang="en-US" smtClean="0"/>
              <a:pPr/>
              <a:t>5</a:t>
            </a:fld>
            <a:endParaRPr lang="en-US"/>
          </a:p>
        </p:txBody>
      </p:sp>
      <p:sp>
        <p:nvSpPr>
          <p:cNvPr id="7" name="TextBox 6">
            <a:extLst>
              <a:ext uri="{FF2B5EF4-FFF2-40B4-BE49-F238E27FC236}">
                <a16:creationId xmlns:a16="http://schemas.microsoft.com/office/drawing/2014/main" id="{97C7F756-D341-499A-8703-DD3734B7D547}"/>
              </a:ext>
            </a:extLst>
          </p:cNvPr>
          <p:cNvSpPr txBox="1"/>
          <p:nvPr/>
        </p:nvSpPr>
        <p:spPr>
          <a:xfrm>
            <a:off x="359709" y="1617643"/>
            <a:ext cx="3882838"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Select students and ‘Create account’ within the  2022-entry option…</a:t>
            </a:r>
            <a:endParaRPr lang="en-US" sz="2800"/>
          </a:p>
        </p:txBody>
      </p:sp>
      <p:sp>
        <p:nvSpPr>
          <p:cNvPr id="8" name="Rectangle 7">
            <a:extLst>
              <a:ext uri="{FF2B5EF4-FFF2-40B4-BE49-F238E27FC236}">
                <a16:creationId xmlns:a16="http://schemas.microsoft.com/office/drawing/2014/main" id="{399710A4-545A-444B-9844-D162AAEABF96}"/>
              </a:ext>
            </a:extLst>
          </p:cNvPr>
          <p:cNvSpPr/>
          <p:nvPr/>
        </p:nvSpPr>
        <p:spPr>
          <a:xfrm>
            <a:off x="6178924" y="3220571"/>
            <a:ext cx="988358" cy="275664"/>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1515753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E1A2B47-03A7-45AB-B705-D0E5855A2731}"/>
              </a:ext>
            </a:extLst>
          </p:cNvPr>
          <p:cNvSpPr>
            <a:spLocks noGrp="1"/>
          </p:cNvSpPr>
          <p:nvPr>
            <p:ph type="title"/>
          </p:nvPr>
        </p:nvSpPr>
        <p:spPr/>
        <p:txBody>
          <a:bodyPr/>
          <a:lstStyle/>
          <a:p>
            <a:r>
              <a:rPr lang="en-GB"/>
              <a:t>Personal Statement.</a:t>
            </a:r>
          </a:p>
        </p:txBody>
      </p:sp>
      <p:sp>
        <p:nvSpPr>
          <p:cNvPr id="8" name="Text Placeholder 7">
            <a:extLst>
              <a:ext uri="{FF2B5EF4-FFF2-40B4-BE49-F238E27FC236}">
                <a16:creationId xmlns:a16="http://schemas.microsoft.com/office/drawing/2014/main" id="{EFC17E0B-9954-4678-969C-A59E69ED8413}"/>
              </a:ext>
            </a:extLst>
          </p:cNvPr>
          <p:cNvSpPr>
            <a:spLocks noGrp="1"/>
          </p:cNvSpPr>
          <p:nvPr>
            <p:ph type="body" idx="1"/>
          </p:nvPr>
        </p:nvSpPr>
        <p:spPr>
          <a:xfrm>
            <a:off x="287338" y="2944913"/>
            <a:ext cx="8223250" cy="1629945"/>
          </a:xfrm>
        </p:spPr>
        <p:txBody>
          <a:bodyPr/>
          <a:lstStyle/>
          <a:p>
            <a:endParaRPr lang="en-GB"/>
          </a:p>
        </p:txBody>
      </p:sp>
      <p:sp>
        <p:nvSpPr>
          <p:cNvPr id="3" name="Slide Number Placeholder 2">
            <a:extLst>
              <a:ext uri="{FF2B5EF4-FFF2-40B4-BE49-F238E27FC236}">
                <a16:creationId xmlns:a16="http://schemas.microsoft.com/office/drawing/2014/main" id="{452EA5F0-2ADA-448E-B340-A409BF65DF95}"/>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50</a:t>
            </a:fld>
            <a:endParaRPr lang="en-US"/>
          </a:p>
        </p:txBody>
      </p:sp>
      <p:sp>
        <p:nvSpPr>
          <p:cNvPr id="4" name="Footer Placeholder 3">
            <a:extLst>
              <a:ext uri="{FF2B5EF4-FFF2-40B4-BE49-F238E27FC236}">
                <a16:creationId xmlns:a16="http://schemas.microsoft.com/office/drawing/2014/main" id="{B4D77980-F74A-4BFE-AAF6-6F2106522465}"/>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37213923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5A2830-1F22-4127-AB65-07E098D8611A}"/>
              </a:ext>
            </a:extLst>
          </p:cNvPr>
          <p:cNvPicPr>
            <a:picLocks noChangeAspect="1"/>
          </p:cNvPicPr>
          <p:nvPr/>
        </p:nvPicPr>
        <p:blipFill>
          <a:blip r:embed="rId2"/>
          <a:stretch>
            <a:fillRect/>
          </a:stretch>
        </p:blipFill>
        <p:spPr>
          <a:xfrm>
            <a:off x="2559856" y="307649"/>
            <a:ext cx="5639493" cy="4187439"/>
          </a:xfrm>
          <a:prstGeom prst="rect">
            <a:avLst/>
          </a:prstGeom>
          <a:ln>
            <a:noFill/>
          </a:ln>
          <a:effectLst>
            <a:outerShdw blurRad="292100" dist="139700" dir="2700000" algn="tl" rotWithShape="0">
              <a:srgbClr val="333333">
                <a:alpha val="65000"/>
              </a:srgbClr>
            </a:outerShdw>
          </a:effectLst>
        </p:spPr>
      </p:pic>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51</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8" name="TextBox 7">
            <a:extLst>
              <a:ext uri="{FF2B5EF4-FFF2-40B4-BE49-F238E27FC236}">
                <a16:creationId xmlns:a16="http://schemas.microsoft.com/office/drawing/2014/main" id="{8DA55FC3-6524-435A-AB5F-0774A57AD569}"/>
              </a:ext>
            </a:extLst>
          </p:cNvPr>
          <p:cNvSpPr txBox="1"/>
          <p:nvPr/>
        </p:nvSpPr>
        <p:spPr>
          <a:xfrm>
            <a:off x="287337" y="1158575"/>
            <a:ext cx="1933348" cy="2800767"/>
          </a:xfrm>
          <a:prstGeom prst="rect">
            <a:avLst/>
          </a:prstGeom>
          <a:noFill/>
        </p:spPr>
        <p:txBody>
          <a:bodyPr wrap="square" lIns="91440" tIns="45720" rIns="91440" bIns="45720" anchor="t">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latin typeface="Calibri"/>
              </a:rPr>
              <a:t>You can save and edit this section as many times as you need to.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a:solidFill>
                <a:srgbClr val="000000"/>
              </a:solidFill>
              <a:latin typeface="Calibri"/>
            </a:endParaRPr>
          </a:p>
          <a:p>
            <a:pPr fontAlgn="base"/>
            <a:r>
              <a:rPr lang="en-GB" sz="1600" kern="0">
                <a:solidFill>
                  <a:srgbClr val="000000"/>
                </a:solidFill>
                <a:latin typeface="Calibri"/>
              </a:rPr>
              <a:t>If you try to navigate away without saving your work. We'll remind you with a pop-up warning</a:t>
            </a:r>
            <a:r>
              <a:rPr lang="en-GB" sz="1600" b="0" i="0">
                <a:solidFill>
                  <a:srgbClr val="313537"/>
                </a:solidFill>
                <a:effectLst/>
                <a:latin typeface="Merriweather"/>
              </a:rPr>
              <a:t>.</a:t>
            </a:r>
            <a:endParaRPr lang="en-GB" sz="1600" b="0" i="0" kern="0">
              <a:solidFill>
                <a:srgbClr val="000000"/>
              </a:solidFill>
              <a:effectLst/>
              <a:latin typeface="Calibri"/>
              <a:cs typeface="Calibri"/>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a:solidFill>
                <a:srgbClr val="000000"/>
              </a:solidFill>
              <a:latin typeface="Calibri"/>
            </a:endParaRPr>
          </a:p>
        </p:txBody>
      </p:sp>
      <p:pic>
        <p:nvPicPr>
          <p:cNvPr id="1026" name="Picture 2">
            <a:extLst>
              <a:ext uri="{FF2B5EF4-FFF2-40B4-BE49-F238E27FC236}">
                <a16:creationId xmlns:a16="http://schemas.microsoft.com/office/drawing/2014/main" id="{B8F60FFB-1054-4E20-9AC1-7ACAA0A8A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5322" y="3083145"/>
            <a:ext cx="4218229" cy="865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4203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52</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02405" y="759505"/>
            <a:ext cx="2046274" cy="160043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a:solidFill>
                <a:srgbClr val="000000"/>
              </a:solidFill>
              <a:latin typeface="Calibri"/>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latin typeface="Calibri"/>
              </a:rPr>
              <a:t>The </a:t>
            </a:r>
            <a:r>
              <a:rPr lang="en-GB" sz="1600" b="1">
                <a:solidFill>
                  <a:srgbClr val="000000"/>
                </a:solidFill>
                <a:latin typeface="Calibri"/>
              </a:rPr>
              <a:t>Mark this section as complete</a:t>
            </a:r>
            <a:r>
              <a:rPr lang="en-GB" sz="1600">
                <a:solidFill>
                  <a:srgbClr val="000000"/>
                </a:solidFill>
                <a:latin typeface="Calibri"/>
              </a:rPr>
              <a:t> feature is only available on the </a:t>
            </a:r>
            <a:r>
              <a:rPr lang="en-GB" sz="1600" b="1">
                <a:solidFill>
                  <a:srgbClr val="000000"/>
                </a:solidFill>
                <a:latin typeface="Calibri"/>
              </a:rPr>
              <a:t>Preview </a:t>
            </a:r>
            <a:r>
              <a:rPr lang="en-GB" sz="1600">
                <a:solidFill>
                  <a:srgbClr val="000000"/>
                </a:solidFill>
                <a:latin typeface="Calibri"/>
              </a:rPr>
              <a:t>screen.</a:t>
            </a:r>
            <a:endParaRPr lang="en-GB" sz="1600"/>
          </a:p>
        </p:txBody>
      </p:sp>
      <p:pic>
        <p:nvPicPr>
          <p:cNvPr id="7" name="Picture 6">
            <a:extLst>
              <a:ext uri="{FF2B5EF4-FFF2-40B4-BE49-F238E27FC236}">
                <a16:creationId xmlns:a16="http://schemas.microsoft.com/office/drawing/2014/main" id="{3348AF0B-43BA-400C-BAF3-7D73E0B1EA36}"/>
              </a:ext>
            </a:extLst>
          </p:cNvPr>
          <p:cNvPicPr>
            <a:picLocks noChangeAspect="1"/>
          </p:cNvPicPr>
          <p:nvPr/>
        </p:nvPicPr>
        <p:blipFill rotWithShape="1">
          <a:blip r:embed="rId2"/>
          <a:srcRect l="4465" t="7055"/>
          <a:stretch/>
        </p:blipFill>
        <p:spPr>
          <a:xfrm>
            <a:off x="2344339" y="759505"/>
            <a:ext cx="6512323" cy="37843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939256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7AE9CD-1454-4435-AF53-13334531D0E3}"/>
              </a:ext>
            </a:extLst>
          </p:cNvPr>
          <p:cNvSpPr>
            <a:spLocks noGrp="1"/>
          </p:cNvSpPr>
          <p:nvPr>
            <p:ph type="title"/>
          </p:nvPr>
        </p:nvSpPr>
        <p:spPr/>
        <p:txBody>
          <a:bodyPr/>
          <a:lstStyle/>
          <a:p>
            <a:r>
              <a:rPr lang="en-GB"/>
              <a:t>Adding a choice.</a:t>
            </a:r>
          </a:p>
        </p:txBody>
      </p:sp>
      <p:sp>
        <p:nvSpPr>
          <p:cNvPr id="5" name="Text Placeholder 4">
            <a:extLst>
              <a:ext uri="{FF2B5EF4-FFF2-40B4-BE49-F238E27FC236}">
                <a16:creationId xmlns:a16="http://schemas.microsoft.com/office/drawing/2014/main" id="{B9E8A9A5-3924-4B68-B5BB-747347613F5F}"/>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807999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54</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87337" y="1527412"/>
            <a:ext cx="3230304" cy="3046988"/>
          </a:xfrm>
          <a:prstGeom prst="rect">
            <a:avLst/>
          </a:prstGeom>
          <a:noFill/>
          <a:ln cap="flat">
            <a:noFill/>
          </a:ln>
        </p:spPr>
        <p:txBody>
          <a:bodyPr vert="horz" wrap="square" lIns="91440" tIns="45720" rIns="91440" bIns="45720" anchor="t" anchorCtr="0" compatLnSpc="1">
            <a:spAutoFit/>
          </a:bodyPr>
          <a:lstStyle/>
          <a:p>
            <a:r>
              <a:rPr lang="en-GB" sz="1600" b="0" i="0">
                <a:solidFill>
                  <a:srgbClr val="000000"/>
                </a:solidFill>
                <a:effectLst/>
              </a:rPr>
              <a:t>Start </a:t>
            </a:r>
            <a:r>
              <a:rPr lang="en-GB" sz="1600" b="0" i="0">
                <a:solidFill>
                  <a:srgbClr val="313537"/>
                </a:solidFill>
                <a:effectLst/>
              </a:rPr>
              <a:t>typing the name of the university or college into the </a:t>
            </a:r>
            <a:r>
              <a:rPr lang="en-GB" sz="1600">
                <a:solidFill>
                  <a:srgbClr val="313537"/>
                </a:solidFill>
              </a:rPr>
              <a:t>institution </a:t>
            </a:r>
            <a:r>
              <a:rPr lang="en-GB" sz="1600" b="0" i="0">
                <a:solidFill>
                  <a:srgbClr val="313537"/>
                </a:solidFill>
                <a:effectLst/>
              </a:rPr>
              <a:t>field. </a:t>
            </a:r>
            <a:r>
              <a:rPr lang="en-GB" sz="1600">
                <a:solidFill>
                  <a:srgbClr val="313537"/>
                </a:solidFill>
              </a:rPr>
              <a:t>S</a:t>
            </a:r>
            <a:r>
              <a:rPr lang="en-GB" sz="1600" b="0" i="0">
                <a:solidFill>
                  <a:srgbClr val="313537"/>
                </a:solidFill>
                <a:effectLst/>
              </a:rPr>
              <a:t>elect from the options displayed.</a:t>
            </a:r>
            <a:r>
              <a:rPr lang="en-GB" sz="1600">
                <a:solidFill>
                  <a:srgbClr val="313537"/>
                </a:solidFill>
              </a:rPr>
              <a:t> </a:t>
            </a:r>
            <a:endParaRPr lang="en-GB" sz="1600" b="0" i="0">
              <a:solidFill>
                <a:srgbClr val="313537"/>
              </a:solidFill>
              <a:effectLst/>
            </a:endParaRPr>
          </a:p>
          <a:p>
            <a:endParaRPr lang="en-GB" sz="1600">
              <a:solidFill>
                <a:srgbClr val="313537"/>
              </a:solidFill>
            </a:endParaRPr>
          </a:p>
          <a:p>
            <a:r>
              <a:rPr lang="en-GB" sz="1600" b="0" i="0">
                <a:solidFill>
                  <a:srgbClr val="313537"/>
                </a:solidFill>
                <a:effectLst/>
              </a:rPr>
              <a:t>Do the same for the course you have </a:t>
            </a:r>
            <a:r>
              <a:rPr lang="en-GB" sz="1600" b="0" i="0">
                <a:solidFill>
                  <a:srgbClr val="000000"/>
                </a:solidFill>
                <a:effectLst/>
              </a:rPr>
              <a:t>selected. </a:t>
            </a:r>
          </a:p>
          <a:p>
            <a:endParaRPr lang="en-GB" sz="1600">
              <a:solidFill>
                <a:srgbClr val="000000"/>
              </a:solidFill>
            </a:endParaRPr>
          </a:p>
          <a:p>
            <a:r>
              <a:rPr lang="en-GB" sz="1600">
                <a:solidFill>
                  <a:srgbClr val="313537"/>
                </a:solidFill>
                <a:latin typeface="Calibri"/>
                <a:cs typeface="Calibri"/>
              </a:rPr>
              <a:t>L</a:t>
            </a:r>
            <a:r>
              <a:rPr lang="en-GB" sz="1600" b="0" i="0">
                <a:solidFill>
                  <a:srgbClr val="313537"/>
                </a:solidFill>
                <a:effectLst/>
                <a:latin typeface="Calibri"/>
                <a:cs typeface="Calibri"/>
              </a:rPr>
              <a:t>ocations and start dates are displayed according to the course</a:t>
            </a:r>
            <a:r>
              <a:rPr lang="en-GB" sz="1600">
                <a:solidFill>
                  <a:srgbClr val="313537"/>
                </a:solidFill>
                <a:latin typeface="Calibri"/>
                <a:cs typeface="Calibri"/>
              </a:rPr>
              <a:t> details</a:t>
            </a:r>
            <a:r>
              <a:rPr lang="en-GB" sz="1600" b="0" i="0">
                <a:solidFill>
                  <a:srgbClr val="313537"/>
                </a:solidFill>
                <a:effectLst/>
                <a:latin typeface="Calibri"/>
                <a:cs typeface="Calibri"/>
              </a:rPr>
              <a:t>.</a:t>
            </a:r>
            <a:r>
              <a:rPr lang="en-GB" sz="1600">
                <a:solidFill>
                  <a:srgbClr val="313537"/>
                </a:solidFill>
                <a:latin typeface="Calibri"/>
                <a:cs typeface="Calibri"/>
              </a:rPr>
              <a:t> </a:t>
            </a:r>
            <a:endParaRPr lang="en-GB" sz="1600" b="0" i="0">
              <a:solidFill>
                <a:srgbClr val="313537"/>
              </a:solidFill>
              <a:effectLst/>
              <a:latin typeface="Calibri"/>
              <a:cs typeface="Calibri"/>
            </a:endParaRPr>
          </a:p>
          <a:p>
            <a:endParaRPr lang="en-GB" sz="1600" b="0" i="0">
              <a:solidFill>
                <a:srgbClr val="313537"/>
              </a:solidFill>
              <a:effectLst/>
              <a:latin typeface="Merriweather"/>
            </a:endParaRPr>
          </a:p>
        </p:txBody>
      </p:sp>
      <p:pic>
        <p:nvPicPr>
          <p:cNvPr id="11" name="Picture 10">
            <a:extLst>
              <a:ext uri="{FF2B5EF4-FFF2-40B4-BE49-F238E27FC236}">
                <a16:creationId xmlns:a16="http://schemas.microsoft.com/office/drawing/2014/main" id="{3F1D8B1C-0A54-458E-ACE4-28BC39AD93B6}"/>
              </a:ext>
            </a:extLst>
          </p:cNvPr>
          <p:cNvPicPr>
            <a:picLocks noChangeAspect="1"/>
          </p:cNvPicPr>
          <p:nvPr/>
        </p:nvPicPr>
        <p:blipFill rotWithShape="1">
          <a:blip r:embed="rId2"/>
          <a:srcRect l="2481"/>
          <a:stretch/>
        </p:blipFill>
        <p:spPr>
          <a:xfrm>
            <a:off x="4326543" y="218781"/>
            <a:ext cx="2409740" cy="673687"/>
          </a:xfrm>
          <a:prstGeom prst="roundRect">
            <a:avLst>
              <a:gd name="adj" fmla="val 2604"/>
            </a:avLst>
          </a:prstGeom>
        </p:spPr>
      </p:pic>
      <p:sp>
        <p:nvSpPr>
          <p:cNvPr id="12" name="TextBox 11">
            <a:extLst>
              <a:ext uri="{FF2B5EF4-FFF2-40B4-BE49-F238E27FC236}">
                <a16:creationId xmlns:a16="http://schemas.microsoft.com/office/drawing/2014/main" id="{21CB4658-3E5F-4710-8EDC-204D85690355}"/>
              </a:ext>
            </a:extLst>
          </p:cNvPr>
          <p:cNvSpPr txBox="1"/>
          <p:nvPr/>
        </p:nvSpPr>
        <p:spPr>
          <a:xfrm>
            <a:off x="287338" y="810602"/>
            <a:ext cx="2315956" cy="584775"/>
          </a:xfrm>
          <a:prstGeom prst="rect">
            <a:avLst/>
          </a:prstGeom>
          <a:noFill/>
        </p:spPr>
        <p:txBody>
          <a:bodyPr wrap="square" lIns="91440" tIns="45720" rIns="91440" bIns="45720" anchor="t">
            <a:spAutoFit/>
          </a:bodyPr>
          <a:lstStyle/>
          <a:p>
            <a:r>
              <a:rPr lang="en-GB" sz="1600" b="0" i="0">
                <a:solidFill>
                  <a:srgbClr val="000000"/>
                </a:solidFill>
                <a:effectLst/>
              </a:rPr>
              <a:t>To add your choices, click the </a:t>
            </a:r>
            <a:r>
              <a:rPr lang="en-GB" sz="1600" b="1" i="0">
                <a:solidFill>
                  <a:srgbClr val="000000"/>
                </a:solidFill>
                <a:effectLst/>
              </a:rPr>
              <a:t>Choices</a:t>
            </a:r>
            <a:r>
              <a:rPr lang="en-GB" sz="1600" b="0" i="0">
                <a:solidFill>
                  <a:srgbClr val="000000"/>
                </a:solidFill>
                <a:effectLst/>
              </a:rPr>
              <a:t> section.</a:t>
            </a:r>
          </a:p>
        </p:txBody>
      </p:sp>
      <p:pic>
        <p:nvPicPr>
          <p:cNvPr id="7" name="Picture 6" descr="Graphical user interface, text, application, email&#10;&#10;Description automatically generated">
            <a:extLst>
              <a:ext uri="{FF2B5EF4-FFF2-40B4-BE49-F238E27FC236}">
                <a16:creationId xmlns:a16="http://schemas.microsoft.com/office/drawing/2014/main" id="{EA45CCD2-A890-4E9F-99ED-391257F6D775}"/>
              </a:ext>
            </a:extLst>
          </p:cNvPr>
          <p:cNvPicPr>
            <a:picLocks noChangeAspect="1"/>
          </p:cNvPicPr>
          <p:nvPr/>
        </p:nvPicPr>
        <p:blipFill>
          <a:blip r:embed="rId3"/>
          <a:stretch>
            <a:fillRect/>
          </a:stretch>
        </p:blipFill>
        <p:spPr>
          <a:xfrm>
            <a:off x="4031192" y="931335"/>
            <a:ext cx="3281148" cy="4098781"/>
          </a:xfrm>
          <a:prstGeom prst="rect">
            <a:avLst/>
          </a:prstGeom>
        </p:spPr>
      </p:pic>
    </p:spTree>
    <p:extLst>
      <p:ext uri="{BB962C8B-B14F-4D97-AF65-F5344CB8AC3E}">
        <p14:creationId xmlns:p14="http://schemas.microsoft.com/office/powerpoint/2010/main" val="23112093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p:txBody>
          <a:bodyPr/>
          <a:lstStyle/>
          <a:p>
            <a:r>
              <a:rPr lang="en-US"/>
              <a:t>|   </a:t>
            </a:r>
            <a:fld id="{D7A593A7-184A-6D43-8A36-702213271FF9}" type="slidenum">
              <a:rPr lang="en-US" smtClean="0"/>
              <a:pPr/>
              <a:t>55</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p:txBody>
          <a:body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389016" y="735764"/>
            <a:ext cx="2251547" cy="2339102"/>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r>
              <a:rPr lang="en-GB" sz="1600" b="0" i="0">
                <a:solidFill>
                  <a:srgbClr val="000000"/>
                </a:solidFill>
                <a:effectLst/>
              </a:rPr>
              <a:t>Some courses may require you to disclose your criminal conviction status. </a:t>
            </a:r>
          </a:p>
          <a:p>
            <a:endParaRPr lang="en-GB" sz="1600" b="0" i="0">
              <a:solidFill>
                <a:srgbClr val="000000"/>
              </a:solidFill>
              <a:effectLst/>
            </a:endParaRPr>
          </a:p>
          <a:p>
            <a:r>
              <a:rPr lang="en-GB" sz="1600" b="0" i="0">
                <a:solidFill>
                  <a:srgbClr val="000000"/>
                </a:solidFill>
                <a:effectLst/>
              </a:rPr>
              <a:t>We'll only show this question if the course choice requires it.</a:t>
            </a:r>
            <a:endParaRPr lang="en-GB" sz="1600"/>
          </a:p>
        </p:txBody>
      </p:sp>
      <p:pic>
        <p:nvPicPr>
          <p:cNvPr id="9" name="Picture 8">
            <a:extLst>
              <a:ext uri="{FF2B5EF4-FFF2-40B4-BE49-F238E27FC236}">
                <a16:creationId xmlns:a16="http://schemas.microsoft.com/office/drawing/2014/main" id="{8957A947-37E5-463F-A001-4DFB4E399E74}"/>
              </a:ext>
            </a:extLst>
          </p:cNvPr>
          <p:cNvPicPr>
            <a:picLocks noChangeAspect="1"/>
          </p:cNvPicPr>
          <p:nvPr/>
        </p:nvPicPr>
        <p:blipFill>
          <a:blip r:embed="rId2"/>
          <a:stretch>
            <a:fillRect/>
          </a:stretch>
        </p:blipFill>
        <p:spPr>
          <a:xfrm>
            <a:off x="2967188" y="630270"/>
            <a:ext cx="4568997" cy="3624489"/>
          </a:xfrm>
          <a:prstGeom prst="rect">
            <a:avLst/>
          </a:prstGeom>
        </p:spPr>
      </p:pic>
    </p:spTree>
    <p:extLst>
      <p:ext uri="{BB962C8B-B14F-4D97-AF65-F5344CB8AC3E}">
        <p14:creationId xmlns:p14="http://schemas.microsoft.com/office/powerpoint/2010/main" val="39449479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04022DB-0FC2-4C08-8283-37B5B01F4607}"/>
              </a:ext>
            </a:extLst>
          </p:cNvPr>
          <p:cNvSpPr>
            <a:spLocks noGrp="1"/>
          </p:cNvSpPr>
          <p:nvPr>
            <p:ph type="sldNum" sz="quarter" idx="4"/>
          </p:nvPr>
        </p:nvSpPr>
        <p:spPr/>
        <p:txBody>
          <a:bodyPr/>
          <a:lstStyle/>
          <a:p>
            <a:r>
              <a:rPr lang="en-US"/>
              <a:t>|   </a:t>
            </a:r>
            <a:fld id="{D7A593A7-184A-6D43-8A36-702213271FF9}" type="slidenum">
              <a:rPr lang="en-US" smtClean="0"/>
              <a:pPr/>
              <a:t>56</a:t>
            </a:fld>
            <a:endParaRPr lang="en-US"/>
          </a:p>
        </p:txBody>
      </p:sp>
      <p:sp>
        <p:nvSpPr>
          <p:cNvPr id="5" name="Footer Placeholder 4">
            <a:extLst>
              <a:ext uri="{FF2B5EF4-FFF2-40B4-BE49-F238E27FC236}">
                <a16:creationId xmlns:a16="http://schemas.microsoft.com/office/drawing/2014/main" id="{BD99E9B4-AF3B-44E0-823E-B4BB2E073E7C}"/>
              </a:ext>
            </a:extLst>
          </p:cNvPr>
          <p:cNvSpPr>
            <a:spLocks noGrp="1"/>
          </p:cNvSpPr>
          <p:nvPr>
            <p:ph type="ftr" sz="quarter" idx="3"/>
          </p:nvPr>
        </p:nvSpPr>
        <p:spPr/>
        <p:txBody>
          <a:bodyPr/>
          <a:lstStyle/>
          <a:p>
            <a:r>
              <a:rPr lang="en-US"/>
              <a:t>Security marking: </a:t>
            </a:r>
            <a:r>
              <a:rPr lang="en-US" b="1"/>
              <a:t>PUBLIC</a:t>
            </a:r>
          </a:p>
        </p:txBody>
      </p:sp>
      <p:sp>
        <p:nvSpPr>
          <p:cNvPr id="9" name="TextBox 5">
            <a:extLst>
              <a:ext uri="{FF2B5EF4-FFF2-40B4-BE49-F238E27FC236}">
                <a16:creationId xmlns:a16="http://schemas.microsoft.com/office/drawing/2014/main" id="{601985E1-6884-4751-A47B-D3E77B91C158}"/>
              </a:ext>
            </a:extLst>
          </p:cNvPr>
          <p:cNvSpPr txBox="1"/>
          <p:nvPr/>
        </p:nvSpPr>
        <p:spPr>
          <a:xfrm>
            <a:off x="223465" y="554362"/>
            <a:ext cx="2707738" cy="4031873"/>
          </a:xfrm>
          <a:prstGeom prst="rect">
            <a:avLst/>
          </a:prstGeom>
          <a:noFill/>
          <a:ln cap="flat">
            <a:noFill/>
          </a:ln>
        </p:spPr>
        <p:txBody>
          <a:bodyPr vert="horz" wrap="square" lIns="91440" tIns="45720" rIns="91440" bIns="45720" anchor="t" anchorCtr="0" compatLnSpc="1">
            <a:spAutoFit/>
          </a:bodyPr>
          <a:lstStyle/>
          <a:p>
            <a:endParaRPr lang="en-GB" sz="1600">
              <a:solidFill>
                <a:srgbClr val="000000"/>
              </a:solidFill>
            </a:endParaRPr>
          </a:p>
          <a:p>
            <a:r>
              <a:rPr lang="en-GB" sz="1600" b="0" i="0">
                <a:solidFill>
                  <a:srgbClr val="000000"/>
                </a:solidFill>
                <a:effectLst/>
              </a:rPr>
              <a:t>There is a maximum of 5 choices and choice </a:t>
            </a:r>
            <a:r>
              <a:rPr lang="en-GB" sz="1600" b="0" i="0">
                <a:effectLst/>
              </a:rPr>
              <a:t>restrictions still apply (a maximum of four courses in any one of medicine, dentistry, veterinary medicine or veterinary science).</a:t>
            </a:r>
          </a:p>
          <a:p>
            <a:endParaRPr lang="en-GB" sz="1600"/>
          </a:p>
          <a:p>
            <a:endParaRPr lang="en-GB" sz="1600"/>
          </a:p>
          <a:p>
            <a:endParaRPr lang="en-GB" sz="1600"/>
          </a:p>
          <a:p>
            <a:endParaRPr lang="en-GB" sz="1600"/>
          </a:p>
          <a:p>
            <a:r>
              <a:rPr lang="en-GB" sz="1600">
                <a:solidFill>
                  <a:srgbClr val="000000"/>
                </a:solidFill>
              </a:rPr>
              <a:t>O</a:t>
            </a:r>
            <a:r>
              <a:rPr lang="en-GB" sz="1600" b="0" i="0">
                <a:solidFill>
                  <a:srgbClr val="000000"/>
                </a:solidFill>
                <a:effectLst/>
              </a:rPr>
              <a:t>nce all choices are added select confirm choices to mark the section as complete. </a:t>
            </a:r>
          </a:p>
          <a:p>
            <a:endParaRPr lang="en-GB" sz="1600"/>
          </a:p>
        </p:txBody>
      </p:sp>
      <p:pic>
        <p:nvPicPr>
          <p:cNvPr id="8" name="Picture 7">
            <a:extLst>
              <a:ext uri="{FF2B5EF4-FFF2-40B4-BE49-F238E27FC236}">
                <a16:creationId xmlns:a16="http://schemas.microsoft.com/office/drawing/2014/main" id="{494C7D31-7439-41E5-A398-DFD5FD007D4A}"/>
              </a:ext>
            </a:extLst>
          </p:cNvPr>
          <p:cNvPicPr>
            <a:picLocks noChangeAspect="1"/>
          </p:cNvPicPr>
          <p:nvPr/>
        </p:nvPicPr>
        <p:blipFill>
          <a:blip r:embed="rId2"/>
          <a:stretch>
            <a:fillRect/>
          </a:stretch>
        </p:blipFill>
        <p:spPr>
          <a:xfrm>
            <a:off x="2995076" y="774805"/>
            <a:ext cx="5674924" cy="3593890"/>
          </a:xfrm>
          <a:prstGeom prst="rect">
            <a:avLst/>
          </a:prstGeom>
        </p:spPr>
      </p:pic>
      <p:sp>
        <p:nvSpPr>
          <p:cNvPr id="2" name="Rectangle 1">
            <a:extLst>
              <a:ext uri="{FF2B5EF4-FFF2-40B4-BE49-F238E27FC236}">
                <a16:creationId xmlns:a16="http://schemas.microsoft.com/office/drawing/2014/main" id="{E450EF52-AD1B-4214-A132-B6258BD90AEF}"/>
              </a:ext>
            </a:extLst>
          </p:cNvPr>
          <p:cNvSpPr/>
          <p:nvPr/>
        </p:nvSpPr>
        <p:spPr>
          <a:xfrm>
            <a:off x="3590365" y="3993778"/>
            <a:ext cx="551329" cy="268941"/>
          </a:xfrm>
          <a:prstGeom prst="rect">
            <a:avLst/>
          </a:prstGeom>
          <a:noFill/>
          <a:ln w="38100">
            <a:solidFill>
              <a:srgbClr val="FF64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rrow: Right 2">
            <a:extLst>
              <a:ext uri="{FF2B5EF4-FFF2-40B4-BE49-F238E27FC236}">
                <a16:creationId xmlns:a16="http://schemas.microsoft.com/office/drawing/2014/main" id="{FF51A1BD-C3D9-404A-BD9D-2C837DFBD599}"/>
              </a:ext>
            </a:extLst>
          </p:cNvPr>
          <p:cNvSpPr/>
          <p:nvPr/>
        </p:nvSpPr>
        <p:spPr>
          <a:xfrm>
            <a:off x="2723029" y="4036378"/>
            <a:ext cx="739589" cy="2263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671700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p:txBody>
          <a:bodyPr/>
          <a:lstStyle/>
          <a:p>
            <a:r>
              <a:rPr lang="en-US"/>
              <a:t>|   </a:t>
            </a:r>
            <a:fld id="{D7A593A7-184A-6D43-8A36-702213271FF9}" type="slidenum">
              <a:rPr lang="en-US" smtClean="0"/>
              <a:pPr/>
              <a:t>57</a:t>
            </a:fld>
            <a:endParaRPr lang="en-US"/>
          </a:p>
        </p:txBody>
      </p:sp>
      <p:sp>
        <p:nvSpPr>
          <p:cNvPr id="4" name="Footer Placeholder 3">
            <a:extLst>
              <a:ext uri="{FF2B5EF4-FFF2-40B4-BE49-F238E27FC236}">
                <a16:creationId xmlns:a16="http://schemas.microsoft.com/office/drawing/2014/main" id="{877CE346-3620-4C57-BC66-08A6C293B7E8}"/>
              </a:ext>
            </a:extLst>
          </p:cNvPr>
          <p:cNvSpPr>
            <a:spLocks noGrp="1"/>
          </p:cNvSpPr>
          <p:nvPr>
            <p:ph type="ftr" sz="quarter" idx="3"/>
          </p:nvPr>
        </p:nvSpPr>
        <p:spPr/>
        <p:txBody>
          <a:bodyPr/>
          <a:lstStyle/>
          <a:p>
            <a:r>
              <a:rPr lang="en-US"/>
              <a:t>Security marking: </a:t>
            </a:r>
            <a:r>
              <a:rPr lang="en-US" b="1"/>
              <a:t>PUBLIC/INTERNAL USE ONLY/CONFIDENTIAL</a:t>
            </a:r>
          </a:p>
        </p:txBody>
      </p:sp>
      <p:sp>
        <p:nvSpPr>
          <p:cNvPr id="7" name="TextBox 5">
            <a:extLst>
              <a:ext uri="{FF2B5EF4-FFF2-40B4-BE49-F238E27FC236}">
                <a16:creationId xmlns:a16="http://schemas.microsoft.com/office/drawing/2014/main" id="{32693E66-A2C0-436D-BB73-7E282CD38684}"/>
              </a:ext>
            </a:extLst>
          </p:cNvPr>
          <p:cNvSpPr txBox="1"/>
          <p:nvPr/>
        </p:nvSpPr>
        <p:spPr>
          <a:xfrm>
            <a:off x="211734" y="894383"/>
            <a:ext cx="2342597" cy="2800767"/>
          </a:xfrm>
          <a:prstGeom prst="rect">
            <a:avLst/>
          </a:prstGeom>
          <a:noFill/>
          <a:ln cap="flat">
            <a:noFill/>
          </a:ln>
        </p:spPr>
        <p:txBody>
          <a:bodyPr vert="horz" wrap="square" lIns="91440" tIns="45720" rIns="91440" bIns="45720" anchor="t" anchorCtr="0" compatLnSpc="1">
            <a:spAutoFit/>
          </a:bodyPr>
          <a:lstStyle/>
          <a:p>
            <a:r>
              <a:rPr lang="en-GB" sz="1600" b="0" i="0">
                <a:solidFill>
                  <a:srgbClr val="313537"/>
                </a:solidFill>
                <a:effectLst/>
              </a:rPr>
              <a:t>Some courses have extra admissions tests and assessments. </a:t>
            </a:r>
          </a:p>
          <a:p>
            <a:endParaRPr lang="en-GB" sz="1600">
              <a:solidFill>
                <a:srgbClr val="313537"/>
              </a:solidFill>
            </a:endParaRPr>
          </a:p>
          <a:p>
            <a:r>
              <a:rPr lang="en-GB" sz="1600" b="0" i="0">
                <a:solidFill>
                  <a:srgbClr val="313537"/>
                </a:solidFill>
                <a:effectLst/>
              </a:rPr>
              <a:t>We'll show these in </a:t>
            </a:r>
            <a:r>
              <a:rPr lang="en-GB" sz="1600" b="0" i="0">
                <a:solidFill>
                  <a:srgbClr val="0070C0"/>
                </a:solidFill>
                <a:effectLst/>
              </a:rPr>
              <a:t>blue</a:t>
            </a:r>
            <a:r>
              <a:rPr lang="en-GB" sz="1600" b="0" i="0">
                <a:solidFill>
                  <a:srgbClr val="313537"/>
                </a:solidFill>
                <a:effectLst/>
              </a:rPr>
              <a:t> </a:t>
            </a:r>
            <a:r>
              <a:rPr lang="en-GB" sz="1600" b="0" i="0">
                <a:solidFill>
                  <a:srgbClr val="0070C0"/>
                </a:solidFill>
                <a:effectLst/>
              </a:rPr>
              <a:t>text</a:t>
            </a:r>
            <a:r>
              <a:rPr lang="en-GB" sz="1600" b="0" i="0">
                <a:solidFill>
                  <a:srgbClr val="313537"/>
                </a:solidFill>
                <a:effectLst/>
              </a:rPr>
              <a:t> on the choice card</a:t>
            </a:r>
            <a:r>
              <a:rPr lang="en-GB" sz="1600">
                <a:solidFill>
                  <a:srgbClr val="313537"/>
                </a:solidFill>
              </a:rPr>
              <a:t>. This</a:t>
            </a:r>
            <a:r>
              <a:rPr lang="en-GB" sz="1600" b="0" i="0">
                <a:solidFill>
                  <a:srgbClr val="313537"/>
                </a:solidFill>
                <a:effectLst/>
              </a:rPr>
              <a:t> should not be a surprise to you</a:t>
            </a:r>
            <a:r>
              <a:rPr lang="en-GB" sz="1600">
                <a:solidFill>
                  <a:srgbClr val="313537"/>
                </a:solidFill>
              </a:rPr>
              <a:t>,</a:t>
            </a:r>
            <a:r>
              <a:rPr lang="en-GB" sz="1600" b="0" i="0">
                <a:solidFill>
                  <a:srgbClr val="313537"/>
                </a:solidFill>
                <a:effectLst/>
              </a:rPr>
              <a:t> as you should have seen details of this when researching the course.</a:t>
            </a:r>
            <a:r>
              <a:rPr lang="en-GB" sz="1600">
                <a:solidFill>
                  <a:srgbClr val="313537"/>
                </a:solidFill>
              </a:rPr>
              <a:t> </a:t>
            </a:r>
            <a:endParaRPr lang="en-GB" sz="1600"/>
          </a:p>
        </p:txBody>
      </p:sp>
      <p:pic>
        <p:nvPicPr>
          <p:cNvPr id="10" name="Picture 9">
            <a:extLst>
              <a:ext uri="{FF2B5EF4-FFF2-40B4-BE49-F238E27FC236}">
                <a16:creationId xmlns:a16="http://schemas.microsoft.com/office/drawing/2014/main" id="{039C7FA7-5D5D-44E4-B468-265711B34C24}"/>
              </a:ext>
            </a:extLst>
          </p:cNvPr>
          <p:cNvPicPr>
            <a:picLocks noChangeAspect="1"/>
          </p:cNvPicPr>
          <p:nvPr/>
        </p:nvPicPr>
        <p:blipFill>
          <a:blip r:embed="rId2"/>
          <a:stretch>
            <a:fillRect/>
          </a:stretch>
        </p:blipFill>
        <p:spPr>
          <a:xfrm>
            <a:off x="2989899" y="746266"/>
            <a:ext cx="5316542" cy="3865534"/>
          </a:xfrm>
          <a:prstGeom prst="rect">
            <a:avLst/>
          </a:prstGeom>
        </p:spPr>
      </p:pic>
    </p:spTree>
    <p:extLst>
      <p:ext uri="{BB962C8B-B14F-4D97-AF65-F5344CB8AC3E}">
        <p14:creationId xmlns:p14="http://schemas.microsoft.com/office/powerpoint/2010/main" val="1553843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041693-2F33-4B52-988D-AFD0809A73F3}"/>
              </a:ext>
            </a:extLst>
          </p:cNvPr>
          <p:cNvSpPr>
            <a:spLocks noGrp="1"/>
          </p:cNvSpPr>
          <p:nvPr>
            <p:ph type="sldNum" sz="quarter" idx="4"/>
          </p:nvPr>
        </p:nvSpPr>
        <p:spPr/>
        <p:txBody>
          <a:bodyPr/>
          <a:lstStyle/>
          <a:p>
            <a:r>
              <a:rPr lang="en-US"/>
              <a:t>|   </a:t>
            </a:r>
            <a:fld id="{D7A593A7-184A-6D43-8A36-702213271FF9}" type="slidenum">
              <a:rPr lang="en-US" smtClean="0"/>
              <a:pPr/>
              <a:t>58</a:t>
            </a:fld>
            <a:endParaRPr lang="en-US"/>
          </a:p>
        </p:txBody>
      </p:sp>
      <p:sp>
        <p:nvSpPr>
          <p:cNvPr id="7" name="TextBox 5">
            <a:extLst>
              <a:ext uri="{FF2B5EF4-FFF2-40B4-BE49-F238E27FC236}">
                <a16:creationId xmlns:a16="http://schemas.microsoft.com/office/drawing/2014/main" id="{32693E66-A2C0-436D-BB73-7E282CD38684}"/>
              </a:ext>
            </a:extLst>
          </p:cNvPr>
          <p:cNvSpPr txBox="1"/>
          <p:nvPr/>
        </p:nvSpPr>
        <p:spPr>
          <a:xfrm>
            <a:off x="270812" y="330683"/>
            <a:ext cx="4213355" cy="4062651"/>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endParaRPr>
          </a:p>
          <a:p>
            <a:r>
              <a:rPr lang="en-GB" sz="1600" b="0" i="0">
                <a:solidFill>
                  <a:srgbClr val="313537"/>
                </a:solidFill>
                <a:effectLst/>
              </a:rPr>
              <a:t>Clicking the 3 dots in the bottom right of a card enables you to see it as a summary.</a:t>
            </a:r>
          </a:p>
          <a:p>
            <a:r>
              <a:rPr lang="en-GB" sz="1600" b="0" i="0">
                <a:solidFill>
                  <a:srgbClr val="313537"/>
                </a:solidFill>
                <a:effectLst/>
              </a:rPr>
              <a:t> </a:t>
            </a:r>
          </a:p>
          <a:p>
            <a:endParaRPr lang="en-GB" sz="1600">
              <a:solidFill>
                <a:srgbClr val="313537"/>
              </a:solidFill>
            </a:endParaRPr>
          </a:p>
          <a:p>
            <a:endParaRPr lang="en-GB" sz="1600" b="0" i="0">
              <a:solidFill>
                <a:srgbClr val="313537"/>
              </a:solidFill>
              <a:effectLst/>
            </a:endParaRPr>
          </a:p>
          <a:p>
            <a:endParaRPr lang="en-GB" sz="1600">
              <a:solidFill>
                <a:srgbClr val="313537"/>
              </a:solidFill>
            </a:endParaRPr>
          </a:p>
          <a:p>
            <a:endParaRPr lang="en-GB" sz="1600" b="0" i="0">
              <a:solidFill>
                <a:srgbClr val="313537"/>
              </a:solidFill>
              <a:effectLst/>
            </a:endParaRPr>
          </a:p>
          <a:p>
            <a:endParaRPr lang="en-GB" sz="1600">
              <a:solidFill>
                <a:srgbClr val="313537"/>
              </a:solidFill>
            </a:endParaRPr>
          </a:p>
          <a:p>
            <a:r>
              <a:rPr lang="en-GB" sz="1600" b="0" i="0">
                <a:solidFill>
                  <a:srgbClr val="313537"/>
                </a:solidFill>
                <a:effectLst/>
              </a:rPr>
              <a:t>Any choice combinations that are not permitted will be flagged with </a:t>
            </a:r>
            <a:r>
              <a:rPr lang="en-GB" sz="1600" b="1" i="0">
                <a:solidFill>
                  <a:srgbClr val="C00000"/>
                </a:solidFill>
                <a:effectLst/>
              </a:rPr>
              <a:t>red text</a:t>
            </a:r>
            <a:r>
              <a:rPr lang="en-GB" sz="1600" b="0" i="0">
                <a:solidFill>
                  <a:srgbClr val="C00000"/>
                </a:solidFill>
                <a:effectLst/>
              </a:rPr>
              <a:t> </a:t>
            </a:r>
            <a:r>
              <a:rPr lang="en-GB" sz="1600" b="0" i="0">
                <a:solidFill>
                  <a:srgbClr val="313537"/>
                </a:solidFill>
                <a:effectLst/>
              </a:rPr>
              <a:t>on the right of each relevant card. </a:t>
            </a:r>
          </a:p>
          <a:p>
            <a:endParaRPr lang="en-GB" sz="1600" b="0" i="0">
              <a:solidFill>
                <a:srgbClr val="313537"/>
              </a:solidFill>
              <a:effectLst/>
            </a:endParaRPr>
          </a:p>
          <a:p>
            <a:r>
              <a:rPr lang="en-GB" sz="1600" b="0" i="0">
                <a:solidFill>
                  <a:srgbClr val="313537"/>
                </a:solidFill>
                <a:effectLst/>
              </a:rPr>
              <a:t>For example these screens show error messages for students trying to apply to University of Cambridge </a:t>
            </a:r>
            <a:r>
              <a:rPr lang="en-GB" sz="1600" b="1" i="0">
                <a:solidFill>
                  <a:srgbClr val="313537"/>
                </a:solidFill>
                <a:effectLst/>
              </a:rPr>
              <a:t>and</a:t>
            </a:r>
            <a:r>
              <a:rPr lang="en-GB" sz="1600" b="0" i="0">
                <a:solidFill>
                  <a:srgbClr val="313537"/>
                </a:solidFill>
                <a:effectLst/>
              </a:rPr>
              <a:t> University of Oxford. </a:t>
            </a:r>
            <a:endParaRPr lang="en-GB" sz="1600"/>
          </a:p>
        </p:txBody>
      </p:sp>
      <p:grpSp>
        <p:nvGrpSpPr>
          <p:cNvPr id="12" name="Group 11">
            <a:extLst>
              <a:ext uri="{FF2B5EF4-FFF2-40B4-BE49-F238E27FC236}">
                <a16:creationId xmlns:a16="http://schemas.microsoft.com/office/drawing/2014/main" id="{B7890549-47E6-4184-B2D4-74D4C4393DBA}"/>
              </a:ext>
            </a:extLst>
          </p:cNvPr>
          <p:cNvGrpSpPr/>
          <p:nvPr/>
        </p:nvGrpSpPr>
        <p:grpSpPr>
          <a:xfrm>
            <a:off x="287337" y="1391145"/>
            <a:ext cx="3811648" cy="1063196"/>
            <a:chOff x="2702669" y="715021"/>
            <a:chExt cx="5430321" cy="1340296"/>
          </a:xfrm>
        </p:grpSpPr>
        <p:pic>
          <p:nvPicPr>
            <p:cNvPr id="9" name="Picture 8">
              <a:extLst>
                <a:ext uri="{FF2B5EF4-FFF2-40B4-BE49-F238E27FC236}">
                  <a16:creationId xmlns:a16="http://schemas.microsoft.com/office/drawing/2014/main" id="{10C4C6D8-C393-4129-B7D4-BA0FAA5B338F}"/>
                </a:ext>
              </a:extLst>
            </p:cNvPr>
            <p:cNvPicPr>
              <a:picLocks noChangeAspect="1"/>
            </p:cNvPicPr>
            <p:nvPr/>
          </p:nvPicPr>
          <p:blipFill rotWithShape="1">
            <a:blip r:embed="rId2"/>
            <a:srcRect b="62591"/>
            <a:stretch/>
          </p:blipFill>
          <p:spPr>
            <a:xfrm>
              <a:off x="2702669" y="715021"/>
              <a:ext cx="5430321" cy="1340296"/>
            </a:xfrm>
            <a:prstGeom prst="rect">
              <a:avLst/>
            </a:prstGeom>
          </p:spPr>
        </p:pic>
        <p:sp>
          <p:nvSpPr>
            <p:cNvPr id="11" name="Rectangle 10">
              <a:extLst>
                <a:ext uri="{FF2B5EF4-FFF2-40B4-BE49-F238E27FC236}">
                  <a16:creationId xmlns:a16="http://schemas.microsoft.com/office/drawing/2014/main" id="{04434A47-1A7F-4943-A544-95C457FEAB1C}"/>
                </a:ext>
              </a:extLst>
            </p:cNvPr>
            <p:cNvSpPr/>
            <p:nvPr/>
          </p:nvSpPr>
          <p:spPr>
            <a:xfrm>
              <a:off x="7762087" y="1739423"/>
              <a:ext cx="220006" cy="17187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4" descr="Graphical user interface, text&#10;&#10;Description automatically generated">
            <a:extLst>
              <a:ext uri="{FF2B5EF4-FFF2-40B4-BE49-F238E27FC236}">
                <a16:creationId xmlns:a16="http://schemas.microsoft.com/office/drawing/2014/main" id="{921478D1-6129-4484-B20D-D7637A926347}"/>
              </a:ext>
            </a:extLst>
          </p:cNvPr>
          <p:cNvPicPr>
            <a:picLocks noChangeAspect="1"/>
          </p:cNvPicPr>
          <p:nvPr/>
        </p:nvPicPr>
        <p:blipFill>
          <a:blip r:embed="rId3"/>
          <a:stretch>
            <a:fillRect/>
          </a:stretch>
        </p:blipFill>
        <p:spPr>
          <a:xfrm>
            <a:off x="4484167" y="117842"/>
            <a:ext cx="4455400" cy="4444518"/>
          </a:xfrm>
          <a:prstGeom prst="rect">
            <a:avLst/>
          </a:prstGeom>
        </p:spPr>
      </p:pic>
    </p:spTree>
    <p:extLst>
      <p:ext uri="{BB962C8B-B14F-4D97-AF65-F5344CB8AC3E}">
        <p14:creationId xmlns:p14="http://schemas.microsoft.com/office/powerpoint/2010/main" val="21363413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6F7BA2-C792-4086-8C9A-9089BDAD7A82}"/>
              </a:ext>
            </a:extLst>
          </p:cNvPr>
          <p:cNvSpPr>
            <a:spLocks noGrp="1"/>
          </p:cNvSpPr>
          <p:nvPr>
            <p:ph type="title"/>
          </p:nvPr>
        </p:nvSpPr>
        <p:spPr/>
        <p:txBody>
          <a:bodyPr/>
          <a:lstStyle/>
          <a:p>
            <a:r>
              <a:rPr lang="en-GB"/>
              <a:t>Submitting the application.</a:t>
            </a:r>
          </a:p>
        </p:txBody>
      </p:sp>
      <p:sp>
        <p:nvSpPr>
          <p:cNvPr id="3" name="Slide Number Placeholder 2">
            <a:extLst>
              <a:ext uri="{FF2B5EF4-FFF2-40B4-BE49-F238E27FC236}">
                <a16:creationId xmlns:a16="http://schemas.microsoft.com/office/drawing/2014/main" id="{54109626-F2CE-485C-8B91-67B4025D1AAC}"/>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59</a:t>
            </a:fld>
            <a:endParaRPr lang="en-US"/>
          </a:p>
        </p:txBody>
      </p:sp>
      <p:sp>
        <p:nvSpPr>
          <p:cNvPr id="4" name="Footer Placeholder 3">
            <a:extLst>
              <a:ext uri="{FF2B5EF4-FFF2-40B4-BE49-F238E27FC236}">
                <a16:creationId xmlns:a16="http://schemas.microsoft.com/office/drawing/2014/main" id="{B5BBCADA-0273-492A-9AD2-BCF93FB01240}"/>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pic>
        <p:nvPicPr>
          <p:cNvPr id="8" name="Picture 7">
            <a:extLst>
              <a:ext uri="{FF2B5EF4-FFF2-40B4-BE49-F238E27FC236}">
                <a16:creationId xmlns:a16="http://schemas.microsoft.com/office/drawing/2014/main" id="{A052C5CB-9CA6-4689-9FE9-38C951FE04A1}"/>
              </a:ext>
            </a:extLst>
          </p:cNvPr>
          <p:cNvPicPr>
            <a:picLocks noChangeAspect="1"/>
          </p:cNvPicPr>
          <p:nvPr/>
        </p:nvPicPr>
        <p:blipFill rotWithShape="1">
          <a:blip r:embed="rId2"/>
          <a:srcRect l="4230" t="2777" r="4893" b="3334"/>
          <a:stretch/>
        </p:blipFill>
        <p:spPr>
          <a:xfrm>
            <a:off x="7157493" y="2097276"/>
            <a:ext cx="1711076" cy="2653823"/>
          </a:xfrm>
          <a:prstGeom prst="roundRect">
            <a:avLst>
              <a:gd name="adj" fmla="val 8631"/>
            </a:avLst>
          </a:prstGeom>
        </p:spPr>
      </p:pic>
    </p:spTree>
    <p:extLst>
      <p:ext uri="{BB962C8B-B14F-4D97-AF65-F5344CB8AC3E}">
        <p14:creationId xmlns:p14="http://schemas.microsoft.com/office/powerpoint/2010/main" val="2628070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F1F593B-F02E-4BF9-A66B-183A8B176BAE}"/>
              </a:ext>
            </a:extLst>
          </p:cNvPr>
          <p:cNvSpPr>
            <a:spLocks noGrp="1"/>
          </p:cNvSpPr>
          <p:nvPr>
            <p:ph type="ftr" sz="quarter" idx="3"/>
          </p:nvPr>
        </p:nvSpPr>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DDC54D13-AD85-4C2C-8F41-17FBF1EF9997}"/>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8" name="TextBox 5">
            <a:extLst>
              <a:ext uri="{FF2B5EF4-FFF2-40B4-BE49-F238E27FC236}">
                <a16:creationId xmlns:a16="http://schemas.microsoft.com/office/drawing/2014/main" id="{EE937A5C-F1F1-429F-9C72-3E7E762D6E17}"/>
              </a:ext>
            </a:extLst>
          </p:cNvPr>
          <p:cNvSpPr txBox="1"/>
          <p:nvPr/>
        </p:nvSpPr>
        <p:spPr>
          <a:xfrm>
            <a:off x="458638" y="1408106"/>
            <a:ext cx="2746863" cy="1077218"/>
          </a:xfrm>
          <a:prstGeom prst="rect">
            <a:avLst/>
          </a:prstGeom>
          <a:noFill/>
          <a:ln cap="flat">
            <a:noFill/>
          </a:ln>
        </p:spPr>
        <p:txBody>
          <a:bodyPr vert="horz" wrap="square" lIns="91440" tIns="45720" rIns="91440" bIns="45720" anchor="t" anchorCtr="0" compatLnSpc="1">
            <a:spAutoFit/>
          </a:bodyPr>
          <a:lstStyle/>
          <a:p>
            <a:r>
              <a:rPr lang="en-GB" sz="1600" b="0" i="0">
                <a:solidFill>
                  <a:srgbClr val="000000"/>
                </a:solidFill>
                <a:effectLst/>
              </a:rPr>
              <a:t>Complete the short form</a:t>
            </a:r>
            <a:r>
              <a:rPr lang="en-GB" sz="1600">
                <a:solidFill>
                  <a:srgbClr val="000000"/>
                </a:solidFill>
              </a:rPr>
              <a:t>. </a:t>
            </a:r>
            <a:endParaRPr lang="en-GB" sz="1600">
              <a:solidFill>
                <a:srgbClr val="1F2834"/>
              </a:solidFill>
            </a:endParaRPr>
          </a:p>
          <a:p>
            <a:endParaRPr lang="en-GB" sz="1600">
              <a:solidFill>
                <a:srgbClr val="000000"/>
              </a:solidFill>
              <a:cs typeface="Calibri"/>
            </a:endParaRPr>
          </a:p>
          <a:p>
            <a:r>
              <a:rPr lang="en-GB" sz="1600">
                <a:solidFill>
                  <a:srgbClr val="000000"/>
                </a:solidFill>
              </a:rPr>
              <a:t>Make</a:t>
            </a:r>
            <a:r>
              <a:rPr lang="en-GB" sz="1600" b="0" i="0">
                <a:solidFill>
                  <a:srgbClr val="000000"/>
                </a:solidFill>
                <a:effectLst/>
              </a:rPr>
              <a:t> sure the </a:t>
            </a:r>
            <a:r>
              <a:rPr lang="en-GB" sz="1600" b="1" i="0">
                <a:solidFill>
                  <a:srgbClr val="000000"/>
                </a:solidFill>
                <a:effectLst/>
              </a:rPr>
              <a:t>password </a:t>
            </a:r>
            <a:r>
              <a:rPr lang="en-GB" sz="1600" b="0" i="0">
                <a:solidFill>
                  <a:srgbClr val="000000"/>
                </a:solidFill>
                <a:effectLst/>
              </a:rPr>
              <a:t>is </a:t>
            </a:r>
            <a:r>
              <a:rPr lang="en-GB" sz="1600" b="1" i="0">
                <a:solidFill>
                  <a:srgbClr val="000000"/>
                </a:solidFill>
                <a:effectLst/>
              </a:rPr>
              <a:t>memorable</a:t>
            </a:r>
            <a:r>
              <a:rPr lang="en-GB" sz="1600" b="0" i="0">
                <a:solidFill>
                  <a:srgbClr val="000000"/>
                </a:solidFill>
                <a:effectLst/>
              </a:rPr>
              <a:t>.</a:t>
            </a:r>
            <a:r>
              <a:rPr lang="en-GB" sz="1600">
                <a:solidFill>
                  <a:srgbClr val="000000"/>
                </a:solidFill>
              </a:rPr>
              <a:t> </a:t>
            </a:r>
            <a:endParaRPr lang="en-GB" sz="1600">
              <a:cs typeface="Calibri"/>
            </a:endParaRPr>
          </a:p>
        </p:txBody>
      </p:sp>
      <p:pic>
        <p:nvPicPr>
          <p:cNvPr id="10" name="Picture 9">
            <a:extLst>
              <a:ext uri="{FF2B5EF4-FFF2-40B4-BE49-F238E27FC236}">
                <a16:creationId xmlns:a16="http://schemas.microsoft.com/office/drawing/2014/main" id="{52060EC8-816A-4BC5-A143-A7F223DC5596}"/>
              </a:ext>
            </a:extLst>
          </p:cNvPr>
          <p:cNvPicPr>
            <a:picLocks noChangeAspect="1"/>
          </p:cNvPicPr>
          <p:nvPr/>
        </p:nvPicPr>
        <p:blipFill rotWithShape="1">
          <a:blip r:embed="rId2"/>
          <a:srcRect b="6778"/>
          <a:stretch/>
        </p:blipFill>
        <p:spPr>
          <a:xfrm>
            <a:off x="3449363" y="1045496"/>
            <a:ext cx="5474829" cy="3064538"/>
          </a:xfrm>
          <a:prstGeom prst="rect">
            <a:avLst/>
          </a:prstGeom>
        </p:spPr>
      </p:pic>
      <p:sp>
        <p:nvSpPr>
          <p:cNvPr id="2" name="TextBox 1">
            <a:extLst>
              <a:ext uri="{FF2B5EF4-FFF2-40B4-BE49-F238E27FC236}">
                <a16:creationId xmlns:a16="http://schemas.microsoft.com/office/drawing/2014/main" id="{E1C02E55-87E4-4432-8AF6-C616458669EE}"/>
              </a:ext>
            </a:extLst>
          </p:cNvPr>
          <p:cNvSpPr txBox="1"/>
          <p:nvPr/>
        </p:nvSpPr>
        <p:spPr>
          <a:xfrm>
            <a:off x="386862" y="584688"/>
            <a:ext cx="46863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Registering for an account</a:t>
            </a:r>
            <a:endParaRPr lang="en-US" sz="2800"/>
          </a:p>
        </p:txBody>
      </p:sp>
      <p:sp>
        <p:nvSpPr>
          <p:cNvPr id="3" name="Rectangle 2">
            <a:extLst>
              <a:ext uri="{FF2B5EF4-FFF2-40B4-BE49-F238E27FC236}">
                <a16:creationId xmlns:a16="http://schemas.microsoft.com/office/drawing/2014/main" id="{9C7ED941-07EA-427E-BF12-B3B88CAA9C9B}"/>
              </a:ext>
            </a:extLst>
          </p:cNvPr>
          <p:cNvSpPr/>
          <p:nvPr/>
        </p:nvSpPr>
        <p:spPr>
          <a:xfrm>
            <a:off x="4129282" y="1542532"/>
            <a:ext cx="418798" cy="236619"/>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1676141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60</a:t>
            </a:fld>
            <a:endParaRPr lang="en-US"/>
          </a:p>
        </p:txBody>
      </p:sp>
      <p:sp>
        <p:nvSpPr>
          <p:cNvPr id="10" name="TextBox 5">
            <a:extLst>
              <a:ext uri="{FF2B5EF4-FFF2-40B4-BE49-F238E27FC236}">
                <a16:creationId xmlns:a16="http://schemas.microsoft.com/office/drawing/2014/main" id="{3CD46A64-6ADB-421E-82AB-43990FF08553}"/>
              </a:ext>
            </a:extLst>
          </p:cNvPr>
          <p:cNvSpPr txBox="1"/>
          <p:nvPr/>
        </p:nvSpPr>
        <p:spPr>
          <a:xfrm>
            <a:off x="287338" y="1060321"/>
            <a:ext cx="1947525" cy="2554545"/>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a:solidFill>
                  <a:srgbClr val="313537"/>
                </a:solidFill>
                <a:effectLst/>
              </a:rPr>
              <a:t>There are 4 steps to the submission process. </a:t>
            </a:r>
          </a:p>
          <a:p>
            <a:endParaRPr lang="en-GB" sz="1600">
              <a:solidFill>
                <a:srgbClr val="313537"/>
              </a:solidFill>
            </a:endParaRPr>
          </a:p>
          <a:p>
            <a:r>
              <a:rPr lang="en-GB" sz="1600">
                <a:solidFill>
                  <a:srgbClr val="313537"/>
                </a:solidFill>
              </a:rPr>
              <a:t>The application must be complete (showing 100%) before pressing submit.</a:t>
            </a:r>
          </a:p>
          <a:p>
            <a:endParaRPr lang="en-GB" sz="1600">
              <a:solidFill>
                <a:srgbClr val="313537"/>
              </a:solidFill>
              <a:cs typeface="Calibri"/>
            </a:endParaRPr>
          </a:p>
        </p:txBody>
      </p:sp>
      <p:pic>
        <p:nvPicPr>
          <p:cNvPr id="2" name="Picture 2" descr="Graphical user interface, application&#10;&#10;Description automatically generated">
            <a:extLst>
              <a:ext uri="{FF2B5EF4-FFF2-40B4-BE49-F238E27FC236}">
                <a16:creationId xmlns:a16="http://schemas.microsoft.com/office/drawing/2014/main" id="{4345DBCB-47B6-4FC4-BD9E-DC930C5ED831}"/>
              </a:ext>
            </a:extLst>
          </p:cNvPr>
          <p:cNvPicPr>
            <a:picLocks noChangeAspect="1"/>
          </p:cNvPicPr>
          <p:nvPr/>
        </p:nvPicPr>
        <p:blipFill>
          <a:blip r:embed="rId2"/>
          <a:stretch>
            <a:fillRect/>
          </a:stretch>
        </p:blipFill>
        <p:spPr>
          <a:xfrm>
            <a:off x="2963174" y="1121015"/>
            <a:ext cx="5859492" cy="1402629"/>
          </a:xfrm>
          <a:prstGeom prst="rect">
            <a:avLst/>
          </a:prstGeom>
        </p:spPr>
      </p:pic>
      <p:pic>
        <p:nvPicPr>
          <p:cNvPr id="3" name="Picture 4" descr="Graphical user interface, application&#10;&#10;Description automatically generated">
            <a:extLst>
              <a:ext uri="{FF2B5EF4-FFF2-40B4-BE49-F238E27FC236}">
                <a16:creationId xmlns:a16="http://schemas.microsoft.com/office/drawing/2014/main" id="{EF7FDDB7-173B-4D9F-8F59-037023AC9966}"/>
              </a:ext>
            </a:extLst>
          </p:cNvPr>
          <p:cNvPicPr>
            <a:picLocks noChangeAspect="1"/>
          </p:cNvPicPr>
          <p:nvPr/>
        </p:nvPicPr>
        <p:blipFill>
          <a:blip r:embed="rId3"/>
          <a:stretch>
            <a:fillRect/>
          </a:stretch>
        </p:blipFill>
        <p:spPr>
          <a:xfrm>
            <a:off x="2963174" y="2676249"/>
            <a:ext cx="5956539" cy="1397673"/>
          </a:xfrm>
          <a:prstGeom prst="rect">
            <a:avLst/>
          </a:prstGeom>
        </p:spPr>
      </p:pic>
    </p:spTree>
    <p:extLst>
      <p:ext uri="{BB962C8B-B14F-4D97-AF65-F5344CB8AC3E}">
        <p14:creationId xmlns:p14="http://schemas.microsoft.com/office/powerpoint/2010/main" val="21662014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61</a:t>
            </a:fld>
            <a:endParaRPr lang="en-US"/>
          </a:p>
        </p:txBody>
      </p:sp>
      <p:sp>
        <p:nvSpPr>
          <p:cNvPr id="5" name="TextBox 5">
            <a:extLst>
              <a:ext uri="{FF2B5EF4-FFF2-40B4-BE49-F238E27FC236}">
                <a16:creationId xmlns:a16="http://schemas.microsoft.com/office/drawing/2014/main" id="{95321EF1-D488-4E28-AF23-DF73C3C6FCD9}"/>
              </a:ext>
            </a:extLst>
          </p:cNvPr>
          <p:cNvSpPr txBox="1"/>
          <p:nvPr/>
        </p:nvSpPr>
        <p:spPr>
          <a:xfrm>
            <a:off x="258566" y="753183"/>
            <a:ext cx="1918996" cy="3293209"/>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rPr>
              <a:t>This shows the full application and you can download it as a pdf (in the top right) to help you check it.</a:t>
            </a:r>
          </a:p>
          <a:p>
            <a:endParaRPr lang="en-GB" sz="1600">
              <a:solidFill>
                <a:srgbClr val="000000"/>
              </a:solidFill>
            </a:endParaRPr>
          </a:p>
          <a:p>
            <a:r>
              <a:rPr lang="en-GB" sz="1600">
                <a:solidFill>
                  <a:srgbClr val="000000"/>
                </a:solidFill>
              </a:rPr>
              <a:t>At the bottom of the application, click </a:t>
            </a:r>
            <a:r>
              <a:rPr lang="en-GB" sz="1600" b="1">
                <a:solidFill>
                  <a:srgbClr val="000000"/>
                </a:solidFill>
              </a:rPr>
              <a:t>Accept and proceed </a:t>
            </a:r>
            <a:r>
              <a:rPr lang="en-GB" sz="1600">
                <a:solidFill>
                  <a:srgbClr val="000000"/>
                </a:solidFill>
              </a:rPr>
              <a:t>(or return to application if you want to make more changes).</a:t>
            </a:r>
            <a:endParaRPr lang="en-GB" sz="1600"/>
          </a:p>
        </p:txBody>
      </p:sp>
      <p:pic>
        <p:nvPicPr>
          <p:cNvPr id="6" name="Picture 5">
            <a:extLst>
              <a:ext uri="{FF2B5EF4-FFF2-40B4-BE49-F238E27FC236}">
                <a16:creationId xmlns:a16="http://schemas.microsoft.com/office/drawing/2014/main" id="{14308344-30A9-4A11-BEBE-CAA946426BB0}"/>
              </a:ext>
            </a:extLst>
          </p:cNvPr>
          <p:cNvPicPr>
            <a:picLocks noChangeAspect="1"/>
          </p:cNvPicPr>
          <p:nvPr/>
        </p:nvPicPr>
        <p:blipFill rotWithShape="1">
          <a:blip r:embed="rId2"/>
          <a:srcRect t="880" r="148"/>
          <a:stretch/>
        </p:blipFill>
        <p:spPr>
          <a:xfrm>
            <a:off x="2407919" y="753183"/>
            <a:ext cx="6416041" cy="321264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228D3EB4-76EA-412D-9E69-C9095F69CF0B}"/>
              </a:ext>
            </a:extLst>
          </p:cNvPr>
          <p:cNvPicPr>
            <a:picLocks noChangeAspect="1"/>
          </p:cNvPicPr>
          <p:nvPr/>
        </p:nvPicPr>
        <p:blipFill>
          <a:blip r:embed="rId3"/>
          <a:stretch>
            <a:fillRect/>
          </a:stretch>
        </p:blipFill>
        <p:spPr>
          <a:xfrm>
            <a:off x="4727279" y="3786271"/>
            <a:ext cx="3789659" cy="6475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96741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62</a:t>
            </a:fld>
            <a:endParaRPr lang="en-US"/>
          </a:p>
        </p:txBody>
      </p:sp>
      <p:sp>
        <p:nvSpPr>
          <p:cNvPr id="5" name="TextBox 5">
            <a:extLst>
              <a:ext uri="{FF2B5EF4-FFF2-40B4-BE49-F238E27FC236}">
                <a16:creationId xmlns:a16="http://schemas.microsoft.com/office/drawing/2014/main" id="{587484F5-84A7-4065-86DB-73A80DD104F1}"/>
              </a:ext>
            </a:extLst>
          </p:cNvPr>
          <p:cNvSpPr txBox="1"/>
          <p:nvPr/>
        </p:nvSpPr>
        <p:spPr>
          <a:xfrm>
            <a:off x="361025" y="1040924"/>
            <a:ext cx="2355166" cy="1107996"/>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1" i="0" u="none" strike="noStrike" kern="1200" cap="none" spc="0" baseline="0">
              <a:solidFill>
                <a:srgbClr val="000000"/>
              </a:solidFill>
              <a:uFillTx/>
            </a:endParaRPr>
          </a:p>
          <a:p>
            <a:r>
              <a:rPr lang="en-GB" sz="1600">
                <a:solidFill>
                  <a:srgbClr val="000000"/>
                </a:solidFill>
              </a:rPr>
              <a:t>We then need you to update your preferences. </a:t>
            </a:r>
          </a:p>
          <a:p>
            <a:endParaRPr lang="en-GB">
              <a:solidFill>
                <a:srgbClr val="000000"/>
              </a:solidFill>
            </a:endParaRPr>
          </a:p>
        </p:txBody>
      </p:sp>
      <p:pic>
        <p:nvPicPr>
          <p:cNvPr id="8" name="Picture 7">
            <a:extLst>
              <a:ext uri="{FF2B5EF4-FFF2-40B4-BE49-F238E27FC236}">
                <a16:creationId xmlns:a16="http://schemas.microsoft.com/office/drawing/2014/main" id="{B0C32AB1-D4FA-4D28-A4EC-8B2C482FF3F0}"/>
              </a:ext>
            </a:extLst>
          </p:cNvPr>
          <p:cNvPicPr>
            <a:picLocks noChangeAspect="1"/>
          </p:cNvPicPr>
          <p:nvPr/>
        </p:nvPicPr>
        <p:blipFill>
          <a:blip r:embed="rId2"/>
          <a:stretch>
            <a:fillRect/>
          </a:stretch>
        </p:blipFill>
        <p:spPr>
          <a:xfrm>
            <a:off x="2766183" y="255749"/>
            <a:ext cx="3951634" cy="41533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944580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63</a:t>
            </a:fld>
            <a:endParaRPr lang="en-US"/>
          </a:p>
        </p:txBody>
      </p:sp>
      <p:pic>
        <p:nvPicPr>
          <p:cNvPr id="3" name="Picture 2">
            <a:extLst>
              <a:ext uri="{FF2B5EF4-FFF2-40B4-BE49-F238E27FC236}">
                <a16:creationId xmlns:a16="http://schemas.microsoft.com/office/drawing/2014/main" id="{7B462CBF-18B6-4FCF-BE13-9332AA340E3E}"/>
              </a:ext>
            </a:extLst>
          </p:cNvPr>
          <p:cNvPicPr>
            <a:picLocks noChangeAspect="1"/>
          </p:cNvPicPr>
          <p:nvPr/>
        </p:nvPicPr>
        <p:blipFill>
          <a:blip r:embed="rId2"/>
          <a:stretch>
            <a:fillRect/>
          </a:stretch>
        </p:blipFill>
        <p:spPr>
          <a:xfrm>
            <a:off x="2912427" y="953289"/>
            <a:ext cx="6071587" cy="3097931"/>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B31928BC-9428-401A-8AFE-A5B5CEA9B6F6}"/>
              </a:ext>
            </a:extLst>
          </p:cNvPr>
          <p:cNvGrpSpPr/>
          <p:nvPr/>
        </p:nvGrpSpPr>
        <p:grpSpPr>
          <a:xfrm>
            <a:off x="221065" y="701769"/>
            <a:ext cx="2410168" cy="3539430"/>
            <a:chOff x="221065" y="701769"/>
            <a:chExt cx="2410168" cy="3539430"/>
          </a:xfrm>
        </p:grpSpPr>
        <p:sp>
          <p:nvSpPr>
            <p:cNvPr id="5" name="TextBox 5">
              <a:extLst>
                <a:ext uri="{FF2B5EF4-FFF2-40B4-BE49-F238E27FC236}">
                  <a16:creationId xmlns:a16="http://schemas.microsoft.com/office/drawing/2014/main" id="{8FF01E56-CA34-4C44-9AB4-D0AFABD59E95}"/>
                </a:ext>
              </a:extLst>
            </p:cNvPr>
            <p:cNvSpPr txBox="1"/>
            <p:nvPr/>
          </p:nvSpPr>
          <p:spPr>
            <a:xfrm>
              <a:off x="221065" y="701769"/>
              <a:ext cx="2410168" cy="3539430"/>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rPr>
                <a:t>You must tick the box at the bottom of the page to confirm you have read and understood the terms and conditions.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a:solidFill>
                  <a:srgbClr val="000000"/>
                </a:solidFil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rPr>
                <a:t>You can collapse these by clicking the     .</a:t>
              </a: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a:solidFill>
                  <a:srgbClr val="000000"/>
                </a:solidFill>
              </a:endParaRPr>
            </a:p>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a:solidFill>
                    <a:srgbClr val="000000"/>
                  </a:solidFill>
                </a:rPr>
                <a:t>Then click </a:t>
              </a:r>
              <a:r>
                <a:rPr lang="en-GB" sz="1600" b="1">
                  <a:solidFill>
                    <a:srgbClr val="000000"/>
                  </a:solidFill>
                </a:rPr>
                <a:t>Accept and proceed</a:t>
              </a:r>
              <a:r>
                <a:rPr lang="en-GB" sz="1600">
                  <a:solidFill>
                    <a:srgbClr val="000000"/>
                  </a:solidFill>
                </a:rPr>
                <a:t>, or you can Return to application, or Return to marketing preferences.</a:t>
              </a:r>
              <a:endParaRPr lang="en-GB" sz="1600"/>
            </a:p>
          </p:txBody>
        </p:sp>
        <p:sp>
          <p:nvSpPr>
            <p:cNvPr id="6" name="Isosceles Triangle 5">
              <a:extLst>
                <a:ext uri="{FF2B5EF4-FFF2-40B4-BE49-F238E27FC236}">
                  <a16:creationId xmlns:a16="http://schemas.microsoft.com/office/drawing/2014/main" id="{82D1A678-01B1-4EB8-A2BE-8B03EBECEE1F}"/>
                </a:ext>
              </a:extLst>
            </p:cNvPr>
            <p:cNvSpPr/>
            <p:nvPr/>
          </p:nvSpPr>
          <p:spPr>
            <a:xfrm rot="10800000">
              <a:off x="1276860" y="2506435"/>
              <a:ext cx="167951" cy="130629"/>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0302025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399EC3-A05D-49D6-B7FA-6783708C2848}"/>
              </a:ext>
            </a:extLst>
          </p:cNvPr>
          <p:cNvSpPr>
            <a:spLocks noGrp="1"/>
          </p:cNvSpPr>
          <p:nvPr>
            <p:ph type="title"/>
          </p:nvPr>
        </p:nvSpPr>
        <p:spPr/>
        <p:txBody>
          <a:bodyPr/>
          <a:lstStyle/>
          <a:p>
            <a:r>
              <a:rPr lang="en-GB"/>
              <a:t>Pay and Submit.</a:t>
            </a:r>
          </a:p>
        </p:txBody>
      </p:sp>
      <p:sp>
        <p:nvSpPr>
          <p:cNvPr id="3" name="Slide Number Placeholder 2">
            <a:extLst>
              <a:ext uri="{FF2B5EF4-FFF2-40B4-BE49-F238E27FC236}">
                <a16:creationId xmlns:a16="http://schemas.microsoft.com/office/drawing/2014/main" id="{459B7B92-C0C6-4825-9350-9F3945C646E3}"/>
              </a:ext>
            </a:extLst>
          </p:cNvPr>
          <p:cNvSpPr>
            <a:spLocks noGrp="1"/>
          </p:cNvSpPr>
          <p:nvPr>
            <p:ph type="sldNum" sz="quarter" idx="4"/>
          </p:nvPr>
        </p:nvSpPr>
        <p:spPr>
          <a:xfrm>
            <a:off x="8593138" y="4803775"/>
            <a:ext cx="550862" cy="227013"/>
          </a:xfrm>
        </p:spPr>
        <p:txBody>
          <a:bodyPr/>
          <a:lstStyle/>
          <a:p>
            <a:r>
              <a:rPr lang="en-US"/>
              <a:t>|   </a:t>
            </a:r>
            <a:fld id="{D7A593A7-184A-6D43-8A36-702213271FF9}" type="slidenum">
              <a:rPr lang="en-US" smtClean="0"/>
              <a:pPr/>
              <a:t>64</a:t>
            </a:fld>
            <a:endParaRPr lang="en-US"/>
          </a:p>
        </p:txBody>
      </p:sp>
      <p:sp>
        <p:nvSpPr>
          <p:cNvPr id="4" name="Footer Placeholder 3">
            <a:extLst>
              <a:ext uri="{FF2B5EF4-FFF2-40B4-BE49-F238E27FC236}">
                <a16:creationId xmlns:a16="http://schemas.microsoft.com/office/drawing/2014/main" id="{AC9CFE0E-A680-4168-A32D-3483330669A2}"/>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22638562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65</a:t>
            </a:fld>
            <a:endParaRPr lang="en-US"/>
          </a:p>
        </p:txBody>
      </p:sp>
      <p:pic>
        <p:nvPicPr>
          <p:cNvPr id="3" name="Picture 2">
            <a:extLst>
              <a:ext uri="{FF2B5EF4-FFF2-40B4-BE49-F238E27FC236}">
                <a16:creationId xmlns:a16="http://schemas.microsoft.com/office/drawing/2014/main" id="{9BEBFA3D-692A-4CE3-B22E-490AD79204A8}"/>
              </a:ext>
            </a:extLst>
          </p:cNvPr>
          <p:cNvPicPr>
            <a:picLocks noChangeAspect="1"/>
          </p:cNvPicPr>
          <p:nvPr/>
        </p:nvPicPr>
        <p:blipFill>
          <a:blip r:embed="rId2"/>
          <a:stretch>
            <a:fillRect/>
          </a:stretch>
        </p:blipFill>
        <p:spPr>
          <a:xfrm>
            <a:off x="2960778" y="1256588"/>
            <a:ext cx="5997592" cy="263032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A1FDBBD0-DC31-4AF7-8941-2E88CE83BBFC}"/>
              </a:ext>
            </a:extLst>
          </p:cNvPr>
          <p:cNvSpPr txBox="1"/>
          <p:nvPr/>
        </p:nvSpPr>
        <p:spPr>
          <a:xfrm>
            <a:off x="287338" y="1034960"/>
            <a:ext cx="2662094" cy="1200329"/>
          </a:xfrm>
          <a:prstGeom prst="rect">
            <a:avLst/>
          </a:prstGeom>
          <a:noFill/>
          <a:ln cap="flat">
            <a:noFill/>
          </a:ln>
        </p:spPr>
        <p:txBody>
          <a:bodyPr vert="horz" wrap="square" lIns="91440" tIns="45720" rIns="91440" bIns="45720" anchor="t" anchorCtr="0" compatLnSpc="1">
            <a:spAutoFit/>
          </a:bodyPr>
          <a:lstStyle/>
          <a:p>
            <a:r>
              <a:rPr lang="en-GB">
                <a:solidFill>
                  <a:srgbClr val="000000"/>
                </a:solidFill>
              </a:rPr>
              <a:t>If your school or college pay for your application you wont need to enter any credit card details.</a:t>
            </a:r>
            <a:endParaRPr lang="en-GB"/>
          </a:p>
        </p:txBody>
      </p:sp>
    </p:spTree>
    <p:extLst>
      <p:ext uri="{BB962C8B-B14F-4D97-AF65-F5344CB8AC3E}">
        <p14:creationId xmlns:p14="http://schemas.microsoft.com/office/powerpoint/2010/main" val="1504877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11EC47-57C3-42D6-874C-D14AE5F7FB02}"/>
              </a:ext>
            </a:extLst>
          </p:cNvPr>
          <p:cNvSpPr txBox="1">
            <a:spLocks/>
          </p:cNvSpPr>
          <p:nvPr/>
        </p:nvSpPr>
        <p:spPr>
          <a:xfrm>
            <a:off x="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Security marking: </a:t>
            </a:r>
            <a:r>
              <a:rPr lang="en-US" b="1"/>
              <a:t>PUBLIC</a:t>
            </a:r>
          </a:p>
        </p:txBody>
      </p:sp>
      <p:sp>
        <p:nvSpPr>
          <p:cNvPr id="7" name="Slide Number Placeholder 2">
            <a:extLst>
              <a:ext uri="{FF2B5EF4-FFF2-40B4-BE49-F238E27FC236}">
                <a16:creationId xmlns:a16="http://schemas.microsoft.com/office/drawing/2014/main" id="{A4A7B767-4038-41A0-A070-909063273805}"/>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smtClean="0"/>
              <a:pPr/>
              <a:t>66</a:t>
            </a:fld>
            <a:endParaRPr lang="en-US"/>
          </a:p>
        </p:txBody>
      </p:sp>
      <p:sp>
        <p:nvSpPr>
          <p:cNvPr id="5" name="TextBox 5">
            <a:extLst>
              <a:ext uri="{FF2B5EF4-FFF2-40B4-BE49-F238E27FC236}">
                <a16:creationId xmlns:a16="http://schemas.microsoft.com/office/drawing/2014/main" id="{8FF01E56-CA34-4C44-9AB4-D0AFABD59E95}"/>
              </a:ext>
            </a:extLst>
          </p:cNvPr>
          <p:cNvSpPr txBox="1"/>
          <p:nvPr/>
        </p:nvSpPr>
        <p:spPr>
          <a:xfrm>
            <a:off x="535900" y="1635125"/>
            <a:ext cx="2463734" cy="1477328"/>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i="0" u="none" strike="noStrike" kern="1200" cap="none" spc="0" baseline="0">
                <a:solidFill>
                  <a:srgbClr val="000000"/>
                </a:solidFill>
                <a:uFillTx/>
                <a:latin typeface="Calibri"/>
              </a:rPr>
              <a:t>If you need to pay by card you will see this, click </a:t>
            </a:r>
            <a:r>
              <a:rPr lang="en-GB" sz="1800" b="1" i="0" u="none" strike="noStrike" kern="1200" cap="none" spc="0" baseline="0">
                <a:solidFill>
                  <a:srgbClr val="000000"/>
                </a:solidFill>
                <a:uFillTx/>
                <a:latin typeface="Calibri"/>
              </a:rPr>
              <a:t>Pay now </a:t>
            </a:r>
            <a:r>
              <a:rPr lang="en-GB" sz="1800" i="0" u="none" strike="noStrike" kern="1200" cap="none" spc="0" baseline="0">
                <a:solidFill>
                  <a:srgbClr val="000000"/>
                </a:solidFill>
                <a:uFillTx/>
                <a:latin typeface="Calibri"/>
              </a:rPr>
              <a:t>and you will be asked to enter your card details. </a:t>
            </a:r>
          </a:p>
        </p:txBody>
      </p:sp>
      <p:grpSp>
        <p:nvGrpSpPr>
          <p:cNvPr id="3" name="Group 2">
            <a:extLst>
              <a:ext uri="{FF2B5EF4-FFF2-40B4-BE49-F238E27FC236}">
                <a16:creationId xmlns:a16="http://schemas.microsoft.com/office/drawing/2014/main" id="{AB2204A6-A83A-4CE7-B080-71FF1347E365}"/>
              </a:ext>
            </a:extLst>
          </p:cNvPr>
          <p:cNvGrpSpPr/>
          <p:nvPr/>
        </p:nvGrpSpPr>
        <p:grpSpPr>
          <a:xfrm>
            <a:off x="2999634" y="794771"/>
            <a:ext cx="5069373" cy="3553958"/>
            <a:chOff x="2999634" y="794771"/>
            <a:chExt cx="5069373" cy="3553958"/>
          </a:xfrm>
        </p:grpSpPr>
        <p:pic>
          <p:nvPicPr>
            <p:cNvPr id="6" name="Picture 5">
              <a:extLst>
                <a:ext uri="{FF2B5EF4-FFF2-40B4-BE49-F238E27FC236}">
                  <a16:creationId xmlns:a16="http://schemas.microsoft.com/office/drawing/2014/main" id="{FDC3D9DF-9855-48F7-BEC3-796008C10B20}"/>
                </a:ext>
              </a:extLst>
            </p:cNvPr>
            <p:cNvPicPr>
              <a:picLocks noChangeAspect="1"/>
            </p:cNvPicPr>
            <p:nvPr/>
          </p:nvPicPr>
          <p:blipFill>
            <a:blip r:embed="rId2"/>
            <a:stretch>
              <a:fillRect/>
            </a:stretch>
          </p:blipFill>
          <p:spPr>
            <a:xfrm>
              <a:off x="2999634" y="794771"/>
              <a:ext cx="5069373" cy="3553958"/>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57C8D07B-0255-47A2-9731-A308276E315E}"/>
                </a:ext>
              </a:extLst>
            </p:cNvPr>
            <p:cNvSpPr txBox="1"/>
            <p:nvPr/>
          </p:nvSpPr>
          <p:spPr>
            <a:xfrm>
              <a:off x="4550229" y="3083425"/>
              <a:ext cx="574255" cy="20005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b="1">
                  <a:solidFill>
                    <a:schemeClr val="bg1">
                      <a:lumMod val="65000"/>
                    </a:schemeClr>
                  </a:solidFill>
                  <a:latin typeface="+mj-lt"/>
                </a:rPr>
                <a:t>£26.50</a:t>
              </a:r>
            </a:p>
          </p:txBody>
        </p:sp>
      </p:grpSp>
    </p:spTree>
    <p:extLst>
      <p:ext uri="{BB962C8B-B14F-4D97-AF65-F5344CB8AC3E}">
        <p14:creationId xmlns:p14="http://schemas.microsoft.com/office/powerpoint/2010/main" val="1693128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369D69A-291A-4266-AB87-5DB2C4E1D902}"/>
              </a:ext>
            </a:extLst>
          </p:cNvPr>
          <p:cNvSpPr txBox="1"/>
          <p:nvPr/>
        </p:nvSpPr>
        <p:spPr>
          <a:xfrm>
            <a:off x="357699" y="1171365"/>
            <a:ext cx="2191831" cy="2800767"/>
          </a:xfrm>
          <a:prstGeom prst="rect">
            <a:avLst/>
          </a:prstGeom>
          <a:noFill/>
          <a:ln cap="flat">
            <a:noFill/>
          </a:ln>
        </p:spPr>
        <p:txBody>
          <a:bodyPr vert="horz" wrap="square" lIns="91440" tIns="45720" rIns="91440" bIns="45720" anchor="t" anchorCtr="0" compatLnSpc="1">
            <a:spAutoFit/>
          </a:bodyPr>
          <a:lstStyle/>
          <a:p>
            <a:r>
              <a:rPr lang="en-GB" sz="1600">
                <a:solidFill>
                  <a:srgbClr val="000000"/>
                </a:solidFill>
              </a:rPr>
              <a:t>When you've paid and submitted your application, it will go to your school/college to check. </a:t>
            </a:r>
          </a:p>
          <a:p>
            <a:endParaRPr lang="en-GB" sz="1600">
              <a:solidFill>
                <a:srgbClr val="000000"/>
              </a:solidFill>
            </a:endParaRPr>
          </a:p>
          <a:p>
            <a:r>
              <a:rPr lang="en-GB" sz="1600">
                <a:solidFill>
                  <a:srgbClr val="000000"/>
                </a:solidFill>
              </a:rPr>
              <a:t>They will submit the application to UCAS.</a:t>
            </a:r>
            <a:endParaRPr lang="en-GB" sz="1600">
              <a:solidFill>
                <a:srgbClr val="000000"/>
              </a:solidFill>
              <a:cs typeface="Calibri"/>
            </a:endParaRPr>
          </a:p>
          <a:p>
            <a:endParaRPr lang="en-GB" sz="1600">
              <a:solidFill>
                <a:srgbClr val="000000"/>
              </a:solidFill>
            </a:endParaRPr>
          </a:p>
          <a:p>
            <a:r>
              <a:rPr lang="en-GB" sz="1600">
                <a:solidFill>
                  <a:srgbClr val="000000"/>
                </a:solidFill>
              </a:rPr>
              <a:t>If you log in you will see a read only version. </a:t>
            </a:r>
            <a:endParaRPr lang="en-GB" sz="1600">
              <a:solidFill>
                <a:srgbClr val="000000"/>
              </a:solidFill>
              <a:cs typeface="Calibri"/>
            </a:endParaRPr>
          </a:p>
        </p:txBody>
      </p:sp>
      <p:sp>
        <p:nvSpPr>
          <p:cNvPr id="2" name="Slide Number Placeholder 2">
            <a:extLst>
              <a:ext uri="{FF2B5EF4-FFF2-40B4-BE49-F238E27FC236}">
                <a16:creationId xmlns:a16="http://schemas.microsoft.com/office/drawing/2014/main" id="{E9065658-54EC-4176-B1E3-92AF6A04BC98}"/>
              </a:ext>
            </a:extLst>
          </p:cNvPr>
          <p:cNvSpPr txBox="1">
            <a:spLocks/>
          </p:cNvSpPr>
          <p:nvPr/>
        </p:nvSpPr>
        <p:spPr>
          <a:xfrm>
            <a:off x="8593138" y="4803775"/>
            <a:ext cx="550862"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   </a:t>
            </a:r>
            <a:fld id="{D7A593A7-184A-6D43-8A36-702213271FF9}" type="slidenum">
              <a:rPr lang="en-US" dirty="0" smtClean="0"/>
              <a:pPr/>
              <a:t>67</a:t>
            </a:fld>
            <a:endParaRPr lang="en-US"/>
          </a:p>
        </p:txBody>
      </p:sp>
      <p:pic>
        <p:nvPicPr>
          <p:cNvPr id="4" name="Picture 3">
            <a:extLst>
              <a:ext uri="{FF2B5EF4-FFF2-40B4-BE49-F238E27FC236}">
                <a16:creationId xmlns:a16="http://schemas.microsoft.com/office/drawing/2014/main" id="{6919CCFE-D572-4A1A-957A-24F4180BDEED}"/>
              </a:ext>
            </a:extLst>
          </p:cNvPr>
          <p:cNvPicPr>
            <a:picLocks noChangeAspect="1"/>
          </p:cNvPicPr>
          <p:nvPr/>
        </p:nvPicPr>
        <p:blipFill rotWithShape="1">
          <a:blip r:embed="rId2"/>
          <a:srcRect r="1387" b="1464"/>
          <a:stretch/>
        </p:blipFill>
        <p:spPr>
          <a:xfrm>
            <a:off x="2936399" y="1171365"/>
            <a:ext cx="5849902" cy="30196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646827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BCFDF8B-2155-454A-BCD7-EB69C6B4A5DF}"/>
              </a:ext>
            </a:extLst>
          </p:cNvPr>
          <p:cNvSpPr>
            <a:spLocks noGrp="1"/>
          </p:cNvSpPr>
          <p:nvPr>
            <p:ph type="title"/>
          </p:nvPr>
        </p:nvSpPr>
        <p:spPr/>
        <p:txBody>
          <a:bodyPr/>
          <a:lstStyle/>
          <a:p>
            <a:r>
              <a:rPr lang="en-GB"/>
              <a:t>Tracking your application  </a:t>
            </a:r>
          </a:p>
        </p:txBody>
      </p:sp>
      <p:sp>
        <p:nvSpPr>
          <p:cNvPr id="11" name="Text Placeholder 10">
            <a:extLst>
              <a:ext uri="{FF2B5EF4-FFF2-40B4-BE49-F238E27FC236}">
                <a16:creationId xmlns:a16="http://schemas.microsoft.com/office/drawing/2014/main" id="{2545088C-69BD-4FAF-BE1C-5770C69CECB8}"/>
              </a:ext>
            </a:extLst>
          </p:cNvPr>
          <p:cNvSpPr>
            <a:spLocks noGrp="1"/>
          </p:cNvSpPr>
          <p:nvPr>
            <p:ph type="body" idx="1"/>
          </p:nvPr>
        </p:nvSpPr>
        <p:spPr/>
        <p:txBody>
          <a:bodyPr/>
          <a:lstStyle/>
          <a:p>
            <a:endParaRPr lang="en-GB"/>
          </a:p>
        </p:txBody>
      </p:sp>
      <p:sp>
        <p:nvSpPr>
          <p:cNvPr id="5" name="Slide Number Placeholder 4">
            <a:extLst>
              <a:ext uri="{FF2B5EF4-FFF2-40B4-BE49-F238E27FC236}">
                <a16:creationId xmlns:a16="http://schemas.microsoft.com/office/drawing/2014/main" id="{80863669-FEA7-4259-A1CD-EB32C1F20128}"/>
              </a:ext>
            </a:extLst>
          </p:cNvPr>
          <p:cNvSpPr>
            <a:spLocks noGrp="1"/>
          </p:cNvSpPr>
          <p:nvPr>
            <p:ph type="sldNum" sz="quarter" idx="4"/>
          </p:nvPr>
        </p:nvSpPr>
        <p:spPr/>
        <p:txBody>
          <a:bodyPr/>
          <a:lstStyle/>
          <a:p>
            <a:r>
              <a:rPr lang="en-US"/>
              <a:t>|   </a:t>
            </a:r>
            <a:fld id="{D7A593A7-184A-6D43-8A36-702213271FF9}" type="slidenum">
              <a:rPr lang="en-US" smtClean="0"/>
              <a:pPr/>
              <a:t>68</a:t>
            </a:fld>
            <a:endParaRPr lang="en-US"/>
          </a:p>
        </p:txBody>
      </p:sp>
      <p:sp>
        <p:nvSpPr>
          <p:cNvPr id="4" name="Footer Placeholder 3">
            <a:extLst>
              <a:ext uri="{FF2B5EF4-FFF2-40B4-BE49-F238E27FC236}">
                <a16:creationId xmlns:a16="http://schemas.microsoft.com/office/drawing/2014/main" id="{650CC30A-A685-4978-899D-84824FE0A4D4}"/>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Tree>
    <p:extLst>
      <p:ext uri="{BB962C8B-B14F-4D97-AF65-F5344CB8AC3E}">
        <p14:creationId xmlns:p14="http://schemas.microsoft.com/office/powerpoint/2010/main" val="35796108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2CB39A-5916-484C-AE07-68960BD3C515}"/>
              </a:ext>
            </a:extLst>
          </p:cNvPr>
          <p:cNvSpPr>
            <a:spLocks noGrp="1"/>
          </p:cNvSpPr>
          <p:nvPr>
            <p:ph type="sldNum" sz="quarter" idx="4294967295"/>
          </p:nvPr>
        </p:nvSpPr>
        <p:spPr>
          <a:xfrm>
            <a:off x="8593138" y="4803775"/>
            <a:ext cx="550862" cy="227013"/>
          </a:xfrm>
        </p:spPr>
        <p:txBody>
          <a:bodyPr/>
          <a:lstStyle/>
          <a:p>
            <a:r>
              <a:rPr lang="en-US">
                <a:solidFill>
                  <a:schemeClr val="bg1"/>
                </a:solidFill>
              </a:rPr>
              <a:t>|   </a:t>
            </a:r>
            <a:fld id="{D7A593A7-184A-6D43-8A36-702213271FF9}" type="slidenum">
              <a:rPr lang="en-US" smtClean="0">
                <a:solidFill>
                  <a:schemeClr val="bg1"/>
                </a:solidFill>
              </a:rPr>
              <a:pPr/>
              <a:t>69</a:t>
            </a:fld>
            <a:endParaRPr lang="en-US">
              <a:solidFill>
                <a:schemeClr val="bg1"/>
              </a:solidFill>
            </a:endParaRPr>
          </a:p>
        </p:txBody>
      </p:sp>
      <p:pic>
        <p:nvPicPr>
          <p:cNvPr id="6" name="Picture 5" descr="A screenshot of a phone&#10;&#10;Description automatically generated with medium confidence">
            <a:extLst>
              <a:ext uri="{FF2B5EF4-FFF2-40B4-BE49-F238E27FC236}">
                <a16:creationId xmlns:a16="http://schemas.microsoft.com/office/drawing/2014/main" id="{DB226699-EFF8-44D5-8B2D-403869DA9CCD}"/>
              </a:ext>
            </a:extLst>
          </p:cNvPr>
          <p:cNvPicPr>
            <a:picLocks noChangeAspect="1"/>
          </p:cNvPicPr>
          <p:nvPr/>
        </p:nvPicPr>
        <p:blipFill rotWithShape="1">
          <a:blip r:embed="rId2"/>
          <a:srcRect l="19150" t="22570" r="3136"/>
          <a:stretch/>
        </p:blipFill>
        <p:spPr>
          <a:xfrm>
            <a:off x="531401" y="1614385"/>
            <a:ext cx="1884998" cy="2861055"/>
          </a:xfrm>
          <a:prstGeom prst="rect">
            <a:avLst/>
          </a:prstGeom>
        </p:spPr>
      </p:pic>
      <p:pic>
        <p:nvPicPr>
          <p:cNvPr id="12" name="Picture 11" descr="Graphical user interface, diagram, text&#10;&#10;Description automatically generated">
            <a:extLst>
              <a:ext uri="{FF2B5EF4-FFF2-40B4-BE49-F238E27FC236}">
                <a16:creationId xmlns:a16="http://schemas.microsoft.com/office/drawing/2014/main" id="{D6F51451-9A4C-42D5-BE52-33F5F20A870A}"/>
              </a:ext>
            </a:extLst>
          </p:cNvPr>
          <p:cNvPicPr>
            <a:picLocks noChangeAspect="1"/>
          </p:cNvPicPr>
          <p:nvPr/>
        </p:nvPicPr>
        <p:blipFill>
          <a:blip r:embed="rId3"/>
          <a:stretch>
            <a:fillRect/>
          </a:stretch>
        </p:blipFill>
        <p:spPr>
          <a:xfrm>
            <a:off x="4684091" y="1519653"/>
            <a:ext cx="2012782" cy="2947083"/>
          </a:xfrm>
          <a:prstGeom prst="rect">
            <a:avLst/>
          </a:prstGeom>
        </p:spPr>
      </p:pic>
      <p:pic>
        <p:nvPicPr>
          <p:cNvPr id="14" name="Picture 13">
            <a:extLst>
              <a:ext uri="{FF2B5EF4-FFF2-40B4-BE49-F238E27FC236}">
                <a16:creationId xmlns:a16="http://schemas.microsoft.com/office/drawing/2014/main" id="{B82EC97F-4AD3-4619-91D5-EFCDAF141C58}"/>
              </a:ext>
            </a:extLst>
          </p:cNvPr>
          <p:cNvPicPr>
            <a:picLocks noChangeAspect="1"/>
          </p:cNvPicPr>
          <p:nvPr/>
        </p:nvPicPr>
        <p:blipFill>
          <a:blip r:embed="rId4"/>
          <a:stretch>
            <a:fillRect/>
          </a:stretch>
        </p:blipFill>
        <p:spPr>
          <a:xfrm>
            <a:off x="2536581" y="1553429"/>
            <a:ext cx="1984281" cy="2861056"/>
          </a:xfrm>
          <a:prstGeom prst="rect">
            <a:avLst/>
          </a:prstGeom>
        </p:spPr>
      </p:pic>
      <p:pic>
        <p:nvPicPr>
          <p:cNvPr id="16" name="Picture 15" descr="Graphical user interface, diagram, application&#10;&#10;Description automatically generated">
            <a:extLst>
              <a:ext uri="{FF2B5EF4-FFF2-40B4-BE49-F238E27FC236}">
                <a16:creationId xmlns:a16="http://schemas.microsoft.com/office/drawing/2014/main" id="{F0F9F09F-A391-4A22-92C6-D9076659162A}"/>
              </a:ext>
            </a:extLst>
          </p:cNvPr>
          <p:cNvPicPr>
            <a:picLocks noChangeAspect="1"/>
          </p:cNvPicPr>
          <p:nvPr/>
        </p:nvPicPr>
        <p:blipFill>
          <a:blip r:embed="rId5"/>
          <a:stretch>
            <a:fillRect/>
          </a:stretch>
        </p:blipFill>
        <p:spPr>
          <a:xfrm>
            <a:off x="6860102" y="1514103"/>
            <a:ext cx="2097718" cy="2881482"/>
          </a:xfrm>
          <a:prstGeom prst="rect">
            <a:avLst/>
          </a:prstGeom>
        </p:spPr>
      </p:pic>
      <p:sp>
        <p:nvSpPr>
          <p:cNvPr id="17" name="Footer Placeholder 3">
            <a:extLst>
              <a:ext uri="{FF2B5EF4-FFF2-40B4-BE49-F238E27FC236}">
                <a16:creationId xmlns:a16="http://schemas.microsoft.com/office/drawing/2014/main" id="{923E5C7E-FA5D-4FE1-974C-C8DBC682FA22}"/>
              </a:ext>
            </a:extLst>
          </p:cNvPr>
          <p:cNvSpPr txBox="1">
            <a:spLocks/>
          </p:cNvSpPr>
          <p:nvPr/>
        </p:nvSpPr>
        <p:spPr>
          <a:xfrm>
            <a:off x="8890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Security marking: </a:t>
            </a:r>
            <a:r>
              <a:rPr lang="en-US" b="1">
                <a:solidFill>
                  <a:schemeClr val="bg1"/>
                </a:solidFill>
              </a:rPr>
              <a:t>PUBLIC</a:t>
            </a:r>
          </a:p>
        </p:txBody>
      </p:sp>
      <p:sp>
        <p:nvSpPr>
          <p:cNvPr id="2" name="TextBox 1">
            <a:extLst>
              <a:ext uri="{FF2B5EF4-FFF2-40B4-BE49-F238E27FC236}">
                <a16:creationId xmlns:a16="http://schemas.microsoft.com/office/drawing/2014/main" id="{6FD33D52-5A1E-44B6-AF45-7CD5FAD021A0}"/>
              </a:ext>
            </a:extLst>
          </p:cNvPr>
          <p:cNvSpPr txBox="1"/>
          <p:nvPr/>
        </p:nvSpPr>
        <p:spPr>
          <a:xfrm>
            <a:off x="531401" y="747915"/>
            <a:ext cx="7852909" cy="646331"/>
          </a:xfrm>
          <a:prstGeom prst="rect">
            <a:avLst/>
          </a:prstGeom>
          <a:noFill/>
        </p:spPr>
        <p:txBody>
          <a:bodyPr wrap="square" rtlCol="0">
            <a:spAutoFit/>
          </a:bodyPr>
          <a:lstStyle/>
          <a:p>
            <a:r>
              <a:rPr lang="en-GB" sz="1800">
                <a:solidFill>
                  <a:schemeClr val="bg1"/>
                </a:solidFill>
                <a:effectLst/>
                <a:latin typeface="Segoe UI" panose="020B0502040204020203" pitchFamily="34" charset="0"/>
              </a:rPr>
              <a:t>Depending on the status of your application you’ll see of </a:t>
            </a:r>
            <a:r>
              <a:rPr lang="en-GB">
                <a:solidFill>
                  <a:schemeClr val="bg1"/>
                </a:solidFill>
                <a:latin typeface="Segoe UI" panose="020B0502040204020203" pitchFamily="34" charset="0"/>
              </a:rPr>
              <a:t>the following tiles on your UCAS Hub homepage. Click on it to go to your application. </a:t>
            </a:r>
            <a:endParaRPr lang="en-GB">
              <a:solidFill>
                <a:schemeClr val="bg1"/>
              </a:solidFill>
            </a:endParaRPr>
          </a:p>
        </p:txBody>
      </p:sp>
    </p:spTree>
    <p:extLst>
      <p:ext uri="{BB962C8B-B14F-4D97-AF65-F5344CB8AC3E}">
        <p14:creationId xmlns:p14="http://schemas.microsoft.com/office/powerpoint/2010/main" val="3384637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8" name="TextBox 5">
            <a:extLst>
              <a:ext uri="{FF2B5EF4-FFF2-40B4-BE49-F238E27FC236}">
                <a16:creationId xmlns:a16="http://schemas.microsoft.com/office/drawing/2014/main" id="{8C917077-3DE6-48FB-A816-D1BFF1239008}"/>
              </a:ext>
            </a:extLst>
          </p:cNvPr>
          <p:cNvSpPr txBox="1"/>
          <p:nvPr/>
        </p:nvSpPr>
        <p:spPr>
          <a:xfrm>
            <a:off x="359709" y="1839820"/>
            <a:ext cx="2614750" cy="1077218"/>
          </a:xfrm>
          <a:prstGeom prst="rect">
            <a:avLst/>
          </a:prstGeom>
          <a:noFill/>
          <a:ln cap="flat">
            <a:noFill/>
          </a:ln>
        </p:spPr>
        <p:txBody>
          <a:bodyPr vert="horz" wrap="square" lIns="91440" tIns="45720" rIns="91440" bIns="45720" anchor="t" anchorCtr="0" compatLnSpc="1">
            <a:spAutoFit/>
          </a:bodyPr>
          <a:lstStyle/>
          <a:p>
            <a:r>
              <a:rPr lang="en-GB" sz="1600" b="0" i="0">
                <a:solidFill>
                  <a:srgbClr val="000000"/>
                </a:solidFill>
                <a:effectLst/>
              </a:rPr>
              <a:t>We’ll email you </a:t>
            </a:r>
            <a:r>
              <a:rPr lang="en-GB" sz="1600">
                <a:solidFill>
                  <a:srgbClr val="000000"/>
                </a:solidFill>
              </a:rPr>
              <a:t>a </a:t>
            </a:r>
            <a:r>
              <a:rPr lang="en-GB" sz="1600" b="1">
                <a:solidFill>
                  <a:srgbClr val="000000"/>
                </a:solidFill>
              </a:rPr>
              <a:t>code </a:t>
            </a:r>
            <a:r>
              <a:rPr lang="en-GB" sz="1600">
                <a:solidFill>
                  <a:srgbClr val="000000"/>
                </a:solidFill>
              </a:rPr>
              <a:t>to</a:t>
            </a:r>
            <a:r>
              <a:rPr lang="en-GB" sz="1600" b="0" i="0">
                <a:solidFill>
                  <a:srgbClr val="000000"/>
                </a:solidFill>
                <a:effectLst/>
              </a:rPr>
              <a:t> </a:t>
            </a:r>
            <a:r>
              <a:rPr lang="en-GB" sz="1600" b="1" i="0">
                <a:solidFill>
                  <a:srgbClr val="000000"/>
                </a:solidFill>
                <a:effectLst/>
              </a:rPr>
              <a:t>verify </a:t>
            </a:r>
            <a:r>
              <a:rPr lang="en-GB" sz="1600" b="0" i="0">
                <a:solidFill>
                  <a:srgbClr val="000000"/>
                </a:solidFill>
                <a:effectLst/>
              </a:rPr>
              <a:t>your email address,</a:t>
            </a:r>
            <a:r>
              <a:rPr lang="en-GB" sz="1600">
                <a:solidFill>
                  <a:srgbClr val="000000"/>
                </a:solidFill>
              </a:rPr>
              <a:t> </a:t>
            </a:r>
            <a:r>
              <a:rPr lang="en-GB" sz="1600" b="0" i="0">
                <a:solidFill>
                  <a:srgbClr val="000000"/>
                </a:solidFill>
                <a:effectLst/>
              </a:rPr>
              <a:t>so we know we’ve got the right details.</a:t>
            </a:r>
            <a:endParaRPr lang="en-GB" sz="1600"/>
          </a:p>
        </p:txBody>
      </p:sp>
      <p:grpSp>
        <p:nvGrpSpPr>
          <p:cNvPr id="9" name="Group 8">
            <a:extLst>
              <a:ext uri="{FF2B5EF4-FFF2-40B4-BE49-F238E27FC236}">
                <a16:creationId xmlns:a16="http://schemas.microsoft.com/office/drawing/2014/main" id="{4851BEDD-8F8F-4511-8256-35BE57AB41D4}"/>
              </a:ext>
            </a:extLst>
          </p:cNvPr>
          <p:cNvGrpSpPr/>
          <p:nvPr/>
        </p:nvGrpSpPr>
        <p:grpSpPr>
          <a:xfrm>
            <a:off x="2974459" y="1281492"/>
            <a:ext cx="5868151" cy="2869451"/>
            <a:chOff x="1734743" y="1033390"/>
            <a:chExt cx="7081490" cy="3265105"/>
          </a:xfrm>
        </p:grpSpPr>
        <p:pic>
          <p:nvPicPr>
            <p:cNvPr id="7" name="Picture 6">
              <a:extLst>
                <a:ext uri="{FF2B5EF4-FFF2-40B4-BE49-F238E27FC236}">
                  <a16:creationId xmlns:a16="http://schemas.microsoft.com/office/drawing/2014/main" id="{8337E831-3273-4411-9B15-CD8471F4AC14}"/>
                </a:ext>
              </a:extLst>
            </p:cNvPr>
            <p:cNvPicPr>
              <a:picLocks noChangeAspect="1"/>
            </p:cNvPicPr>
            <p:nvPr/>
          </p:nvPicPr>
          <p:blipFill rotWithShape="1">
            <a:blip r:embed="rId2"/>
            <a:srcRect l="11639" t="3033" r="10467" b="19939"/>
            <a:stretch/>
          </p:blipFill>
          <p:spPr>
            <a:xfrm>
              <a:off x="1734743" y="1033390"/>
              <a:ext cx="5349145" cy="3265105"/>
            </a:xfrm>
            <a:prstGeom prst="rect">
              <a:avLst/>
            </a:prstGeom>
          </p:spPr>
        </p:pic>
        <p:pic>
          <p:nvPicPr>
            <p:cNvPr id="3" name="Picture 2">
              <a:extLst>
                <a:ext uri="{FF2B5EF4-FFF2-40B4-BE49-F238E27FC236}">
                  <a16:creationId xmlns:a16="http://schemas.microsoft.com/office/drawing/2014/main" id="{E89C26F8-0BFA-4234-AA10-FD00AAE672FF}"/>
                </a:ext>
              </a:extLst>
            </p:cNvPr>
            <p:cNvPicPr>
              <a:picLocks noChangeAspect="1"/>
            </p:cNvPicPr>
            <p:nvPr/>
          </p:nvPicPr>
          <p:blipFill rotWithShape="1">
            <a:blip r:embed="rId3"/>
            <a:srcRect r="59727"/>
            <a:stretch/>
          </p:blipFill>
          <p:spPr>
            <a:xfrm>
              <a:off x="5694218" y="1526292"/>
              <a:ext cx="3122015" cy="2736323"/>
            </a:xfrm>
            <a:prstGeom prst="rect">
              <a:avLst/>
            </a:prstGeom>
          </p:spPr>
        </p:pic>
      </p:grpSp>
      <p:sp>
        <p:nvSpPr>
          <p:cNvPr id="2" name="TextBox 1">
            <a:extLst>
              <a:ext uri="{FF2B5EF4-FFF2-40B4-BE49-F238E27FC236}">
                <a16:creationId xmlns:a16="http://schemas.microsoft.com/office/drawing/2014/main" id="{EB7B6967-754F-42D7-9662-BD865920B9D0}"/>
              </a:ext>
            </a:extLst>
          </p:cNvPr>
          <p:cNvSpPr txBox="1"/>
          <p:nvPr/>
        </p:nvSpPr>
        <p:spPr>
          <a:xfrm>
            <a:off x="359709" y="578224"/>
            <a:ext cx="5003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Registering for an account</a:t>
            </a:r>
            <a:endParaRPr lang="en-US" sz="2800"/>
          </a:p>
        </p:txBody>
      </p:sp>
    </p:spTree>
    <p:extLst>
      <p:ext uri="{BB962C8B-B14F-4D97-AF65-F5344CB8AC3E}">
        <p14:creationId xmlns:p14="http://schemas.microsoft.com/office/powerpoint/2010/main" val="22507399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E9C71E0-6AFE-4899-B065-DE2DBCD2AD3E}"/>
              </a:ext>
            </a:extLst>
          </p:cNvPr>
          <p:cNvSpPr>
            <a:spLocks noGrp="1"/>
          </p:cNvSpPr>
          <p:nvPr>
            <p:ph type="body" idx="1"/>
          </p:nvPr>
        </p:nvSpPr>
        <p:spPr>
          <a:xfrm>
            <a:off x="287338" y="739471"/>
            <a:ext cx="2654646" cy="1629945"/>
          </a:xfrm>
        </p:spPr>
        <p:txBody>
          <a:bodyPr>
            <a:noAutofit/>
          </a:bodyPr>
          <a:lstStyle/>
          <a:p>
            <a:pPr marL="0" indent="0">
              <a:buNone/>
            </a:pPr>
            <a:r>
              <a:rPr lang="en-GB" sz="1600">
                <a:solidFill>
                  <a:schemeClr val="bg1"/>
                </a:solidFill>
                <a:latin typeface="+mn-lt"/>
              </a:rPr>
              <a:t>You’ll be taken to your application status. </a:t>
            </a:r>
          </a:p>
          <a:p>
            <a:pPr marL="0" indent="0">
              <a:buNone/>
            </a:pPr>
            <a:endParaRPr lang="en-GB" sz="1600">
              <a:solidFill>
                <a:schemeClr val="bg1"/>
              </a:solidFill>
              <a:latin typeface="+mn-lt"/>
            </a:endParaRPr>
          </a:p>
          <a:p>
            <a:pPr marL="0" indent="0">
              <a:buNone/>
            </a:pPr>
            <a:r>
              <a:rPr lang="en-GB" sz="1600">
                <a:solidFill>
                  <a:schemeClr val="bg1"/>
                </a:solidFill>
                <a:latin typeface="+mn-lt"/>
              </a:rPr>
              <a:t>The application status displays all of the key information relevant to your application status.</a:t>
            </a:r>
          </a:p>
          <a:p>
            <a:pPr marL="0" indent="0">
              <a:buNone/>
            </a:pPr>
            <a:endParaRPr lang="en-GB" sz="1600">
              <a:solidFill>
                <a:schemeClr val="bg1"/>
              </a:solidFill>
              <a:latin typeface="+mn-lt"/>
            </a:endParaRPr>
          </a:p>
          <a:p>
            <a:pPr marL="0" indent="0">
              <a:buNone/>
            </a:pPr>
            <a:r>
              <a:rPr lang="en-GB" sz="1600">
                <a:solidFill>
                  <a:schemeClr val="bg1"/>
                </a:solidFill>
                <a:latin typeface="+mn-lt"/>
              </a:rPr>
              <a:t>It will update to reflect your status and clearly state any actions you need to take. </a:t>
            </a:r>
            <a:r>
              <a:rPr lang="en-GB" sz="1600" b="1">
                <a:solidFill>
                  <a:schemeClr val="bg1"/>
                </a:solidFill>
                <a:latin typeface="+mn-lt"/>
              </a:rPr>
              <a:t>Particularly when you will need to reply to any offers.</a:t>
            </a:r>
            <a:endParaRPr lang="en-GB" sz="1600">
              <a:solidFill>
                <a:schemeClr val="bg1"/>
              </a:solidFill>
              <a:latin typeface="+mn-lt"/>
            </a:endParaRPr>
          </a:p>
        </p:txBody>
      </p:sp>
      <p:sp>
        <p:nvSpPr>
          <p:cNvPr id="4" name="Slide Number Placeholder 3">
            <a:extLst>
              <a:ext uri="{FF2B5EF4-FFF2-40B4-BE49-F238E27FC236}">
                <a16:creationId xmlns:a16="http://schemas.microsoft.com/office/drawing/2014/main" id="{59C91285-FBB2-4D20-BFAD-1931DCFA3DCE}"/>
              </a:ext>
            </a:extLst>
          </p:cNvPr>
          <p:cNvSpPr>
            <a:spLocks noGrp="1"/>
          </p:cNvSpPr>
          <p:nvPr>
            <p:ph type="sldNum" sz="quarter" idx="4294967295"/>
          </p:nvPr>
        </p:nvSpPr>
        <p:spPr>
          <a:xfrm>
            <a:off x="8593138" y="4803775"/>
            <a:ext cx="550862" cy="227013"/>
          </a:xfrm>
        </p:spPr>
        <p:txBody>
          <a:bodyPr/>
          <a:lstStyle/>
          <a:p>
            <a:r>
              <a:rPr lang="en-US">
                <a:solidFill>
                  <a:schemeClr val="bg1"/>
                </a:solidFill>
              </a:rPr>
              <a:t>|   </a:t>
            </a:r>
            <a:fld id="{D7A593A7-184A-6D43-8A36-702213271FF9}" type="slidenum">
              <a:rPr lang="en-US" smtClean="0">
                <a:solidFill>
                  <a:schemeClr val="bg1"/>
                </a:solidFill>
              </a:rPr>
              <a:pPr/>
              <a:t>70</a:t>
            </a:fld>
            <a:endParaRPr lang="en-US">
              <a:solidFill>
                <a:schemeClr val="bg1"/>
              </a:solidFill>
            </a:endParaRPr>
          </a:p>
        </p:txBody>
      </p:sp>
      <p:pic>
        <p:nvPicPr>
          <p:cNvPr id="10" name="Picture 9" descr="Graphical user interface, application&#10;&#10;Description automatically generated">
            <a:extLst>
              <a:ext uri="{FF2B5EF4-FFF2-40B4-BE49-F238E27FC236}">
                <a16:creationId xmlns:a16="http://schemas.microsoft.com/office/drawing/2014/main" id="{05F42E21-0785-4DB8-9B58-DCA55E650C1D}"/>
              </a:ext>
            </a:extLst>
          </p:cNvPr>
          <p:cNvPicPr>
            <a:picLocks noChangeAspect="1"/>
          </p:cNvPicPr>
          <p:nvPr/>
        </p:nvPicPr>
        <p:blipFill rotWithShape="1">
          <a:blip r:embed="rId2"/>
          <a:srcRect l="2351" t="43711" r="1536" b="3736"/>
          <a:stretch/>
        </p:blipFill>
        <p:spPr>
          <a:xfrm>
            <a:off x="3363401" y="2176997"/>
            <a:ext cx="5529021" cy="1137295"/>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7541C1E0-F882-4AA9-AC71-00FBB3A9415B}"/>
              </a:ext>
            </a:extLst>
          </p:cNvPr>
          <p:cNvPicPr>
            <a:picLocks noChangeAspect="1"/>
          </p:cNvPicPr>
          <p:nvPr/>
        </p:nvPicPr>
        <p:blipFill>
          <a:blip r:embed="rId3"/>
          <a:stretch>
            <a:fillRect/>
          </a:stretch>
        </p:blipFill>
        <p:spPr>
          <a:xfrm>
            <a:off x="3374324" y="3366922"/>
            <a:ext cx="5516064" cy="1331594"/>
          </a:xfrm>
          <a:prstGeom prst="rect">
            <a:avLst/>
          </a:prstGeom>
        </p:spPr>
      </p:pic>
      <p:pic>
        <p:nvPicPr>
          <p:cNvPr id="15" name="Picture 14" descr="Graphical user interface, application&#10;&#10;Description automatically generated">
            <a:extLst>
              <a:ext uri="{FF2B5EF4-FFF2-40B4-BE49-F238E27FC236}">
                <a16:creationId xmlns:a16="http://schemas.microsoft.com/office/drawing/2014/main" id="{6E8CA911-92B1-4CE0-9B8E-A45311A2C598}"/>
              </a:ext>
            </a:extLst>
          </p:cNvPr>
          <p:cNvPicPr>
            <a:picLocks noChangeAspect="1"/>
          </p:cNvPicPr>
          <p:nvPr/>
        </p:nvPicPr>
        <p:blipFill rotWithShape="1">
          <a:blip r:embed="rId4"/>
          <a:srcRect t="3358" b="7971"/>
          <a:stretch/>
        </p:blipFill>
        <p:spPr>
          <a:xfrm>
            <a:off x="3372330" y="739471"/>
            <a:ext cx="5493262" cy="1384897"/>
          </a:xfrm>
          <a:prstGeom prst="rect">
            <a:avLst/>
          </a:prstGeom>
        </p:spPr>
      </p:pic>
      <p:sp>
        <p:nvSpPr>
          <p:cNvPr id="16" name="Footer Placeholder 3">
            <a:extLst>
              <a:ext uri="{FF2B5EF4-FFF2-40B4-BE49-F238E27FC236}">
                <a16:creationId xmlns:a16="http://schemas.microsoft.com/office/drawing/2014/main" id="{5500C30A-ACC4-41D5-B822-016109B9ECF7}"/>
              </a:ext>
            </a:extLst>
          </p:cNvPr>
          <p:cNvSpPr txBox="1">
            <a:spLocks/>
          </p:cNvSpPr>
          <p:nvPr/>
        </p:nvSpPr>
        <p:spPr>
          <a:xfrm>
            <a:off x="88900" y="4803775"/>
            <a:ext cx="4483100" cy="227013"/>
          </a:xfrm>
          <a:prstGeom prst="rect">
            <a:avLst/>
          </a:prstGeom>
        </p:spPr>
        <p:txBody>
          <a:bodyPr vert="horz" lIns="91440" tIns="45720" rIns="91440" bIns="45720" rtlCol="0" anchor="ctr"/>
          <a:lstStyle>
            <a:defPPr>
              <a:defRPr lang="en-US"/>
            </a:defPPr>
            <a:lvl1pPr marL="0" algn="l" defTabSz="457200" rtl="0" eaLnBrk="1" latinLnBrk="0" hangingPunct="1">
              <a:defRPr sz="9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Security marking: </a:t>
            </a:r>
            <a:r>
              <a:rPr lang="en-US" b="1">
                <a:solidFill>
                  <a:schemeClr val="bg1"/>
                </a:solidFill>
              </a:rPr>
              <a:t>PUBLIC</a:t>
            </a:r>
          </a:p>
        </p:txBody>
      </p:sp>
    </p:spTree>
    <p:extLst>
      <p:ext uri="{BB962C8B-B14F-4D97-AF65-F5344CB8AC3E}">
        <p14:creationId xmlns:p14="http://schemas.microsoft.com/office/powerpoint/2010/main" val="4236216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AAEB00-437C-41B3-9B53-2095619986B4}"/>
              </a:ext>
            </a:extLst>
          </p:cNvPr>
          <p:cNvSpPr>
            <a:spLocks noGrp="1"/>
          </p:cNvSpPr>
          <p:nvPr>
            <p:ph type="body" idx="1"/>
          </p:nvPr>
        </p:nvSpPr>
        <p:spPr>
          <a:xfrm>
            <a:off x="312737" y="953454"/>
            <a:ext cx="3323091" cy="1629945"/>
          </a:xfrm>
        </p:spPr>
        <p:txBody>
          <a:bodyPr>
            <a:noAutofit/>
          </a:bodyPr>
          <a:lstStyle/>
          <a:p>
            <a:r>
              <a:rPr lang="en-GB" sz="1400" b="1">
                <a:solidFill>
                  <a:schemeClr val="bg1"/>
                </a:solidFill>
                <a:latin typeface="+mn-lt"/>
              </a:rPr>
              <a:t>Latest updates </a:t>
            </a:r>
            <a:r>
              <a:rPr lang="en-GB" sz="1400">
                <a:solidFill>
                  <a:schemeClr val="bg1"/>
                </a:solidFill>
                <a:latin typeface="+mn-lt"/>
              </a:rPr>
              <a:t>– displays offer and decision notifications, click view all updates for full history.</a:t>
            </a:r>
          </a:p>
          <a:p>
            <a:r>
              <a:rPr lang="en-GB" sz="1400" b="1">
                <a:solidFill>
                  <a:schemeClr val="bg1"/>
                </a:solidFill>
                <a:latin typeface="+mn-lt"/>
              </a:rPr>
              <a:t>Student bank account info </a:t>
            </a:r>
            <a:r>
              <a:rPr lang="en-GB" sz="1400">
                <a:solidFill>
                  <a:schemeClr val="bg1"/>
                </a:solidFill>
                <a:latin typeface="+mn-lt"/>
              </a:rPr>
              <a:t>– you’ll need this to open a student bank account (when eligible).</a:t>
            </a:r>
          </a:p>
          <a:p>
            <a:r>
              <a:rPr lang="en-GB" sz="1400" b="1">
                <a:solidFill>
                  <a:schemeClr val="bg1"/>
                </a:solidFill>
                <a:latin typeface="+mn-lt"/>
              </a:rPr>
              <a:t>View all correspondence </a:t>
            </a:r>
            <a:r>
              <a:rPr lang="en-GB" sz="1400">
                <a:solidFill>
                  <a:schemeClr val="bg1"/>
                </a:solidFill>
                <a:latin typeface="+mn-lt"/>
              </a:rPr>
              <a:t>– all correspondence is grouped by choice. </a:t>
            </a:r>
          </a:p>
          <a:p>
            <a:r>
              <a:rPr lang="en-GB" sz="1400" b="1">
                <a:solidFill>
                  <a:schemeClr val="bg1"/>
                </a:solidFill>
                <a:latin typeface="+mn-lt"/>
              </a:rPr>
              <a:t>Centre link permission </a:t>
            </a:r>
            <a:r>
              <a:rPr lang="en-GB" sz="1400">
                <a:solidFill>
                  <a:schemeClr val="bg1"/>
                </a:solidFill>
                <a:latin typeface="+mn-lt"/>
              </a:rPr>
              <a:t>– if you are linked to a centre this enables you to update your sharing preference. Remember if you don’t share with your centre then they will be unable to help support you with your application.  </a:t>
            </a:r>
          </a:p>
        </p:txBody>
      </p:sp>
      <p:sp>
        <p:nvSpPr>
          <p:cNvPr id="4" name="Footer Placeholder 3">
            <a:extLst>
              <a:ext uri="{FF2B5EF4-FFF2-40B4-BE49-F238E27FC236}">
                <a16:creationId xmlns:a16="http://schemas.microsoft.com/office/drawing/2014/main" id="{203EDE04-E283-4455-B2DF-A6A4FA31D077}"/>
              </a:ext>
            </a:extLst>
          </p:cNvPr>
          <p:cNvSpPr>
            <a:spLocks noGrp="1"/>
          </p:cNvSpPr>
          <p:nvPr>
            <p:ph type="ftr" sz="quarter" idx="4294967295"/>
          </p:nvPr>
        </p:nvSpPr>
        <p:spPr>
          <a:xfrm>
            <a:off x="88900" y="4803775"/>
            <a:ext cx="4483100" cy="227013"/>
          </a:xfrm>
        </p:spPr>
        <p:txBody>
          <a:bodyPr/>
          <a:lstStyle/>
          <a:p>
            <a:r>
              <a:rPr lang="en-US">
                <a:solidFill>
                  <a:schemeClr val="bg1"/>
                </a:solidFill>
              </a:rPr>
              <a:t>Security marking: </a:t>
            </a:r>
            <a:r>
              <a:rPr lang="en-US" b="1">
                <a:solidFill>
                  <a:schemeClr val="bg1"/>
                </a:solidFill>
              </a:rPr>
              <a:t>PUBLIC</a:t>
            </a:r>
          </a:p>
        </p:txBody>
      </p:sp>
      <p:sp>
        <p:nvSpPr>
          <p:cNvPr id="5" name="Slide Number Placeholder 4">
            <a:extLst>
              <a:ext uri="{FF2B5EF4-FFF2-40B4-BE49-F238E27FC236}">
                <a16:creationId xmlns:a16="http://schemas.microsoft.com/office/drawing/2014/main" id="{CF986261-7D88-4382-8832-61C441B51D99}"/>
              </a:ext>
            </a:extLst>
          </p:cNvPr>
          <p:cNvSpPr>
            <a:spLocks noGrp="1"/>
          </p:cNvSpPr>
          <p:nvPr>
            <p:ph type="sldNum" sz="quarter" idx="4294967295"/>
          </p:nvPr>
        </p:nvSpPr>
        <p:spPr>
          <a:xfrm>
            <a:off x="8593138" y="4803775"/>
            <a:ext cx="550862" cy="227013"/>
          </a:xfrm>
        </p:spPr>
        <p:txBody>
          <a:bodyPr/>
          <a:lstStyle/>
          <a:p>
            <a:r>
              <a:rPr lang="en-US">
                <a:solidFill>
                  <a:schemeClr val="bg1"/>
                </a:solidFill>
              </a:rPr>
              <a:t>|   </a:t>
            </a:r>
            <a:fld id="{D7A593A7-184A-6D43-8A36-702213271FF9}" type="slidenum">
              <a:rPr lang="en-US" smtClean="0">
                <a:solidFill>
                  <a:schemeClr val="bg1"/>
                </a:solidFill>
              </a:rPr>
              <a:pPr/>
              <a:t>71</a:t>
            </a:fld>
            <a:endParaRPr lang="en-US">
              <a:solidFill>
                <a:schemeClr val="bg1"/>
              </a:solidFill>
            </a:endParaRPr>
          </a:p>
        </p:txBody>
      </p:sp>
      <p:grpSp>
        <p:nvGrpSpPr>
          <p:cNvPr id="24" name="Group 23">
            <a:extLst>
              <a:ext uri="{FF2B5EF4-FFF2-40B4-BE49-F238E27FC236}">
                <a16:creationId xmlns:a16="http://schemas.microsoft.com/office/drawing/2014/main" id="{BAEC4C57-FE72-4E71-A4C7-41574E513580}"/>
              </a:ext>
            </a:extLst>
          </p:cNvPr>
          <p:cNvGrpSpPr/>
          <p:nvPr/>
        </p:nvGrpSpPr>
        <p:grpSpPr>
          <a:xfrm>
            <a:off x="4097120" y="719819"/>
            <a:ext cx="4285191" cy="938537"/>
            <a:chOff x="2785436" y="692736"/>
            <a:chExt cx="6083133" cy="1520147"/>
          </a:xfrm>
        </p:grpSpPr>
        <p:pic>
          <p:nvPicPr>
            <p:cNvPr id="11" name="Picture 10" descr="Graphical user interface, application&#10;&#10;Description automatically generated">
              <a:extLst>
                <a:ext uri="{FF2B5EF4-FFF2-40B4-BE49-F238E27FC236}">
                  <a16:creationId xmlns:a16="http://schemas.microsoft.com/office/drawing/2014/main" id="{598F8062-C65E-4126-A03D-887A19B1C746}"/>
                </a:ext>
              </a:extLst>
            </p:cNvPr>
            <p:cNvPicPr>
              <a:picLocks noChangeAspect="1"/>
            </p:cNvPicPr>
            <p:nvPr/>
          </p:nvPicPr>
          <p:blipFill rotWithShape="1">
            <a:blip r:embed="rId2"/>
            <a:srcRect t="4832" b="9684"/>
            <a:stretch/>
          </p:blipFill>
          <p:spPr>
            <a:xfrm>
              <a:off x="2785436" y="692736"/>
              <a:ext cx="6083133" cy="1520147"/>
            </a:xfrm>
            <a:prstGeom prst="rect">
              <a:avLst/>
            </a:prstGeom>
          </p:spPr>
        </p:pic>
        <p:sp>
          <p:nvSpPr>
            <p:cNvPr id="19" name="Rectangle 18">
              <a:extLst>
                <a:ext uri="{FF2B5EF4-FFF2-40B4-BE49-F238E27FC236}">
                  <a16:creationId xmlns:a16="http://schemas.microsoft.com/office/drawing/2014/main" id="{EBB25B0A-71AE-44E5-8145-E0907B6AC2BB}"/>
                </a:ext>
              </a:extLst>
            </p:cNvPr>
            <p:cNvSpPr/>
            <p:nvPr/>
          </p:nvSpPr>
          <p:spPr>
            <a:xfrm>
              <a:off x="4955177" y="1071154"/>
              <a:ext cx="1550126" cy="1018903"/>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1" name="Group 20">
            <a:extLst>
              <a:ext uri="{FF2B5EF4-FFF2-40B4-BE49-F238E27FC236}">
                <a16:creationId xmlns:a16="http://schemas.microsoft.com/office/drawing/2014/main" id="{0800B6EF-6D0B-4E8D-8624-5DEC45DFCB3F}"/>
              </a:ext>
            </a:extLst>
          </p:cNvPr>
          <p:cNvGrpSpPr/>
          <p:nvPr/>
        </p:nvGrpSpPr>
        <p:grpSpPr>
          <a:xfrm>
            <a:off x="4817092" y="3413993"/>
            <a:ext cx="2813221" cy="1616795"/>
            <a:chOff x="3071575" y="2468475"/>
            <a:chExt cx="2823050" cy="1683469"/>
          </a:xfrm>
        </p:grpSpPr>
        <p:pic>
          <p:nvPicPr>
            <p:cNvPr id="18" name="Picture 17" descr="Graphical user interface, application&#10;&#10;Description automatically generated">
              <a:extLst>
                <a:ext uri="{FF2B5EF4-FFF2-40B4-BE49-F238E27FC236}">
                  <a16:creationId xmlns:a16="http://schemas.microsoft.com/office/drawing/2014/main" id="{E727E8F1-6632-43F5-99CD-4336C89FC73E}"/>
                </a:ext>
              </a:extLst>
            </p:cNvPr>
            <p:cNvPicPr>
              <a:picLocks noChangeAspect="1"/>
            </p:cNvPicPr>
            <p:nvPr/>
          </p:nvPicPr>
          <p:blipFill>
            <a:blip r:embed="rId3"/>
            <a:stretch>
              <a:fillRect/>
            </a:stretch>
          </p:blipFill>
          <p:spPr>
            <a:xfrm>
              <a:off x="3071575" y="2468475"/>
              <a:ext cx="2823050" cy="14526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Box 19">
              <a:extLst>
                <a:ext uri="{FF2B5EF4-FFF2-40B4-BE49-F238E27FC236}">
                  <a16:creationId xmlns:a16="http://schemas.microsoft.com/office/drawing/2014/main" id="{94B6619B-6EB0-440E-92FE-16ACE031B4CF}"/>
                </a:ext>
              </a:extLst>
            </p:cNvPr>
            <p:cNvSpPr txBox="1"/>
            <p:nvPr/>
          </p:nvSpPr>
          <p:spPr>
            <a:xfrm>
              <a:off x="3117665" y="3921112"/>
              <a:ext cx="1820091" cy="230832"/>
            </a:xfrm>
            <a:prstGeom prst="rect">
              <a:avLst/>
            </a:prstGeom>
            <a:noFill/>
          </p:spPr>
          <p:txBody>
            <a:bodyPr wrap="square" rtlCol="0">
              <a:spAutoFit/>
            </a:bodyPr>
            <a:lstStyle/>
            <a:p>
              <a:r>
                <a:rPr lang="en-GB" sz="900">
                  <a:solidFill>
                    <a:schemeClr val="bg1"/>
                  </a:solidFill>
                </a:rPr>
                <a:t>View all correspondence </a:t>
              </a:r>
            </a:p>
          </p:txBody>
        </p:sp>
      </p:grpSp>
      <p:pic>
        <p:nvPicPr>
          <p:cNvPr id="25" name="Picture 24" descr="Graphical user interface, text, application, chat or text message&#10;&#10;Description automatically generated">
            <a:extLst>
              <a:ext uri="{FF2B5EF4-FFF2-40B4-BE49-F238E27FC236}">
                <a16:creationId xmlns:a16="http://schemas.microsoft.com/office/drawing/2014/main" id="{66387EA0-14C7-42CA-AE8B-A6CD59590CDD}"/>
              </a:ext>
            </a:extLst>
          </p:cNvPr>
          <p:cNvPicPr>
            <a:picLocks noChangeAspect="1"/>
          </p:cNvPicPr>
          <p:nvPr/>
        </p:nvPicPr>
        <p:blipFill>
          <a:blip r:embed="rId4"/>
          <a:stretch>
            <a:fillRect/>
          </a:stretch>
        </p:blipFill>
        <p:spPr>
          <a:xfrm>
            <a:off x="4849120" y="1799859"/>
            <a:ext cx="2781193" cy="1361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03196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614C30BF-65AC-42D8-AEA3-AA1D253442C6}"/>
              </a:ext>
            </a:extLst>
          </p:cNvPr>
          <p:cNvSpPr>
            <a:spLocks noGrp="1"/>
          </p:cNvSpPr>
          <p:nvPr>
            <p:ph type="pic" idx="1"/>
          </p:nvPr>
        </p:nvSpPr>
        <p:spPr/>
      </p:sp>
      <p:sp>
        <p:nvSpPr>
          <p:cNvPr id="5" name="Content Placeholder 4">
            <a:extLst>
              <a:ext uri="{FF2B5EF4-FFF2-40B4-BE49-F238E27FC236}">
                <a16:creationId xmlns:a16="http://schemas.microsoft.com/office/drawing/2014/main" id="{ADB157CE-0167-4231-A324-BA0B187C1DD0}"/>
              </a:ext>
            </a:extLst>
          </p:cNvPr>
          <p:cNvSpPr>
            <a:spLocks noGrp="1"/>
          </p:cNvSpPr>
          <p:nvPr>
            <p:ph type="body" sz="half" idx="2"/>
          </p:nvPr>
        </p:nvSpPr>
        <p:spPr>
          <a:xfrm>
            <a:off x="299218" y="648666"/>
            <a:ext cx="4021919" cy="2033379"/>
          </a:xfrm>
        </p:spPr>
        <p:txBody>
          <a:bodyPr>
            <a:normAutofit/>
          </a:bodyPr>
          <a:lstStyle/>
          <a:p>
            <a:r>
              <a:rPr lang="en-GB" sz="1600" b="0" i="0">
                <a:solidFill>
                  <a:srgbClr val="313537"/>
                </a:solidFill>
                <a:effectLst/>
                <a:latin typeface="+mn-lt"/>
              </a:rPr>
              <a:t>Your profile and personal statement, are displayed below your choices. </a:t>
            </a:r>
          </a:p>
          <a:p>
            <a:endParaRPr lang="en-GB" sz="1600" b="0" i="0">
              <a:solidFill>
                <a:srgbClr val="313537"/>
              </a:solidFill>
              <a:effectLst/>
              <a:latin typeface="+mn-lt"/>
            </a:endParaRPr>
          </a:p>
          <a:p>
            <a:r>
              <a:rPr lang="en-GB" sz="1600" b="0" i="0">
                <a:solidFill>
                  <a:srgbClr val="313537"/>
                </a:solidFill>
                <a:effectLst/>
                <a:latin typeface="+mn-lt"/>
              </a:rPr>
              <a:t>All are read-only with the exception of </a:t>
            </a:r>
            <a:r>
              <a:rPr lang="en-GB" sz="1600" b="1" i="0">
                <a:solidFill>
                  <a:srgbClr val="313537"/>
                </a:solidFill>
                <a:effectLst/>
                <a:latin typeface="+mn-lt"/>
              </a:rPr>
              <a:t>Contact</a:t>
            </a:r>
            <a:r>
              <a:rPr lang="en-GB" sz="1600" b="0" i="0">
                <a:solidFill>
                  <a:srgbClr val="313537"/>
                </a:solidFill>
                <a:effectLst/>
                <a:latin typeface="+mn-lt"/>
              </a:rPr>
              <a:t> </a:t>
            </a:r>
            <a:r>
              <a:rPr lang="en-GB" sz="1600" b="1" i="0">
                <a:solidFill>
                  <a:srgbClr val="313537"/>
                </a:solidFill>
                <a:effectLst/>
                <a:latin typeface="+mn-lt"/>
              </a:rPr>
              <a:t>and</a:t>
            </a:r>
            <a:r>
              <a:rPr lang="en-GB" sz="1600" b="0" i="0">
                <a:solidFill>
                  <a:srgbClr val="313537"/>
                </a:solidFill>
                <a:effectLst/>
                <a:latin typeface="+mn-lt"/>
              </a:rPr>
              <a:t> </a:t>
            </a:r>
            <a:r>
              <a:rPr lang="en-GB" sz="1600" b="1" i="0">
                <a:solidFill>
                  <a:srgbClr val="313537"/>
                </a:solidFill>
                <a:effectLst/>
                <a:latin typeface="+mn-lt"/>
              </a:rPr>
              <a:t>residency details</a:t>
            </a:r>
            <a:r>
              <a:rPr lang="en-GB" sz="1600">
                <a:solidFill>
                  <a:srgbClr val="313537"/>
                </a:solidFill>
                <a:latin typeface="+mn-lt"/>
              </a:rPr>
              <a:t>. Here you </a:t>
            </a:r>
            <a:r>
              <a:rPr lang="en-GB" sz="1600" b="0" i="0">
                <a:solidFill>
                  <a:srgbClr val="313537"/>
                </a:solidFill>
                <a:effectLst/>
                <a:latin typeface="+mn-lt"/>
              </a:rPr>
              <a:t>can </a:t>
            </a:r>
            <a:r>
              <a:rPr lang="en-GB" sz="1600" b="1" i="0">
                <a:solidFill>
                  <a:srgbClr val="313537"/>
                </a:solidFill>
                <a:effectLst/>
                <a:latin typeface="+mn-lt"/>
              </a:rPr>
              <a:t>edit</a:t>
            </a:r>
            <a:r>
              <a:rPr lang="en-GB" sz="1600" b="0" i="0">
                <a:solidFill>
                  <a:srgbClr val="313537"/>
                </a:solidFill>
                <a:effectLst/>
                <a:latin typeface="+mn-lt"/>
              </a:rPr>
              <a:t> </a:t>
            </a:r>
            <a:r>
              <a:rPr lang="en-GB" sz="1600">
                <a:solidFill>
                  <a:srgbClr val="313537"/>
                </a:solidFill>
                <a:latin typeface="+mn-lt"/>
              </a:rPr>
              <a:t>your </a:t>
            </a:r>
            <a:r>
              <a:rPr lang="en-GB" sz="1600" b="1" i="0">
                <a:solidFill>
                  <a:srgbClr val="313537"/>
                </a:solidFill>
                <a:effectLst/>
                <a:latin typeface="+mn-lt"/>
              </a:rPr>
              <a:t>phone numbers </a:t>
            </a:r>
            <a:r>
              <a:rPr lang="en-GB" sz="1600" b="0" i="0">
                <a:solidFill>
                  <a:srgbClr val="313537"/>
                </a:solidFill>
                <a:effectLst/>
                <a:latin typeface="+mn-lt"/>
              </a:rPr>
              <a:t>and </a:t>
            </a:r>
            <a:r>
              <a:rPr lang="en-GB" sz="1600" b="1" i="0">
                <a:solidFill>
                  <a:srgbClr val="313537"/>
                </a:solidFill>
                <a:effectLst/>
                <a:latin typeface="+mn-lt"/>
              </a:rPr>
              <a:t>postal address</a:t>
            </a:r>
            <a:r>
              <a:rPr lang="en-GB" sz="1600" b="0" i="0">
                <a:solidFill>
                  <a:srgbClr val="313537"/>
                </a:solidFill>
                <a:effectLst/>
                <a:latin typeface="+mn-lt"/>
              </a:rPr>
              <a:t>.</a:t>
            </a:r>
            <a:r>
              <a:rPr lang="en-GB" sz="1600" b="1" i="0">
                <a:solidFill>
                  <a:srgbClr val="313537"/>
                </a:solidFill>
                <a:effectLst/>
                <a:latin typeface="+mn-lt"/>
              </a:rPr>
              <a:t> </a:t>
            </a:r>
          </a:p>
          <a:p>
            <a:endParaRPr lang="en-GB"/>
          </a:p>
        </p:txBody>
      </p:sp>
      <p:pic>
        <p:nvPicPr>
          <p:cNvPr id="7" name="Picture 6">
            <a:extLst>
              <a:ext uri="{FF2B5EF4-FFF2-40B4-BE49-F238E27FC236}">
                <a16:creationId xmlns:a16="http://schemas.microsoft.com/office/drawing/2014/main" id="{6DA70CB9-0A4A-43A5-BA52-4292C5A739E4}"/>
              </a:ext>
            </a:extLst>
          </p:cNvPr>
          <p:cNvPicPr>
            <a:picLocks noChangeAspect="1"/>
          </p:cNvPicPr>
          <p:nvPr/>
        </p:nvPicPr>
        <p:blipFill>
          <a:blip r:embed="rId2"/>
          <a:stretch>
            <a:fillRect/>
          </a:stretch>
        </p:blipFill>
        <p:spPr>
          <a:xfrm>
            <a:off x="4822864" y="1023209"/>
            <a:ext cx="3861763" cy="3392089"/>
          </a:xfrm>
          <a:prstGeom prst="rect">
            <a:avLst/>
          </a:prstGeom>
        </p:spPr>
      </p:pic>
      <p:sp>
        <p:nvSpPr>
          <p:cNvPr id="12" name="TextBox 11">
            <a:extLst>
              <a:ext uri="{FF2B5EF4-FFF2-40B4-BE49-F238E27FC236}">
                <a16:creationId xmlns:a16="http://schemas.microsoft.com/office/drawing/2014/main" id="{F2CC4D05-1641-4894-B87B-5BECFDA47FB5}"/>
              </a:ext>
            </a:extLst>
          </p:cNvPr>
          <p:cNvSpPr txBox="1"/>
          <p:nvPr/>
        </p:nvSpPr>
        <p:spPr>
          <a:xfrm>
            <a:off x="287338" y="2816248"/>
            <a:ext cx="2598285" cy="1077218"/>
          </a:xfrm>
          <a:prstGeom prst="rect">
            <a:avLst/>
          </a:prstGeom>
          <a:noFill/>
        </p:spPr>
        <p:txBody>
          <a:bodyPr wrap="square">
            <a:spAutoFit/>
          </a:bodyPr>
          <a:lstStyle/>
          <a:p>
            <a:r>
              <a:rPr lang="en-GB" sz="1600" b="0" i="0">
                <a:solidFill>
                  <a:srgbClr val="313537"/>
                </a:solidFill>
                <a:effectLst/>
                <a:latin typeface="+mn-lt"/>
              </a:rPr>
              <a:t>To update your email address, go to the main menu and select</a:t>
            </a:r>
            <a:r>
              <a:rPr lang="en-GB" sz="1600" b="1" i="0">
                <a:solidFill>
                  <a:srgbClr val="313537"/>
                </a:solidFill>
                <a:effectLst/>
                <a:latin typeface="+mn-lt"/>
              </a:rPr>
              <a:t> change email. </a:t>
            </a:r>
            <a:endParaRPr lang="en-GB" sz="1600">
              <a:latin typeface="+mn-lt"/>
            </a:endParaRPr>
          </a:p>
        </p:txBody>
      </p:sp>
      <p:pic>
        <p:nvPicPr>
          <p:cNvPr id="13" name="Picture 12">
            <a:extLst>
              <a:ext uri="{FF2B5EF4-FFF2-40B4-BE49-F238E27FC236}">
                <a16:creationId xmlns:a16="http://schemas.microsoft.com/office/drawing/2014/main" id="{63695796-82AC-4A2E-A304-BFB4E17BD3A6}"/>
              </a:ext>
            </a:extLst>
          </p:cNvPr>
          <p:cNvPicPr/>
          <p:nvPr/>
        </p:nvPicPr>
        <p:blipFill rotWithShape="1">
          <a:blip r:embed="rId3"/>
          <a:srcRect l="30162" t="2887" r="60646" b="44321"/>
          <a:stretch/>
        </p:blipFill>
        <p:spPr bwMode="auto">
          <a:xfrm>
            <a:off x="2885623" y="2682045"/>
            <a:ext cx="1509395" cy="1950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1760414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F7B078-B451-4A86-A092-05E522D15F66}"/>
              </a:ext>
            </a:extLst>
          </p:cNvPr>
          <p:cNvSpPr>
            <a:spLocks noGrp="1"/>
          </p:cNvSpPr>
          <p:nvPr>
            <p:ph idx="1"/>
          </p:nvPr>
        </p:nvSpPr>
        <p:spPr>
          <a:xfrm>
            <a:off x="287338" y="3937584"/>
            <a:ext cx="8569325" cy="691430"/>
          </a:xfrm>
        </p:spPr>
        <p:txBody>
          <a:bodyPr>
            <a:normAutofit/>
          </a:bodyPr>
          <a:lstStyle/>
          <a:p>
            <a:pPr marL="0" indent="0">
              <a:buNone/>
            </a:pPr>
            <a:r>
              <a:rPr lang="en-GB" sz="1600" b="0" i="0">
                <a:effectLst/>
                <a:latin typeface="+mn-lt"/>
              </a:rPr>
              <a:t>You can substitute a choice within 14 days of your application being sent to UCAS. </a:t>
            </a:r>
            <a:r>
              <a:rPr lang="en-GB" sz="1600">
                <a:latin typeface="+mn-lt"/>
              </a:rPr>
              <a:t>S</a:t>
            </a:r>
            <a:r>
              <a:rPr lang="en-GB" sz="1600" b="0" i="0">
                <a:effectLst/>
                <a:latin typeface="+mn-lt"/>
              </a:rPr>
              <a:t>elect the option from the actions box and then complete the short substitution form. </a:t>
            </a:r>
            <a:endParaRPr lang="en-GB" sz="1600"/>
          </a:p>
        </p:txBody>
      </p:sp>
      <p:sp>
        <p:nvSpPr>
          <p:cNvPr id="4" name="Footer Placeholder 3">
            <a:extLst>
              <a:ext uri="{FF2B5EF4-FFF2-40B4-BE49-F238E27FC236}">
                <a16:creationId xmlns:a16="http://schemas.microsoft.com/office/drawing/2014/main" id="{79932EB3-57BE-446D-84D4-FC80E13B477C}"/>
              </a:ext>
            </a:extLst>
          </p:cNvPr>
          <p:cNvSpPr>
            <a:spLocks noGrp="1"/>
          </p:cNvSpPr>
          <p:nvPr>
            <p:ph type="ftr" sz="quarter" idx="3"/>
          </p:nvPr>
        </p:nvSpPr>
        <p:spPr/>
        <p:txBody>
          <a:bodyPr/>
          <a:lstStyle/>
          <a:p>
            <a:r>
              <a:rPr lang="en-US"/>
              <a:t>Security marking: </a:t>
            </a:r>
            <a:r>
              <a:rPr lang="en-US" b="1"/>
              <a:t>PUBLIC</a:t>
            </a:r>
          </a:p>
        </p:txBody>
      </p:sp>
      <p:sp>
        <p:nvSpPr>
          <p:cNvPr id="5" name="Slide Number Placeholder 4">
            <a:extLst>
              <a:ext uri="{FF2B5EF4-FFF2-40B4-BE49-F238E27FC236}">
                <a16:creationId xmlns:a16="http://schemas.microsoft.com/office/drawing/2014/main" id="{564CF305-82F0-46E8-85B4-1A304E3B9789}"/>
              </a:ext>
            </a:extLst>
          </p:cNvPr>
          <p:cNvSpPr>
            <a:spLocks noGrp="1"/>
          </p:cNvSpPr>
          <p:nvPr>
            <p:ph type="sldNum" sz="quarter" idx="4"/>
          </p:nvPr>
        </p:nvSpPr>
        <p:spPr/>
        <p:txBody>
          <a:bodyPr/>
          <a:lstStyle/>
          <a:p>
            <a:r>
              <a:rPr lang="en-US"/>
              <a:t>|   </a:t>
            </a:r>
            <a:fld id="{D7A593A7-184A-6D43-8A36-702213271FF9}" type="slidenum">
              <a:rPr lang="en-US" smtClean="0"/>
              <a:pPr/>
              <a:t>73</a:t>
            </a:fld>
            <a:endParaRPr lang="en-US"/>
          </a:p>
        </p:txBody>
      </p:sp>
      <p:pic>
        <p:nvPicPr>
          <p:cNvPr id="8" name="Picture 7" descr="Graphical user interface, text, application&#10;&#10;Description automatically generated">
            <a:extLst>
              <a:ext uri="{FF2B5EF4-FFF2-40B4-BE49-F238E27FC236}">
                <a16:creationId xmlns:a16="http://schemas.microsoft.com/office/drawing/2014/main" id="{0711B41E-2CC7-44CF-B3CE-852CF8246AD9}"/>
              </a:ext>
            </a:extLst>
          </p:cNvPr>
          <p:cNvPicPr>
            <a:picLocks noChangeAspect="1"/>
          </p:cNvPicPr>
          <p:nvPr/>
        </p:nvPicPr>
        <p:blipFill>
          <a:blip r:embed="rId2"/>
          <a:stretch>
            <a:fillRect/>
          </a:stretch>
        </p:blipFill>
        <p:spPr>
          <a:xfrm>
            <a:off x="179329" y="689247"/>
            <a:ext cx="4392670" cy="3073576"/>
          </a:xfrm>
          <a:prstGeom prst="rect">
            <a:avLst/>
          </a:prstGeom>
          <a:ln>
            <a:noFill/>
          </a:ln>
          <a:effectLst>
            <a:outerShdw blurRad="292100" dist="139700" dir="2700000" algn="tl" rotWithShape="0">
              <a:srgbClr val="333333">
                <a:alpha val="65000"/>
              </a:srgbClr>
            </a:outerShdw>
          </a:effectLst>
        </p:spPr>
      </p:pic>
      <p:pic>
        <p:nvPicPr>
          <p:cNvPr id="10" name="Picture 9" descr="Graphical user interface, application&#10;&#10;Description automatically generated">
            <a:extLst>
              <a:ext uri="{FF2B5EF4-FFF2-40B4-BE49-F238E27FC236}">
                <a16:creationId xmlns:a16="http://schemas.microsoft.com/office/drawing/2014/main" id="{5A947D42-1E98-402C-914E-FEF13BC649EC}"/>
              </a:ext>
            </a:extLst>
          </p:cNvPr>
          <p:cNvPicPr>
            <a:picLocks noChangeAspect="1"/>
          </p:cNvPicPr>
          <p:nvPr/>
        </p:nvPicPr>
        <p:blipFill>
          <a:blip r:embed="rId3"/>
          <a:stretch>
            <a:fillRect/>
          </a:stretch>
        </p:blipFill>
        <p:spPr>
          <a:xfrm>
            <a:off x="4769962" y="689247"/>
            <a:ext cx="4070598" cy="30735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49722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516D2F-DE26-454B-A5CA-40CEFA609B27}"/>
              </a:ext>
            </a:extLst>
          </p:cNvPr>
          <p:cNvSpPr>
            <a:spLocks noGrp="1"/>
          </p:cNvSpPr>
          <p:nvPr>
            <p:ph type="body" idx="1"/>
          </p:nvPr>
        </p:nvSpPr>
        <p:spPr>
          <a:xfrm>
            <a:off x="287338" y="728912"/>
            <a:ext cx="2316525" cy="3993740"/>
          </a:xfrm>
        </p:spPr>
        <p:txBody>
          <a:bodyPr>
            <a:normAutofit/>
          </a:bodyPr>
          <a:lstStyle/>
          <a:p>
            <a:r>
              <a:rPr lang="en-GB" sz="1600">
                <a:solidFill>
                  <a:schemeClr val="bg1"/>
                </a:solidFill>
                <a:latin typeface="+mn-lt"/>
              </a:rPr>
              <a:t>The details of your offers will be shown including any conditions. </a:t>
            </a:r>
          </a:p>
          <a:p>
            <a:endParaRPr lang="en-GB" sz="1600">
              <a:solidFill>
                <a:schemeClr val="bg1"/>
              </a:solidFill>
              <a:latin typeface="+mn-lt"/>
            </a:endParaRPr>
          </a:p>
          <a:p>
            <a:r>
              <a:rPr lang="en-GB" sz="1600">
                <a:solidFill>
                  <a:schemeClr val="bg1"/>
                </a:solidFill>
                <a:latin typeface="+mn-lt"/>
              </a:rPr>
              <a:t>The full text of the offer can be seen by clicking ’View full offer’.</a:t>
            </a:r>
          </a:p>
          <a:p>
            <a:endParaRPr lang="en-GB" sz="1600">
              <a:solidFill>
                <a:schemeClr val="bg1"/>
              </a:solidFill>
              <a:latin typeface="+mn-lt"/>
            </a:endParaRPr>
          </a:p>
          <a:p>
            <a:r>
              <a:rPr lang="en-GB" sz="1600">
                <a:solidFill>
                  <a:schemeClr val="bg1"/>
                </a:solidFill>
                <a:latin typeface="+mn-lt"/>
              </a:rPr>
              <a:t>Your inactive choices (withdrawn, declined, unsuccessful) are in an accordion section below the active choices. </a:t>
            </a:r>
          </a:p>
        </p:txBody>
      </p:sp>
      <p:sp>
        <p:nvSpPr>
          <p:cNvPr id="4" name="Footer Placeholder 3">
            <a:extLst>
              <a:ext uri="{FF2B5EF4-FFF2-40B4-BE49-F238E27FC236}">
                <a16:creationId xmlns:a16="http://schemas.microsoft.com/office/drawing/2014/main" id="{EB5F502A-DD5B-4B8C-8C87-2618BEBB6508}"/>
              </a:ext>
            </a:extLst>
          </p:cNvPr>
          <p:cNvSpPr>
            <a:spLocks noGrp="1"/>
          </p:cNvSpPr>
          <p:nvPr>
            <p:ph type="ftr" sz="quarter" idx="4294967295"/>
          </p:nvPr>
        </p:nvSpPr>
        <p:spPr>
          <a:xfrm>
            <a:off x="0" y="4803775"/>
            <a:ext cx="4483100" cy="227013"/>
          </a:xfrm>
        </p:spPr>
        <p:txBody>
          <a:bodyPr/>
          <a:lstStyle/>
          <a:p>
            <a:r>
              <a:rPr lang="en-US"/>
              <a:t>Security marking: </a:t>
            </a:r>
            <a:r>
              <a:rPr lang="en-US" b="1"/>
              <a:t>PUBLIC/INTERNAL USE ONLY/CONFIDENTIAL</a:t>
            </a:r>
          </a:p>
        </p:txBody>
      </p:sp>
      <p:sp>
        <p:nvSpPr>
          <p:cNvPr id="5" name="Slide Number Placeholder 4">
            <a:extLst>
              <a:ext uri="{FF2B5EF4-FFF2-40B4-BE49-F238E27FC236}">
                <a16:creationId xmlns:a16="http://schemas.microsoft.com/office/drawing/2014/main" id="{3DC9144A-21D7-42B0-A089-F4398214C73B}"/>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74</a:t>
            </a:fld>
            <a:endParaRPr lang="en-US"/>
          </a:p>
        </p:txBody>
      </p:sp>
      <p:pic>
        <p:nvPicPr>
          <p:cNvPr id="7" name="Picture 6" descr="Graphical user interface, text, application&#10;&#10;Description automatically generated">
            <a:extLst>
              <a:ext uri="{FF2B5EF4-FFF2-40B4-BE49-F238E27FC236}">
                <a16:creationId xmlns:a16="http://schemas.microsoft.com/office/drawing/2014/main" id="{30A71070-F3D2-424E-8034-8C0A70F12905}"/>
              </a:ext>
            </a:extLst>
          </p:cNvPr>
          <p:cNvPicPr>
            <a:picLocks noChangeAspect="1"/>
          </p:cNvPicPr>
          <p:nvPr/>
        </p:nvPicPr>
        <p:blipFill rotWithShape="1">
          <a:blip r:embed="rId2"/>
          <a:srcRect t="7189" b="5317"/>
          <a:stretch/>
        </p:blipFill>
        <p:spPr>
          <a:xfrm>
            <a:off x="2467036" y="48579"/>
            <a:ext cx="4032128" cy="5094921"/>
          </a:xfrm>
          <a:prstGeom prst="rect">
            <a:avLst/>
          </a:prstGeom>
        </p:spPr>
      </p:pic>
      <p:pic>
        <p:nvPicPr>
          <p:cNvPr id="12" name="Picture 11" descr="Graphical user interface, text, application, chat or text message&#10;&#10;Description automatically generated">
            <a:extLst>
              <a:ext uri="{FF2B5EF4-FFF2-40B4-BE49-F238E27FC236}">
                <a16:creationId xmlns:a16="http://schemas.microsoft.com/office/drawing/2014/main" id="{9C245F08-4D88-4BA4-9CCF-87F05703877B}"/>
              </a:ext>
            </a:extLst>
          </p:cNvPr>
          <p:cNvPicPr>
            <a:picLocks noChangeAspect="1"/>
          </p:cNvPicPr>
          <p:nvPr/>
        </p:nvPicPr>
        <p:blipFill>
          <a:blip r:embed="rId3"/>
          <a:stretch>
            <a:fillRect/>
          </a:stretch>
        </p:blipFill>
        <p:spPr>
          <a:xfrm>
            <a:off x="6374674" y="1522900"/>
            <a:ext cx="2735233" cy="1528595"/>
          </a:xfrm>
          <a:prstGeom prst="rect">
            <a:avLst/>
          </a:prstGeom>
        </p:spPr>
      </p:pic>
    </p:spTree>
    <p:extLst>
      <p:ext uri="{BB962C8B-B14F-4D97-AF65-F5344CB8AC3E}">
        <p14:creationId xmlns:p14="http://schemas.microsoft.com/office/powerpoint/2010/main" val="33014737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B81F41-8662-4352-8BDE-3D23280E5818}"/>
              </a:ext>
            </a:extLst>
          </p:cNvPr>
          <p:cNvSpPr>
            <a:spLocks noGrp="1"/>
          </p:cNvSpPr>
          <p:nvPr>
            <p:ph type="body" idx="1"/>
          </p:nvPr>
        </p:nvSpPr>
        <p:spPr>
          <a:xfrm>
            <a:off x="383134" y="964650"/>
            <a:ext cx="2560364" cy="3389636"/>
          </a:xfrm>
        </p:spPr>
        <p:txBody>
          <a:bodyPr>
            <a:normAutofit/>
          </a:bodyPr>
          <a:lstStyle/>
          <a:p>
            <a:pPr marL="0" indent="0">
              <a:buNone/>
            </a:pPr>
            <a:r>
              <a:rPr lang="en-GB" sz="1800">
                <a:solidFill>
                  <a:schemeClr val="bg1"/>
                </a:solidFill>
                <a:latin typeface="Calibri"/>
              </a:rPr>
              <a:t>If a university or college has notified UCAS of an interview the invitation details will be shown alongside a button to enable you to respond.</a:t>
            </a:r>
          </a:p>
          <a:p>
            <a:endParaRPr lang="en-GB" sz="1800">
              <a:solidFill>
                <a:schemeClr val="bg1"/>
              </a:solidFill>
              <a:latin typeface="Calibri"/>
            </a:endParaRPr>
          </a:p>
          <a:p>
            <a:pPr marL="0" indent="0">
              <a:buNone/>
            </a:pPr>
            <a:r>
              <a:rPr lang="en-GB" sz="1800">
                <a:solidFill>
                  <a:schemeClr val="bg1"/>
                </a:solidFill>
                <a:latin typeface="Calibri"/>
              </a:rPr>
              <a:t>There are three options you can select from to respond to the invitation. </a:t>
            </a:r>
          </a:p>
        </p:txBody>
      </p:sp>
      <p:sp>
        <p:nvSpPr>
          <p:cNvPr id="4" name="Footer Placeholder 3">
            <a:extLst>
              <a:ext uri="{FF2B5EF4-FFF2-40B4-BE49-F238E27FC236}">
                <a16:creationId xmlns:a16="http://schemas.microsoft.com/office/drawing/2014/main" id="{1C86937D-7224-4FDC-995F-FF933800C32F}"/>
              </a:ext>
            </a:extLst>
          </p:cNvPr>
          <p:cNvSpPr>
            <a:spLocks noGrp="1"/>
          </p:cNvSpPr>
          <p:nvPr>
            <p:ph type="ftr" sz="quarter" idx="4294967295"/>
          </p:nvPr>
        </p:nvSpPr>
        <p:spPr>
          <a:xfrm>
            <a:off x="0" y="4803775"/>
            <a:ext cx="4483100" cy="227013"/>
          </a:xfrm>
        </p:spPr>
        <p:txBody>
          <a:bodyPr/>
          <a:lstStyle/>
          <a:p>
            <a:r>
              <a:rPr lang="en-US"/>
              <a:t>Security marking: </a:t>
            </a:r>
            <a:r>
              <a:rPr lang="en-US" b="1"/>
              <a:t>PUBLIC</a:t>
            </a:r>
          </a:p>
        </p:txBody>
      </p:sp>
      <p:sp>
        <p:nvSpPr>
          <p:cNvPr id="5" name="Slide Number Placeholder 4">
            <a:extLst>
              <a:ext uri="{FF2B5EF4-FFF2-40B4-BE49-F238E27FC236}">
                <a16:creationId xmlns:a16="http://schemas.microsoft.com/office/drawing/2014/main" id="{35883775-4035-4AC0-8630-AF48F419C988}"/>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75</a:t>
            </a:fld>
            <a:endParaRPr lang="en-US"/>
          </a:p>
        </p:txBody>
      </p:sp>
      <p:pic>
        <p:nvPicPr>
          <p:cNvPr id="21" name="Picture 20" descr="Graphical user interface, text, application, Teams&#10;&#10;Description automatically generated">
            <a:extLst>
              <a:ext uri="{FF2B5EF4-FFF2-40B4-BE49-F238E27FC236}">
                <a16:creationId xmlns:a16="http://schemas.microsoft.com/office/drawing/2014/main" id="{CDC762F5-AAFC-49CC-953C-EC32BCF17EBF}"/>
              </a:ext>
            </a:extLst>
          </p:cNvPr>
          <p:cNvPicPr>
            <a:picLocks noChangeAspect="1"/>
          </p:cNvPicPr>
          <p:nvPr/>
        </p:nvPicPr>
        <p:blipFill>
          <a:blip r:embed="rId2"/>
          <a:stretch>
            <a:fillRect/>
          </a:stretch>
        </p:blipFill>
        <p:spPr>
          <a:xfrm>
            <a:off x="2943498" y="801994"/>
            <a:ext cx="6128664" cy="1919388"/>
          </a:xfrm>
          <a:prstGeom prst="rect">
            <a:avLst/>
          </a:prstGeom>
        </p:spPr>
      </p:pic>
      <p:pic>
        <p:nvPicPr>
          <p:cNvPr id="24" name="Picture 23" descr="Graphical user interface, text, application&#10;&#10;Description automatically generated">
            <a:extLst>
              <a:ext uri="{FF2B5EF4-FFF2-40B4-BE49-F238E27FC236}">
                <a16:creationId xmlns:a16="http://schemas.microsoft.com/office/drawing/2014/main" id="{14AF8C99-9D63-48EA-96B7-DCE55145393B}"/>
              </a:ext>
            </a:extLst>
          </p:cNvPr>
          <p:cNvPicPr>
            <a:picLocks noChangeAspect="1"/>
          </p:cNvPicPr>
          <p:nvPr/>
        </p:nvPicPr>
        <p:blipFill>
          <a:blip r:embed="rId3"/>
          <a:stretch>
            <a:fillRect/>
          </a:stretch>
        </p:blipFill>
        <p:spPr>
          <a:xfrm>
            <a:off x="5053684" y="2785713"/>
            <a:ext cx="3295988" cy="156857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811226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698414C-0EF5-41D9-8376-9775FCA99D26}"/>
              </a:ext>
            </a:extLst>
          </p:cNvPr>
          <p:cNvSpPr>
            <a:spLocks noGrp="1"/>
          </p:cNvSpPr>
          <p:nvPr>
            <p:ph type="ftr" sz="quarter" idx="4294967295"/>
          </p:nvPr>
        </p:nvSpPr>
        <p:spPr>
          <a:xfrm>
            <a:off x="0" y="4803775"/>
            <a:ext cx="4483100" cy="227013"/>
          </a:xfrm>
        </p:spPr>
        <p:txBody>
          <a:bodyPr/>
          <a:lstStyle/>
          <a:p>
            <a:r>
              <a:rPr lang="en-US"/>
              <a:t>Security marking: </a:t>
            </a:r>
            <a:r>
              <a:rPr lang="en-US" b="1"/>
              <a:t>PUBLIC/INTERNAL USE ONLY/CONFIDENTIAL</a:t>
            </a:r>
          </a:p>
        </p:txBody>
      </p:sp>
      <p:sp>
        <p:nvSpPr>
          <p:cNvPr id="5" name="Slide Number Placeholder 4">
            <a:extLst>
              <a:ext uri="{FF2B5EF4-FFF2-40B4-BE49-F238E27FC236}">
                <a16:creationId xmlns:a16="http://schemas.microsoft.com/office/drawing/2014/main" id="{1192EB15-46BE-4483-AC53-AD9FD5780513}"/>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76</a:t>
            </a:fld>
            <a:endParaRPr lang="en-US"/>
          </a:p>
        </p:txBody>
      </p:sp>
      <p:pic>
        <p:nvPicPr>
          <p:cNvPr id="9" name="Picture 8" descr="Graphical user interface, application&#10;&#10;Description automatically generated">
            <a:extLst>
              <a:ext uri="{FF2B5EF4-FFF2-40B4-BE49-F238E27FC236}">
                <a16:creationId xmlns:a16="http://schemas.microsoft.com/office/drawing/2014/main" id="{1BCEEDDC-1775-41D7-A083-D04D0D4EC9E0}"/>
              </a:ext>
            </a:extLst>
          </p:cNvPr>
          <p:cNvPicPr>
            <a:picLocks noChangeAspect="1"/>
          </p:cNvPicPr>
          <p:nvPr/>
        </p:nvPicPr>
        <p:blipFill>
          <a:blip r:embed="rId2"/>
          <a:stretch>
            <a:fillRect/>
          </a:stretch>
        </p:blipFill>
        <p:spPr>
          <a:xfrm>
            <a:off x="3862831" y="243153"/>
            <a:ext cx="3502167" cy="4657193"/>
          </a:xfrm>
          <a:prstGeom prst="rect">
            <a:avLst/>
          </a:prstGeom>
        </p:spPr>
      </p:pic>
      <p:sp>
        <p:nvSpPr>
          <p:cNvPr id="17" name="Content Placeholder 2">
            <a:extLst>
              <a:ext uri="{FF2B5EF4-FFF2-40B4-BE49-F238E27FC236}">
                <a16:creationId xmlns:a16="http://schemas.microsoft.com/office/drawing/2014/main" id="{6286F26B-5268-4311-A537-DD05FAA74CC5}"/>
              </a:ext>
            </a:extLst>
          </p:cNvPr>
          <p:cNvSpPr>
            <a:spLocks noGrp="1"/>
          </p:cNvSpPr>
          <p:nvPr>
            <p:ph type="body" idx="1"/>
          </p:nvPr>
        </p:nvSpPr>
        <p:spPr>
          <a:xfrm>
            <a:off x="376934" y="652187"/>
            <a:ext cx="3331466" cy="4130022"/>
          </a:xfrm>
        </p:spPr>
        <p:txBody>
          <a:bodyPr vert="horz" lIns="91440" tIns="45720" rIns="91440" bIns="45720" rtlCol="0" anchor="t">
            <a:normAutofit/>
          </a:bodyPr>
          <a:lstStyle/>
          <a:p>
            <a:r>
              <a:rPr lang="en-GB" sz="1600">
                <a:solidFill>
                  <a:schemeClr val="bg1"/>
                </a:solidFill>
                <a:latin typeface="+mn-lt"/>
              </a:rPr>
              <a:t>Once all decisions have been received, you will make your reply and confirm your choices. </a:t>
            </a:r>
            <a:endParaRPr lang="en-US" sz="1600">
              <a:solidFill>
                <a:schemeClr val="bg1"/>
              </a:solidFill>
            </a:endParaRPr>
          </a:p>
          <a:p>
            <a:r>
              <a:rPr lang="en-GB" sz="1600">
                <a:solidFill>
                  <a:schemeClr val="bg1"/>
                </a:solidFill>
                <a:latin typeface="+mn-lt"/>
              </a:rPr>
              <a:t>If you choose a conditional offer as your firm choice, you have the option to add an optional insurance choice. </a:t>
            </a:r>
            <a:endParaRPr lang="en-GB" sz="1600">
              <a:solidFill>
                <a:schemeClr val="bg1"/>
              </a:solidFill>
              <a:latin typeface="+mn-lt"/>
              <a:cs typeface="Calibri"/>
            </a:endParaRPr>
          </a:p>
          <a:p>
            <a:pPr marL="0" indent="0">
              <a:buNone/>
            </a:pPr>
            <a:r>
              <a:rPr lang="en-GB" sz="1600">
                <a:solidFill>
                  <a:schemeClr val="bg1"/>
                </a:solidFill>
                <a:latin typeface="+mn-lt"/>
              </a:rPr>
              <a:t>If you choose an unconditional offer as your firm choice, you cannot have an insurance choice.</a:t>
            </a:r>
            <a:endParaRPr lang="en-GB" sz="1600">
              <a:solidFill>
                <a:schemeClr val="bg1"/>
              </a:solidFill>
              <a:latin typeface="+mn-lt"/>
              <a:cs typeface="Calibri"/>
            </a:endParaRPr>
          </a:p>
          <a:p>
            <a:pPr marL="0" indent="0">
              <a:buNone/>
            </a:pPr>
            <a:r>
              <a:rPr lang="en-GB" sz="1600" b="0" i="0">
                <a:solidFill>
                  <a:schemeClr val="bg1"/>
                </a:solidFill>
                <a:effectLst/>
                <a:latin typeface="+mn-lt"/>
              </a:rPr>
              <a:t>All other offers will be declined offers, underneath the Firm choice.</a:t>
            </a:r>
            <a:endParaRPr lang="en-GB" sz="1600" b="0" i="0">
              <a:solidFill>
                <a:schemeClr val="bg1"/>
              </a:solidFill>
              <a:effectLst/>
              <a:latin typeface="+mn-lt"/>
              <a:cs typeface="Calibri"/>
            </a:endParaRPr>
          </a:p>
          <a:p>
            <a:r>
              <a:rPr lang="en-GB" sz="1600">
                <a:solidFill>
                  <a:schemeClr val="bg1"/>
                </a:solidFill>
                <a:latin typeface="+mn-lt"/>
              </a:rPr>
              <a:t>You must click the blue ’Confirm choice’ button at the bottom of the page to submit your decisions.</a:t>
            </a:r>
            <a:endParaRPr lang="en-GB" sz="1600">
              <a:solidFill>
                <a:schemeClr val="bg1"/>
              </a:solidFill>
              <a:latin typeface="+mn-lt"/>
              <a:cs typeface="Calibri"/>
            </a:endParaRPr>
          </a:p>
          <a:p>
            <a:pPr marL="0" indent="0">
              <a:buNone/>
            </a:pPr>
            <a:endParaRPr lang="en-GB" sz="1600">
              <a:solidFill>
                <a:schemeClr val="bg1"/>
              </a:solidFill>
              <a:latin typeface="+mn-lt"/>
            </a:endParaRPr>
          </a:p>
        </p:txBody>
      </p:sp>
    </p:spTree>
    <p:extLst>
      <p:ext uri="{BB962C8B-B14F-4D97-AF65-F5344CB8AC3E}">
        <p14:creationId xmlns:p14="http://schemas.microsoft.com/office/powerpoint/2010/main" val="281890564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FB353200-52AA-43DE-8B27-9D8316B85B20}"/>
              </a:ext>
            </a:extLst>
          </p:cNvPr>
          <p:cNvPicPr>
            <a:picLocks noChangeAspect="1"/>
          </p:cNvPicPr>
          <p:nvPr/>
        </p:nvPicPr>
        <p:blipFill rotWithShape="1">
          <a:blip r:embed="rId3"/>
          <a:srcRect b="3996"/>
          <a:stretch/>
        </p:blipFill>
        <p:spPr>
          <a:xfrm>
            <a:off x="89304" y="161117"/>
            <a:ext cx="3838890" cy="4821266"/>
          </a:xfrm>
          <a:prstGeom prst="rect">
            <a:avLst/>
          </a:prstGeom>
        </p:spPr>
      </p:pic>
      <p:grpSp>
        <p:nvGrpSpPr>
          <p:cNvPr id="9" name="Group 8">
            <a:extLst>
              <a:ext uri="{FF2B5EF4-FFF2-40B4-BE49-F238E27FC236}">
                <a16:creationId xmlns:a16="http://schemas.microsoft.com/office/drawing/2014/main" id="{8C2C8692-69C6-4781-9113-990C01273B86}"/>
              </a:ext>
            </a:extLst>
          </p:cNvPr>
          <p:cNvGrpSpPr/>
          <p:nvPr/>
        </p:nvGrpSpPr>
        <p:grpSpPr>
          <a:xfrm>
            <a:off x="4117519" y="161117"/>
            <a:ext cx="3728903" cy="4821266"/>
            <a:chOff x="4117519" y="161117"/>
            <a:chExt cx="3728903" cy="4821266"/>
          </a:xfrm>
        </p:grpSpPr>
        <p:pic>
          <p:nvPicPr>
            <p:cNvPr id="7" name="Picture 6" descr="Graphical user interface&#10;&#10;Description automatically generated">
              <a:extLst>
                <a:ext uri="{FF2B5EF4-FFF2-40B4-BE49-F238E27FC236}">
                  <a16:creationId xmlns:a16="http://schemas.microsoft.com/office/drawing/2014/main" id="{9760D8D1-C05A-481F-8B77-19A079C52568}"/>
                </a:ext>
              </a:extLst>
            </p:cNvPr>
            <p:cNvPicPr>
              <a:picLocks noChangeAspect="1"/>
            </p:cNvPicPr>
            <p:nvPr/>
          </p:nvPicPr>
          <p:blipFill>
            <a:blip r:embed="rId4"/>
            <a:stretch>
              <a:fillRect/>
            </a:stretch>
          </p:blipFill>
          <p:spPr>
            <a:xfrm>
              <a:off x="4117519" y="161117"/>
              <a:ext cx="3728903" cy="4821266"/>
            </a:xfrm>
            <a:prstGeom prst="rect">
              <a:avLst/>
            </a:prstGeom>
          </p:spPr>
        </p:pic>
        <p:sp>
          <p:nvSpPr>
            <p:cNvPr id="8" name="Rectangle 7">
              <a:extLst>
                <a:ext uri="{FF2B5EF4-FFF2-40B4-BE49-F238E27FC236}">
                  <a16:creationId xmlns:a16="http://schemas.microsoft.com/office/drawing/2014/main" id="{8DC13455-A012-47BF-81DB-08E3B401D78B}"/>
                </a:ext>
              </a:extLst>
            </p:cNvPr>
            <p:cNvSpPr/>
            <p:nvPr/>
          </p:nvSpPr>
          <p:spPr>
            <a:xfrm>
              <a:off x="6653348" y="4614464"/>
              <a:ext cx="1114697" cy="323297"/>
            </a:xfrm>
            <a:prstGeom prst="rect">
              <a:avLst/>
            </a:pr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46744014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21698D6-5ADE-433E-93AC-28F8D17F0835}"/>
              </a:ext>
            </a:extLst>
          </p:cNvPr>
          <p:cNvGrpSpPr/>
          <p:nvPr/>
        </p:nvGrpSpPr>
        <p:grpSpPr>
          <a:xfrm>
            <a:off x="2997372" y="458000"/>
            <a:ext cx="4838046" cy="4497570"/>
            <a:chOff x="2953829" y="483913"/>
            <a:chExt cx="4838046" cy="4497570"/>
          </a:xfrm>
        </p:grpSpPr>
        <p:pic>
          <p:nvPicPr>
            <p:cNvPr id="7" name="Picture 6" descr="Graphical user interface&#10;&#10;Description automatically generated">
              <a:extLst>
                <a:ext uri="{FF2B5EF4-FFF2-40B4-BE49-F238E27FC236}">
                  <a16:creationId xmlns:a16="http://schemas.microsoft.com/office/drawing/2014/main" id="{333B8904-8C35-4096-BE85-7C58395CCE73}"/>
                </a:ext>
              </a:extLst>
            </p:cNvPr>
            <p:cNvPicPr>
              <a:picLocks noChangeAspect="1"/>
            </p:cNvPicPr>
            <p:nvPr/>
          </p:nvPicPr>
          <p:blipFill>
            <a:blip r:embed="rId2"/>
            <a:stretch>
              <a:fillRect/>
            </a:stretch>
          </p:blipFill>
          <p:spPr>
            <a:xfrm>
              <a:off x="2953829" y="483913"/>
              <a:ext cx="4838046" cy="4497570"/>
            </a:xfrm>
            <a:prstGeom prst="rect">
              <a:avLst/>
            </a:prstGeom>
          </p:spPr>
        </p:pic>
        <p:sp>
          <p:nvSpPr>
            <p:cNvPr id="8" name="Rectangle 7">
              <a:extLst>
                <a:ext uri="{FF2B5EF4-FFF2-40B4-BE49-F238E27FC236}">
                  <a16:creationId xmlns:a16="http://schemas.microsoft.com/office/drawing/2014/main" id="{14243A3F-E5FB-4DF3-B145-4E95476EAAEA}"/>
                </a:ext>
              </a:extLst>
            </p:cNvPr>
            <p:cNvSpPr/>
            <p:nvPr/>
          </p:nvSpPr>
          <p:spPr>
            <a:xfrm>
              <a:off x="6470468" y="2280697"/>
              <a:ext cx="1062446" cy="2656114"/>
            </a:xfrm>
            <a:prstGeom prst="rect">
              <a:avLst/>
            </a:prstGeom>
            <a:solidFill>
              <a:srgbClr val="1F2935"/>
            </a:solidFill>
            <a:ln>
              <a:solidFill>
                <a:srgbClr val="1F283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descr="Graphical user interface, diagram, application&#10;&#10;Description automatically generated">
            <a:extLst>
              <a:ext uri="{FF2B5EF4-FFF2-40B4-BE49-F238E27FC236}">
                <a16:creationId xmlns:a16="http://schemas.microsoft.com/office/drawing/2014/main" id="{4EE78736-80B3-4831-8459-B1BEB8061697}"/>
              </a:ext>
            </a:extLst>
          </p:cNvPr>
          <p:cNvPicPr>
            <a:picLocks noChangeAspect="1"/>
          </p:cNvPicPr>
          <p:nvPr/>
        </p:nvPicPr>
        <p:blipFill>
          <a:blip r:embed="rId3"/>
          <a:stretch>
            <a:fillRect/>
          </a:stretch>
        </p:blipFill>
        <p:spPr>
          <a:xfrm>
            <a:off x="6963862" y="2204611"/>
            <a:ext cx="2006702" cy="2756459"/>
          </a:xfrm>
          <a:prstGeom prst="rect">
            <a:avLst/>
          </a:prstGeom>
        </p:spPr>
      </p:pic>
      <p:sp>
        <p:nvSpPr>
          <p:cNvPr id="10" name="Content Placeholder 2">
            <a:extLst>
              <a:ext uri="{FF2B5EF4-FFF2-40B4-BE49-F238E27FC236}">
                <a16:creationId xmlns:a16="http://schemas.microsoft.com/office/drawing/2014/main" id="{EA56ED55-E147-44B7-A353-5938B5D93592}"/>
              </a:ext>
            </a:extLst>
          </p:cNvPr>
          <p:cNvSpPr>
            <a:spLocks noGrp="1"/>
          </p:cNvSpPr>
          <p:nvPr>
            <p:ph type="body" idx="1"/>
          </p:nvPr>
        </p:nvSpPr>
        <p:spPr>
          <a:xfrm>
            <a:off x="257324" y="759310"/>
            <a:ext cx="2620437" cy="4151588"/>
          </a:xfrm>
        </p:spPr>
        <p:txBody>
          <a:bodyPr>
            <a:normAutofit lnSpcReduction="10000"/>
          </a:bodyPr>
          <a:lstStyle/>
          <a:p>
            <a:pPr marL="0" indent="0">
              <a:buNone/>
            </a:pPr>
            <a:r>
              <a:rPr lang="en-GB" sz="1800">
                <a:solidFill>
                  <a:schemeClr val="bg1"/>
                </a:solidFill>
                <a:latin typeface="+mn-lt"/>
              </a:rPr>
              <a:t>The application status updates to show you have replied to your offer(s) and that you are waiting for the university or college to confirm your place when your results are available. </a:t>
            </a:r>
          </a:p>
          <a:p>
            <a:pPr marL="0" indent="0">
              <a:buNone/>
            </a:pPr>
            <a:endParaRPr lang="en-GB">
              <a:solidFill>
                <a:schemeClr val="bg1"/>
              </a:solidFill>
              <a:latin typeface="+mn-lt"/>
            </a:endParaRPr>
          </a:p>
          <a:p>
            <a:pPr marL="0" indent="0">
              <a:buNone/>
            </a:pPr>
            <a:r>
              <a:rPr lang="en-GB" sz="1800">
                <a:solidFill>
                  <a:schemeClr val="bg1"/>
                </a:solidFill>
                <a:latin typeface="+mn-lt"/>
              </a:rPr>
              <a:t>You are able to view the full text at any time by clicking ‘View full offer’. </a:t>
            </a:r>
          </a:p>
          <a:p>
            <a:pPr marL="0" indent="0">
              <a:buNone/>
            </a:pPr>
            <a:endParaRPr lang="en-GB">
              <a:solidFill>
                <a:schemeClr val="bg1"/>
              </a:solidFill>
              <a:latin typeface="+mn-lt"/>
            </a:endParaRPr>
          </a:p>
          <a:p>
            <a:pPr marL="0" indent="0">
              <a:buNone/>
            </a:pPr>
            <a:r>
              <a:rPr lang="en-GB">
                <a:solidFill>
                  <a:schemeClr val="bg1"/>
                </a:solidFill>
                <a:latin typeface="+mn-lt"/>
              </a:rPr>
              <a:t>Your application tile on the Hub will also update. </a:t>
            </a:r>
          </a:p>
          <a:p>
            <a:pPr marL="0" indent="0">
              <a:buNone/>
            </a:pPr>
            <a:endParaRPr lang="en-GB">
              <a:solidFill>
                <a:schemeClr val="bg1"/>
              </a:solidFill>
              <a:latin typeface="+mn-lt"/>
            </a:endParaRPr>
          </a:p>
        </p:txBody>
      </p:sp>
    </p:spTree>
    <p:extLst>
      <p:ext uri="{BB962C8B-B14F-4D97-AF65-F5344CB8AC3E}">
        <p14:creationId xmlns:p14="http://schemas.microsoft.com/office/powerpoint/2010/main" val="217513818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321F7B-5069-464F-B01E-C1BF1F1D16D7}"/>
              </a:ext>
            </a:extLst>
          </p:cNvPr>
          <p:cNvSpPr>
            <a:spLocks noGrp="1"/>
          </p:cNvSpPr>
          <p:nvPr>
            <p:ph idx="1"/>
          </p:nvPr>
        </p:nvSpPr>
        <p:spPr>
          <a:xfrm>
            <a:off x="175624" y="662813"/>
            <a:ext cx="3010261" cy="3700181"/>
          </a:xfrm>
        </p:spPr>
        <p:txBody>
          <a:bodyPr>
            <a:noAutofit/>
          </a:bodyPr>
          <a:lstStyle/>
          <a:p>
            <a:pPr marL="0" indent="0">
              <a:buNone/>
            </a:pPr>
            <a:r>
              <a:rPr lang="en-GB" sz="1600" b="0" i="0">
                <a:solidFill>
                  <a:srgbClr val="313537"/>
                </a:solidFill>
                <a:effectLst/>
                <a:latin typeface="+mn-lt"/>
              </a:rPr>
              <a:t>There is a link to ’</a:t>
            </a:r>
            <a:r>
              <a:rPr lang="en-GB" sz="1600" b="1" i="0">
                <a:solidFill>
                  <a:srgbClr val="313537"/>
                </a:solidFill>
                <a:effectLst/>
                <a:latin typeface="+mn-lt"/>
              </a:rPr>
              <a:t>Withdraw the whole application’</a:t>
            </a:r>
            <a:r>
              <a:rPr lang="en-GB" sz="1600" b="0" i="0">
                <a:solidFill>
                  <a:srgbClr val="313537"/>
                </a:solidFill>
                <a:effectLst/>
                <a:latin typeface="+mn-lt"/>
              </a:rPr>
              <a:t>. </a:t>
            </a:r>
            <a:endParaRPr lang="en-GB" sz="1600">
              <a:solidFill>
                <a:srgbClr val="313537"/>
              </a:solidFill>
              <a:latin typeface="+mn-lt"/>
            </a:endParaRPr>
          </a:p>
          <a:p>
            <a:pPr marL="0" indent="0">
              <a:buNone/>
            </a:pPr>
            <a:r>
              <a:rPr lang="en-GB" sz="1600" i="0">
                <a:solidFill>
                  <a:srgbClr val="202124"/>
                </a:solidFill>
                <a:effectLst/>
                <a:latin typeface="+mn-lt"/>
              </a:rPr>
              <a:t>If </a:t>
            </a:r>
            <a:r>
              <a:rPr lang="en-GB" sz="1600" b="0" i="0">
                <a:solidFill>
                  <a:srgbClr val="202124"/>
                </a:solidFill>
                <a:effectLst/>
                <a:latin typeface="+mn-lt"/>
              </a:rPr>
              <a:t>you </a:t>
            </a:r>
            <a:r>
              <a:rPr lang="en-GB" sz="1600" b="1" i="0">
                <a:solidFill>
                  <a:srgbClr val="202124"/>
                </a:solidFill>
                <a:effectLst/>
                <a:latin typeface="+mn-lt"/>
              </a:rPr>
              <a:t>withdraw</a:t>
            </a:r>
            <a:r>
              <a:rPr lang="en-GB" sz="1600" b="0" i="0">
                <a:solidFill>
                  <a:srgbClr val="202124"/>
                </a:solidFill>
                <a:effectLst/>
                <a:latin typeface="+mn-lt"/>
              </a:rPr>
              <a:t>, you </a:t>
            </a:r>
            <a:r>
              <a:rPr lang="en-GB" sz="1600" b="1" i="0">
                <a:solidFill>
                  <a:srgbClr val="202124"/>
                </a:solidFill>
                <a:effectLst/>
                <a:latin typeface="+mn-lt"/>
              </a:rPr>
              <a:t>will not </a:t>
            </a:r>
            <a:r>
              <a:rPr lang="en-GB" sz="1600" b="0" i="0">
                <a:solidFill>
                  <a:srgbClr val="202124"/>
                </a:solidFill>
                <a:effectLst/>
                <a:latin typeface="+mn-lt"/>
              </a:rPr>
              <a:t>be able to apply again during the academic year, and you will not be eligible for Clearing. </a:t>
            </a:r>
          </a:p>
          <a:p>
            <a:pPr marL="0" indent="0">
              <a:buNone/>
            </a:pPr>
            <a:endParaRPr lang="en-GB" sz="1600" b="0" i="0">
              <a:solidFill>
                <a:srgbClr val="202124"/>
              </a:solidFill>
              <a:effectLst/>
              <a:latin typeface="+mn-lt"/>
            </a:endParaRPr>
          </a:p>
          <a:p>
            <a:pPr marL="0" indent="0">
              <a:buNone/>
            </a:pPr>
            <a:r>
              <a:rPr lang="en-GB" sz="1600">
                <a:solidFill>
                  <a:srgbClr val="202124"/>
                </a:solidFill>
                <a:latin typeface="+mn-lt"/>
              </a:rPr>
              <a:t>Do not use this if you wish to add another choice or apply somewhere else. </a:t>
            </a:r>
          </a:p>
          <a:p>
            <a:pPr marL="0" indent="0">
              <a:buNone/>
            </a:pPr>
            <a:endParaRPr lang="en-GB" sz="1600">
              <a:solidFill>
                <a:srgbClr val="202124"/>
              </a:solidFill>
              <a:latin typeface="+mn-lt"/>
            </a:endParaRPr>
          </a:p>
          <a:p>
            <a:pPr marL="0" indent="0">
              <a:buNone/>
            </a:pPr>
            <a:r>
              <a:rPr lang="en-GB" sz="1600">
                <a:solidFill>
                  <a:srgbClr val="202124"/>
                </a:solidFill>
                <a:latin typeface="+mn-lt"/>
              </a:rPr>
              <a:t>Follow the onscreen warnings or speak to your adviser to ensure you are taking the right action. </a:t>
            </a:r>
            <a:endParaRPr lang="en-GB" sz="1600">
              <a:latin typeface="+mn-lt"/>
            </a:endParaRPr>
          </a:p>
        </p:txBody>
      </p:sp>
      <p:sp>
        <p:nvSpPr>
          <p:cNvPr id="4" name="Footer Placeholder 3">
            <a:extLst>
              <a:ext uri="{FF2B5EF4-FFF2-40B4-BE49-F238E27FC236}">
                <a16:creationId xmlns:a16="http://schemas.microsoft.com/office/drawing/2014/main" id="{AC7AAB78-5281-4002-8A4D-76718264C7BC}"/>
              </a:ext>
            </a:extLst>
          </p:cNvPr>
          <p:cNvSpPr>
            <a:spLocks noGrp="1"/>
          </p:cNvSpPr>
          <p:nvPr>
            <p:ph type="ftr" sz="quarter" idx="3"/>
          </p:nvPr>
        </p:nvSpPr>
        <p:spPr/>
        <p:txBody>
          <a:bodyPr/>
          <a:lstStyle/>
          <a:p>
            <a:r>
              <a:rPr lang="en-US"/>
              <a:t>Security marking: </a:t>
            </a:r>
            <a:r>
              <a:rPr lang="en-US" b="1"/>
              <a:t>PUBLIC</a:t>
            </a:r>
          </a:p>
        </p:txBody>
      </p:sp>
      <p:sp>
        <p:nvSpPr>
          <p:cNvPr id="5" name="Slide Number Placeholder 4">
            <a:extLst>
              <a:ext uri="{FF2B5EF4-FFF2-40B4-BE49-F238E27FC236}">
                <a16:creationId xmlns:a16="http://schemas.microsoft.com/office/drawing/2014/main" id="{8713C8E5-E2A7-4295-86DB-502E4C1085D4}"/>
              </a:ext>
            </a:extLst>
          </p:cNvPr>
          <p:cNvSpPr>
            <a:spLocks noGrp="1"/>
          </p:cNvSpPr>
          <p:nvPr>
            <p:ph type="sldNum" sz="quarter" idx="4"/>
          </p:nvPr>
        </p:nvSpPr>
        <p:spPr/>
        <p:txBody>
          <a:bodyPr/>
          <a:lstStyle/>
          <a:p>
            <a:r>
              <a:rPr lang="en-US"/>
              <a:t>|   </a:t>
            </a:r>
            <a:fld id="{D7A593A7-184A-6D43-8A36-702213271FF9}" type="slidenum">
              <a:rPr lang="en-US" smtClean="0"/>
              <a:pPr/>
              <a:t>79</a:t>
            </a:fld>
            <a:endParaRPr lang="en-US"/>
          </a:p>
        </p:txBody>
      </p:sp>
      <p:pic>
        <p:nvPicPr>
          <p:cNvPr id="9" name="Picture 8" descr="Graphical user interface, text, application&#10;&#10;Description automatically generated">
            <a:extLst>
              <a:ext uri="{FF2B5EF4-FFF2-40B4-BE49-F238E27FC236}">
                <a16:creationId xmlns:a16="http://schemas.microsoft.com/office/drawing/2014/main" id="{C4D524DE-E210-4B8B-B06B-48AE9E5802A1}"/>
              </a:ext>
            </a:extLst>
          </p:cNvPr>
          <p:cNvPicPr>
            <a:picLocks noChangeAspect="1"/>
          </p:cNvPicPr>
          <p:nvPr/>
        </p:nvPicPr>
        <p:blipFill>
          <a:blip r:embed="rId2"/>
          <a:stretch>
            <a:fillRect/>
          </a:stretch>
        </p:blipFill>
        <p:spPr>
          <a:xfrm>
            <a:off x="3264525" y="178980"/>
            <a:ext cx="4482626" cy="2371622"/>
          </a:xfrm>
          <a:prstGeom prst="rect">
            <a:avLst/>
          </a:prstGeom>
        </p:spPr>
      </p:pic>
      <p:pic>
        <p:nvPicPr>
          <p:cNvPr id="13" name="Picture 12" descr="Graphical user interface, text, application, email&#10;&#10;Description automatically generated">
            <a:extLst>
              <a:ext uri="{FF2B5EF4-FFF2-40B4-BE49-F238E27FC236}">
                <a16:creationId xmlns:a16="http://schemas.microsoft.com/office/drawing/2014/main" id="{FCB92657-3287-4EEB-9911-D92D8843C290}"/>
              </a:ext>
            </a:extLst>
          </p:cNvPr>
          <p:cNvPicPr>
            <a:picLocks noChangeAspect="1"/>
          </p:cNvPicPr>
          <p:nvPr/>
        </p:nvPicPr>
        <p:blipFill>
          <a:blip r:embed="rId3"/>
          <a:stretch>
            <a:fillRect/>
          </a:stretch>
        </p:blipFill>
        <p:spPr>
          <a:xfrm>
            <a:off x="4221683" y="2618552"/>
            <a:ext cx="4523706" cy="1918614"/>
          </a:xfrm>
          <a:prstGeom prst="rect">
            <a:avLst/>
          </a:prstGeom>
        </p:spPr>
      </p:pic>
    </p:spTree>
    <p:extLst>
      <p:ext uri="{BB962C8B-B14F-4D97-AF65-F5344CB8AC3E}">
        <p14:creationId xmlns:p14="http://schemas.microsoft.com/office/powerpoint/2010/main" val="428982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8</a:t>
            </a:fld>
            <a:endParaRPr lang="en-US"/>
          </a:p>
        </p:txBody>
      </p:sp>
      <p:sp>
        <p:nvSpPr>
          <p:cNvPr id="8" name="TextBox 5">
            <a:extLst>
              <a:ext uri="{FF2B5EF4-FFF2-40B4-BE49-F238E27FC236}">
                <a16:creationId xmlns:a16="http://schemas.microsoft.com/office/drawing/2014/main" id="{8C917077-3DE6-48FB-A816-D1BFF1239008}"/>
              </a:ext>
            </a:extLst>
          </p:cNvPr>
          <p:cNvSpPr txBox="1"/>
          <p:nvPr/>
        </p:nvSpPr>
        <p:spPr>
          <a:xfrm>
            <a:off x="443148" y="1265370"/>
            <a:ext cx="2876996" cy="2831544"/>
          </a:xfrm>
          <a:prstGeom prst="rect">
            <a:avLst/>
          </a:prstGeom>
          <a:noFill/>
          <a:ln cap="flat">
            <a:noFill/>
          </a:ln>
        </p:spPr>
        <p:txBody>
          <a:bodyPr vert="horz" wrap="square" lIns="91440" tIns="45720" rIns="91440" bIns="45720" anchor="t" anchorCtr="0" compatLnSpc="1">
            <a:spAutoFit/>
          </a:bodyPr>
          <a:lstStyle/>
          <a:p>
            <a:pPr marL="0" marR="0" lvl="0" indent="0"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1" i="0" u="none" strike="noStrike" kern="1200" cap="none" spc="0" baseline="0">
              <a:solidFill>
                <a:srgbClr val="000000"/>
              </a:solidFill>
              <a:uFillTx/>
              <a:latin typeface="Calibri"/>
              <a:cs typeface="Calibri"/>
            </a:endParaRPr>
          </a:p>
          <a:p>
            <a:r>
              <a:rPr lang="en-GB" sz="1600">
                <a:ea typeface="+mn-lt"/>
                <a:cs typeface="+mn-lt"/>
              </a:rPr>
              <a:t>Once you’ve registered, we ask you a few questions like when you want to start studying, where you live and what you’re interested in so we can tailor the information you see.  </a:t>
            </a:r>
          </a:p>
          <a:p>
            <a:endParaRPr lang="en-GB" sz="1600">
              <a:ea typeface="+mn-lt"/>
              <a:cs typeface="+mn-lt"/>
            </a:endParaRPr>
          </a:p>
          <a:p>
            <a:r>
              <a:rPr lang="en-GB" sz="1600">
                <a:ea typeface="+mn-lt"/>
                <a:cs typeface="+mn-lt"/>
              </a:rPr>
              <a:t>Make sure you choose the correct study year, </a:t>
            </a:r>
            <a:r>
              <a:rPr lang="en-GB" sz="1600" b="1">
                <a:ea typeface="+mn-lt"/>
                <a:cs typeface="+mn-lt"/>
              </a:rPr>
              <a:t>2022</a:t>
            </a:r>
            <a:r>
              <a:rPr lang="en-GB" sz="1600">
                <a:ea typeface="+mn-lt"/>
                <a:cs typeface="+mn-lt"/>
              </a:rPr>
              <a:t> if you want to start next year. </a:t>
            </a:r>
          </a:p>
        </p:txBody>
      </p:sp>
      <p:pic>
        <p:nvPicPr>
          <p:cNvPr id="9" name="Picture 8">
            <a:extLst>
              <a:ext uri="{FF2B5EF4-FFF2-40B4-BE49-F238E27FC236}">
                <a16:creationId xmlns:a16="http://schemas.microsoft.com/office/drawing/2014/main" id="{F0F25981-F4E4-48F1-9339-E06713990768}"/>
              </a:ext>
            </a:extLst>
          </p:cNvPr>
          <p:cNvPicPr>
            <a:picLocks noChangeAspect="1"/>
          </p:cNvPicPr>
          <p:nvPr/>
        </p:nvPicPr>
        <p:blipFill rotWithShape="1">
          <a:blip r:embed="rId2"/>
          <a:srcRect b="10894"/>
          <a:stretch/>
        </p:blipFill>
        <p:spPr>
          <a:xfrm>
            <a:off x="3236169" y="1162999"/>
            <a:ext cx="3230447" cy="1870418"/>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2DEA4826-97E4-4818-B104-F3B40B7E1F16}"/>
              </a:ext>
            </a:extLst>
          </p:cNvPr>
          <p:cNvSpPr txBox="1"/>
          <p:nvPr/>
        </p:nvSpPr>
        <p:spPr>
          <a:xfrm>
            <a:off x="359709" y="578224"/>
            <a:ext cx="5003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Registering for an account</a:t>
            </a:r>
            <a:endParaRPr lang="en-US" sz="2800"/>
          </a:p>
        </p:txBody>
      </p:sp>
      <p:pic>
        <p:nvPicPr>
          <p:cNvPr id="4" name="Picture 3" descr="Graphical user interface&#10;&#10;Description automatically generated">
            <a:extLst>
              <a:ext uri="{FF2B5EF4-FFF2-40B4-BE49-F238E27FC236}">
                <a16:creationId xmlns:a16="http://schemas.microsoft.com/office/drawing/2014/main" id="{5FD1BCB8-BE02-43FA-868C-0D9E1E5118D1}"/>
              </a:ext>
            </a:extLst>
          </p:cNvPr>
          <p:cNvPicPr>
            <a:picLocks noChangeAspect="1"/>
          </p:cNvPicPr>
          <p:nvPr/>
        </p:nvPicPr>
        <p:blipFill>
          <a:blip r:embed="rId3"/>
          <a:stretch>
            <a:fillRect/>
          </a:stretch>
        </p:blipFill>
        <p:spPr>
          <a:xfrm>
            <a:off x="5704556" y="1904159"/>
            <a:ext cx="2876996" cy="250314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1135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DBF6FD2-CEF6-4544-84FC-99D9F0B770FA}"/>
              </a:ext>
            </a:extLst>
          </p:cNvPr>
          <p:cNvSpPr>
            <a:spLocks noGrp="1"/>
          </p:cNvSpPr>
          <p:nvPr>
            <p:ph type="ftr" sz="quarter" idx="3"/>
          </p:nvPr>
        </p:nvSpPr>
        <p:spPr/>
        <p:txBody>
          <a:bodyPr/>
          <a:lstStyle/>
          <a:p>
            <a:r>
              <a:rPr lang="en-US"/>
              <a:t>Security marking: </a:t>
            </a:r>
            <a:r>
              <a:rPr lang="en-US" b="1"/>
              <a:t>PUBLIC</a:t>
            </a:r>
          </a:p>
        </p:txBody>
      </p:sp>
      <p:sp>
        <p:nvSpPr>
          <p:cNvPr id="6" name="Slide Number Placeholder 5">
            <a:extLst>
              <a:ext uri="{FF2B5EF4-FFF2-40B4-BE49-F238E27FC236}">
                <a16:creationId xmlns:a16="http://schemas.microsoft.com/office/drawing/2014/main" id="{75EE11C8-3691-4423-A7B6-BF2F87D7D880}"/>
              </a:ext>
            </a:extLst>
          </p:cNvPr>
          <p:cNvSpPr>
            <a:spLocks noGrp="1"/>
          </p:cNvSpPr>
          <p:nvPr>
            <p:ph type="sldNum" sz="quarter" idx="4"/>
          </p:nvPr>
        </p:nvSpPr>
        <p:spPr/>
        <p:txBody>
          <a:bodyPr/>
          <a:lstStyle/>
          <a:p>
            <a:r>
              <a:rPr lang="en-US"/>
              <a:t>|   </a:t>
            </a:r>
            <a:fld id="{D7A593A7-184A-6D43-8A36-702213271FF9}" type="slidenum">
              <a:rPr lang="en-US" smtClean="0"/>
              <a:pPr/>
              <a:t>9</a:t>
            </a:fld>
            <a:endParaRPr lang="en-US"/>
          </a:p>
        </p:txBody>
      </p:sp>
      <p:sp>
        <p:nvSpPr>
          <p:cNvPr id="8" name="TextBox 5">
            <a:extLst>
              <a:ext uri="{FF2B5EF4-FFF2-40B4-BE49-F238E27FC236}">
                <a16:creationId xmlns:a16="http://schemas.microsoft.com/office/drawing/2014/main" id="{8C917077-3DE6-48FB-A816-D1BFF1239008}"/>
              </a:ext>
            </a:extLst>
          </p:cNvPr>
          <p:cNvSpPr txBox="1"/>
          <p:nvPr/>
        </p:nvSpPr>
        <p:spPr>
          <a:xfrm>
            <a:off x="335545" y="1249844"/>
            <a:ext cx="2360718" cy="3877985"/>
          </a:xfrm>
          <a:prstGeom prst="rect">
            <a:avLst/>
          </a:prstGeom>
          <a:noFill/>
          <a:ln cap="flat">
            <a:noFill/>
          </a:ln>
        </p:spPr>
        <p:txBody>
          <a:bodyPr vert="horz" wrap="square" lIns="91440" tIns="45720" rIns="91440" bIns="45720" anchor="t" anchorCtr="0" compatLnSpc="1">
            <a:spAutoFit/>
          </a:bodyPr>
          <a:lstStyle/>
          <a:p>
            <a:r>
              <a:rPr lang="en-GB" sz="1600">
                <a:solidFill>
                  <a:srgbClr val="313537"/>
                </a:solidFill>
                <a:ea typeface="+mn-lt"/>
                <a:cs typeface="+mn-lt"/>
              </a:rPr>
              <a:t>Choose the correct level of study, it's </a:t>
            </a:r>
            <a:r>
              <a:rPr lang="en-GB" sz="1600" b="1">
                <a:solidFill>
                  <a:srgbClr val="313537"/>
                </a:solidFill>
                <a:ea typeface="+mn-lt"/>
                <a:cs typeface="+mn-lt"/>
              </a:rPr>
              <a:t>Undergraduate </a:t>
            </a:r>
            <a:r>
              <a:rPr lang="en-GB" sz="1600">
                <a:solidFill>
                  <a:srgbClr val="313537"/>
                </a:solidFill>
                <a:ea typeface="+mn-lt"/>
                <a:cs typeface="+mn-lt"/>
              </a:rPr>
              <a:t>if you are still at school/college. </a:t>
            </a:r>
            <a:endParaRPr lang="en-GB" sz="1600">
              <a:solidFill>
                <a:srgbClr val="1F2834"/>
              </a:solidFill>
              <a:ea typeface="+mn-lt"/>
              <a:cs typeface="+mn-lt"/>
            </a:endParaRPr>
          </a:p>
          <a:p>
            <a:endParaRPr lang="en-GB" sz="1600">
              <a:solidFill>
                <a:srgbClr val="1F2834"/>
              </a:solidFill>
              <a:ea typeface="+mn-lt"/>
              <a:cs typeface="+mn-lt"/>
            </a:endParaRPr>
          </a:p>
          <a:p>
            <a:r>
              <a:rPr lang="en-GB" sz="1600">
                <a:solidFill>
                  <a:srgbClr val="313537"/>
                </a:solidFill>
                <a:ea typeface="+mn-lt"/>
                <a:cs typeface="+mn-lt"/>
              </a:rPr>
              <a:t>You can choose to get information on </a:t>
            </a:r>
            <a:r>
              <a:rPr lang="en-GB" sz="1600" b="1">
                <a:solidFill>
                  <a:srgbClr val="313537"/>
                </a:solidFill>
                <a:ea typeface="+mn-lt"/>
                <a:cs typeface="+mn-lt"/>
              </a:rPr>
              <a:t>apprenticeships </a:t>
            </a:r>
            <a:r>
              <a:rPr lang="en-GB" sz="1600">
                <a:solidFill>
                  <a:srgbClr val="313537"/>
                </a:solidFill>
                <a:ea typeface="+mn-lt"/>
                <a:cs typeface="+mn-lt"/>
              </a:rPr>
              <a:t>and </a:t>
            </a:r>
            <a:r>
              <a:rPr lang="en-GB" sz="1600" b="1">
                <a:solidFill>
                  <a:srgbClr val="313537"/>
                </a:solidFill>
                <a:ea typeface="+mn-lt"/>
                <a:cs typeface="+mn-lt"/>
              </a:rPr>
              <a:t>conservatoires </a:t>
            </a:r>
            <a:r>
              <a:rPr lang="en-GB" sz="1600">
                <a:solidFill>
                  <a:srgbClr val="313537"/>
                </a:solidFill>
                <a:ea typeface="+mn-lt"/>
                <a:cs typeface="+mn-lt"/>
              </a:rPr>
              <a:t>here too.</a:t>
            </a:r>
            <a:r>
              <a:rPr lang="en-GB" sz="1600">
                <a:solidFill>
                  <a:srgbClr val="313537"/>
                </a:solidFill>
              </a:rPr>
              <a:t> </a:t>
            </a:r>
          </a:p>
          <a:p>
            <a:endParaRPr lang="en-GB" sz="1600">
              <a:solidFill>
                <a:srgbClr val="313537"/>
              </a:solidFill>
              <a:cs typeface="Calibri"/>
            </a:endParaRPr>
          </a:p>
          <a:p>
            <a:r>
              <a:rPr lang="en-GB" sz="1600">
                <a:solidFill>
                  <a:srgbClr val="313537"/>
                </a:solidFill>
                <a:cs typeface="Calibri"/>
              </a:rPr>
              <a:t>Tell us where you live so we can direct you to the right information.</a:t>
            </a:r>
            <a:r>
              <a:rPr lang="en-GB">
                <a:solidFill>
                  <a:srgbClr val="313537"/>
                </a:solidFill>
                <a:cs typeface="Calibri"/>
              </a:rPr>
              <a:t> </a:t>
            </a:r>
          </a:p>
          <a:p>
            <a:endParaRPr lang="en-GB">
              <a:solidFill>
                <a:srgbClr val="313537"/>
              </a:solidFill>
              <a:latin typeface="Merriweather"/>
              <a:cs typeface="Calibri"/>
            </a:endParaRPr>
          </a:p>
          <a:p>
            <a:endParaRPr lang="en-GB">
              <a:solidFill>
                <a:srgbClr val="313537"/>
              </a:solidFill>
              <a:latin typeface="Merriweather"/>
              <a:cs typeface="Calibri"/>
            </a:endParaRPr>
          </a:p>
        </p:txBody>
      </p:sp>
      <p:sp>
        <p:nvSpPr>
          <p:cNvPr id="2" name="TextBox 1">
            <a:extLst>
              <a:ext uri="{FF2B5EF4-FFF2-40B4-BE49-F238E27FC236}">
                <a16:creationId xmlns:a16="http://schemas.microsoft.com/office/drawing/2014/main" id="{8312246F-0C30-4CC3-82BF-928400568BFC}"/>
              </a:ext>
            </a:extLst>
          </p:cNvPr>
          <p:cNvSpPr txBox="1"/>
          <p:nvPr/>
        </p:nvSpPr>
        <p:spPr>
          <a:xfrm>
            <a:off x="359709" y="578224"/>
            <a:ext cx="50039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a:t>Registering for an account</a:t>
            </a:r>
            <a:endParaRPr lang="en-US" sz="2800"/>
          </a:p>
        </p:txBody>
      </p:sp>
      <p:grpSp>
        <p:nvGrpSpPr>
          <p:cNvPr id="10" name="Group 9">
            <a:extLst>
              <a:ext uri="{FF2B5EF4-FFF2-40B4-BE49-F238E27FC236}">
                <a16:creationId xmlns:a16="http://schemas.microsoft.com/office/drawing/2014/main" id="{E65B293E-177D-46F0-8FDC-4C8E85DE41AB}"/>
              </a:ext>
            </a:extLst>
          </p:cNvPr>
          <p:cNvGrpSpPr/>
          <p:nvPr/>
        </p:nvGrpSpPr>
        <p:grpSpPr>
          <a:xfrm>
            <a:off x="2861256" y="1217356"/>
            <a:ext cx="3460223" cy="2012527"/>
            <a:chOff x="3142610" y="1287694"/>
            <a:chExt cx="3460223" cy="2012527"/>
          </a:xfrm>
        </p:grpSpPr>
        <p:pic>
          <p:nvPicPr>
            <p:cNvPr id="12" name="Picture 11">
              <a:extLst>
                <a:ext uri="{FF2B5EF4-FFF2-40B4-BE49-F238E27FC236}">
                  <a16:creationId xmlns:a16="http://schemas.microsoft.com/office/drawing/2014/main" id="{3C7A143B-03B1-4DD7-85F1-C2A5EC62F5E3}"/>
                </a:ext>
              </a:extLst>
            </p:cNvPr>
            <p:cNvPicPr>
              <a:picLocks/>
            </p:cNvPicPr>
            <p:nvPr/>
          </p:nvPicPr>
          <p:blipFill rotWithShape="1">
            <a:blip r:embed="rId2"/>
            <a:srcRect b="3277"/>
            <a:stretch/>
          </p:blipFill>
          <p:spPr>
            <a:xfrm>
              <a:off x="3142610" y="1287694"/>
              <a:ext cx="3460223" cy="19988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9C3F814B-7D0C-43FE-9DAF-E01A36E82A32}"/>
                </a:ext>
              </a:extLst>
            </p:cNvPr>
            <p:cNvSpPr/>
            <p:nvPr/>
          </p:nvSpPr>
          <p:spPr>
            <a:xfrm>
              <a:off x="4050151" y="2685533"/>
              <a:ext cx="1755228" cy="614688"/>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4" name="Picture 9" descr="Graphical user interface&#10;&#10;Description automatically generated">
            <a:extLst>
              <a:ext uri="{FF2B5EF4-FFF2-40B4-BE49-F238E27FC236}">
                <a16:creationId xmlns:a16="http://schemas.microsoft.com/office/drawing/2014/main" id="{C44A5B1D-38D9-42E3-B78F-875C95455B6E}"/>
              </a:ext>
            </a:extLst>
          </p:cNvPr>
          <p:cNvPicPr>
            <a:picLocks noChangeAspect="1"/>
          </p:cNvPicPr>
          <p:nvPr/>
        </p:nvPicPr>
        <p:blipFill>
          <a:blip r:embed="rId3"/>
          <a:stretch>
            <a:fillRect/>
          </a:stretch>
        </p:blipFill>
        <p:spPr>
          <a:xfrm>
            <a:off x="5741377" y="2671662"/>
            <a:ext cx="3209191" cy="1883950"/>
          </a:xfrm>
          <a:prstGeom prst="rect">
            <a:avLst/>
          </a:prstGeom>
        </p:spPr>
      </p:pic>
    </p:spTree>
    <p:extLst>
      <p:ext uri="{BB962C8B-B14F-4D97-AF65-F5344CB8AC3E}">
        <p14:creationId xmlns:p14="http://schemas.microsoft.com/office/powerpoint/2010/main" val="269217432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y application slidedeck.potx" id="{12A67CDD-5419-455F-AF8B-4BB516FD8011}" vid="{082A7060-7CCE-4900-A616-6111614CA9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fa48a185-2363-4a1f-b2bd-1f749f7367a2" xsi:nil="true"/>
    <test xmlns="fa48a185-2363-4a1f-b2bd-1f749f7367a2">
      <Url xsi:nil="true"/>
      <Description xsi:nil="true"/>
    </test>
    <SharedWithUsers xmlns="7ea19176-5d6b-402f-9bd8-e7e810a315d5">
      <UserInfo>
        <DisplayName>Kay Harper</DisplayName>
        <AccountId>165</AccountId>
        <AccountType/>
      </UserInfo>
      <UserInfo>
        <DisplayName>Camilla Meeuwissen-True</DisplayName>
        <AccountId>155</AccountId>
        <AccountType/>
      </UserInfo>
      <UserInfo>
        <DisplayName>Kate Walker</DisplayName>
        <AccountId>16</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EDA095EB19ACD43AD49FBCB4CBA8B27" ma:contentTypeVersion="14" ma:contentTypeDescription="Create a new document." ma:contentTypeScope="" ma:versionID="12caec93f1f32e254075dbd321a39eb4">
  <xsd:schema xmlns:xsd="http://www.w3.org/2001/XMLSchema" xmlns:xs="http://www.w3.org/2001/XMLSchema" xmlns:p="http://schemas.microsoft.com/office/2006/metadata/properties" xmlns:ns2="fa48a185-2363-4a1f-b2bd-1f749f7367a2" xmlns:ns3="7ea19176-5d6b-402f-9bd8-e7e810a315d5" targetNamespace="http://schemas.microsoft.com/office/2006/metadata/properties" ma:root="true" ma:fieldsID="2a574b9c42a4c987767ed67b454810cf" ns2:_="" ns3:_="">
    <xsd:import namespace="fa48a185-2363-4a1f-b2bd-1f749f7367a2"/>
    <xsd:import namespace="7ea19176-5d6b-402f-9bd8-e7e810a315d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_Flow_SignoffStatus" minOccurs="0"/>
                <xsd:element ref="ns2:test"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48a185-2363-4a1f-b2bd-1f749f7367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_Flow_SignoffStatus" ma:index="18" nillable="true" ma:displayName="Sign-off status" ma:internalName="Sign_x002d_off_x0020_status">
      <xsd:simpleType>
        <xsd:restriction base="dms:Text"/>
      </xsd:simpleType>
    </xsd:element>
    <xsd:element name="test" ma:index="19" nillable="true" ma:displayName="test" ma:description="test" ma:format="Image" ma:internalName="test">
      <xsd:complexType>
        <xsd:complexContent>
          <xsd:extension base="dms:URL">
            <xsd:sequence>
              <xsd:element name="Url" type="dms:ValidUrl" minOccurs="0" nillable="true"/>
              <xsd:element name="Description" type="xsd:string" nillable="true"/>
            </xsd:sequence>
          </xsd:extension>
        </xsd:complexContent>
      </xsd:complex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ea19176-5d6b-402f-9bd8-e7e810a315d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0FDCD6-A7AB-4E9A-8D34-6EB49E737799}">
  <ds:schemaRefs>
    <ds:schemaRef ds:uri="7ea19176-5d6b-402f-9bd8-e7e810a315d5"/>
    <ds:schemaRef ds:uri="fa48a185-2363-4a1f-b2bd-1f749f7367a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3.xml><?xml version="1.0" encoding="utf-8"?>
<ds:datastoreItem xmlns:ds="http://schemas.openxmlformats.org/officeDocument/2006/customXml" ds:itemID="{1074E61E-41D2-458D-9757-96E70766E4F7}">
  <ds:schemaRefs>
    <ds:schemaRef ds:uri="7ea19176-5d6b-402f-9bd8-e7e810a315d5"/>
    <ds:schemaRef ds:uri="fa48a185-2363-4a1f-b2bd-1f749f7367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79</Slides>
  <Notes>2</Notes>
  <HiddenSlides>0</HiddenSlides>
  <ScaleCrop>false</ScaleCrop>
  <HeadingPairs>
    <vt:vector size="4" baseType="variant">
      <vt:variant>
        <vt:lpstr>Theme</vt:lpstr>
      </vt:variant>
      <vt:variant>
        <vt:i4>1</vt:i4>
      </vt:variant>
      <vt:variant>
        <vt:lpstr>Slide Titles</vt:lpstr>
      </vt:variant>
      <vt:variant>
        <vt:i4>79</vt:i4>
      </vt:variant>
    </vt:vector>
  </HeadingPairs>
  <TitlesOfParts>
    <vt:vector size="80" baseType="lpstr">
      <vt:lpstr>ucas2020</vt:lpstr>
      <vt:lpstr>My Application</vt:lpstr>
      <vt:lpstr>Using this slide deck </vt:lpstr>
      <vt:lpstr>Registering for an account.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Starting your application.</vt:lpstr>
      <vt:lpstr>PowerPoint Presentation</vt:lpstr>
      <vt:lpstr>PowerPoint Presentation</vt:lpstr>
      <vt:lpstr>PowerPoint Presentation</vt:lpstr>
      <vt:lpstr>PowerPoint Presentation</vt:lpstr>
      <vt:lpstr>PowerPoint Presentation</vt:lpstr>
      <vt:lpstr>PowerPoint Presentation</vt:lpstr>
      <vt:lpstr>Application overview. </vt:lpstr>
      <vt:lpstr>PowerPoint Presentation</vt:lpstr>
      <vt:lpstr>PowerPoint Presentation</vt:lpstr>
      <vt:lpstr>Personal details.</vt:lpstr>
      <vt:lpstr>PowerPoint Presentation</vt:lpstr>
      <vt:lpstr>PowerPoint Presentation</vt:lpstr>
      <vt:lpstr>Contact and residency details</vt:lpstr>
      <vt:lpstr>PowerPoint Presentation</vt:lpstr>
      <vt:lpstr>PowerPoint Presentation</vt:lpstr>
      <vt:lpstr>Employment</vt:lpstr>
      <vt:lpstr>PowerPoint Presentation</vt:lpstr>
      <vt:lpstr>Education</vt:lpstr>
      <vt:lpstr>PowerPoint Presentation</vt:lpstr>
      <vt:lpstr>PowerPoint Presentation</vt:lpstr>
      <vt:lpstr>PowerPoint Presentation</vt:lpstr>
      <vt:lpstr>PowerPoint Presentation</vt:lpstr>
      <vt:lpstr>PowerPoint Presentation</vt:lpstr>
      <vt:lpstr>Nationality details.</vt:lpstr>
      <vt:lpstr>PowerPoint Presentation</vt:lpstr>
      <vt:lpstr>PowerPoint Presentation</vt:lpstr>
      <vt:lpstr>PowerPoint Presentation</vt:lpstr>
      <vt:lpstr>PowerPoint Presentation</vt:lpstr>
      <vt:lpstr>Supporting information</vt:lpstr>
      <vt:lpstr>PowerPoint Presentation</vt:lpstr>
      <vt:lpstr>English language skills.</vt:lpstr>
      <vt:lpstr>PowerPoint Presentation</vt:lpstr>
      <vt:lpstr>Finance and funding.</vt:lpstr>
      <vt:lpstr>PowerPoint Presentation</vt:lpstr>
      <vt:lpstr>Diversity and inclusion.</vt:lpstr>
      <vt:lpstr>PowerPoint Presentation</vt:lpstr>
      <vt:lpstr>PowerPoint Presentation</vt:lpstr>
      <vt:lpstr>PowerPoint Presentation</vt:lpstr>
      <vt:lpstr>Personal Statement.</vt:lpstr>
      <vt:lpstr>PowerPoint Presentation</vt:lpstr>
      <vt:lpstr>PowerPoint Presentation</vt:lpstr>
      <vt:lpstr>Adding a choice.</vt:lpstr>
      <vt:lpstr>PowerPoint Presentation</vt:lpstr>
      <vt:lpstr>PowerPoint Presentation</vt:lpstr>
      <vt:lpstr>PowerPoint Presentation</vt:lpstr>
      <vt:lpstr>PowerPoint Presentation</vt:lpstr>
      <vt:lpstr>PowerPoint Presentation</vt:lpstr>
      <vt:lpstr>Submitting the application.</vt:lpstr>
      <vt:lpstr>PowerPoint Presentation</vt:lpstr>
      <vt:lpstr>PowerPoint Presentation</vt:lpstr>
      <vt:lpstr>PowerPoint Presentation</vt:lpstr>
      <vt:lpstr>PowerPoint Presentation</vt:lpstr>
      <vt:lpstr>Pay and Submit.</vt:lpstr>
      <vt:lpstr>PowerPoint Presentation</vt:lpstr>
      <vt:lpstr>PowerPoint Presentation</vt:lpstr>
      <vt:lpstr>PowerPoint Presentation</vt:lpstr>
      <vt:lpstr>Tracking your application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My Application</dc:title>
  <dc:creator>Genia Garrity</dc:creator>
  <cp:revision>2</cp:revision>
  <dcterms:created xsi:type="dcterms:W3CDTF">2021-02-24T16:07:01Z</dcterms:created>
  <dcterms:modified xsi:type="dcterms:W3CDTF">2021-07-09T14:18:01Z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D5B1CD73-9FF3-432E-8012-DC10E661AC0C</vt:lpwstr>
  </property>
  <property fmtid="{D5CDD505-2E9C-101B-9397-08002B2CF9AE}" pid="3" name="ArticulatePath">
    <vt:lpwstr>https://ucasonline-my.sharepoint.com/personal/s_sykes_ucas_ac_uk/Documents/From desktop/UCAS Application 2022/my_application_-_adviser_toolkit_screenshot_pack - updated with recieve and review</vt:lpwstr>
  </property>
</Properties>
</file>