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3"/>
  </p:notesMasterIdLst>
  <p:sldIdLst>
    <p:sldId id="364" r:id="rId5"/>
    <p:sldId id="390" r:id="rId6"/>
    <p:sldId id="366" r:id="rId7"/>
    <p:sldId id="393" r:id="rId8"/>
    <p:sldId id="387" r:id="rId9"/>
    <p:sldId id="392" r:id="rId10"/>
    <p:sldId id="391" r:id="rId11"/>
    <p:sldId id="365"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834"/>
    <a:srgbClr val="B12F97"/>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4"/>
    <p:restoredTop sz="94694"/>
  </p:normalViewPr>
  <p:slideViewPr>
    <p:cSldViewPr snapToGrid="0">
      <p:cViewPr varScale="1">
        <p:scale>
          <a:sx n="161" d="100"/>
          <a:sy n="161" d="100"/>
        </p:scale>
        <p:origin x="126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a:t>
            </a:fld>
            <a:endParaRPr lang="en-US"/>
          </a:p>
        </p:txBody>
      </p:sp>
    </p:spTree>
    <p:extLst>
      <p:ext uri="{BB962C8B-B14F-4D97-AF65-F5344CB8AC3E}">
        <p14:creationId xmlns:p14="http://schemas.microsoft.com/office/powerpoint/2010/main" val="117078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B106E-8D4E-4C4B-B3F1-B510A67D8807}" type="slidenum">
              <a:rPr lang="en-US" smtClean="0"/>
              <a:t>2</a:t>
            </a:fld>
            <a:endParaRPr lang="en-US"/>
          </a:p>
        </p:txBody>
      </p:sp>
    </p:spTree>
    <p:extLst>
      <p:ext uri="{BB962C8B-B14F-4D97-AF65-F5344CB8AC3E}">
        <p14:creationId xmlns:p14="http://schemas.microsoft.com/office/powerpoint/2010/main" val="540343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403692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7"/>
            <a:ext cx="4958139"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45459" y="991242"/>
            <a:ext cx="4240307"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60" y="1006610"/>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7"/>
            <a:ext cx="4958139"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7" y="2937295"/>
            <a:ext cx="8223251" cy="1629945"/>
          </a:xfrm>
        </p:spPr>
        <p:txBody>
          <a:bodyPr/>
          <a:lstStyle>
            <a:lvl1pPr marL="0" indent="0">
              <a:buNone/>
              <a:defRPr sz="18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7" y="1282306"/>
            <a:ext cx="8223251"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7" y="2937295"/>
            <a:ext cx="8223251" cy="1629945"/>
          </a:xfrm>
        </p:spPr>
        <p:txBody>
          <a:bodyPr/>
          <a:lstStyle>
            <a:lvl1pPr marL="0" indent="0">
              <a:buNone/>
              <a:defRPr sz="1800">
                <a:solidFill>
                  <a:schemeClr val="accent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7"/>
            <a:ext cx="4958139"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4"/>
            <a:ext cx="4240307"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9"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9" y="1635125"/>
            <a:ext cx="3868340"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2" y="2110580"/>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7"/>
            <a:ext cx="4958139"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4"/>
            <a:ext cx="4240307"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 February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91"/>
            <a:ext cx="742323"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3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3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3 February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3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 February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8" y="1635127"/>
            <a:ext cx="8569325" cy="2997597"/>
          </a:xfrm>
          <a:prstGeom prst="rect">
            <a:avLst/>
          </a:prstGeom>
          <a:ln>
            <a:noFill/>
          </a:ln>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3 February 2023</a:t>
            </a:fld>
            <a:endParaRPr lang="en-US"/>
          </a:p>
        </p:txBody>
      </p:sp>
      <p:sp>
        <p:nvSpPr>
          <p:cNvPr id="5" name="Footer Placeholder 4"/>
          <p:cNvSpPr>
            <a:spLocks noGrp="1"/>
          </p:cNvSpPr>
          <p:nvPr>
            <p:ph type="ftr" sz="quarter" idx="3"/>
          </p:nvPr>
        </p:nvSpPr>
        <p:spPr>
          <a:xfrm>
            <a:off x="287339"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736" r:id="rId26"/>
    <p:sldLayoutId id="2147483787" r:id="rId27"/>
    <p:sldLayoutId id="2147483788" r:id="rId28"/>
    <p:sldLayoutId id="2147483789" r:id="rId29"/>
    <p:sldLayoutId id="2147483790" r:id="rId30"/>
    <p:sldLayoutId id="2147483791" r:id="rId31"/>
    <p:sldLayoutId id="2147483792" r:id="rId32"/>
    <p:sldLayoutId id="2147483737" r:id="rId33"/>
    <p:sldLayoutId id="2147483794" r:id="rId34"/>
    <p:sldLayoutId id="2147483795" r:id="rId35"/>
    <p:sldLayoutId id="2147483796" r:id="rId36"/>
    <p:sldLayoutId id="2147483797" r:id="rId37"/>
    <p:sldLayoutId id="2147483793" r:id="rId38"/>
    <p:sldLayoutId id="2147483798" r:id="rId39"/>
    <p:sldLayoutId id="2147483738" r:id="rId40"/>
    <p:sldLayoutId id="2147483799" r:id="rId41"/>
    <p:sldLayoutId id="2147483800" r:id="rId42"/>
    <p:sldLayoutId id="2147483801" r:id="rId43"/>
    <p:sldLayoutId id="2147483802" r:id="rId44"/>
    <p:sldLayoutId id="2147483803" r:id="rId45"/>
    <p:sldLayoutId id="2147483804" r:id="rId46"/>
    <p:sldLayoutId id="2147483739"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741" r:id="rId69"/>
    <p:sldLayoutId id="2147483761" r:id="rId70"/>
    <p:sldLayoutId id="2147483762" r:id="rId71"/>
    <p:sldLayoutId id="2147483763" r:id="rId72"/>
    <p:sldLayoutId id="2147483764" r:id="rId73"/>
    <p:sldLayoutId id="2147483805" r:id="rId74"/>
  </p:sldLayoutIdLst>
  <p:hf hdr="0"/>
  <p:txStyles>
    <p:title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46" indent="-171446" algn="l" defTabSz="685783" rtl="0" eaLnBrk="1" latinLnBrk="0" hangingPunct="1">
        <a:lnSpc>
          <a:spcPct val="100000"/>
        </a:lnSpc>
        <a:spcBef>
          <a:spcPts val="751"/>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338" indent="-171446" algn="l" defTabSz="685783"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229" indent="-171446" algn="l" defTabSz="685783"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200121"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12"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904"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795"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686"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578"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mailto:events@ucas.ac.uk"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hyperlink" Target="mailto:e.bibby@ucas.ac.uk" TargetMode="Externa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hyperlink" Target="https://www.linkedin.com/company/ucas" TargetMode="External"/><Relationship Id="rId3" Type="http://schemas.openxmlformats.org/officeDocument/2006/relationships/hyperlink" Target="https://en-gb.facebook.com/ucasonline/" TargetMode="External"/><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hyperlink" Target="https://twitter.com/ucas_online?ref_src=twsrc%5Egoogle%7Ctwcamp%5Eserp%7Ctwgr%5Eauthor" TargetMode="External"/><Relationship Id="rId10" Type="http://schemas.openxmlformats.org/officeDocument/2006/relationships/hyperlink" Target="mailto:events@ucas.ac.uk" TargetMode="External"/><Relationship Id="rId4" Type="http://schemas.openxmlformats.org/officeDocument/2006/relationships/image" Target="../media/image1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reading a book&#10;&#10;Description automatically generated with medium confidence">
            <a:extLst>
              <a:ext uri="{FF2B5EF4-FFF2-40B4-BE49-F238E27FC236}">
                <a16:creationId xmlns:a16="http://schemas.microsoft.com/office/drawing/2014/main" id="{3DCAA34C-DECA-44A0-B15A-7CAA8A2E4882}"/>
              </a:ext>
            </a:extLst>
          </p:cNvPr>
          <p:cNvPicPr>
            <a:picLocks noChangeAspect="1"/>
          </p:cNvPicPr>
          <p:nvPr/>
        </p:nvPicPr>
        <p:blipFill rotWithShape="1">
          <a:blip r:embed="rId3"/>
          <a:srcRect t="15209" b="-15209"/>
          <a:stretch/>
        </p:blipFill>
        <p:spPr>
          <a:xfrm>
            <a:off x="0" y="0"/>
            <a:ext cx="9144000" cy="6085332"/>
          </a:xfrm>
          <a:prstGeom prst="rect">
            <a:avLst/>
          </a:prstGeom>
        </p:spPr>
      </p:pic>
      <p:sp>
        <p:nvSpPr>
          <p:cNvPr id="20" name="Rectangle 19">
            <a:extLst>
              <a:ext uri="{FF2B5EF4-FFF2-40B4-BE49-F238E27FC236}">
                <a16:creationId xmlns:a16="http://schemas.microsoft.com/office/drawing/2014/main" id="{6B3825D2-71FC-4113-B2E6-1522E8017CE2}"/>
              </a:ext>
            </a:extLst>
          </p:cNvPr>
          <p:cNvSpPr/>
          <p:nvPr/>
        </p:nvSpPr>
        <p:spPr>
          <a:xfrm>
            <a:off x="4874925" y="895531"/>
            <a:ext cx="3688010" cy="3426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8831FE7-6DB5-4EF3-8256-448A2E0008F1}"/>
              </a:ext>
            </a:extLst>
          </p:cNvPr>
          <p:cNvSpPr txBox="1"/>
          <p:nvPr/>
        </p:nvSpPr>
        <p:spPr>
          <a:xfrm>
            <a:off x="5049527" y="2724155"/>
            <a:ext cx="4809299" cy="646331"/>
          </a:xfrm>
          <a:prstGeom prst="rect">
            <a:avLst/>
          </a:prstGeom>
          <a:noFill/>
        </p:spPr>
        <p:txBody>
          <a:bodyPr wrap="square" lIns="91440" tIns="45720" rIns="91440" bIns="45720" rtlCol="0" anchor="t">
            <a:spAutoFit/>
          </a:bodyPr>
          <a:lstStyle/>
          <a:p>
            <a:r>
              <a:rPr lang="en-GB" dirty="0">
                <a:solidFill>
                  <a:schemeClr val="bg1"/>
                </a:solidFill>
                <a:latin typeface="Calibri"/>
                <a:ea typeface="Roboto Thin"/>
                <a:cs typeface="Calibri"/>
              </a:rPr>
              <a:t>Location specific information for</a:t>
            </a:r>
          </a:p>
          <a:p>
            <a:r>
              <a:rPr lang="en-GB" dirty="0">
                <a:solidFill>
                  <a:schemeClr val="accent3"/>
                </a:solidFill>
                <a:latin typeface="Calibri"/>
                <a:ea typeface="Roboto Thin"/>
                <a:cs typeface="Calibri"/>
              </a:rPr>
              <a:t>&lt;INSERT EVENT HERE&gt; </a:t>
            </a:r>
            <a:endParaRPr lang="en-GB" dirty="0">
              <a:solidFill>
                <a:schemeClr val="accent3"/>
              </a:solidFill>
              <a:latin typeface="Calibri"/>
              <a:ea typeface="Roboto Thin" panose="02000000000000000000" pitchFamily="2" charset="0"/>
              <a:cs typeface="Calibri"/>
            </a:endParaRPr>
          </a:p>
        </p:txBody>
      </p:sp>
      <p:sp>
        <p:nvSpPr>
          <p:cNvPr id="3" name="TextBox 2">
            <a:extLst>
              <a:ext uri="{FF2B5EF4-FFF2-40B4-BE49-F238E27FC236}">
                <a16:creationId xmlns:a16="http://schemas.microsoft.com/office/drawing/2014/main" id="{35A57C11-15F2-435D-931D-033B3A4C4D1E}"/>
              </a:ext>
            </a:extLst>
          </p:cNvPr>
          <p:cNvSpPr txBox="1"/>
          <p:nvPr/>
        </p:nvSpPr>
        <p:spPr>
          <a:xfrm>
            <a:off x="293704" y="4640607"/>
            <a:ext cx="336310" cy="338554"/>
          </a:xfrm>
          <a:prstGeom prst="rect">
            <a:avLst/>
          </a:prstGeom>
          <a:noFill/>
        </p:spPr>
        <p:txBody>
          <a:bodyPr wrap="square" rtlCol="0">
            <a:spAutoFit/>
          </a:bodyPr>
          <a:lstStyle/>
          <a:p>
            <a:r>
              <a:rPr lang="en-GB" sz="1600" b="1" dirty="0">
                <a:solidFill>
                  <a:schemeClr val="bg1"/>
                </a:solidFill>
              </a:rPr>
              <a:t>1</a:t>
            </a:r>
          </a:p>
        </p:txBody>
      </p:sp>
      <p:sp>
        <p:nvSpPr>
          <p:cNvPr id="12" name="TextBox 11">
            <a:extLst>
              <a:ext uri="{FF2B5EF4-FFF2-40B4-BE49-F238E27FC236}">
                <a16:creationId xmlns:a16="http://schemas.microsoft.com/office/drawing/2014/main" id="{8D89634A-62BC-4B89-68D3-56706CB2AFE1}"/>
              </a:ext>
            </a:extLst>
          </p:cNvPr>
          <p:cNvSpPr txBox="1"/>
          <p:nvPr/>
        </p:nvSpPr>
        <p:spPr>
          <a:xfrm>
            <a:off x="5049527" y="1110216"/>
            <a:ext cx="4572000" cy="1569660"/>
          </a:xfrm>
          <a:prstGeom prst="rect">
            <a:avLst/>
          </a:prstGeom>
          <a:noFill/>
        </p:spPr>
        <p:txBody>
          <a:bodyPr wrap="square">
            <a:spAutoFit/>
          </a:bodyPr>
          <a:lstStyle/>
          <a:p>
            <a:r>
              <a:rPr lang="en-GB" sz="3200" dirty="0">
                <a:solidFill>
                  <a:schemeClr val="bg1"/>
                </a:solidFill>
                <a:latin typeface="Arial" panose="020B0604020202020204" pitchFamily="34" charset="0"/>
                <a:cs typeface="Arial" panose="020B0604020202020204" pitchFamily="34" charset="0"/>
              </a:rPr>
              <a:t>EVENT</a:t>
            </a:r>
            <a:br>
              <a:rPr lang="en-GB" sz="32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LOCATION</a:t>
            </a:r>
            <a:br>
              <a:rPr lang="en-GB" sz="3200" dirty="0">
                <a:solidFill>
                  <a:schemeClr val="bg1"/>
                </a:solidFill>
                <a:latin typeface="Arial" panose="020B0604020202020204" pitchFamily="34" charset="0"/>
                <a:cs typeface="Arial" panose="020B0604020202020204" pitchFamily="34" charset="0"/>
              </a:rPr>
            </a:br>
            <a:r>
              <a:rPr lang="en-GB" sz="3200" b="1" dirty="0">
                <a:solidFill>
                  <a:schemeClr val="bg1"/>
                </a:solidFill>
                <a:latin typeface="Arial" panose="020B0604020202020204" pitchFamily="34" charset="0"/>
                <a:cs typeface="Arial" panose="020B0604020202020204" pitchFamily="34" charset="0"/>
              </a:rPr>
              <a:t>INFORMATION</a:t>
            </a:r>
            <a:endParaRPr lang="en-US" sz="3200" b="1" dirty="0">
              <a:solidFill>
                <a:schemeClr val="bg1"/>
              </a:solidFill>
              <a:latin typeface="Arial" panose="020B0604020202020204" pitchFamily="34" charset="0"/>
              <a:cs typeface="Arial" panose="020B0604020202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243D5A41-D457-77BB-7EC6-F9A1C5D65783}"/>
              </a:ext>
            </a:extLst>
          </p:cNvPr>
          <p:cNvPicPr>
            <a:picLocks noChangeAspect="1"/>
          </p:cNvPicPr>
          <p:nvPr/>
        </p:nvPicPr>
        <p:blipFill>
          <a:blip r:embed="rId4"/>
          <a:stretch>
            <a:fillRect/>
          </a:stretch>
        </p:blipFill>
        <p:spPr>
          <a:xfrm>
            <a:off x="7139832" y="3716735"/>
            <a:ext cx="1765300" cy="469900"/>
          </a:xfrm>
          <a:prstGeom prst="rect">
            <a:avLst/>
          </a:prstGeom>
        </p:spPr>
      </p:pic>
    </p:spTree>
    <p:extLst>
      <p:ext uri="{BB962C8B-B14F-4D97-AF65-F5344CB8AC3E}">
        <p14:creationId xmlns:p14="http://schemas.microsoft.com/office/powerpoint/2010/main" val="2685336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0EF14546-A6C0-0883-BAC8-D15C8499938E}"/>
              </a:ext>
            </a:extLst>
          </p:cNvPr>
          <p:cNvPicPr>
            <a:picLocks noChangeAspect="1"/>
          </p:cNvPicPr>
          <p:nvPr/>
        </p:nvPicPr>
        <p:blipFill>
          <a:blip r:embed="rId3"/>
          <a:stretch>
            <a:fillRect/>
          </a:stretch>
        </p:blipFill>
        <p:spPr>
          <a:xfrm>
            <a:off x="3757318" y="-36466"/>
            <a:ext cx="7887523" cy="5241916"/>
          </a:xfrm>
          <a:prstGeom prst="rect">
            <a:avLst/>
          </a:prstGeom>
        </p:spPr>
      </p:pic>
      <p:sp>
        <p:nvSpPr>
          <p:cNvPr id="12" name="Subtitle 3">
            <a:extLst>
              <a:ext uri="{FF2B5EF4-FFF2-40B4-BE49-F238E27FC236}">
                <a16:creationId xmlns:a16="http://schemas.microsoft.com/office/drawing/2014/main" id="{C4A44E39-E02B-4388-AFA3-C4BFD53295C6}"/>
              </a:ext>
            </a:extLst>
          </p:cNvPr>
          <p:cNvSpPr txBox="1">
            <a:spLocks/>
          </p:cNvSpPr>
          <p:nvPr/>
        </p:nvSpPr>
        <p:spPr>
          <a:xfrm>
            <a:off x="4446982" y="2742369"/>
            <a:ext cx="4111599" cy="3102244"/>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ctr">
              <a:lnSpc>
                <a:spcPct val="107000"/>
              </a:lnSpc>
              <a:spcAft>
                <a:spcPts val="800"/>
              </a:spcAft>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C5AFAD3-3A7F-48A3-B62A-816B461F6743}"/>
              </a:ext>
            </a:extLst>
          </p:cNvPr>
          <p:cNvSpPr txBox="1"/>
          <p:nvPr/>
        </p:nvSpPr>
        <p:spPr>
          <a:xfrm>
            <a:off x="150006" y="1014832"/>
            <a:ext cx="3852874" cy="1200329"/>
          </a:xfrm>
          <a:prstGeom prst="rect">
            <a:avLst/>
          </a:prstGeom>
          <a:noFill/>
        </p:spPr>
        <p:txBody>
          <a:bodyPr wrap="square" lIns="91440" tIns="45720" rIns="91440" bIns="45720" rtlCol="0" anchor="t">
            <a:spAutoFit/>
          </a:bodyPr>
          <a:lstStyle/>
          <a:p>
            <a:r>
              <a:rPr lang="en-US" sz="1600" b="1" dirty="0">
                <a:solidFill>
                  <a:schemeClr val="bg1"/>
                </a:solidFill>
                <a:latin typeface="Arial" panose="020B0604020202020204" pitchFamily="34" charset="0"/>
                <a:ea typeface="Roboto Light"/>
                <a:cs typeface="Arial" panose="020B0604020202020204" pitchFamily="34" charset="0"/>
              </a:rPr>
              <a:t>EVENT: </a:t>
            </a:r>
            <a:r>
              <a:rPr lang="en-US" b="1" dirty="0">
                <a:solidFill>
                  <a:schemeClr val="accent3"/>
                </a:solidFill>
                <a:latin typeface="Calibri"/>
                <a:ea typeface="Roboto Light"/>
                <a:cs typeface="Roboto Light"/>
              </a:rPr>
              <a:t>Event Name</a:t>
            </a:r>
            <a:endParaRPr lang="en-US" b="1" dirty="0">
              <a:solidFill>
                <a:schemeClr val="accent3"/>
              </a:solidFill>
              <a:latin typeface="Calibri"/>
              <a:ea typeface="Roboto Light" panose="02000000000000000000" pitchFamily="2" charset="0"/>
              <a:cs typeface="Roboto Light" panose="02000000000000000000" pitchFamily="2" charset="0"/>
            </a:endParaRPr>
          </a:p>
          <a:p>
            <a:r>
              <a:rPr lang="en-US" sz="1600" b="1" dirty="0">
                <a:solidFill>
                  <a:schemeClr val="bg1"/>
                </a:solidFill>
                <a:latin typeface="Arial" panose="020B0604020202020204" pitchFamily="34" charset="0"/>
                <a:ea typeface="Roboto Light"/>
                <a:cs typeface="Arial" panose="020B0604020202020204" pitchFamily="34" charset="0"/>
              </a:rPr>
              <a:t>DATE</a:t>
            </a:r>
            <a:r>
              <a:rPr lang="en-US" sz="1600" b="1" dirty="0">
                <a:solidFill>
                  <a:schemeClr val="bg1"/>
                </a:solidFill>
                <a:latin typeface="Mongoose Regular" panose="02000000000000000000" pitchFamily="2" charset="77"/>
                <a:ea typeface="Roboto Light"/>
                <a:cs typeface="Roboto Light"/>
              </a:rPr>
              <a:t>:   </a:t>
            </a:r>
            <a:r>
              <a:rPr lang="en-US" b="1" dirty="0">
                <a:solidFill>
                  <a:schemeClr val="accent3"/>
                </a:solidFill>
                <a:latin typeface="Calibri"/>
                <a:ea typeface="Roboto Light"/>
                <a:cs typeface="Roboto Light"/>
              </a:rPr>
              <a:t>Day Month Year</a:t>
            </a:r>
          </a:p>
          <a:p>
            <a:r>
              <a:rPr lang="en-US" sz="1600" b="1" dirty="0">
                <a:solidFill>
                  <a:schemeClr val="bg1"/>
                </a:solidFill>
                <a:latin typeface="Arial" panose="020B0604020202020204" pitchFamily="34" charset="0"/>
                <a:ea typeface="Roboto Light"/>
                <a:cs typeface="Arial" panose="020B0604020202020204" pitchFamily="34" charset="0"/>
              </a:rPr>
              <a:t>OPENING TIMES: </a:t>
            </a:r>
            <a:r>
              <a:rPr lang="en-US" b="1" dirty="0">
                <a:solidFill>
                  <a:schemeClr val="accent3"/>
                </a:solidFill>
                <a:latin typeface="Calibri"/>
                <a:ea typeface="Roboto Light"/>
                <a:cs typeface="Roboto Light"/>
              </a:rPr>
              <a:t>Times</a:t>
            </a:r>
            <a:endParaRPr lang="en-US" b="1" dirty="0">
              <a:solidFill>
                <a:schemeClr val="accent3"/>
              </a:solidFill>
              <a:latin typeface="Calibri"/>
              <a:ea typeface="Roboto Light" panose="02000000000000000000" pitchFamily="2" charset="0"/>
              <a:cs typeface="Roboto Light" panose="02000000000000000000" pitchFamily="2" charset="0"/>
            </a:endParaRPr>
          </a:p>
          <a:p>
            <a:r>
              <a:rPr lang="en-US" sz="1600" b="1" dirty="0">
                <a:solidFill>
                  <a:schemeClr val="bg1"/>
                </a:solidFill>
                <a:latin typeface="Arial" panose="020B0604020202020204" pitchFamily="34" charset="0"/>
                <a:ea typeface="Roboto Light"/>
                <a:cs typeface="Arial" panose="020B0604020202020204" pitchFamily="34" charset="0"/>
              </a:rPr>
              <a:t>VENUE: </a:t>
            </a:r>
            <a:r>
              <a:rPr lang="en-US" b="1" dirty="0">
                <a:solidFill>
                  <a:schemeClr val="accent3"/>
                </a:solidFill>
                <a:latin typeface="Calibri"/>
                <a:ea typeface="Roboto Light"/>
                <a:cs typeface="Roboto Light"/>
              </a:rPr>
              <a:t>Address</a:t>
            </a:r>
            <a:endParaRPr lang="en-US" b="1" dirty="0">
              <a:solidFill>
                <a:schemeClr val="accent3"/>
              </a:solidFill>
              <a:highlight>
                <a:srgbClr val="FFFF00"/>
              </a:highlight>
              <a:latin typeface="Calibri"/>
              <a:ea typeface="Roboto Light"/>
              <a:cs typeface="Roboto Light"/>
            </a:endParaRPr>
          </a:p>
        </p:txBody>
      </p:sp>
      <p:sp>
        <p:nvSpPr>
          <p:cNvPr id="21" name="TextBox 20">
            <a:extLst>
              <a:ext uri="{FF2B5EF4-FFF2-40B4-BE49-F238E27FC236}">
                <a16:creationId xmlns:a16="http://schemas.microsoft.com/office/drawing/2014/main" id="{0CE00BBC-441B-4B28-880C-3AC01C868F0E}"/>
              </a:ext>
            </a:extLst>
          </p:cNvPr>
          <p:cNvSpPr txBox="1"/>
          <p:nvPr/>
        </p:nvSpPr>
        <p:spPr>
          <a:xfrm>
            <a:off x="288675" y="4691641"/>
            <a:ext cx="514630" cy="369332"/>
          </a:xfrm>
          <a:prstGeom prst="rect">
            <a:avLst/>
          </a:prstGeom>
          <a:noFill/>
        </p:spPr>
        <p:txBody>
          <a:bodyPr wrap="square" rtlCol="0">
            <a:spAutoFit/>
          </a:bodyPr>
          <a:lstStyle/>
          <a:p>
            <a:r>
              <a:rPr lang="en-GB" b="1" dirty="0">
                <a:solidFill>
                  <a:schemeClr val="bg1"/>
                </a:solidFill>
              </a:rPr>
              <a:t>15</a:t>
            </a:r>
          </a:p>
        </p:txBody>
      </p:sp>
      <p:sp>
        <p:nvSpPr>
          <p:cNvPr id="3" name="Title 3">
            <a:extLst>
              <a:ext uri="{FF2B5EF4-FFF2-40B4-BE49-F238E27FC236}">
                <a16:creationId xmlns:a16="http://schemas.microsoft.com/office/drawing/2014/main" id="{B9FBC190-7FEA-3E8D-7A6E-DE09A9D4C16F}"/>
              </a:ext>
            </a:extLst>
          </p:cNvPr>
          <p:cNvSpPr txBox="1">
            <a:spLocks/>
          </p:cNvSpPr>
          <p:nvPr/>
        </p:nvSpPr>
        <p:spPr>
          <a:xfrm>
            <a:off x="86398" y="375669"/>
            <a:ext cx="8223251" cy="713720"/>
          </a:xfrm>
          <a:prstGeom prst="rect">
            <a:avLst/>
          </a:prstGeom>
        </p:spPr>
        <p:txBody>
          <a:bodyPr/>
          <a:lst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dirty="0">
                <a:solidFill>
                  <a:srgbClr val="FFFFFF"/>
                </a:solidFill>
                <a:latin typeface="Arial" panose="020B0604020202020204" pitchFamily="34" charset="0"/>
                <a:ea typeface="Roboto"/>
                <a:cs typeface="Arial" panose="020B0604020202020204" pitchFamily="34" charset="0"/>
              </a:rPr>
              <a:t>EXHIBITING AT</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5577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42A65D-257E-6CD1-C250-28E0616E86B9}"/>
              </a:ext>
            </a:extLst>
          </p:cNvPr>
          <p:cNvSpPr/>
          <p:nvPr/>
        </p:nvSpPr>
        <p:spPr>
          <a:xfrm>
            <a:off x="-84750" y="-152188"/>
            <a:ext cx="9313499" cy="53927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806A8BE-7384-4130-AE6A-D9FF692B5769}"/>
              </a:ext>
            </a:extLst>
          </p:cNvPr>
          <p:cNvSpPr>
            <a:spLocks noGrp="1"/>
          </p:cNvSpPr>
          <p:nvPr>
            <p:ph type="title"/>
          </p:nvPr>
        </p:nvSpPr>
        <p:spPr>
          <a:xfrm>
            <a:off x="170654" y="108174"/>
            <a:ext cx="8223251" cy="713720"/>
          </a:xfrm>
        </p:spPr>
        <p:txBody>
          <a:bodyPr/>
          <a:lstStyle/>
          <a:p>
            <a:r>
              <a:rPr lang="en-GB" sz="3200" dirty="0">
                <a:solidFill>
                  <a:srgbClr val="FFFFFF"/>
                </a:solidFill>
                <a:latin typeface="Arial" panose="020B0604020202020204" pitchFamily="34" charset="0"/>
                <a:ea typeface="Roboto"/>
                <a:cs typeface="Arial" panose="020B0604020202020204" pitchFamily="34" charset="0"/>
              </a:rPr>
              <a:t>EVENT </a:t>
            </a:r>
            <a:r>
              <a:rPr lang="en-GB" sz="3200" dirty="0">
                <a:latin typeface="Arial" panose="020B0604020202020204" pitchFamily="34" charset="0"/>
                <a:ea typeface="Roboto"/>
                <a:cs typeface="Arial" panose="020B0604020202020204" pitchFamily="34" charset="0"/>
              </a:rPr>
              <a:t>INFORMATION</a:t>
            </a:r>
          </a:p>
        </p:txBody>
      </p:sp>
      <p:sp>
        <p:nvSpPr>
          <p:cNvPr id="16" name="TextBox 15">
            <a:extLst>
              <a:ext uri="{FF2B5EF4-FFF2-40B4-BE49-F238E27FC236}">
                <a16:creationId xmlns:a16="http://schemas.microsoft.com/office/drawing/2014/main" id="{7A801081-658B-471A-B3C7-B9F449A7F9AB}"/>
              </a:ext>
            </a:extLst>
          </p:cNvPr>
          <p:cNvSpPr txBox="1"/>
          <p:nvPr/>
        </p:nvSpPr>
        <p:spPr>
          <a:xfrm>
            <a:off x="178848" y="3401741"/>
            <a:ext cx="8688527" cy="461665"/>
          </a:xfrm>
          <a:prstGeom prst="rect">
            <a:avLst/>
          </a:prstGeom>
          <a:noFill/>
        </p:spPr>
        <p:txBody>
          <a:bodyPr wrap="square">
            <a:spAutoFit/>
          </a:bodyPr>
          <a:lstStyle/>
          <a:p>
            <a:endParaRPr lang="en-GB" sz="1400" b="1" dirty="0">
              <a:latin typeface="Roboto Thin" panose="02000000000000000000" pitchFamily="2" charset="0"/>
              <a:ea typeface="Roboto Thin" panose="02000000000000000000" pitchFamily="2" charset="0"/>
            </a:endParaRPr>
          </a:p>
          <a:p>
            <a:endParaRPr lang="en-GB" sz="1000" dirty="0">
              <a:latin typeface="Roboto Thin" panose="02000000000000000000" pitchFamily="2" charset="0"/>
              <a:ea typeface="Roboto Thin" panose="02000000000000000000" pitchFamily="2" charset="0"/>
            </a:endParaRPr>
          </a:p>
        </p:txBody>
      </p:sp>
      <p:sp>
        <p:nvSpPr>
          <p:cNvPr id="9" name="Subtitle 3">
            <a:extLst>
              <a:ext uri="{FF2B5EF4-FFF2-40B4-BE49-F238E27FC236}">
                <a16:creationId xmlns:a16="http://schemas.microsoft.com/office/drawing/2014/main" id="{3D3B0DA4-1E22-48A9-B22C-CFE61DD35610}"/>
              </a:ext>
            </a:extLst>
          </p:cNvPr>
          <p:cNvSpPr txBox="1">
            <a:spLocks/>
          </p:cNvSpPr>
          <p:nvPr/>
        </p:nvSpPr>
        <p:spPr>
          <a:xfrm>
            <a:off x="146801" y="1018648"/>
            <a:ext cx="8924047" cy="4221893"/>
          </a:xfrm>
          <a:prstGeom prst="rect">
            <a:avLst/>
          </a:prstGeom>
          <a:ln>
            <a:noFill/>
          </a:ln>
        </p:spPr>
        <p:txBody>
          <a:bodyPr vert="horz" lIns="91440" tIns="45720" rIns="91440" bIns="45720" rtlCol="0" anchor="t">
            <a:norm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dirty="0">
                <a:solidFill>
                  <a:schemeClr val="tx1"/>
                </a:solidFill>
                <a:latin typeface="Calibri"/>
                <a:ea typeface="Roboto Thin"/>
                <a:cs typeface="Roboto Thin"/>
              </a:rPr>
              <a:t>ACCESSIBILITY </a:t>
            </a:r>
            <a:endParaRPr lang="en-US" sz="1200" b="1" dirty="0">
              <a:solidFill>
                <a:schemeClr val="tx1"/>
              </a:solidFill>
              <a:latin typeface="Calibri"/>
              <a:ea typeface="Roboto Thin"/>
            </a:endParaRPr>
          </a:p>
          <a:p>
            <a:r>
              <a:rPr lang="en-US" sz="1000" dirty="0">
                <a:solidFill>
                  <a:srgbClr val="FFFFFF"/>
                </a:solidFill>
                <a:latin typeface="Calibri"/>
                <a:ea typeface="Roboto Thin"/>
                <a:cs typeface="Roboto Thin"/>
              </a:rPr>
              <a:t>Please enter all details on accessibility here with any links to website. </a:t>
            </a:r>
            <a:endParaRPr lang="en-US" sz="1000" dirty="0">
              <a:solidFill>
                <a:srgbClr val="FFFFFF"/>
              </a:solidFill>
              <a:latin typeface="Calibri"/>
              <a:ea typeface="Roboto Thin"/>
            </a:endParaRPr>
          </a:p>
          <a:p>
            <a:r>
              <a:rPr lang="en-US" sz="1200" b="1" dirty="0">
                <a:solidFill>
                  <a:schemeClr val="tx1"/>
                </a:solidFill>
                <a:latin typeface="Calibri"/>
                <a:ea typeface="Roboto Thin"/>
                <a:cs typeface="Roboto Thin"/>
              </a:rPr>
              <a:t>ACCOMMODATION</a:t>
            </a:r>
          </a:p>
          <a:p>
            <a:r>
              <a:rPr lang="en-GB" sz="1000" dirty="0">
                <a:solidFill>
                  <a:srgbClr val="FFFFFF"/>
                </a:solidFill>
                <a:latin typeface="Calibri"/>
                <a:ea typeface="Roboto Thin"/>
                <a:cs typeface="Roboto Thin"/>
              </a:rPr>
              <a:t>Please find below details of hotels in the vicinity of the venue: </a:t>
            </a:r>
            <a:endParaRPr lang="en-GB" sz="1000" dirty="0">
              <a:solidFill>
                <a:srgbClr val="FFFFFF"/>
              </a:solidFill>
              <a:latin typeface="Calibri"/>
              <a:ea typeface="Roboto Thin"/>
            </a:endParaRPr>
          </a:p>
          <a:p>
            <a:r>
              <a:rPr lang="en-GB" sz="1000" dirty="0">
                <a:solidFill>
                  <a:srgbClr val="FFFFFF"/>
                </a:solidFill>
                <a:latin typeface="Calibri"/>
                <a:ea typeface="Roboto Thin"/>
                <a:cs typeface="Roboto Thin"/>
              </a:rPr>
              <a:t>Hotel 1</a:t>
            </a:r>
            <a:endParaRPr lang="en-GB" dirty="0">
              <a:solidFill>
                <a:srgbClr val="FF6451"/>
              </a:solidFill>
            </a:endParaRPr>
          </a:p>
          <a:p>
            <a:r>
              <a:rPr lang="en-GB" sz="1000" dirty="0">
                <a:solidFill>
                  <a:srgbClr val="FFFFFF"/>
                </a:solidFill>
                <a:latin typeface="Calibri"/>
                <a:ea typeface="Roboto Thin"/>
                <a:cs typeface="Roboto Thin"/>
              </a:rPr>
              <a:t>Hotel 2 </a:t>
            </a:r>
            <a:endParaRPr lang="en-GB" sz="1000" dirty="0">
              <a:solidFill>
                <a:srgbClr val="FFFFFF"/>
              </a:solidFill>
              <a:latin typeface="Calibri"/>
            </a:endParaRPr>
          </a:p>
          <a:p>
            <a:r>
              <a:rPr lang="en-GB" sz="1000" dirty="0">
                <a:solidFill>
                  <a:srgbClr val="FFFFFF"/>
                </a:solidFill>
                <a:latin typeface="Calibri"/>
                <a:ea typeface="Roboto Thin"/>
                <a:cs typeface="Roboto Thin"/>
              </a:rPr>
              <a:t>Hotel 3</a:t>
            </a:r>
            <a:endParaRPr lang="en-GB" sz="1000" dirty="0">
              <a:solidFill>
                <a:srgbClr val="FFFFFF"/>
              </a:solidFill>
              <a:latin typeface="Calibri"/>
            </a:endParaRPr>
          </a:p>
          <a:p>
            <a:r>
              <a:rPr lang="en-GB" sz="1000" dirty="0">
                <a:solidFill>
                  <a:srgbClr val="FFFFFF"/>
                </a:solidFill>
                <a:latin typeface="Calibri"/>
                <a:ea typeface="Roboto Thin"/>
                <a:cs typeface="Roboto Thin"/>
              </a:rPr>
              <a:t>Please note that these hotels are just a guide for exhibitors, and are not recommended by UCAS</a:t>
            </a:r>
            <a:r>
              <a:rPr lang="en-GB" sz="1000" b="1" dirty="0">
                <a:solidFill>
                  <a:srgbClr val="FFFFFF"/>
                </a:solidFill>
                <a:latin typeface="Calibri"/>
                <a:ea typeface="Roboto Thin"/>
                <a:cs typeface="Roboto Thin"/>
              </a:rPr>
              <a:t>. </a:t>
            </a:r>
            <a:endParaRPr lang="en-GB" sz="1000" b="1" dirty="0">
              <a:solidFill>
                <a:srgbClr val="FFFFFF"/>
              </a:solidFill>
              <a:latin typeface="Calibri"/>
              <a:ea typeface="Roboto Thin"/>
            </a:endParaRPr>
          </a:p>
          <a:p>
            <a:r>
              <a:rPr lang="en-GB" sz="1200" b="1" dirty="0">
                <a:solidFill>
                  <a:schemeClr val="tx1"/>
                </a:solidFill>
                <a:latin typeface="Calibri"/>
                <a:ea typeface="Roboto Thin"/>
                <a:cs typeface="Roboto Thin"/>
              </a:rPr>
              <a:t>CARPARKING</a:t>
            </a:r>
            <a:r>
              <a:rPr lang="en-GB" sz="1200" b="1" dirty="0">
                <a:solidFill>
                  <a:srgbClr val="FFFFFF"/>
                </a:solidFill>
                <a:latin typeface="Calibri"/>
                <a:ea typeface="Roboto Thin"/>
                <a:cs typeface="Roboto Thin"/>
              </a:rPr>
              <a:t> </a:t>
            </a:r>
            <a:endParaRPr lang="en-GB" sz="1200" b="1" dirty="0">
              <a:solidFill>
                <a:srgbClr val="FFFFFF"/>
              </a:solidFill>
              <a:latin typeface="Calibri"/>
              <a:ea typeface="Roboto Thin"/>
            </a:endParaRPr>
          </a:p>
          <a:p>
            <a:r>
              <a:rPr lang="en-GB" sz="1000" dirty="0">
                <a:solidFill>
                  <a:srgbClr val="FFFFFF"/>
                </a:solidFill>
                <a:latin typeface="Calibri"/>
                <a:ea typeface="Roboto Thin"/>
                <a:cs typeface="Roboto Thin"/>
              </a:rPr>
              <a:t>Please enter car parking details here for exhibitors. Note any permits needed to be displayed, any parking charges. Feel free to link to external websites for maps or details if applicable.</a:t>
            </a:r>
            <a:endParaRPr lang="en-GB" sz="1000" dirty="0">
              <a:solidFill>
                <a:srgbClr val="FFFFFF"/>
              </a:solidFill>
              <a:latin typeface="Calibri"/>
              <a:ea typeface="Roboto Thin"/>
            </a:endParaRPr>
          </a:p>
          <a:p>
            <a:endParaRPr lang="en-US" sz="1200" b="1" dirty="0">
              <a:solidFill>
                <a:srgbClr val="FFFFFF"/>
              </a:solidFill>
              <a:latin typeface="Calibri"/>
              <a:ea typeface="Roboto Thin"/>
            </a:endParaRPr>
          </a:p>
          <a:p>
            <a:endParaRPr lang="en-GB" sz="1000" dirty="0">
              <a:solidFill>
                <a:srgbClr val="FFFFFF"/>
              </a:solidFill>
              <a:latin typeface="Calibri"/>
              <a:ea typeface="Roboto Thin"/>
            </a:endParaRPr>
          </a:p>
        </p:txBody>
      </p:sp>
    </p:spTree>
    <p:extLst>
      <p:ext uri="{BB962C8B-B14F-4D97-AF65-F5344CB8AC3E}">
        <p14:creationId xmlns:p14="http://schemas.microsoft.com/office/powerpoint/2010/main" val="3218984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7C300E-E77A-A1EF-C9A6-D863E359F5CB}"/>
              </a:ext>
            </a:extLst>
          </p:cNvPr>
          <p:cNvSpPr/>
          <p:nvPr/>
        </p:nvSpPr>
        <p:spPr>
          <a:xfrm>
            <a:off x="-53526" y="-40144"/>
            <a:ext cx="9313499" cy="53927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A801081-658B-471A-B3C7-B9F449A7F9AB}"/>
              </a:ext>
            </a:extLst>
          </p:cNvPr>
          <p:cNvSpPr txBox="1"/>
          <p:nvPr/>
        </p:nvSpPr>
        <p:spPr>
          <a:xfrm>
            <a:off x="178848" y="3401741"/>
            <a:ext cx="8688527" cy="461665"/>
          </a:xfrm>
          <a:prstGeom prst="rect">
            <a:avLst/>
          </a:prstGeom>
          <a:noFill/>
        </p:spPr>
        <p:txBody>
          <a:bodyPr wrap="square">
            <a:spAutoFit/>
          </a:bodyPr>
          <a:lstStyle/>
          <a:p>
            <a:endParaRPr lang="en-GB" sz="1400" b="1" dirty="0">
              <a:latin typeface="Roboto Thin" panose="02000000000000000000" pitchFamily="2" charset="0"/>
              <a:ea typeface="Roboto Thin" panose="02000000000000000000" pitchFamily="2" charset="0"/>
            </a:endParaRPr>
          </a:p>
          <a:p>
            <a:endParaRPr lang="en-GB" sz="1000" dirty="0">
              <a:latin typeface="Roboto Thin" panose="02000000000000000000" pitchFamily="2" charset="0"/>
              <a:ea typeface="Roboto Thin" panose="02000000000000000000" pitchFamily="2" charset="0"/>
            </a:endParaRPr>
          </a:p>
        </p:txBody>
      </p:sp>
      <p:sp>
        <p:nvSpPr>
          <p:cNvPr id="9" name="Subtitle 3">
            <a:extLst>
              <a:ext uri="{FF2B5EF4-FFF2-40B4-BE49-F238E27FC236}">
                <a16:creationId xmlns:a16="http://schemas.microsoft.com/office/drawing/2014/main" id="{3D3B0DA4-1E22-48A9-B22C-CFE61DD35610}"/>
              </a:ext>
            </a:extLst>
          </p:cNvPr>
          <p:cNvSpPr txBox="1">
            <a:spLocks/>
          </p:cNvSpPr>
          <p:nvPr/>
        </p:nvSpPr>
        <p:spPr>
          <a:xfrm>
            <a:off x="142340" y="969582"/>
            <a:ext cx="8912950" cy="4221893"/>
          </a:xfrm>
          <a:prstGeom prst="rect">
            <a:avLst/>
          </a:prstGeom>
          <a:ln>
            <a:noFill/>
          </a:ln>
        </p:spPr>
        <p:txBody>
          <a:bodyPr vert="horz" lIns="91440" tIns="45720" rIns="91440" bIns="45720" rtlCol="0" anchor="t">
            <a:norm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GB" sz="1200" b="1" dirty="0">
                <a:solidFill>
                  <a:schemeClr val="tx1"/>
                </a:solidFill>
                <a:latin typeface="Calibri"/>
                <a:ea typeface="Roboto Thin"/>
                <a:cs typeface="Roboto Thin"/>
              </a:rPr>
              <a:t>CATERING</a:t>
            </a:r>
            <a:r>
              <a:rPr lang="en-GB" sz="1200" b="1" dirty="0">
                <a:solidFill>
                  <a:srgbClr val="FFFFFF"/>
                </a:solidFill>
                <a:latin typeface="Calibri"/>
                <a:ea typeface="Roboto Thin"/>
                <a:cs typeface="Roboto Thin"/>
              </a:rPr>
              <a:t> </a:t>
            </a:r>
            <a:endParaRPr lang="en-GB" sz="1200" dirty="0">
              <a:latin typeface="Calibri"/>
              <a:ea typeface="Roboto Thin"/>
              <a:cs typeface="Roboto Thin"/>
            </a:endParaRPr>
          </a:p>
          <a:p>
            <a:r>
              <a:rPr lang="en-GB" sz="1000" dirty="0">
                <a:solidFill>
                  <a:srgbClr val="FFFFFF"/>
                </a:solidFill>
                <a:latin typeface="Calibri"/>
                <a:ea typeface="Roboto Thin"/>
                <a:cs typeface="Roboto Thin"/>
              </a:rPr>
              <a:t>Please enter details of exhibitor catering, water and tea and coffee location</a:t>
            </a:r>
          </a:p>
          <a:p>
            <a:r>
              <a:rPr lang="en-GB" sz="1200" b="1" dirty="0">
                <a:solidFill>
                  <a:schemeClr val="tx1"/>
                </a:solidFill>
                <a:latin typeface="Calibri"/>
                <a:ea typeface="Roboto Thin"/>
                <a:cs typeface="Roboto Thin"/>
              </a:rPr>
              <a:t>FIRST AID</a:t>
            </a:r>
            <a:endParaRPr lang="en-GB" sz="1000" b="1" dirty="0">
              <a:solidFill>
                <a:schemeClr val="tx1"/>
              </a:solidFill>
              <a:highlight>
                <a:srgbClr val="FF00FF"/>
              </a:highlight>
              <a:latin typeface="Calibri"/>
              <a:ea typeface="Roboto Thin"/>
              <a:cs typeface="Roboto Thin"/>
            </a:endParaRPr>
          </a:p>
          <a:p>
            <a:r>
              <a:rPr lang="en-GB" sz="1000" dirty="0">
                <a:solidFill>
                  <a:srgbClr val="FFFFFF"/>
                </a:solidFill>
                <a:latin typeface="Calibri"/>
                <a:ea typeface="Roboto Thin"/>
                <a:cs typeface="Roboto Thin"/>
              </a:rPr>
              <a:t>Please enter first aid location.</a:t>
            </a:r>
            <a:endParaRPr lang="en-GB" sz="1200" b="1" dirty="0">
              <a:solidFill>
                <a:srgbClr val="FFFFFF"/>
              </a:solidFill>
              <a:latin typeface="Calibri"/>
              <a:ea typeface="Roboto Thin"/>
              <a:cs typeface="Roboto Thin"/>
            </a:endParaRPr>
          </a:p>
          <a:p>
            <a:r>
              <a:rPr lang="en-US" sz="1200" b="1" dirty="0">
                <a:solidFill>
                  <a:schemeClr val="tx1"/>
                </a:solidFill>
                <a:latin typeface="Calibri"/>
                <a:ea typeface="Roboto Thin"/>
                <a:cs typeface="Roboto Thin"/>
              </a:rPr>
              <a:t>INTERNET</a:t>
            </a:r>
            <a:endParaRPr lang="en-US" sz="900" b="1" dirty="0">
              <a:solidFill>
                <a:schemeClr val="tx1"/>
              </a:solidFill>
              <a:latin typeface="Calibri"/>
              <a:ea typeface="Roboto Thin"/>
              <a:cs typeface="Roboto Thin"/>
            </a:endParaRPr>
          </a:p>
          <a:p>
            <a:r>
              <a:rPr lang="en-GB" sz="1000" dirty="0">
                <a:solidFill>
                  <a:srgbClr val="FFFFFF"/>
                </a:solidFill>
                <a:latin typeface="Calibri"/>
                <a:ea typeface="Roboto Thin"/>
                <a:cs typeface="Roboto Thin"/>
              </a:rPr>
              <a:t>Please enter details of </a:t>
            </a:r>
            <a:r>
              <a:rPr lang="en-GB" sz="1000" dirty="0" err="1">
                <a:solidFill>
                  <a:srgbClr val="FFFFFF"/>
                </a:solidFill>
                <a:latin typeface="Calibri"/>
                <a:ea typeface="Roboto Thin"/>
                <a:cs typeface="Roboto Thin"/>
              </a:rPr>
              <a:t>wifi</a:t>
            </a:r>
            <a:r>
              <a:rPr lang="en-GB" sz="1000" dirty="0">
                <a:solidFill>
                  <a:srgbClr val="FFFFFF"/>
                </a:solidFill>
                <a:latin typeface="Calibri"/>
                <a:ea typeface="Roboto Thin"/>
                <a:cs typeface="Roboto Thin"/>
              </a:rPr>
              <a:t> available to exhibitors, if it's chargeable and any passwords needed.</a:t>
            </a:r>
          </a:p>
          <a:p>
            <a:r>
              <a:rPr lang="en-GB" sz="1200" b="1" dirty="0">
                <a:solidFill>
                  <a:schemeClr val="tx1"/>
                </a:solidFill>
                <a:latin typeface="Calibri"/>
                <a:ea typeface="Roboto Thin"/>
                <a:cs typeface="Roboto Thin"/>
              </a:rPr>
              <a:t>SCANNING</a:t>
            </a:r>
          </a:p>
          <a:p>
            <a:r>
              <a:rPr lang="en-GB" sz="1000" dirty="0">
                <a:solidFill>
                  <a:schemeClr val="bg1"/>
                </a:solidFill>
                <a:latin typeface="Calibri"/>
                <a:ea typeface="Roboto Thin"/>
                <a:cs typeface="Roboto Thin"/>
              </a:rPr>
              <a:t>To take advantage of lead scanning at this event, you need to download the </a:t>
            </a:r>
            <a:r>
              <a:rPr lang="en-GB" sz="1000" dirty="0" err="1">
                <a:solidFill>
                  <a:schemeClr val="bg1"/>
                </a:solidFill>
                <a:latin typeface="Calibri"/>
                <a:ea typeface="Roboto Thin"/>
                <a:cs typeface="Roboto Thin"/>
              </a:rPr>
              <a:t>Smartlead</a:t>
            </a:r>
            <a:r>
              <a:rPr lang="en-GB" sz="1000" dirty="0">
                <a:solidFill>
                  <a:schemeClr val="bg1"/>
                </a:solidFill>
                <a:latin typeface="Calibri"/>
                <a:ea typeface="Roboto Thin"/>
                <a:cs typeface="Roboto Thin"/>
              </a:rPr>
              <a:t> UCAS and have purchased scanning for the UCAS/Discovery events. You will need a license code per device per event which are assigned to you when you purchase the scanning. Make sure your staff at the event have been provided with the license codes. </a:t>
            </a:r>
            <a:br>
              <a:rPr lang="en-GB" sz="1000" dirty="0">
                <a:latin typeface="Calibri"/>
                <a:ea typeface="Roboto Thin"/>
                <a:cs typeface="Roboto Thin"/>
              </a:rPr>
            </a:br>
            <a:br>
              <a:rPr lang="en-GB" sz="1000" dirty="0">
                <a:latin typeface="Calibri"/>
                <a:ea typeface="Roboto Thin"/>
                <a:cs typeface="Roboto Thin"/>
              </a:rPr>
            </a:br>
            <a:r>
              <a:rPr lang="en-GB" sz="1000" dirty="0">
                <a:solidFill>
                  <a:schemeClr val="bg1"/>
                </a:solidFill>
                <a:latin typeface="Calibri"/>
                <a:ea typeface="Roboto Thin"/>
                <a:cs typeface="Roboto Thin"/>
              </a:rPr>
              <a:t> You will find a guide to setting up your device and how to manage your data in the Exhibitor zone [link] along with a Scanning Instructions document that you can share with your staff attending the event. Hard copies are also provided on your stand.</a:t>
            </a:r>
            <a:br>
              <a:rPr lang="en-GB" sz="1000" dirty="0">
                <a:latin typeface="Calibri"/>
                <a:ea typeface="Roboto Thin"/>
                <a:cs typeface="Roboto Thin"/>
              </a:rPr>
            </a:br>
            <a:br>
              <a:rPr lang="en-GB" sz="1000" dirty="0">
                <a:latin typeface="Calibri"/>
                <a:ea typeface="Roboto Thin"/>
                <a:cs typeface="Roboto Thin"/>
              </a:rPr>
            </a:br>
            <a:r>
              <a:rPr lang="en-GB" sz="1000" dirty="0">
                <a:solidFill>
                  <a:schemeClr val="bg1"/>
                </a:solidFill>
                <a:latin typeface="Calibri"/>
                <a:ea typeface="Roboto Thin"/>
                <a:cs typeface="Roboto Thin"/>
              </a:rPr>
              <a:t> A member of the UCAS team will be on hand at the exhibitor/scanner help desk [not sure what this is called] to support you at the event or you can call 01242 544808 or email </a:t>
            </a:r>
            <a:r>
              <a:rPr lang="en-GB" sz="1000" dirty="0">
                <a:solidFill>
                  <a:schemeClr val="bg1"/>
                </a:solidFill>
                <a:latin typeface="Calibri"/>
                <a:ea typeface="Roboto Thin"/>
                <a:cs typeface="Roboto Thin"/>
                <a:hlinkClick r:id="rId3">
                  <a:extLst>
                    <a:ext uri="{A12FA001-AC4F-418D-AE19-62706E023703}">
                      <ahyp:hlinkClr xmlns:ahyp="http://schemas.microsoft.com/office/drawing/2018/hyperlinkcolor" val="tx"/>
                    </a:ext>
                  </a:extLst>
                </a:hlinkClick>
              </a:rPr>
              <a:t>events@ucas.ac.uk</a:t>
            </a:r>
            <a:r>
              <a:rPr lang="en-GB" sz="1000" dirty="0">
                <a:solidFill>
                  <a:schemeClr val="bg1"/>
                </a:solidFill>
                <a:latin typeface="Calibri"/>
                <a:ea typeface="Roboto Thin"/>
                <a:cs typeface="Roboto Thin"/>
              </a:rPr>
              <a:t>. </a:t>
            </a:r>
            <a:endParaRPr lang="en-GB" sz="1000" dirty="0">
              <a:solidFill>
                <a:schemeClr val="bg1"/>
              </a:solidFill>
              <a:latin typeface="Calibri"/>
            </a:endParaRPr>
          </a:p>
          <a:p>
            <a:r>
              <a:rPr lang="en-GB" sz="1200" b="1" dirty="0">
                <a:solidFill>
                  <a:schemeClr val="tx1"/>
                </a:solidFill>
                <a:latin typeface="Calibri"/>
                <a:ea typeface="Roboto Thin"/>
                <a:cs typeface="Roboto Thin"/>
              </a:rPr>
              <a:t>RISK ASSESSMENTS </a:t>
            </a:r>
            <a:endParaRPr lang="en-GB" sz="1200" b="1" dirty="0">
              <a:solidFill>
                <a:schemeClr val="tx1"/>
              </a:solidFill>
              <a:latin typeface="Calibri"/>
              <a:ea typeface="Roboto Thin"/>
            </a:endParaRPr>
          </a:p>
          <a:p>
            <a:r>
              <a:rPr lang="en-GB" sz="1000" dirty="0">
                <a:solidFill>
                  <a:srgbClr val="FFFFFF"/>
                </a:solidFill>
                <a:latin typeface="Calibri"/>
                <a:ea typeface="Roboto Thin"/>
                <a:cs typeface="Roboto Thin"/>
              </a:rPr>
              <a:t>All exhibitors need to provide a risk assessment for your stand build and any activities that will be happening on your stand. Please send this through to Emily Bibby e.bibby@ucas.ac.uk least 4 weeks before the exhibition date. The event organiser has completed a risk assessment for the event.</a:t>
            </a:r>
          </a:p>
          <a:p>
            <a:endParaRPr lang="en-GB" sz="1000" b="1" dirty="0">
              <a:solidFill>
                <a:srgbClr val="FFFFFF"/>
              </a:solidFill>
              <a:latin typeface="Calibri"/>
              <a:ea typeface="Roboto Thin"/>
            </a:endParaRPr>
          </a:p>
          <a:p>
            <a:endParaRPr lang="en-GB" sz="1000" dirty="0">
              <a:solidFill>
                <a:srgbClr val="FFFFFF"/>
              </a:solidFill>
              <a:latin typeface="Calibri"/>
              <a:ea typeface="Roboto Thin"/>
            </a:endParaRPr>
          </a:p>
        </p:txBody>
      </p:sp>
      <p:sp>
        <p:nvSpPr>
          <p:cNvPr id="2" name="Title 3">
            <a:extLst>
              <a:ext uri="{FF2B5EF4-FFF2-40B4-BE49-F238E27FC236}">
                <a16:creationId xmlns:a16="http://schemas.microsoft.com/office/drawing/2014/main" id="{60BEC0EF-9D53-EB29-0CCF-862255D498C7}"/>
              </a:ext>
            </a:extLst>
          </p:cNvPr>
          <p:cNvSpPr>
            <a:spLocks noGrp="1"/>
          </p:cNvSpPr>
          <p:nvPr>
            <p:ph type="title"/>
          </p:nvPr>
        </p:nvSpPr>
        <p:spPr>
          <a:xfrm>
            <a:off x="170654" y="108174"/>
            <a:ext cx="8223251" cy="713720"/>
          </a:xfrm>
        </p:spPr>
        <p:txBody>
          <a:bodyPr/>
          <a:lstStyle/>
          <a:p>
            <a:r>
              <a:rPr lang="en-GB" sz="3200" dirty="0">
                <a:solidFill>
                  <a:srgbClr val="FFFFFF"/>
                </a:solidFill>
                <a:latin typeface="Arial" panose="020B0604020202020204" pitchFamily="34" charset="0"/>
                <a:ea typeface="Roboto"/>
                <a:cs typeface="Arial" panose="020B0604020202020204" pitchFamily="34" charset="0"/>
              </a:rPr>
              <a:t>EVENT </a:t>
            </a:r>
            <a:r>
              <a:rPr lang="en-GB" sz="3200" dirty="0">
                <a:latin typeface="Arial" panose="020B0604020202020204" pitchFamily="34" charset="0"/>
                <a:ea typeface="Roboto"/>
                <a:cs typeface="Arial" panose="020B0604020202020204" pitchFamily="34" charset="0"/>
              </a:rPr>
              <a:t>INFORMATION</a:t>
            </a:r>
          </a:p>
        </p:txBody>
      </p:sp>
    </p:spTree>
    <p:extLst>
      <p:ext uri="{BB962C8B-B14F-4D97-AF65-F5344CB8AC3E}">
        <p14:creationId xmlns:p14="http://schemas.microsoft.com/office/powerpoint/2010/main" val="164062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22349" y="1078791"/>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GB" sz="1200" b="1" dirty="0">
                <a:solidFill>
                  <a:schemeClr val="tx1"/>
                </a:solidFill>
                <a:latin typeface="Calibri"/>
                <a:ea typeface="Roboto Thin"/>
                <a:cs typeface="Roboto Thin"/>
              </a:rPr>
              <a:t>SCHEDULE: </a:t>
            </a:r>
            <a:r>
              <a:rPr lang="en-GB" sz="1200" b="1" i="1" dirty="0">
                <a:solidFill>
                  <a:srgbClr val="FFFFFF"/>
                </a:solidFill>
                <a:latin typeface="Calibri"/>
                <a:ea typeface="Roboto Thin"/>
                <a:cs typeface="Roboto Thin"/>
              </a:rPr>
              <a:t>Please check and edit timings</a:t>
            </a:r>
            <a:endParaRPr lang="en-US" sz="1200" dirty="0">
              <a:latin typeface="Calibri"/>
              <a:ea typeface="Roboto Thin"/>
              <a:cs typeface="Roboto Thin"/>
            </a:endParaRPr>
          </a:p>
          <a:p>
            <a:endParaRPr lang="en-GB" sz="1200" b="1" dirty="0">
              <a:solidFill>
                <a:srgbClr val="FFFFFF"/>
              </a:solidFill>
              <a:latin typeface="Calibri"/>
              <a:ea typeface="Roboto Thin"/>
              <a:cs typeface="Roboto Thin"/>
            </a:endParaRPr>
          </a:p>
          <a:p>
            <a:r>
              <a:rPr lang="en-GB" sz="900" b="1" dirty="0">
                <a:solidFill>
                  <a:schemeClr val="tx1"/>
                </a:solidFill>
                <a:latin typeface="Calibri"/>
                <a:ea typeface="Roboto Thin"/>
                <a:cs typeface="Roboto Thin"/>
              </a:rPr>
              <a:t>BUILD DAY: </a:t>
            </a:r>
            <a:r>
              <a:rPr lang="en-GB" sz="900" b="1" dirty="0">
                <a:solidFill>
                  <a:srgbClr val="FFFFFF"/>
                </a:solidFill>
                <a:latin typeface="Calibri"/>
                <a:ea typeface="Roboto Thin"/>
                <a:cs typeface="Roboto Thin"/>
              </a:rPr>
              <a:t>(Please enter build date)</a:t>
            </a:r>
            <a:endParaRPr lang="en-US" sz="900" dirty="0">
              <a:latin typeface="Calibri"/>
              <a:ea typeface="Roboto Thin"/>
              <a:cs typeface="Roboto Thin"/>
            </a:endParaRPr>
          </a:p>
          <a:p>
            <a:r>
              <a:rPr lang="en-GB" sz="900" dirty="0">
                <a:solidFill>
                  <a:srgbClr val="FFFFFF"/>
                </a:solidFill>
                <a:latin typeface="Calibri"/>
                <a:ea typeface="Roboto Thin"/>
                <a:cs typeface="Roboto Thin"/>
              </a:rPr>
              <a:t>08:00 – 16:00 Event set up – deliveries can be made during this time</a:t>
            </a:r>
            <a:endParaRPr lang="en-US" sz="900" dirty="0">
              <a:latin typeface="Calibri"/>
              <a:ea typeface="Roboto Thin"/>
              <a:cs typeface="Roboto Thin"/>
            </a:endParaRPr>
          </a:p>
          <a:p>
            <a:r>
              <a:rPr lang="en-GB" sz="900" dirty="0">
                <a:solidFill>
                  <a:srgbClr val="FFFFFF"/>
                </a:solidFill>
                <a:latin typeface="Calibri"/>
                <a:ea typeface="Roboto Thin"/>
                <a:cs typeface="Roboto Thin"/>
              </a:rPr>
              <a:t>16:00 – 18:00 Exhibitor/contractor access.</a:t>
            </a:r>
            <a:endParaRPr lang="en-US" sz="900" dirty="0">
              <a:latin typeface="Calibri"/>
              <a:ea typeface="Roboto Thin"/>
              <a:cs typeface="Roboto Thin"/>
            </a:endParaRPr>
          </a:p>
          <a:p>
            <a:r>
              <a:rPr lang="en-GB" sz="900" b="1" dirty="0">
                <a:solidFill>
                  <a:schemeClr val="tx1"/>
                </a:solidFill>
                <a:latin typeface="Calibri"/>
                <a:ea typeface="Roboto Thin"/>
                <a:cs typeface="Roboto Thin"/>
              </a:rPr>
              <a:t>EVENT DAY: </a:t>
            </a:r>
            <a:r>
              <a:rPr lang="en-GB" sz="900" b="1" dirty="0">
                <a:solidFill>
                  <a:srgbClr val="FFFFFF"/>
                </a:solidFill>
                <a:latin typeface="Calibri"/>
                <a:ea typeface="Roboto Thin"/>
                <a:cs typeface="Calibri"/>
              </a:rPr>
              <a:t>(Please enter event date)</a:t>
            </a:r>
            <a:endParaRPr lang="en-US" sz="900" dirty="0">
              <a:latin typeface="Calibri"/>
              <a:ea typeface="Roboto Thin"/>
              <a:cs typeface="Roboto Thin"/>
            </a:endParaRPr>
          </a:p>
          <a:p>
            <a:r>
              <a:rPr lang="en-GB" sz="900" dirty="0">
                <a:solidFill>
                  <a:srgbClr val="FFFFFF"/>
                </a:solidFill>
                <a:latin typeface="Calibri"/>
                <a:ea typeface="Roboto Thin"/>
                <a:cs typeface="Roboto Thin"/>
              </a:rPr>
              <a:t>08:00 – 09:00 Exhibitor access.</a:t>
            </a:r>
            <a:endParaRPr lang="en-US" sz="900" dirty="0">
              <a:latin typeface="Calibri"/>
              <a:ea typeface="Roboto Thin"/>
              <a:cs typeface="Roboto Thin"/>
            </a:endParaRPr>
          </a:p>
          <a:p>
            <a:r>
              <a:rPr lang="en-GB" sz="900" dirty="0">
                <a:solidFill>
                  <a:srgbClr val="FFFFFF"/>
                </a:solidFill>
                <a:latin typeface="Calibri"/>
                <a:ea typeface="Roboto Thin"/>
                <a:cs typeface="Roboto Thin"/>
              </a:rPr>
              <a:t>09:30 – 15:00 Exhibition open – trolleys will not be allowed on the exhibition floor once the exhibition has opened to the public. </a:t>
            </a:r>
            <a:endParaRPr lang="en-US" sz="900" dirty="0">
              <a:latin typeface="Calibri"/>
              <a:ea typeface="Roboto Thin"/>
              <a:cs typeface="Roboto Thin"/>
            </a:endParaRPr>
          </a:p>
          <a:p>
            <a:r>
              <a:rPr lang="en-GB" sz="900" dirty="0">
                <a:solidFill>
                  <a:srgbClr val="FFFFFF"/>
                </a:solidFill>
                <a:latin typeface="Calibri"/>
                <a:ea typeface="Roboto Thin"/>
                <a:cs typeface="Roboto Thin"/>
              </a:rPr>
              <a:t>15:00 – 16:00 Stand replenishment. </a:t>
            </a:r>
            <a:endParaRPr lang="en-US" sz="900" dirty="0">
              <a:latin typeface="Calibri"/>
              <a:ea typeface="Roboto Thin"/>
              <a:cs typeface="Roboto Thin"/>
            </a:endParaRPr>
          </a:p>
          <a:p>
            <a:r>
              <a:rPr lang="en-GB" sz="900" b="1" dirty="0">
                <a:solidFill>
                  <a:schemeClr val="tx1"/>
                </a:solidFill>
                <a:latin typeface="Calibri"/>
                <a:ea typeface="Roboto Thin"/>
                <a:cs typeface="Roboto Thin"/>
              </a:rPr>
              <a:t>EVENT DAY 2 </a:t>
            </a:r>
            <a:r>
              <a:rPr lang="en-GB" sz="900" b="1" dirty="0">
                <a:solidFill>
                  <a:srgbClr val="FFFFFF"/>
                </a:solidFill>
                <a:latin typeface="Calibri"/>
                <a:ea typeface="Roboto Thin"/>
                <a:cs typeface="Roboto Thin"/>
              </a:rPr>
              <a:t>(if applicable) </a:t>
            </a:r>
            <a:endParaRPr lang="en-US" sz="900" dirty="0">
              <a:latin typeface="Calibri"/>
              <a:ea typeface="Roboto Thin"/>
              <a:cs typeface="Roboto Thin"/>
            </a:endParaRPr>
          </a:p>
          <a:p>
            <a:r>
              <a:rPr lang="en-GB" sz="900" dirty="0">
                <a:solidFill>
                  <a:srgbClr val="FFFFFF"/>
                </a:solidFill>
                <a:latin typeface="Calibri"/>
                <a:ea typeface="Roboto Thin"/>
                <a:cs typeface="Calibri"/>
              </a:rPr>
              <a:t>08:00 – 09:00 Exhibitor access.</a:t>
            </a:r>
            <a:endParaRPr lang="en-US" sz="900" dirty="0">
              <a:latin typeface="Calibri"/>
              <a:ea typeface="Roboto Thin"/>
              <a:cs typeface="Calibri"/>
            </a:endParaRPr>
          </a:p>
          <a:p>
            <a:r>
              <a:rPr lang="en-GB" sz="900" dirty="0">
                <a:solidFill>
                  <a:srgbClr val="FFFFFF"/>
                </a:solidFill>
                <a:latin typeface="Calibri"/>
                <a:ea typeface="Roboto Thin"/>
                <a:cs typeface="Calibri"/>
              </a:rPr>
              <a:t>09:30 – 15:00 Exhibition open – trolleys will not be allowed on the exhibition floor once the exhibition has opened to the public. </a:t>
            </a:r>
            <a:endParaRPr lang="en-US" dirty="0">
              <a:cs typeface="Calibri"/>
            </a:endParaRPr>
          </a:p>
          <a:p>
            <a:r>
              <a:rPr lang="en-GB" sz="900" dirty="0">
                <a:solidFill>
                  <a:srgbClr val="FFFFFF"/>
                </a:solidFill>
                <a:latin typeface="Calibri"/>
                <a:ea typeface="Roboto Thin"/>
                <a:cs typeface="Roboto Thin"/>
              </a:rPr>
              <a:t>15:15 – 16:15 Exhibitor/contractor breakdown. </a:t>
            </a:r>
            <a:endParaRPr lang="en-US" sz="900" dirty="0">
              <a:latin typeface="Calibri"/>
              <a:ea typeface="Roboto Thin"/>
              <a:cs typeface="Roboto Thin"/>
            </a:endParaRPr>
          </a:p>
          <a:p>
            <a:r>
              <a:rPr lang="en-GB" sz="900" dirty="0">
                <a:solidFill>
                  <a:srgbClr val="FFFFFF"/>
                </a:solidFill>
                <a:latin typeface="Calibri"/>
                <a:ea typeface="Roboto Thin"/>
                <a:cs typeface="Roboto Thin"/>
              </a:rPr>
              <a:t>16:30 event breakdown </a:t>
            </a:r>
            <a:r>
              <a:rPr lang="en-US" sz="900" dirty="0">
                <a:solidFill>
                  <a:srgbClr val="FFFFFF"/>
                </a:solidFill>
                <a:latin typeface="Calibri"/>
                <a:ea typeface="Roboto Thin"/>
                <a:cs typeface="Roboto Thin"/>
              </a:rPr>
              <a:t> </a:t>
            </a:r>
            <a:endParaRPr lang="en-GB" sz="900" dirty="0">
              <a:latin typeface="Calibri"/>
              <a:ea typeface="Roboto Thin"/>
              <a:cs typeface="Roboto Thin"/>
            </a:endParaRPr>
          </a:p>
          <a:p>
            <a:endParaRPr lang="en-GB" sz="800" dirty="0">
              <a:latin typeface="Calibri"/>
              <a:cs typeface="Roboto Thin"/>
            </a:endParaRPr>
          </a:p>
          <a:p>
            <a:endParaRPr lang="en-GB" sz="800" dirty="0">
              <a:solidFill>
                <a:srgbClr val="FFFFFF"/>
              </a:solidFill>
              <a:latin typeface="Calibri"/>
              <a:cs typeface="Roboto Thin"/>
            </a:endParaRPr>
          </a:p>
          <a:p>
            <a:endParaRPr lang="en-GB" sz="800" dirty="0">
              <a:solidFill>
                <a:srgbClr val="FFFFFF"/>
              </a:solidFill>
              <a:latin typeface="Calibri"/>
              <a:cs typeface="Roboto Thin"/>
            </a:endParaRPr>
          </a:p>
        </p:txBody>
      </p:sp>
      <p:sp>
        <p:nvSpPr>
          <p:cNvPr id="5" name="Title 3">
            <a:extLst>
              <a:ext uri="{FF2B5EF4-FFF2-40B4-BE49-F238E27FC236}">
                <a16:creationId xmlns:a16="http://schemas.microsoft.com/office/drawing/2014/main" id="{59EA9C03-5D47-8B1B-334D-04DC390F38AD}"/>
              </a:ext>
            </a:extLst>
          </p:cNvPr>
          <p:cNvSpPr>
            <a:spLocks noGrp="1"/>
          </p:cNvSpPr>
          <p:nvPr>
            <p:ph type="title"/>
          </p:nvPr>
        </p:nvSpPr>
        <p:spPr>
          <a:xfrm>
            <a:off x="202460" y="116125"/>
            <a:ext cx="8223251" cy="713720"/>
          </a:xfrm>
        </p:spPr>
        <p:txBody>
          <a:bodyPr/>
          <a:lstStyle/>
          <a:p>
            <a:r>
              <a:rPr lang="en-GB" sz="3200" dirty="0">
                <a:solidFill>
                  <a:srgbClr val="FFFFFF"/>
                </a:solidFill>
                <a:latin typeface="Arial" panose="020B0604020202020204" pitchFamily="34" charset="0"/>
                <a:ea typeface="Roboto"/>
                <a:cs typeface="Arial" panose="020B0604020202020204" pitchFamily="34" charset="0"/>
              </a:rPr>
              <a:t>LOGISTICS</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10602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42340" y="1054330"/>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dirty="0">
                <a:solidFill>
                  <a:schemeClr val="tx1"/>
                </a:solidFill>
                <a:latin typeface="Calibri"/>
                <a:ea typeface="Roboto Thin"/>
                <a:cs typeface="Calibri"/>
              </a:rPr>
              <a:t>ARRIVAL</a:t>
            </a:r>
          </a:p>
          <a:p>
            <a:r>
              <a:rPr lang="en-US" sz="1000" dirty="0">
                <a:solidFill>
                  <a:srgbClr val="FFFFFF"/>
                </a:solidFill>
                <a:latin typeface="Calibri"/>
                <a:ea typeface="Roboto Thin"/>
                <a:cs typeface="Calibri"/>
              </a:rPr>
              <a:t>Please enter here where an exhibitor should go when arriving. Does  a loading pass need to be displayed? Where do they need to go to register? </a:t>
            </a:r>
          </a:p>
          <a:p>
            <a:r>
              <a:rPr lang="en-US" sz="1200" b="1" dirty="0">
                <a:solidFill>
                  <a:schemeClr val="tx1"/>
                </a:solidFill>
                <a:latin typeface="Calibri"/>
                <a:ea typeface="Roboto Thin"/>
                <a:cs typeface="Calibri"/>
              </a:rPr>
              <a:t>BUILD-UP</a:t>
            </a:r>
            <a:endParaRPr lang="en-US" dirty="0">
              <a:solidFill>
                <a:schemeClr val="tx1"/>
              </a:solidFill>
            </a:endParaRPr>
          </a:p>
          <a:p>
            <a:r>
              <a:rPr lang="en-GB" sz="900" dirty="0">
                <a:solidFill>
                  <a:srgbClr val="FFFFFF"/>
                </a:solidFill>
                <a:latin typeface="Calibri"/>
                <a:ea typeface="Roboto Thin"/>
                <a:cs typeface="Calibri"/>
              </a:rPr>
              <a:t>Build-up times: </a:t>
            </a:r>
            <a:endParaRPr lang="en-GB" sz="900" dirty="0">
              <a:solidFill>
                <a:srgbClr val="FFFFFF"/>
              </a:solidFill>
              <a:latin typeface="Calibri"/>
              <a:cs typeface="Calibri"/>
            </a:endParaRPr>
          </a:p>
          <a:p>
            <a:r>
              <a:rPr lang="en-GB" sz="900" dirty="0">
                <a:solidFill>
                  <a:srgbClr val="FFFFFF"/>
                </a:solidFill>
                <a:latin typeface="Calibri"/>
                <a:ea typeface="Roboto Thin"/>
                <a:cs typeface="Calibri"/>
              </a:rPr>
              <a:t>Build day and time</a:t>
            </a:r>
            <a:endParaRPr lang="en-GB" sz="900" dirty="0">
              <a:solidFill>
                <a:srgbClr val="FFFFFF"/>
              </a:solidFill>
              <a:latin typeface="Calibri"/>
              <a:cs typeface="Calibri"/>
            </a:endParaRPr>
          </a:p>
          <a:p>
            <a:r>
              <a:rPr lang="en-GB" sz="900" dirty="0">
                <a:solidFill>
                  <a:srgbClr val="FFFFFF"/>
                </a:solidFill>
                <a:latin typeface="Calibri"/>
                <a:ea typeface="Roboto Thin"/>
                <a:cs typeface="Calibri"/>
              </a:rPr>
              <a:t>Event day and build time</a:t>
            </a:r>
            <a:endParaRPr lang="en-GB" sz="900" dirty="0">
              <a:solidFill>
                <a:srgbClr val="FFFFFF"/>
              </a:solidFill>
              <a:latin typeface="Calibri"/>
              <a:cs typeface="Calibri"/>
            </a:endParaRPr>
          </a:p>
          <a:p>
            <a:r>
              <a:rPr lang="en-GB" sz="900" dirty="0">
                <a:solidFill>
                  <a:srgbClr val="FFFFFF"/>
                </a:solidFill>
                <a:latin typeface="Calibri"/>
                <a:ea typeface="Roboto Thin"/>
                <a:cs typeface="Calibri"/>
              </a:rPr>
              <a:t>Please enter all info in here about unloading. Where is the unloading? Can an exhibitor park there during build or do they need to park else where after unloading? Is there a permit needed? </a:t>
            </a:r>
            <a:endParaRPr lang="en-GB" sz="900" dirty="0">
              <a:solidFill>
                <a:srgbClr val="FFFFFF"/>
              </a:solidFill>
              <a:latin typeface="Calibri"/>
              <a:cs typeface="Calibri"/>
            </a:endParaRPr>
          </a:p>
          <a:p>
            <a:endParaRPr lang="en-US" sz="1200" b="1" dirty="0">
              <a:solidFill>
                <a:srgbClr val="FFFFFF"/>
              </a:solidFill>
              <a:latin typeface="Calibri"/>
              <a:ea typeface="Roboto Thin"/>
            </a:endParaRPr>
          </a:p>
          <a:p>
            <a:endParaRPr lang="en-GB" sz="800" dirty="0">
              <a:solidFill>
                <a:srgbClr val="FFFFFF"/>
              </a:solidFill>
              <a:latin typeface="Calibri"/>
              <a:cs typeface="Calibri"/>
            </a:endParaRPr>
          </a:p>
          <a:p>
            <a:endParaRPr lang="en-GB" sz="1000" dirty="0">
              <a:solidFill>
                <a:srgbClr val="FFFFFF"/>
              </a:solidFill>
              <a:latin typeface="Calibri"/>
              <a:cs typeface="Calibri"/>
            </a:endParaRPr>
          </a:p>
        </p:txBody>
      </p:sp>
      <p:sp>
        <p:nvSpPr>
          <p:cNvPr id="4" name="Title 3">
            <a:extLst>
              <a:ext uri="{FF2B5EF4-FFF2-40B4-BE49-F238E27FC236}">
                <a16:creationId xmlns:a16="http://schemas.microsoft.com/office/drawing/2014/main" id="{1EE0E370-C86F-C160-4DD5-279C0EF2EDF1}"/>
              </a:ext>
            </a:extLst>
          </p:cNvPr>
          <p:cNvSpPr txBox="1">
            <a:spLocks/>
          </p:cNvSpPr>
          <p:nvPr/>
        </p:nvSpPr>
        <p:spPr>
          <a:xfrm>
            <a:off x="202460" y="116125"/>
            <a:ext cx="8223251" cy="713720"/>
          </a:xfrm>
          <a:prstGeom prst="rect">
            <a:avLst/>
          </a:prstGeom>
          <a:noFill/>
        </p:spPr>
        <p:txBody>
          <a:bodyPr vert="horz" wrap="none" lIns="0" tIns="0" rIns="0" bIns="0" rtlCol="0" anchor="b">
            <a:noAutofit/>
          </a:bodyPr>
          <a:lstStyle>
            <a:lvl1pPr algn="l" defTabSz="685783" rtl="0" eaLnBrk="1" latinLnBrk="0" hangingPunct="1">
              <a:lnSpc>
                <a:spcPct val="90000"/>
              </a:lnSpc>
              <a:spcBef>
                <a:spcPct val="0"/>
              </a:spcBef>
              <a:buNone/>
              <a:defRPr sz="45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a:solidFill>
                  <a:srgbClr val="FFFFFF"/>
                </a:solidFill>
                <a:latin typeface="Arial" panose="020B0604020202020204" pitchFamily="34" charset="0"/>
                <a:ea typeface="Roboto"/>
                <a:cs typeface="Arial" panose="020B0604020202020204" pitchFamily="34" charset="0"/>
              </a:rPr>
              <a:t>LOGISTICS</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68345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42340" y="1045408"/>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dirty="0">
                <a:solidFill>
                  <a:schemeClr val="tx1"/>
                </a:solidFill>
                <a:latin typeface="Calibri"/>
                <a:ea typeface="Roboto Thin"/>
                <a:cs typeface="Roboto Thin"/>
              </a:rPr>
              <a:t>BREAKDOWN</a:t>
            </a:r>
            <a:r>
              <a:rPr lang="en-US" sz="1200" b="1" dirty="0">
                <a:solidFill>
                  <a:srgbClr val="FFFFFF"/>
                </a:solidFill>
                <a:latin typeface="Calibri"/>
                <a:ea typeface="Roboto Thin"/>
                <a:cs typeface="Roboto Thin"/>
              </a:rPr>
              <a:t> </a:t>
            </a:r>
            <a:endParaRPr lang="en-US" sz="1200" dirty="0">
              <a:latin typeface="Calibri"/>
              <a:ea typeface="Roboto Thin"/>
              <a:cs typeface="Roboto Thin"/>
            </a:endParaRPr>
          </a:p>
          <a:p>
            <a:r>
              <a:rPr lang="en-GB" sz="900" dirty="0">
                <a:solidFill>
                  <a:srgbClr val="FFFFFF"/>
                </a:solidFill>
                <a:latin typeface="Calibri"/>
                <a:ea typeface="Roboto Thin"/>
                <a:cs typeface="Roboto Thin"/>
              </a:rPr>
              <a:t>Breakdown time: time on date. </a:t>
            </a:r>
            <a:endParaRPr lang="en-US" sz="900" dirty="0">
              <a:latin typeface="Calibri"/>
              <a:ea typeface="Roboto Thin"/>
              <a:cs typeface="Roboto Thin"/>
            </a:endParaRPr>
          </a:p>
          <a:p>
            <a:r>
              <a:rPr lang="en-GB" sz="900" dirty="0">
                <a:solidFill>
                  <a:srgbClr val="FFFFFF"/>
                </a:solidFill>
                <a:latin typeface="Calibri"/>
                <a:ea typeface="Roboto Thin"/>
                <a:cs typeface="Roboto Thin"/>
              </a:rPr>
              <a:t>Please enter here all details about breakdown. Can exhibitors drive round to the loading doors? What time can they access loading doors? </a:t>
            </a:r>
          </a:p>
          <a:p>
            <a:r>
              <a:rPr lang="en-GB" sz="900" dirty="0">
                <a:solidFill>
                  <a:srgbClr val="FFFFFF"/>
                </a:solidFill>
                <a:latin typeface="Calibri"/>
                <a:ea typeface="Roboto Thin"/>
                <a:cs typeface="Roboto Thin"/>
              </a:rPr>
              <a:t>If you think you might need extra time to build your stand (outside the build-up times stated above), please contact  </a:t>
            </a:r>
            <a:r>
              <a:rPr lang="en-GB" sz="900" dirty="0">
                <a:solidFill>
                  <a:schemeClr val="bg1"/>
                </a:solidFill>
                <a:latin typeface="Calibri"/>
                <a:ea typeface="Roboto Thin"/>
                <a:cs typeface="Roboto Thin"/>
                <a:hlinkClick r:id="rId2">
                  <a:extLst>
                    <a:ext uri="{A12FA001-AC4F-418D-AE19-62706E023703}">
                      <ahyp:hlinkClr xmlns:ahyp="http://schemas.microsoft.com/office/drawing/2018/hyperlinkcolor" val="tx"/>
                    </a:ext>
                  </a:extLst>
                </a:hlinkClick>
              </a:rPr>
              <a:t>events@ucas.ac.uk</a:t>
            </a:r>
            <a:r>
              <a:rPr lang="en-GB" sz="900" dirty="0">
                <a:solidFill>
                  <a:srgbClr val="FFFFFF"/>
                </a:solidFill>
                <a:latin typeface="Calibri"/>
                <a:ea typeface="Roboto Thin"/>
                <a:cs typeface="Roboto Thin"/>
              </a:rPr>
              <a:t>. In some circumstances, early access to the venue on the build-up day may be given, but this is only with the advance permission of the organiser. If advance permission has not been granted, exhibitors will be turned away from the venue until the exhibitor build-up session starts.</a:t>
            </a:r>
            <a:endParaRPr lang="en-GB" sz="900" dirty="0">
              <a:latin typeface="Calibri"/>
            </a:endParaRPr>
          </a:p>
          <a:p>
            <a:r>
              <a:rPr lang="en-US" sz="1200" b="1" dirty="0">
                <a:solidFill>
                  <a:schemeClr val="tx1"/>
                </a:solidFill>
                <a:latin typeface="Calibri"/>
                <a:ea typeface="Roboto Thin"/>
                <a:cs typeface="Calibri"/>
              </a:rPr>
              <a:t>DELIVERIES </a:t>
            </a:r>
            <a:endParaRPr lang="en-US" sz="1200" dirty="0">
              <a:solidFill>
                <a:schemeClr val="tx1"/>
              </a:solidFill>
              <a:latin typeface="Roboto Thin"/>
              <a:ea typeface="Roboto Thin"/>
              <a:cs typeface="Roboto Thin"/>
            </a:endParaRPr>
          </a:p>
          <a:p>
            <a:r>
              <a:rPr lang="en-GB" sz="1000" dirty="0">
                <a:solidFill>
                  <a:schemeClr val="bg1"/>
                </a:solidFill>
                <a:latin typeface="Calibri"/>
                <a:ea typeface="Roboto Thin"/>
                <a:cs typeface="Roboto Thin"/>
              </a:rPr>
              <a:t>Please enter the delivery address with timings and dates. </a:t>
            </a:r>
            <a:endParaRPr lang="en-GB" dirty="0">
              <a:solidFill>
                <a:schemeClr val="bg1"/>
              </a:solidFill>
            </a:endParaRPr>
          </a:p>
          <a:p>
            <a:r>
              <a:rPr lang="en-GB" sz="1200" b="1" dirty="0">
                <a:solidFill>
                  <a:schemeClr val="tx1"/>
                </a:solidFill>
                <a:latin typeface="Calibri"/>
                <a:ea typeface="Roboto Thin"/>
                <a:cs typeface="Roboto Thin"/>
              </a:rPr>
              <a:t>ORGANISERS</a:t>
            </a:r>
            <a:endParaRPr lang="en-GB" sz="1200" b="1" dirty="0">
              <a:solidFill>
                <a:schemeClr val="tx1"/>
              </a:solidFill>
              <a:latin typeface="Calibri"/>
              <a:cs typeface="Roboto Thin"/>
            </a:endParaRPr>
          </a:p>
          <a:p>
            <a:r>
              <a:rPr lang="en-GB" sz="1000" dirty="0">
                <a:solidFill>
                  <a:schemeClr val="bg1"/>
                </a:solidFill>
                <a:latin typeface="Calibri"/>
                <a:ea typeface="Roboto Thin"/>
                <a:cs typeface="Roboto Thin"/>
              </a:rPr>
              <a:t>Please enter where </a:t>
            </a:r>
            <a:r>
              <a:rPr lang="en-GB" sz="1000" dirty="0" err="1">
                <a:solidFill>
                  <a:schemeClr val="bg1"/>
                </a:solidFill>
                <a:latin typeface="Calibri"/>
                <a:ea typeface="Roboto Thin"/>
                <a:cs typeface="Roboto Thin"/>
              </a:rPr>
              <a:t>sexhibitors</a:t>
            </a:r>
            <a:r>
              <a:rPr lang="en-GB" sz="1000" dirty="0">
                <a:solidFill>
                  <a:schemeClr val="bg1"/>
                </a:solidFill>
                <a:latin typeface="Calibri"/>
                <a:ea typeface="Roboto Thin"/>
                <a:cs typeface="Roboto Thin"/>
              </a:rPr>
              <a:t> can find organiser if needed during the event with a telephone number if possible  </a:t>
            </a:r>
            <a:endParaRPr lang="en-GB" sz="1200" b="1" dirty="0">
              <a:solidFill>
                <a:schemeClr val="bg1"/>
              </a:solidFill>
              <a:latin typeface="Calibri"/>
              <a:cs typeface="Roboto Thin"/>
            </a:endParaRPr>
          </a:p>
          <a:p>
            <a:r>
              <a:rPr lang="en-GB" sz="1200" b="1" dirty="0">
                <a:solidFill>
                  <a:schemeClr val="tx1"/>
                </a:solidFill>
                <a:latin typeface="Calibri"/>
                <a:ea typeface="Roboto Thin"/>
                <a:cs typeface="Calibri"/>
              </a:rPr>
              <a:t>STORAGE</a:t>
            </a:r>
            <a:endParaRPr lang="en-GB" sz="1200" dirty="0">
              <a:solidFill>
                <a:schemeClr val="tx1"/>
              </a:solidFill>
              <a:latin typeface="Roboto Thin"/>
              <a:ea typeface="Roboto Thin"/>
              <a:cs typeface="Roboto Thin"/>
            </a:endParaRPr>
          </a:p>
          <a:p>
            <a:r>
              <a:rPr lang="en-GB" sz="1000" dirty="0">
                <a:solidFill>
                  <a:schemeClr val="bg1"/>
                </a:solidFill>
                <a:latin typeface="Calibri"/>
                <a:ea typeface="Roboto Thin"/>
                <a:cs typeface="Calibri"/>
              </a:rPr>
              <a:t>Please enter where storage will be located. </a:t>
            </a:r>
            <a:endParaRPr lang="en-GB" sz="1000" dirty="0">
              <a:solidFill>
                <a:schemeClr val="bg1"/>
              </a:solidFill>
              <a:latin typeface="Roboto Thin"/>
              <a:ea typeface="Roboto Thin"/>
              <a:cs typeface="Roboto Thin"/>
            </a:endParaRPr>
          </a:p>
          <a:p>
            <a:endParaRPr lang="en-GB" sz="1000" dirty="0">
              <a:solidFill>
                <a:schemeClr val="bg1"/>
              </a:solidFill>
              <a:highlight>
                <a:srgbClr val="FF00FF"/>
              </a:highlight>
              <a:latin typeface="Calibri"/>
              <a:cs typeface="Roboto Thin"/>
            </a:endParaRPr>
          </a:p>
          <a:p>
            <a:endParaRPr lang="en-GB" sz="1000" dirty="0">
              <a:solidFill>
                <a:schemeClr val="bg1"/>
              </a:solidFill>
              <a:latin typeface="Calibri"/>
              <a:cs typeface="Calibri"/>
            </a:endParaRPr>
          </a:p>
        </p:txBody>
      </p:sp>
      <p:sp>
        <p:nvSpPr>
          <p:cNvPr id="4" name="Title 3">
            <a:extLst>
              <a:ext uri="{FF2B5EF4-FFF2-40B4-BE49-F238E27FC236}">
                <a16:creationId xmlns:a16="http://schemas.microsoft.com/office/drawing/2014/main" id="{9AFBBE51-0103-41B0-3F29-14491846B2DC}"/>
              </a:ext>
            </a:extLst>
          </p:cNvPr>
          <p:cNvSpPr>
            <a:spLocks noGrp="1"/>
          </p:cNvSpPr>
          <p:nvPr>
            <p:ph type="title"/>
          </p:nvPr>
        </p:nvSpPr>
        <p:spPr>
          <a:xfrm>
            <a:off x="202460" y="116125"/>
            <a:ext cx="8223251" cy="713720"/>
          </a:xfrm>
        </p:spPr>
        <p:txBody>
          <a:bodyPr/>
          <a:lstStyle/>
          <a:p>
            <a:r>
              <a:rPr lang="en-GB" sz="3200" dirty="0">
                <a:solidFill>
                  <a:srgbClr val="FFFFFF"/>
                </a:solidFill>
                <a:latin typeface="Arial" panose="020B0604020202020204" pitchFamily="34" charset="0"/>
                <a:ea typeface="Roboto"/>
                <a:cs typeface="Arial" panose="020B0604020202020204" pitchFamily="34" charset="0"/>
              </a:rPr>
              <a:t>LOGISTICS</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82606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indoor, people&#10;&#10;Description automatically generated">
            <a:extLst>
              <a:ext uri="{FF2B5EF4-FFF2-40B4-BE49-F238E27FC236}">
                <a16:creationId xmlns:a16="http://schemas.microsoft.com/office/drawing/2014/main" id="{02884F8E-275A-44EE-8CF7-84F00EF248DF}"/>
              </a:ext>
            </a:extLst>
          </p:cNvPr>
          <p:cNvPicPr>
            <a:picLocks noGrp="1" noChangeAspect="1"/>
          </p:cNvPicPr>
          <p:nvPr>
            <p:ph type="pic" sz="quarter" idx="10"/>
          </p:nvPr>
        </p:nvPicPr>
        <p:blipFill>
          <a:blip r:embed="rId2"/>
          <a:srcRect l="20370" r="20370"/>
          <a:stretch>
            <a:fillRect/>
          </a:stretch>
        </p:blipFill>
        <p:spPr/>
      </p:pic>
      <p:sp>
        <p:nvSpPr>
          <p:cNvPr id="12" name="Subtitle 3">
            <a:extLst>
              <a:ext uri="{FF2B5EF4-FFF2-40B4-BE49-F238E27FC236}">
                <a16:creationId xmlns:a16="http://schemas.microsoft.com/office/drawing/2014/main" id="{C4A44E39-E02B-4388-AFA3-C4BFD53295C6}"/>
              </a:ext>
            </a:extLst>
          </p:cNvPr>
          <p:cNvSpPr txBox="1">
            <a:spLocks/>
          </p:cNvSpPr>
          <p:nvPr/>
        </p:nvSpPr>
        <p:spPr>
          <a:xfrm>
            <a:off x="4446982" y="2742369"/>
            <a:ext cx="4111599" cy="3102244"/>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ctr">
              <a:lnSpc>
                <a:spcPct val="107000"/>
              </a:lnSpc>
              <a:spcAft>
                <a:spcPts val="800"/>
              </a:spcAft>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5A59E0DF-2034-4B88-8023-D34036361E47}"/>
              </a:ext>
            </a:extLst>
          </p:cNvPr>
          <p:cNvGrpSpPr/>
          <p:nvPr/>
        </p:nvGrpSpPr>
        <p:grpSpPr>
          <a:xfrm>
            <a:off x="4917650" y="4255884"/>
            <a:ext cx="316800" cy="316800"/>
            <a:chOff x="5963303" y="1415834"/>
            <a:chExt cx="500456" cy="500456"/>
          </a:xfrm>
          <a:solidFill>
            <a:srgbClr val="FF33CC"/>
          </a:solidFill>
        </p:grpSpPr>
        <p:sp>
          <p:nvSpPr>
            <p:cNvPr id="8" name="Oval 7">
              <a:extLst>
                <a:ext uri="{FF2B5EF4-FFF2-40B4-BE49-F238E27FC236}">
                  <a16:creationId xmlns:a16="http://schemas.microsoft.com/office/drawing/2014/main" id="{DA2CDC1C-571B-4679-8EF6-202DF85C2B0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39D260E3-0E00-42CD-B6EF-0AF4E53A92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10" name="Group 9">
            <a:extLst>
              <a:ext uri="{FF2B5EF4-FFF2-40B4-BE49-F238E27FC236}">
                <a16:creationId xmlns:a16="http://schemas.microsoft.com/office/drawing/2014/main" id="{31554FC8-1C25-4BFD-A323-4B6E3A1BAB1A}"/>
              </a:ext>
            </a:extLst>
          </p:cNvPr>
          <p:cNvGrpSpPr/>
          <p:nvPr/>
        </p:nvGrpSpPr>
        <p:grpSpPr>
          <a:xfrm>
            <a:off x="5590802" y="4293491"/>
            <a:ext cx="316800" cy="316800"/>
            <a:chOff x="5963297" y="1415834"/>
            <a:chExt cx="500455" cy="500456"/>
          </a:xfrm>
          <a:solidFill>
            <a:srgbClr val="FF33CC"/>
          </a:solidFill>
        </p:grpSpPr>
        <p:sp>
          <p:nvSpPr>
            <p:cNvPr id="13" name="Oval 12">
              <a:extLst>
                <a:ext uri="{FF2B5EF4-FFF2-40B4-BE49-F238E27FC236}">
                  <a16:creationId xmlns:a16="http://schemas.microsoft.com/office/drawing/2014/main" id="{BF737F2A-9F70-45F8-948D-AFC75A36410C}"/>
                </a:ext>
              </a:extLst>
            </p:cNvPr>
            <p:cNvSpPr/>
            <p:nvPr/>
          </p:nvSpPr>
          <p:spPr>
            <a:xfrm>
              <a:off x="5963297" y="1415834"/>
              <a:ext cx="500455"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hlinkClick r:id="rId5"/>
              <a:extLst>
                <a:ext uri="{FF2B5EF4-FFF2-40B4-BE49-F238E27FC236}">
                  <a16:creationId xmlns:a16="http://schemas.microsoft.com/office/drawing/2014/main" id="{04E0A1FC-0217-4464-9E66-D7509387F40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66511" y="1527209"/>
              <a:ext cx="294036" cy="294035"/>
            </a:xfrm>
            <a:prstGeom prst="rect">
              <a:avLst/>
            </a:prstGeom>
            <a:grpFill/>
          </p:spPr>
        </p:pic>
      </p:grpSp>
      <p:grpSp>
        <p:nvGrpSpPr>
          <p:cNvPr id="15" name="Group 14">
            <a:extLst>
              <a:ext uri="{FF2B5EF4-FFF2-40B4-BE49-F238E27FC236}">
                <a16:creationId xmlns:a16="http://schemas.microsoft.com/office/drawing/2014/main" id="{A2A2F01A-1B55-47DA-BDCB-ECA0A968CE9B}"/>
              </a:ext>
            </a:extLst>
          </p:cNvPr>
          <p:cNvGrpSpPr/>
          <p:nvPr/>
        </p:nvGrpSpPr>
        <p:grpSpPr>
          <a:xfrm>
            <a:off x="6303494" y="4293491"/>
            <a:ext cx="316800" cy="316800"/>
            <a:chOff x="5963303" y="1415834"/>
            <a:chExt cx="500456" cy="500456"/>
          </a:xfrm>
          <a:solidFill>
            <a:srgbClr val="FF33CC"/>
          </a:solidFill>
        </p:grpSpPr>
        <p:sp>
          <p:nvSpPr>
            <p:cNvPr id="16" name="Oval 15">
              <a:extLst>
                <a:ext uri="{FF2B5EF4-FFF2-40B4-BE49-F238E27FC236}">
                  <a16:creationId xmlns:a16="http://schemas.microsoft.com/office/drawing/2014/main" id="{6DE16741-9BBD-4271-AB99-6E5C20B6F017}"/>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147D7A7-5CA8-4A13-AC00-321C8AC5143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18" name="Group 17">
            <a:extLst>
              <a:ext uri="{FF2B5EF4-FFF2-40B4-BE49-F238E27FC236}">
                <a16:creationId xmlns:a16="http://schemas.microsoft.com/office/drawing/2014/main" id="{348D25EF-45EF-4BDE-B26B-287FAD45DCBD}"/>
              </a:ext>
            </a:extLst>
          </p:cNvPr>
          <p:cNvGrpSpPr/>
          <p:nvPr/>
        </p:nvGrpSpPr>
        <p:grpSpPr>
          <a:xfrm>
            <a:off x="7016190" y="4293491"/>
            <a:ext cx="316800" cy="316800"/>
            <a:chOff x="2764076" y="1349181"/>
            <a:chExt cx="500456" cy="500456"/>
          </a:xfrm>
          <a:solidFill>
            <a:srgbClr val="FF33CC"/>
          </a:solidFill>
        </p:grpSpPr>
        <p:sp>
          <p:nvSpPr>
            <p:cNvPr id="19" name="Oval 18">
              <a:extLst>
                <a:ext uri="{FF2B5EF4-FFF2-40B4-BE49-F238E27FC236}">
                  <a16:creationId xmlns:a16="http://schemas.microsoft.com/office/drawing/2014/main" id="{2EF4CBD6-B173-41A7-BAE7-575BE314562A}"/>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8"/>
              <a:extLst>
                <a:ext uri="{FF2B5EF4-FFF2-40B4-BE49-F238E27FC236}">
                  <a16:creationId xmlns:a16="http://schemas.microsoft.com/office/drawing/2014/main" id="{6B25F051-A936-46CA-B743-DFE3074F6DF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2" name="TextBox 1">
            <a:extLst>
              <a:ext uri="{FF2B5EF4-FFF2-40B4-BE49-F238E27FC236}">
                <a16:creationId xmlns:a16="http://schemas.microsoft.com/office/drawing/2014/main" id="{4C5AFAD3-3A7F-48A3-B62A-816B461F6743}"/>
              </a:ext>
            </a:extLst>
          </p:cNvPr>
          <p:cNvSpPr txBox="1"/>
          <p:nvPr/>
        </p:nvSpPr>
        <p:spPr>
          <a:xfrm>
            <a:off x="4705707" y="1472840"/>
            <a:ext cx="3852874" cy="2185214"/>
          </a:xfrm>
          <a:prstGeom prst="rect">
            <a:avLst/>
          </a:prstGeom>
          <a:noFill/>
        </p:spPr>
        <p:txBody>
          <a:bodyPr wrap="square" lIns="91440" tIns="45720" rIns="91440" bIns="45720" rtlCol="0" anchor="t">
            <a:spAutoFit/>
          </a:bodyPr>
          <a:lstStyle/>
          <a:p>
            <a:r>
              <a:rPr lang="en-GB" sz="1400" b="1" dirty="0">
                <a:solidFill>
                  <a:schemeClr val="accent4"/>
                </a:solidFill>
                <a:latin typeface="Calibri"/>
                <a:ea typeface="Roboto Thin"/>
                <a:cs typeface="Calibri"/>
              </a:rPr>
              <a:t>UCAS Events Team</a:t>
            </a:r>
          </a:p>
          <a:p>
            <a:r>
              <a:rPr lang="en-US" sz="1200" dirty="0">
                <a:solidFill>
                  <a:schemeClr val="bg1"/>
                </a:solidFill>
                <a:latin typeface="Calibri"/>
                <a:ea typeface="Roboto Thin"/>
                <a:cs typeface="Roboto Thin"/>
              </a:rPr>
              <a:t>E: </a:t>
            </a:r>
            <a:r>
              <a:rPr lang="en-US" sz="1200" dirty="0">
                <a:solidFill>
                  <a:schemeClr val="bg1"/>
                </a:solidFill>
                <a:latin typeface="Calibri"/>
                <a:ea typeface="Roboto Thin"/>
                <a:cs typeface="Roboto Thin"/>
                <a:hlinkClick r:id="rId10">
                  <a:extLst>
                    <a:ext uri="{A12FA001-AC4F-418D-AE19-62706E023703}">
                      <ahyp:hlinkClr xmlns:ahyp="http://schemas.microsoft.com/office/drawing/2018/hyperlinkcolor" val="tx"/>
                    </a:ext>
                  </a:extLst>
                </a:hlinkClick>
              </a:rPr>
              <a:t>events@ucas.ac.uk</a:t>
            </a:r>
            <a:endParaRPr lang="en-US" sz="1200" dirty="0">
              <a:solidFill>
                <a:schemeClr val="bg1"/>
              </a:solidFill>
              <a:latin typeface="Calibri"/>
              <a:ea typeface="Roboto Thin"/>
              <a:cs typeface="Roboto Thin"/>
            </a:endParaRPr>
          </a:p>
          <a:p>
            <a:r>
              <a:rPr lang="en-US" sz="1200" dirty="0">
                <a:solidFill>
                  <a:schemeClr val="bg1"/>
                </a:solidFill>
                <a:latin typeface="Calibri"/>
                <a:ea typeface="Roboto Thin"/>
                <a:cs typeface="Roboto Thin"/>
              </a:rPr>
              <a:t>T: 01242 544 808</a:t>
            </a:r>
          </a:p>
          <a:p>
            <a:endParaRPr lang="en-US" sz="1200" b="1" dirty="0">
              <a:solidFill>
                <a:schemeClr val="bg1"/>
              </a:solidFill>
              <a:latin typeface="Calibri"/>
              <a:ea typeface="Roboto Thin"/>
              <a:cs typeface="Roboto Thin"/>
            </a:endParaRPr>
          </a:p>
          <a:p>
            <a:endParaRPr lang="en-US" sz="1200" b="1" dirty="0">
              <a:solidFill>
                <a:srgbClr val="FFFFFF"/>
              </a:solidFill>
              <a:latin typeface="Calibri"/>
              <a:ea typeface="Roboto Thin"/>
              <a:cs typeface="Roboto Thin"/>
            </a:endParaRPr>
          </a:p>
          <a:p>
            <a:r>
              <a:rPr lang="en-US" sz="1400" b="1" dirty="0">
                <a:solidFill>
                  <a:schemeClr val="accent3"/>
                </a:solidFill>
                <a:latin typeface="Calibri"/>
                <a:ea typeface="Roboto Thin"/>
                <a:cs typeface="Roboto Thin"/>
              </a:rPr>
              <a:t>Onsite general enquiries: </a:t>
            </a:r>
          </a:p>
          <a:p>
            <a:r>
              <a:rPr lang="en-US" sz="1200" dirty="0">
                <a:solidFill>
                  <a:schemeClr val="bg1"/>
                </a:solidFill>
                <a:latin typeface="Calibri"/>
                <a:ea typeface="Roboto Thin"/>
                <a:cs typeface="Roboto Thin"/>
              </a:rPr>
              <a:t>Look out for event ambassadors wearing </a:t>
            </a:r>
            <a:r>
              <a:rPr lang="en-US" sz="1200" dirty="0" err="1">
                <a:solidFill>
                  <a:schemeClr val="bg1"/>
                </a:solidFill>
                <a:latin typeface="Calibri"/>
                <a:ea typeface="Roboto Thin"/>
                <a:cs typeface="Roboto Thin"/>
              </a:rPr>
              <a:t>coloured</a:t>
            </a:r>
            <a:r>
              <a:rPr lang="en-US" sz="1200" dirty="0">
                <a:solidFill>
                  <a:schemeClr val="bg1"/>
                </a:solidFill>
                <a:latin typeface="Calibri"/>
                <a:ea typeface="Roboto Thin"/>
                <a:cs typeface="Roboto Thin"/>
              </a:rPr>
              <a:t> t-shirts, they can offer advice and answer any questions.</a:t>
            </a:r>
          </a:p>
          <a:p>
            <a:r>
              <a:rPr lang="en-US" sz="1200" dirty="0">
                <a:solidFill>
                  <a:schemeClr val="bg1"/>
                </a:solidFill>
                <a:latin typeface="Calibri"/>
                <a:ea typeface="Roboto Thin"/>
                <a:cs typeface="Roboto Thin"/>
              </a:rPr>
              <a:t>Please </a:t>
            </a:r>
            <a:r>
              <a:rPr lang="en-US" sz="1200" dirty="0" err="1">
                <a:solidFill>
                  <a:schemeClr val="bg1"/>
                </a:solidFill>
                <a:latin typeface="Calibri"/>
                <a:ea typeface="Roboto Thin"/>
                <a:cs typeface="Roboto Thin"/>
              </a:rPr>
              <a:t>familiarise</a:t>
            </a:r>
            <a:r>
              <a:rPr lang="en-US" sz="1200" dirty="0">
                <a:solidFill>
                  <a:schemeClr val="bg1"/>
                </a:solidFill>
                <a:latin typeface="Calibri"/>
                <a:ea typeface="Roboto Thin"/>
                <a:cs typeface="Roboto Thin"/>
              </a:rPr>
              <a:t> yourself with the onsite organisers office at each event for any questions you have or help you need    </a:t>
            </a:r>
          </a:p>
          <a:p>
            <a:endParaRPr lang="en-US" sz="1200" dirty="0">
              <a:solidFill>
                <a:schemeClr val="bg1"/>
              </a:solidFill>
              <a:latin typeface="Calibri"/>
              <a:ea typeface="Roboto Thin"/>
              <a:cs typeface="Roboto Thin"/>
            </a:endParaRPr>
          </a:p>
        </p:txBody>
      </p:sp>
      <p:sp>
        <p:nvSpPr>
          <p:cNvPr id="21" name="TextBox 20">
            <a:extLst>
              <a:ext uri="{FF2B5EF4-FFF2-40B4-BE49-F238E27FC236}">
                <a16:creationId xmlns:a16="http://schemas.microsoft.com/office/drawing/2014/main" id="{0CE00BBC-441B-4B28-880C-3AC01C868F0E}"/>
              </a:ext>
            </a:extLst>
          </p:cNvPr>
          <p:cNvSpPr txBox="1"/>
          <p:nvPr/>
        </p:nvSpPr>
        <p:spPr>
          <a:xfrm>
            <a:off x="288675" y="4691641"/>
            <a:ext cx="514630" cy="369332"/>
          </a:xfrm>
          <a:prstGeom prst="rect">
            <a:avLst/>
          </a:prstGeom>
          <a:noFill/>
        </p:spPr>
        <p:txBody>
          <a:bodyPr wrap="square" rtlCol="0">
            <a:spAutoFit/>
          </a:bodyPr>
          <a:lstStyle/>
          <a:p>
            <a:r>
              <a:rPr lang="en-GB" b="1" dirty="0">
                <a:solidFill>
                  <a:schemeClr val="bg1"/>
                </a:solidFill>
              </a:rPr>
              <a:t>15</a:t>
            </a:r>
          </a:p>
        </p:txBody>
      </p:sp>
      <p:sp>
        <p:nvSpPr>
          <p:cNvPr id="4" name="Title 3">
            <a:extLst>
              <a:ext uri="{FF2B5EF4-FFF2-40B4-BE49-F238E27FC236}">
                <a16:creationId xmlns:a16="http://schemas.microsoft.com/office/drawing/2014/main" id="{1FCA08FC-E40A-8C7F-507B-D50A59A5DB3B}"/>
              </a:ext>
            </a:extLst>
          </p:cNvPr>
          <p:cNvSpPr txBox="1">
            <a:spLocks/>
          </p:cNvSpPr>
          <p:nvPr/>
        </p:nvSpPr>
        <p:spPr>
          <a:xfrm>
            <a:off x="4690197" y="300605"/>
            <a:ext cx="8223251" cy="713720"/>
          </a:xfrm>
          <a:prstGeom prst="rect">
            <a:avLst/>
          </a:prstGeom>
        </p:spPr>
        <p:txBody>
          <a:bodyPr/>
          <a:lst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dirty="0">
                <a:solidFill>
                  <a:srgbClr val="FFFFFF"/>
                </a:solidFill>
                <a:latin typeface="Arial" panose="020B0604020202020204" pitchFamily="34" charset="0"/>
                <a:ea typeface="Roboto"/>
                <a:cs typeface="Arial" panose="020B0604020202020204" pitchFamily="34" charset="0"/>
              </a:rPr>
              <a:t>CONTACT</a:t>
            </a:r>
            <a:br>
              <a:rPr lang="en-GB" sz="3200" dirty="0">
                <a:solidFill>
                  <a:srgbClr val="FFFFFF"/>
                </a:solidFill>
                <a:latin typeface="Arial" panose="020B0604020202020204" pitchFamily="34" charset="0"/>
                <a:ea typeface="Roboto"/>
                <a:cs typeface="Arial" panose="020B0604020202020204" pitchFamily="34" charset="0"/>
              </a:rPr>
            </a:br>
            <a:r>
              <a:rPr lang="en-GB" sz="3200" dirty="0">
                <a:solidFill>
                  <a:srgbClr val="FFFFFF"/>
                </a:solidFill>
                <a:latin typeface="Arial" panose="020B0604020202020204" pitchFamily="34" charset="0"/>
                <a:ea typeface="Roboto"/>
                <a:cs typeface="Arial" panose="020B0604020202020204" pitchFamily="34" charset="0"/>
              </a:rPr>
              <a:t>DETAILS</a:t>
            </a:r>
            <a:endParaRPr lang="en-GB" sz="3200" dirty="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189880439"/>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31EDBAEA52A44BE6DA24F6021F679" ma:contentTypeVersion="" ma:contentTypeDescription="Create a new document." ma:contentTypeScope="" ma:versionID="eb032f32be9232bbf494b45c5f1abd9f">
  <xsd:schema xmlns:xsd="http://www.w3.org/2001/XMLSchema" xmlns:xs="http://www.w3.org/2001/XMLSchema" xmlns:p="http://schemas.microsoft.com/office/2006/metadata/properties" xmlns:ns2="55603442-09ec-4cf3-b21f-b1c3f828b53a" xmlns:ns3="65932ca6-4adc-484d-b8f1-15dd16f54743" xmlns:ns4="e4892233-78cd-43d9-a9a5-a1ec5c9e84f2" targetNamespace="http://schemas.microsoft.com/office/2006/metadata/properties" ma:root="true" ma:fieldsID="6be4c406b84bb79079d2153c8b83b9be" ns2:_="" ns3:_="" ns4:_="">
    <xsd:import namespace="55603442-09ec-4cf3-b21f-b1c3f828b53a"/>
    <xsd:import namespace="65932ca6-4adc-484d-b8f1-15dd16f54743"/>
    <xsd:import namespace="e4892233-78cd-43d9-a9a5-a1ec5c9e84f2"/>
    <xsd:element name="properties">
      <xsd:complexType>
        <xsd:sequence>
          <xsd:element name="documentManagement">
            <xsd:complexType>
              <xsd:all>
                <xsd:element ref="ns2:o594b9623ea34bdc9c6aea44ad991b1e" minOccurs="0"/>
                <xsd:element ref="ns2:TaxCatchAll" minOccurs="0"/>
                <xsd:element ref="ns2:id9aa5e1b5a5459bb4675cfd87a13fa5"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o594b9623ea34bdc9c6aea44ad991b1e" ma:index="9" ma:taxonomy="true" ma:internalName="o594b9623ea34bdc9c6aea44ad991b1e" ma:taxonomyFieldName="Document_x0020_Type" ma:displayName="Document Type" ma:default="" ma:fieldId="{8594b962-3ea3-4bdc-9c6a-ea44ad991b1e}" ma:sspId="780052e2-7a6d-497f-9711-5471179560a1" ma:termSetId="6382f8d6-c56d-48db-b6e7-1cb2f96a46e5"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fc0f26e-c3d7-4eb4-a1d0-321f5475e467}" ma:internalName="TaxCatchAll" ma:showField="CatchAllData" ma:web="e4892233-78cd-43d9-a9a5-a1ec5c9e84f2">
      <xsd:complexType>
        <xsd:complexContent>
          <xsd:extension base="dms:MultiChoiceLookup">
            <xsd:sequence>
              <xsd:element name="Value" type="dms:Lookup" maxOccurs="unbounded" minOccurs="0" nillable="true"/>
            </xsd:sequence>
          </xsd:extension>
        </xsd:complexContent>
      </xsd:complexType>
    </xsd:element>
    <xsd:element name="id9aa5e1b5a5459bb4675cfd87a13fa5" ma:index="12" ma:taxonomy="true" ma:internalName="id9aa5e1b5a5459bb4675cfd87a13fa5" ma:taxonomyFieldName="Protective_x0020_Marking" ma:displayName="Protective Marking" ma:default="" ma:fieldId="{2d9aa5e1-b5a5-459b-b467-5cfd87a13fa5}" ma:sspId="780052e2-7a6d-497f-9711-5471179560a1" ma:termSetId="df74b54d-9358-424a-8190-c53c0077f21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932ca6-4adc-484d-b8f1-15dd16f5474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892233-78cd-43d9-a9a5-a1ec5c9e84f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Value>55</Value>
      <Value>4</Value>
      <Value>1</Value>
    </TaxCatchAll>
    <SharedWithUsers xmlns="e4892233-78cd-43d9-a9a5-a1ec5c9e84f2">
      <UserInfo>
        <DisplayName>Kay Harper</DisplayName>
        <AccountId>165</AccountId>
        <AccountType/>
      </UserInfo>
      <UserInfo>
        <DisplayName>Camilla Meeuwissen-True</DisplayName>
        <AccountId>155</AccountId>
        <AccountType/>
      </UserInfo>
    </SharedWithUsers>
    <lcf76f155ced4ddcb4097134ff3c332f xmlns="65932ca6-4adc-484d-b8f1-15dd16f54743">
      <Terms xmlns="http://schemas.microsoft.com/office/infopath/2007/PartnerControls"/>
    </lcf76f155ced4ddcb4097134ff3c332f>
    <o594b9623ea34bdc9c6aea44ad991b1e xmlns="55603442-09ec-4cf3-b21f-b1c3f828b53a">
      <Terms xmlns="http://schemas.microsoft.com/office/infopath/2007/PartnerControls">
        <TermInfo xmlns="http://schemas.microsoft.com/office/infopath/2007/PartnerControls">
          <TermName xmlns="http://schemas.microsoft.com/office/infopath/2007/PartnerControls">Handbook</TermName>
          <TermId xmlns="http://schemas.microsoft.com/office/infopath/2007/PartnerControls">69089f80-3e03-4659-a2c3-8f702a5c1425</TermId>
        </TermInfo>
      </Terms>
    </o594b9623ea34bdc9c6aea44ad991b1e>
    <id9aa5e1b5a5459bb4675cfd87a13fa5 xmlns="55603442-09ec-4cf3-b21f-b1c3f828b53a">
      <Terms xmlns="http://schemas.microsoft.com/office/infopath/2007/PartnerControls">
        <TermInfo xmlns="http://schemas.microsoft.com/office/infopath/2007/PartnerControls">
          <TermName xmlns="http://schemas.microsoft.com/office/infopath/2007/PartnerControls">Internal Use Only</TermName>
          <TermId xmlns="http://schemas.microsoft.com/office/infopath/2007/PartnerControls">6880ffdc-6355-4504-b0db-97f56942321b</TermId>
        </TermInfo>
      </Terms>
    </id9aa5e1b5a5459bb4675cfd87a13fa5>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34F8F5-1E2B-4081-B89F-487F3B9F0D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603442-09ec-4cf3-b21f-b1c3f828b53a"/>
    <ds:schemaRef ds:uri="65932ca6-4adc-484d-b8f1-15dd16f54743"/>
    <ds:schemaRef ds:uri="e4892233-78cd-43d9-a9a5-a1ec5c9e84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0FDCD6-A7AB-4E9A-8D34-6EB49E737799}">
  <ds:schemaRefs>
    <ds:schemaRef ds:uri="http://purl.org/dc/terms/"/>
    <ds:schemaRef ds:uri="http://purl.org/dc/dcmitype/"/>
    <ds:schemaRef ds:uri="65932ca6-4adc-484d-b8f1-15dd16f54743"/>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e4892233-78cd-43d9-a9a5-a1ec5c9e84f2"/>
    <ds:schemaRef ds:uri="55603442-09ec-4cf3-b21f-b1c3f828b53a"/>
    <ds:schemaRef ds:uri="http://www.w3.org/XML/1998/namespace"/>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9639</TotalTime>
  <Words>830</Words>
  <Application>Microsoft Macintosh PowerPoint</Application>
  <PresentationFormat>On-screen Show (16:9)</PresentationFormat>
  <Paragraphs>81</Paragraphs>
  <Slides>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Mongoose Regular</vt:lpstr>
      <vt:lpstr>Roboto</vt:lpstr>
      <vt:lpstr>Roboto Light</vt:lpstr>
      <vt:lpstr>Roboto Thin</vt:lpstr>
      <vt:lpstr>Wingdings</vt:lpstr>
      <vt:lpstr>ucas2020</vt:lpstr>
      <vt:lpstr>PowerPoint Presentation</vt:lpstr>
      <vt:lpstr>PowerPoint Presentation</vt:lpstr>
      <vt:lpstr>EVENT INFORMATION</vt:lpstr>
      <vt:lpstr>EVENT INFORMATION</vt:lpstr>
      <vt:lpstr>LOGISTICS</vt:lpstr>
      <vt:lpstr>PowerPoint Presentation</vt:lpstr>
      <vt:lpstr>LOGISTICS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Charlotte Berry</cp:lastModifiedBy>
  <cp:revision>440</cp:revision>
  <dcterms:created xsi:type="dcterms:W3CDTF">2020-07-08T13:08:58Z</dcterms:created>
  <dcterms:modified xsi:type="dcterms:W3CDTF">2023-02-03T14:04:14Z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0x0101002E231EDBAEA52A44BE6DA24F6021F679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Document_x0020_Type">
    <vt:lpwstr/>
  </property>
  <property fmtid="{D5CDD505-2E9C-101B-9397-08002B2CF9AE}" pid="12" name="of3bb56970f14d9287ee26c2d07836b5">
    <vt:lpwstr>STANDARD|2325cda6-4dcc-491d-9c86-24597bb9f7a5</vt:lpwstr>
  </property>
  <property fmtid="{D5CDD505-2E9C-101B-9397-08002B2CF9AE}" pid="13" name="Retention">
    <vt:lpwstr>1;#STANDARD|2325cda6-4dcc-491d-9c86-24597bb9f7a5</vt:lpwstr>
  </property>
  <property fmtid="{D5CDD505-2E9C-101B-9397-08002B2CF9AE}" pid="14" name="Protective_x0020_Marking">
    <vt:lpwstr/>
  </property>
  <property fmtid="{D5CDD505-2E9C-101B-9397-08002B2CF9AE}" pid="15" name="Document Type">
    <vt:lpwstr>55;#Handbook|69089f80-3e03-4659-a2c3-8f702a5c1425</vt:lpwstr>
  </property>
  <property fmtid="{D5CDD505-2E9C-101B-9397-08002B2CF9AE}" pid="16" name="Protective Marking">
    <vt:lpwstr>4;#Internal Use Only|6880ffdc-6355-4504-b0db-97f56942321b</vt:lpwstr>
  </property>
</Properties>
</file>