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31"/>
  </p:notesMasterIdLst>
  <p:sldIdLst>
    <p:sldId id="392" r:id="rId5"/>
    <p:sldId id="468" r:id="rId6"/>
    <p:sldId id="384" r:id="rId7"/>
    <p:sldId id="386" r:id="rId8"/>
    <p:sldId id="372" r:id="rId9"/>
    <p:sldId id="373" r:id="rId10"/>
    <p:sldId id="476" r:id="rId11"/>
    <p:sldId id="385" r:id="rId12"/>
    <p:sldId id="474" r:id="rId13"/>
    <p:sldId id="475" r:id="rId14"/>
    <p:sldId id="473" r:id="rId15"/>
    <p:sldId id="477" r:id="rId16"/>
    <p:sldId id="471" r:id="rId17"/>
    <p:sldId id="375" r:id="rId18"/>
    <p:sldId id="376" r:id="rId19"/>
    <p:sldId id="391" r:id="rId20"/>
    <p:sldId id="377" r:id="rId21"/>
    <p:sldId id="378" r:id="rId22"/>
    <p:sldId id="379" r:id="rId23"/>
    <p:sldId id="380" r:id="rId24"/>
    <p:sldId id="387" r:id="rId25"/>
    <p:sldId id="469" r:id="rId26"/>
    <p:sldId id="382" r:id="rId27"/>
    <p:sldId id="470" r:id="rId28"/>
    <p:sldId id="388" r:id="rId29"/>
    <p:sldId id="390" r:id="rId3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DB4748-6442-F55F-B45F-9B7F6CFC6931}" name="Courteney Sheppard" initials="CS" userId="S::c.sheppard@ucas.ac.uk::bd4b4bf9-a792-4cb3-84b1-08dc3d396d5e" providerId="AD"/>
  <p188:author id="{4A611C5D-401C-8C5B-4101-BB5E693D7DE0}" name="Louise Cyprien" initials="LC" userId="S::l.cyprien@ucas.ac.uk::1c7b4ea1-1f9f-43ee-9c3c-2f5c08448edb" providerId="AD"/>
  <p188:author id="{3CA79A8E-CF86-1748-A888-11FA11F70B23}" name="Silva Carver" initials="SC" userId="S::S.Carver@ucas.ac.uk::caef1096-6fc8-4bb8-bdc3-922372347c66" providerId="AD"/>
  <p188:author id="{74B084C6-0DDB-CCCC-8127-A86747C02E21}" name="Samantha Sykes" initials="SS" userId="S::s.sykes@ucas.ac.uk::90c81e61-1625-4134-9dba-bbafe25093fa" providerId="AD"/>
  <p188:author id="{0BC970EC-F92B-7AFE-628B-5321F513A322}" name="Samantha Sykes" initials="SS" userId="S::S.Sykes@ucas.ac.uk::90c81e61-1625-4134-9dba-bbafe25093fa" providerId="AD"/>
  <p188:author id="{AA3E39F3-9E23-CC29-6BFF-B9EBEEE29E18}" name="Harry Dennish" initials="HD" userId="S::h.dennish@ucas.ac.uk::c040ac76-e0f3-4923-afa3-1a46630e045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F29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1DA457-FE98-43FD-97CC-4AD2BDA7F8EB}" v="67" dt="2023-05-21T11:11:10.240"/>
    <p1510:client id="{960FDBD6-321A-40B4-9693-7E4CC77ED8FF}" v="51" dt="2023-05-22T08:44:42.6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0" d="100"/>
          <a:sy n="100" d="100"/>
        </p:scale>
        <p:origin x="461" y="72"/>
      </p:cViewPr>
      <p:guideLst>
        <p:guide orient="horz" pos="1620"/>
        <p:guide pos="2880"/>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5/22/2023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5</a:t>
            </a:fld>
            <a:endParaRPr lang="en-US"/>
          </a:p>
        </p:txBody>
      </p:sp>
    </p:spTree>
    <p:extLst>
      <p:ext uri="{BB962C8B-B14F-4D97-AF65-F5344CB8AC3E}">
        <p14:creationId xmlns:p14="http://schemas.microsoft.com/office/powerpoint/2010/main" val="3850567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7</a:t>
            </a:fld>
            <a:endParaRPr lang="en-US"/>
          </a:p>
        </p:txBody>
      </p:sp>
    </p:spTree>
    <p:extLst>
      <p:ext uri="{BB962C8B-B14F-4D97-AF65-F5344CB8AC3E}">
        <p14:creationId xmlns:p14="http://schemas.microsoft.com/office/powerpoint/2010/main" val="2973240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8</a:t>
            </a:fld>
            <a:endParaRPr lang="en-US"/>
          </a:p>
        </p:txBody>
      </p:sp>
    </p:spTree>
    <p:extLst>
      <p:ext uri="{BB962C8B-B14F-4D97-AF65-F5344CB8AC3E}">
        <p14:creationId xmlns:p14="http://schemas.microsoft.com/office/powerpoint/2010/main" val="125372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14</a:t>
            </a:fld>
            <a:endParaRPr lang="en-US"/>
          </a:p>
        </p:txBody>
      </p:sp>
    </p:spTree>
    <p:extLst>
      <p:ext uri="{BB962C8B-B14F-4D97-AF65-F5344CB8AC3E}">
        <p14:creationId xmlns:p14="http://schemas.microsoft.com/office/powerpoint/2010/main" val="3411204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May 2023</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May 2023</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May 2023</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22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22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22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22 May 2023</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22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22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22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22 May 2023</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ucas.com/clearing-launch"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hyperlink" Target="https://www.ucas.com/undergraduate/results-confirmation-and-clearing/results/what-your-application-status-means#:~:text=At%20least%20one%20of%20your,date%20or%20point%20of%20entry." TargetMode="Externa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E257F9-E148-3916-28AD-E54CB959AB90}"/>
              </a:ext>
            </a:extLst>
          </p:cNvPr>
          <p:cNvSpPr>
            <a:spLocks noGrp="1"/>
          </p:cNvSpPr>
          <p:nvPr>
            <p:ph type="ctrTitle"/>
          </p:nvPr>
        </p:nvSpPr>
        <p:spPr>
          <a:xfrm>
            <a:off x="613928" y="1635125"/>
            <a:ext cx="4454686" cy="1924851"/>
          </a:xfrm>
        </p:spPr>
        <p:txBody>
          <a:bodyPr/>
          <a:lstStyle/>
          <a:p>
            <a:r>
              <a:rPr lang="en-GB" sz="3600"/>
              <a:t>Confirmation &amp; </a:t>
            </a:r>
            <a:br>
              <a:rPr lang="en-GB" sz="3600"/>
            </a:br>
            <a:r>
              <a:rPr lang="en-GB" sz="3600"/>
              <a:t>Clearing 2023</a:t>
            </a:r>
            <a:br>
              <a:rPr lang="en-GB" sz="3600"/>
            </a:br>
            <a:r>
              <a:rPr lang="en-GB" sz="3600"/>
              <a:t> </a:t>
            </a:r>
            <a:br>
              <a:rPr lang="en-GB"/>
            </a:br>
            <a:r>
              <a:rPr lang="en-GB" sz="3600"/>
              <a:t>The student journey</a:t>
            </a:r>
          </a:p>
        </p:txBody>
      </p:sp>
      <p:sp>
        <p:nvSpPr>
          <p:cNvPr id="2" name="Rectangle 1">
            <a:extLst>
              <a:ext uri="{FF2B5EF4-FFF2-40B4-BE49-F238E27FC236}">
                <a16:creationId xmlns:a16="http://schemas.microsoft.com/office/drawing/2014/main" id="{84131371-B7BA-B076-86F2-41202EC6992B}"/>
              </a:ext>
            </a:extLst>
          </p:cNvPr>
          <p:cNvSpPr/>
          <p:nvPr/>
        </p:nvSpPr>
        <p:spPr>
          <a:xfrm>
            <a:off x="465082" y="4319752"/>
            <a:ext cx="3965027" cy="189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000"/>
              <a:t>Last updated 18/04/2023</a:t>
            </a:r>
          </a:p>
        </p:txBody>
      </p:sp>
    </p:spTree>
    <p:extLst>
      <p:ext uri="{BB962C8B-B14F-4D97-AF65-F5344CB8AC3E}">
        <p14:creationId xmlns:p14="http://schemas.microsoft.com/office/powerpoint/2010/main" val="4197221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387921" y="333859"/>
            <a:ext cx="7610869" cy="639945"/>
          </a:xfrm>
        </p:spPr>
        <p:txBody>
          <a:bodyPr/>
          <a:lstStyle/>
          <a:p>
            <a:r>
              <a:rPr lang="en-GB"/>
              <a:t>Unconditional change of course </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22 May 2023</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10</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pic>
        <p:nvPicPr>
          <p:cNvPr id="3" name="Picture 2">
            <a:extLst>
              <a:ext uri="{FF2B5EF4-FFF2-40B4-BE49-F238E27FC236}">
                <a16:creationId xmlns:a16="http://schemas.microsoft.com/office/drawing/2014/main" id="{692CC175-27E3-E81B-6667-82E145C0498A}"/>
              </a:ext>
            </a:extLst>
          </p:cNvPr>
          <p:cNvPicPr>
            <a:picLocks noChangeAspect="1"/>
          </p:cNvPicPr>
          <p:nvPr/>
        </p:nvPicPr>
        <p:blipFill rotWithShape="1">
          <a:blip r:embed="rId2"/>
          <a:srcRect r="2036"/>
          <a:stretch/>
        </p:blipFill>
        <p:spPr>
          <a:xfrm>
            <a:off x="4287520" y="1235523"/>
            <a:ext cx="4569143" cy="1126431"/>
          </a:xfrm>
          <a:prstGeom prst="roundRect">
            <a:avLst>
              <a:gd name="adj" fmla="val 4779"/>
            </a:avLst>
          </a:prstGeom>
          <a:ln w="6350">
            <a:solidFill>
              <a:schemeClr val="tx2">
                <a:lumMod val="40000"/>
                <a:lumOff val="60000"/>
              </a:schemeClr>
            </a:solidFill>
          </a:ln>
          <a:effectLst/>
        </p:spPr>
      </p:pic>
      <p:sp>
        <p:nvSpPr>
          <p:cNvPr id="6" name="TextBox 5">
            <a:extLst>
              <a:ext uri="{FF2B5EF4-FFF2-40B4-BE49-F238E27FC236}">
                <a16:creationId xmlns:a16="http://schemas.microsoft.com/office/drawing/2014/main" id="{BE4F0F75-5C99-B12C-FE43-87AB622E5F59}"/>
              </a:ext>
            </a:extLst>
          </p:cNvPr>
          <p:cNvSpPr txBox="1"/>
          <p:nvPr/>
        </p:nvSpPr>
        <p:spPr>
          <a:xfrm>
            <a:off x="206672" y="1378709"/>
            <a:ext cx="3847168" cy="2862322"/>
          </a:xfrm>
          <a:prstGeom prst="rect">
            <a:avLst/>
          </a:prstGeom>
          <a:noFill/>
        </p:spPr>
        <p:txBody>
          <a:bodyPr wrap="square">
            <a:spAutoFit/>
          </a:bodyPr>
          <a:lstStyle/>
          <a:p>
            <a:pPr algn="l"/>
            <a:r>
              <a:rPr lang="en-GB" sz="1500">
                <a:latin typeface="+mj-lt"/>
              </a:rPr>
              <a:t>Applicants may be offered an unconditional place with substantial changes to the original choice. This usually happens if an applicant didn't meet their conditions, but the university or college wants to offer them a different course, start date and/or point of entry.</a:t>
            </a:r>
          </a:p>
          <a:p>
            <a:pPr algn="l"/>
            <a:endParaRPr lang="en-GB" sz="1500">
              <a:latin typeface="+mj-lt"/>
            </a:endParaRPr>
          </a:p>
          <a:p>
            <a:pPr algn="l"/>
            <a:r>
              <a:rPr lang="en-GB" sz="1500">
                <a:latin typeface="+mj-lt"/>
              </a:rPr>
              <a:t>Applicants should check the details in the application, and must reply to the offer. If they have any questions or concerns about the change, they need to speak to the </a:t>
            </a:r>
            <a:r>
              <a:rPr lang="en-GB" sz="1500" err="1">
                <a:latin typeface="+mj-lt"/>
              </a:rPr>
              <a:t>uni</a:t>
            </a:r>
            <a:r>
              <a:rPr lang="en-GB" sz="1500">
                <a:latin typeface="+mj-lt"/>
              </a:rPr>
              <a:t> or college to find out why they’ve made this change.</a:t>
            </a:r>
          </a:p>
        </p:txBody>
      </p:sp>
      <p:grpSp>
        <p:nvGrpSpPr>
          <p:cNvPr id="7" name="Group 6">
            <a:extLst>
              <a:ext uri="{FF2B5EF4-FFF2-40B4-BE49-F238E27FC236}">
                <a16:creationId xmlns:a16="http://schemas.microsoft.com/office/drawing/2014/main" id="{929DBC05-8741-87F0-C731-E90943223C11}"/>
              </a:ext>
            </a:extLst>
          </p:cNvPr>
          <p:cNvGrpSpPr>
            <a:grpSpLocks/>
          </p:cNvGrpSpPr>
          <p:nvPr/>
        </p:nvGrpSpPr>
        <p:grpSpPr>
          <a:xfrm>
            <a:off x="4287520" y="2571750"/>
            <a:ext cx="4569143" cy="2010410"/>
            <a:chOff x="337118" y="3122526"/>
            <a:chExt cx="4320413" cy="1871201"/>
          </a:xfrm>
        </p:grpSpPr>
        <p:pic>
          <p:nvPicPr>
            <p:cNvPr id="8" name="Picture 7" descr="Graphical user interface&#10;&#10;Description automatically generated">
              <a:extLst>
                <a:ext uri="{FF2B5EF4-FFF2-40B4-BE49-F238E27FC236}">
                  <a16:creationId xmlns:a16="http://schemas.microsoft.com/office/drawing/2014/main" id="{AA13F584-806D-7088-B430-A1AB829C1099}"/>
                </a:ext>
              </a:extLst>
            </p:cNvPr>
            <p:cNvPicPr>
              <a:picLocks noChangeAspect="1"/>
            </p:cNvPicPr>
            <p:nvPr/>
          </p:nvPicPr>
          <p:blipFill rotWithShape="1">
            <a:blip r:embed="rId3"/>
            <a:srcRect t="50000" r="30264" b="10385"/>
            <a:stretch/>
          </p:blipFill>
          <p:spPr>
            <a:xfrm>
              <a:off x="337118" y="3122526"/>
              <a:ext cx="4320413" cy="1871201"/>
            </a:xfrm>
            <a:prstGeom prst="roundRect">
              <a:avLst>
                <a:gd name="adj" fmla="val 4779"/>
              </a:avLst>
            </a:prstGeom>
            <a:ln w="6350">
              <a:solidFill>
                <a:schemeClr val="tx2">
                  <a:lumMod val="40000"/>
                  <a:lumOff val="60000"/>
                </a:schemeClr>
              </a:solidFill>
            </a:ln>
            <a:effectLst/>
          </p:spPr>
        </p:pic>
        <p:sp>
          <p:nvSpPr>
            <p:cNvPr id="9" name="Rectangle 8">
              <a:extLst>
                <a:ext uri="{FF2B5EF4-FFF2-40B4-BE49-F238E27FC236}">
                  <a16:creationId xmlns:a16="http://schemas.microsoft.com/office/drawing/2014/main" id="{2489C288-533C-0AD1-AB8C-7230DD140B98}"/>
                </a:ext>
              </a:extLst>
            </p:cNvPr>
            <p:cNvSpPr>
              <a:spLocks/>
            </p:cNvSpPr>
            <p:nvPr/>
          </p:nvSpPr>
          <p:spPr>
            <a:xfrm>
              <a:off x="472966" y="3823138"/>
              <a:ext cx="717331" cy="170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50129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387921" y="333859"/>
            <a:ext cx="7610869" cy="639945"/>
          </a:xfrm>
        </p:spPr>
        <p:txBody>
          <a:bodyPr/>
          <a:lstStyle/>
          <a:p>
            <a:r>
              <a:rPr lang="en-GB"/>
              <a:t>Reason for confirmation pending</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22 May 2023</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11</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3" name="TextBox 12">
            <a:extLst>
              <a:ext uri="{FF2B5EF4-FFF2-40B4-BE49-F238E27FC236}">
                <a16:creationId xmlns:a16="http://schemas.microsoft.com/office/drawing/2014/main" id="{DAC5A459-7EC5-8183-A0B3-B3C73B54BEC3}"/>
              </a:ext>
            </a:extLst>
          </p:cNvPr>
          <p:cNvSpPr txBox="1"/>
          <p:nvPr/>
        </p:nvSpPr>
        <p:spPr>
          <a:xfrm>
            <a:off x="4769962" y="1264345"/>
            <a:ext cx="4086701" cy="3539430"/>
          </a:xfrm>
          <a:prstGeom prst="rect">
            <a:avLst/>
          </a:prstGeom>
          <a:noFill/>
        </p:spPr>
        <p:txBody>
          <a:bodyPr wrap="square" lIns="91440" tIns="45720" rIns="91440" bIns="45720" rtlCol="0" anchor="t">
            <a:spAutoFit/>
          </a:bodyPr>
          <a:lstStyle/>
          <a:p>
            <a:r>
              <a:rPr lang="en-GB" sz="1500">
                <a:latin typeface="+mj-lt"/>
              </a:rPr>
              <a:t>If an applicant has submitted their undergraduate and/or </a:t>
            </a:r>
            <a:r>
              <a:rPr lang="en-GB" sz="1500">
                <a:effectLst/>
                <a:latin typeface="+mj-lt"/>
              </a:rPr>
              <a:t>conservatoire application, the provider may not have been able to make a confirmation decision due to outstanding conditions</a:t>
            </a:r>
            <a:r>
              <a:rPr lang="en-GB" sz="1500">
                <a:latin typeface="+mj-lt"/>
              </a:rPr>
              <a:t>.</a:t>
            </a:r>
          </a:p>
          <a:p>
            <a:endParaRPr lang="en-GB" sz="1500" b="1">
              <a:latin typeface="+mj-lt"/>
            </a:endParaRPr>
          </a:p>
          <a:p>
            <a:r>
              <a:rPr lang="en-GB" sz="1500" b="1">
                <a:effectLst/>
                <a:latin typeface="+mj-lt"/>
              </a:rPr>
              <a:t>This could be because the applicant has not yet supplied proof of qualifications or other entry requirements.</a:t>
            </a:r>
          </a:p>
          <a:p>
            <a:endParaRPr lang="en-GB" sz="1500" b="1">
              <a:latin typeface="+mj-lt"/>
            </a:endParaRPr>
          </a:p>
          <a:p>
            <a:r>
              <a:rPr lang="en-GB" sz="1500">
                <a:effectLst/>
                <a:latin typeface="+mj-lt"/>
              </a:rPr>
              <a:t>There may be a reason given to explain why the conditional offer hasn't been confirmed yet.</a:t>
            </a:r>
          </a:p>
          <a:p>
            <a:pPr algn="l" fontAlgn="base"/>
            <a:endParaRPr lang="en-GB" sz="1500"/>
          </a:p>
          <a:p>
            <a:pPr fontAlgn="base"/>
            <a:r>
              <a:rPr lang="en-GB" sz="1500">
                <a:latin typeface="+mj-lt"/>
              </a:rPr>
              <a:t>If they have any concerns they should contact their university or college to discuss. </a:t>
            </a:r>
          </a:p>
          <a:p>
            <a:endParaRPr lang="en-GB" sz="1400"/>
          </a:p>
        </p:txBody>
      </p:sp>
      <p:pic>
        <p:nvPicPr>
          <p:cNvPr id="3" name="Picture 2">
            <a:extLst>
              <a:ext uri="{FF2B5EF4-FFF2-40B4-BE49-F238E27FC236}">
                <a16:creationId xmlns:a16="http://schemas.microsoft.com/office/drawing/2014/main" id="{A07E2D93-FE89-05C9-1D59-72D06B992F98}"/>
              </a:ext>
            </a:extLst>
          </p:cNvPr>
          <p:cNvPicPr>
            <a:picLocks noChangeAspect="1"/>
          </p:cNvPicPr>
          <p:nvPr/>
        </p:nvPicPr>
        <p:blipFill rotWithShape="1">
          <a:blip r:embed="rId2"/>
          <a:srcRect r="19089"/>
          <a:stretch/>
        </p:blipFill>
        <p:spPr>
          <a:xfrm>
            <a:off x="287338" y="3034060"/>
            <a:ext cx="4331692" cy="1205778"/>
          </a:xfrm>
          <a:prstGeom prst="roundRect">
            <a:avLst>
              <a:gd name="adj" fmla="val 4779"/>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11AD03E1-B919-FC86-936B-E3B287D359F8}"/>
              </a:ext>
            </a:extLst>
          </p:cNvPr>
          <p:cNvPicPr>
            <a:picLocks noChangeAspect="1"/>
          </p:cNvPicPr>
          <p:nvPr/>
        </p:nvPicPr>
        <p:blipFill>
          <a:blip r:embed="rId3"/>
          <a:stretch>
            <a:fillRect/>
          </a:stretch>
        </p:blipFill>
        <p:spPr>
          <a:xfrm>
            <a:off x="287337" y="1486768"/>
            <a:ext cx="4331691" cy="1052479"/>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3837284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9B57AB-7BC9-341E-E445-1BFA0A9A5117}"/>
              </a:ext>
            </a:extLst>
          </p:cNvPr>
          <p:cNvSpPr>
            <a:spLocks noGrp="1"/>
          </p:cNvSpPr>
          <p:nvPr>
            <p:ph type="title"/>
          </p:nvPr>
        </p:nvSpPr>
        <p:spPr>
          <a:xfrm>
            <a:off x="403542" y="227585"/>
            <a:ext cx="7610869" cy="1019027"/>
          </a:xfrm>
        </p:spPr>
        <p:txBody>
          <a:bodyPr/>
          <a:lstStyle/>
          <a:p>
            <a:r>
              <a:rPr lang="en-GB"/>
              <a:t>Eligible for Clearing </a:t>
            </a:r>
          </a:p>
        </p:txBody>
      </p:sp>
      <p:sp>
        <p:nvSpPr>
          <p:cNvPr id="4" name="Date Placeholder 3">
            <a:extLst>
              <a:ext uri="{FF2B5EF4-FFF2-40B4-BE49-F238E27FC236}">
                <a16:creationId xmlns:a16="http://schemas.microsoft.com/office/drawing/2014/main" id="{5E4490B9-D6F3-5CF5-C7A7-F89A90213D12}"/>
              </a:ext>
            </a:extLst>
          </p:cNvPr>
          <p:cNvSpPr>
            <a:spLocks noGrp="1"/>
          </p:cNvSpPr>
          <p:nvPr>
            <p:ph type="dt" sz="half" idx="2"/>
          </p:nvPr>
        </p:nvSpPr>
        <p:spPr/>
        <p:txBody>
          <a:bodyPr/>
          <a:lstStyle/>
          <a:p>
            <a:fld id="{E13ED7F5-D386-9F4E-93F6-FF04FAB3DF3D}" type="datetime4">
              <a:rPr lang="en-GB" smtClean="0"/>
              <a:pPr/>
              <a:t>22 May 2023</a:t>
            </a:fld>
            <a:endParaRPr lang="en-US"/>
          </a:p>
        </p:txBody>
      </p:sp>
      <p:sp>
        <p:nvSpPr>
          <p:cNvPr id="5" name="Slide Number Placeholder 4">
            <a:extLst>
              <a:ext uri="{FF2B5EF4-FFF2-40B4-BE49-F238E27FC236}">
                <a16:creationId xmlns:a16="http://schemas.microsoft.com/office/drawing/2014/main" id="{045299E4-0C35-7EEC-AA01-BD200610D4C4}"/>
              </a:ext>
            </a:extLst>
          </p:cNvPr>
          <p:cNvSpPr>
            <a:spLocks noGrp="1"/>
          </p:cNvSpPr>
          <p:nvPr>
            <p:ph type="sldNum" sz="quarter" idx="4"/>
          </p:nvPr>
        </p:nvSpPr>
        <p:spPr/>
        <p:txBody>
          <a:bodyPr/>
          <a:lstStyle/>
          <a:p>
            <a:r>
              <a:rPr lang="en-US"/>
              <a:t>|   </a:t>
            </a:r>
            <a:fld id="{D7A593A7-184A-6D43-8A36-702213271FF9}" type="slidenum">
              <a:rPr lang="en-US" smtClean="0"/>
              <a:pPr/>
              <a:t>12</a:t>
            </a:fld>
            <a:endParaRPr lang="en-US"/>
          </a:p>
        </p:txBody>
      </p:sp>
      <p:sp>
        <p:nvSpPr>
          <p:cNvPr id="6" name="Footer Placeholder 5">
            <a:extLst>
              <a:ext uri="{FF2B5EF4-FFF2-40B4-BE49-F238E27FC236}">
                <a16:creationId xmlns:a16="http://schemas.microsoft.com/office/drawing/2014/main" id="{76DE3B2A-A5F0-DC5C-86AE-EF2709387B25}"/>
              </a:ext>
            </a:extLst>
          </p:cNvPr>
          <p:cNvSpPr>
            <a:spLocks noGrp="1"/>
          </p:cNvSpPr>
          <p:nvPr>
            <p:ph type="ftr" sz="quarter" idx="3"/>
          </p:nvPr>
        </p:nvSpPr>
        <p:spPr/>
        <p:txBody>
          <a:bodyPr/>
          <a:lstStyle/>
          <a:p>
            <a:r>
              <a:rPr lang="en-US"/>
              <a:t>Security marking: </a:t>
            </a:r>
            <a:r>
              <a:rPr lang="en-US" b="1"/>
              <a:t>PUBLIC</a:t>
            </a:r>
          </a:p>
        </p:txBody>
      </p:sp>
      <p:pic>
        <p:nvPicPr>
          <p:cNvPr id="8" name="Picture 7">
            <a:extLst>
              <a:ext uri="{FF2B5EF4-FFF2-40B4-BE49-F238E27FC236}">
                <a16:creationId xmlns:a16="http://schemas.microsoft.com/office/drawing/2014/main" id="{498DFEB0-01C9-7595-24E5-B605BEE51D30}"/>
              </a:ext>
            </a:extLst>
          </p:cNvPr>
          <p:cNvPicPr>
            <a:picLocks noChangeAspect="1"/>
          </p:cNvPicPr>
          <p:nvPr/>
        </p:nvPicPr>
        <p:blipFill>
          <a:blip r:embed="rId2"/>
          <a:stretch>
            <a:fillRect/>
          </a:stretch>
        </p:blipFill>
        <p:spPr>
          <a:xfrm>
            <a:off x="701054" y="2742524"/>
            <a:ext cx="7313358" cy="1626387"/>
          </a:xfrm>
          <a:prstGeom prst="roundRect">
            <a:avLst>
              <a:gd name="adj" fmla="val 4779"/>
            </a:avLst>
          </a:prstGeom>
          <a:ln w="6350">
            <a:solidFill>
              <a:schemeClr val="tx2">
                <a:lumMod val="40000"/>
                <a:lumOff val="60000"/>
              </a:schemeClr>
            </a:solidFill>
          </a:ln>
          <a:effectLst/>
        </p:spPr>
      </p:pic>
      <p:sp>
        <p:nvSpPr>
          <p:cNvPr id="10" name="TextBox 9">
            <a:extLst>
              <a:ext uri="{FF2B5EF4-FFF2-40B4-BE49-F238E27FC236}">
                <a16:creationId xmlns:a16="http://schemas.microsoft.com/office/drawing/2014/main" id="{F883681C-BC9B-4844-B873-398238E0EFCF}"/>
              </a:ext>
            </a:extLst>
          </p:cNvPr>
          <p:cNvSpPr txBox="1"/>
          <p:nvPr/>
        </p:nvSpPr>
        <p:spPr>
          <a:xfrm>
            <a:off x="484899" y="1417572"/>
            <a:ext cx="8174204" cy="1461939"/>
          </a:xfrm>
          <a:prstGeom prst="rect">
            <a:avLst/>
          </a:prstGeom>
          <a:noFill/>
        </p:spPr>
        <p:txBody>
          <a:bodyPr wrap="square">
            <a:spAutoFit/>
          </a:bodyPr>
          <a:lstStyle/>
          <a:p>
            <a:r>
              <a:rPr lang="en-GB" sz="1500">
                <a:latin typeface="+mj-lt"/>
              </a:rPr>
              <a:t>If an applicant didn't meet the conditions of the offers at either their firm or insurance choice they will be able to use Clearing to search for another course and view their personalised course matches through Clearing Plus. </a:t>
            </a:r>
          </a:p>
          <a:p>
            <a:endParaRPr lang="en-GB" sz="1500">
              <a:latin typeface="+mj-lt"/>
            </a:endParaRPr>
          </a:p>
          <a:p>
            <a:r>
              <a:rPr lang="en-GB" sz="1500">
                <a:latin typeface="+mj-lt"/>
              </a:rPr>
              <a:t>Applicants can add a Clearing choice from 10:00 on SQA results day and 13:00 on JCQ results day*.</a:t>
            </a:r>
          </a:p>
          <a:p>
            <a:pPr marL="285750" indent="-285750">
              <a:buFont typeface="Arial" panose="020B0604020202020204" pitchFamily="34" charset="0"/>
              <a:buChar char="•"/>
            </a:pPr>
            <a:endParaRPr lang="en-GB" sz="1400">
              <a:latin typeface="+mj-lt"/>
            </a:endParaRPr>
          </a:p>
        </p:txBody>
      </p:sp>
      <p:sp>
        <p:nvSpPr>
          <p:cNvPr id="12" name="TextBox 11">
            <a:extLst>
              <a:ext uri="{FF2B5EF4-FFF2-40B4-BE49-F238E27FC236}">
                <a16:creationId xmlns:a16="http://schemas.microsoft.com/office/drawing/2014/main" id="{E89AABB2-01C1-0224-6026-8E65FC87E909}"/>
              </a:ext>
            </a:extLst>
          </p:cNvPr>
          <p:cNvSpPr txBox="1"/>
          <p:nvPr/>
        </p:nvSpPr>
        <p:spPr>
          <a:xfrm>
            <a:off x="6858000" y="4368912"/>
            <a:ext cx="1998663" cy="307777"/>
          </a:xfrm>
          <a:prstGeom prst="rect">
            <a:avLst/>
          </a:prstGeom>
          <a:noFill/>
        </p:spPr>
        <p:txBody>
          <a:bodyPr wrap="square">
            <a:spAutoFit/>
          </a:bodyPr>
          <a:lstStyle/>
          <a:p>
            <a:r>
              <a:rPr lang="en-US" sz="1400">
                <a:latin typeface="+mj-lt"/>
              </a:rPr>
              <a:t>*All timings are UK time </a:t>
            </a:r>
          </a:p>
        </p:txBody>
      </p:sp>
    </p:spTree>
    <p:extLst>
      <p:ext uri="{BB962C8B-B14F-4D97-AF65-F5344CB8AC3E}">
        <p14:creationId xmlns:p14="http://schemas.microsoft.com/office/powerpoint/2010/main" val="4116744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0C33D-90B6-1758-A20A-242D87664E06}"/>
              </a:ext>
            </a:extLst>
          </p:cNvPr>
          <p:cNvSpPr>
            <a:spLocks noGrp="1"/>
          </p:cNvSpPr>
          <p:nvPr>
            <p:ph idx="1"/>
          </p:nvPr>
        </p:nvSpPr>
        <p:spPr>
          <a:xfrm>
            <a:off x="5017619" y="1335149"/>
            <a:ext cx="3839044" cy="3057247"/>
          </a:xfrm>
        </p:spPr>
        <p:txBody>
          <a:bodyPr vert="horz" wrap="square" lIns="0" tIns="0" rIns="0" bIns="0" rtlCol="0" anchor="t">
            <a:spAutoFit/>
          </a:bodyPr>
          <a:lstStyle/>
          <a:p>
            <a:pPr marL="0" indent="0" algn="l">
              <a:buNone/>
            </a:pPr>
            <a:r>
              <a:rPr lang="en-GB" sz="1600" b="0" i="0">
                <a:solidFill>
                  <a:srgbClr val="333333"/>
                </a:solidFill>
                <a:effectLst/>
                <a:ea typeface="Roboto Light"/>
                <a:cs typeface="Roboto Light"/>
              </a:rPr>
              <a:t> In Clearing Plus the matches an applicant sees are unique to them and constantly updated.</a:t>
            </a:r>
          </a:p>
          <a:p>
            <a:pPr marL="0" indent="0">
              <a:buNone/>
            </a:pPr>
            <a:r>
              <a:rPr lang="en-GB" sz="1600" b="0" i="0">
                <a:solidFill>
                  <a:srgbClr val="333333"/>
                </a:solidFill>
                <a:effectLst/>
                <a:ea typeface="Roboto Light"/>
                <a:cs typeface="Roboto Light"/>
              </a:rPr>
              <a:t>If they express an interest in a course</a:t>
            </a:r>
            <a:r>
              <a:rPr lang="en-GB" sz="1600">
                <a:solidFill>
                  <a:srgbClr val="333333"/>
                </a:solidFill>
                <a:ea typeface="Roboto Light"/>
                <a:cs typeface="Roboto Light"/>
              </a:rPr>
              <a:t> (up to 5 at a time),</a:t>
            </a:r>
            <a:r>
              <a:rPr lang="en-GB" sz="1600" b="0" i="0">
                <a:solidFill>
                  <a:srgbClr val="333333"/>
                </a:solidFill>
                <a:effectLst/>
                <a:ea typeface="Roboto Light"/>
                <a:cs typeface="Roboto Light"/>
              </a:rPr>
              <a:t> that university or college can contact them.</a:t>
            </a:r>
            <a:r>
              <a:rPr lang="en-GB" sz="1600">
                <a:solidFill>
                  <a:srgbClr val="333333"/>
                </a:solidFill>
                <a:ea typeface="Roboto Light"/>
                <a:cs typeface="Roboto Light"/>
              </a:rPr>
              <a:t> </a:t>
            </a:r>
            <a:endParaRPr lang="en-GB" sz="1600" b="0" i="0">
              <a:solidFill>
                <a:srgbClr val="333333"/>
              </a:solidFill>
              <a:effectLst/>
              <a:cs typeface="Roboto Light"/>
            </a:endParaRPr>
          </a:p>
          <a:p>
            <a:pPr marL="0" indent="0" algn="l">
              <a:buNone/>
            </a:pPr>
            <a:r>
              <a:rPr lang="en-GB" sz="1600" b="0" i="0">
                <a:solidFill>
                  <a:srgbClr val="333333"/>
                </a:solidFill>
                <a:effectLst/>
                <a:ea typeface="Roboto Light"/>
                <a:cs typeface="Roboto Light"/>
              </a:rPr>
              <a:t>Remember, courses in Clearing fill up quickly, and </a:t>
            </a:r>
            <a:r>
              <a:rPr lang="en-GB" sz="1600" b="1" i="0">
                <a:solidFill>
                  <a:srgbClr val="333333"/>
                </a:solidFill>
                <a:effectLst/>
                <a:ea typeface="Roboto Light"/>
                <a:cs typeface="Roboto Light"/>
              </a:rPr>
              <a:t>they may not be contacted by a </a:t>
            </a:r>
            <a:r>
              <a:rPr lang="en-GB" sz="1600" b="1">
                <a:solidFill>
                  <a:srgbClr val="333333"/>
                </a:solidFill>
                <a:ea typeface="Roboto Light"/>
                <a:cs typeface="Roboto Light"/>
              </a:rPr>
              <a:t>university</a:t>
            </a:r>
            <a:r>
              <a:rPr lang="en-GB" sz="1600" b="1" i="0">
                <a:solidFill>
                  <a:srgbClr val="333333"/>
                </a:solidFill>
                <a:effectLst/>
                <a:ea typeface="Roboto Light"/>
                <a:cs typeface="Roboto Light"/>
              </a:rPr>
              <a:t> or college they have expressed interest in</a:t>
            </a:r>
            <a:r>
              <a:rPr lang="en-GB" sz="1600" b="0" i="0">
                <a:solidFill>
                  <a:srgbClr val="333333"/>
                </a:solidFill>
                <a:effectLst/>
                <a:ea typeface="Roboto Light"/>
                <a:cs typeface="Roboto Light"/>
              </a:rPr>
              <a:t>.</a:t>
            </a:r>
          </a:p>
          <a:p>
            <a:pPr marL="0" indent="0" algn="l">
              <a:buNone/>
            </a:pPr>
            <a:r>
              <a:rPr lang="en-GB" sz="1600" b="0" i="0">
                <a:solidFill>
                  <a:srgbClr val="333333"/>
                </a:solidFill>
                <a:effectLst/>
                <a:ea typeface="Roboto Light"/>
                <a:cs typeface="Roboto Light"/>
              </a:rPr>
              <a:t>We’d recommend they also look for courses in Clearing using our </a:t>
            </a:r>
            <a:r>
              <a:rPr lang="en-GB" sz="1600" b="0" i="0" u="none" strike="noStrike">
                <a:solidFill>
                  <a:srgbClr val="1077D0"/>
                </a:solidFill>
                <a:effectLst/>
                <a:ea typeface="Roboto Light"/>
                <a:cs typeface="Roboto Light"/>
                <a:hlinkClick r:id="rId2"/>
              </a:rPr>
              <a:t>search tool</a:t>
            </a:r>
            <a:r>
              <a:rPr lang="en-GB" sz="1600" b="0" i="0">
                <a:solidFill>
                  <a:srgbClr val="333333"/>
                </a:solidFill>
                <a:effectLst/>
                <a:ea typeface="Roboto Light"/>
                <a:cs typeface="Roboto Light"/>
              </a:rPr>
              <a:t>.</a:t>
            </a:r>
          </a:p>
          <a:p>
            <a:endParaRPr lang="en-GB" sz="1200"/>
          </a:p>
        </p:txBody>
      </p:sp>
      <p:sp>
        <p:nvSpPr>
          <p:cNvPr id="4" name="Title 3">
            <a:extLst>
              <a:ext uri="{FF2B5EF4-FFF2-40B4-BE49-F238E27FC236}">
                <a16:creationId xmlns:a16="http://schemas.microsoft.com/office/drawing/2014/main" id="{CA5E9493-A242-8C68-C530-A0C667466A4D}"/>
              </a:ext>
            </a:extLst>
          </p:cNvPr>
          <p:cNvSpPr>
            <a:spLocks noGrp="1"/>
          </p:cNvSpPr>
          <p:nvPr>
            <p:ph type="title"/>
          </p:nvPr>
        </p:nvSpPr>
        <p:spPr>
          <a:xfrm>
            <a:off x="287338" y="102762"/>
            <a:ext cx="7610869" cy="1019027"/>
          </a:xfrm>
        </p:spPr>
        <p:txBody>
          <a:bodyPr/>
          <a:lstStyle/>
          <a:p>
            <a:r>
              <a:rPr lang="en-GB"/>
              <a:t>Clearing Plus </a:t>
            </a:r>
          </a:p>
        </p:txBody>
      </p:sp>
      <p:pic>
        <p:nvPicPr>
          <p:cNvPr id="3" name="Picture 2" descr="Graphical user interface, text, application&#10;&#10;Description automatically generated">
            <a:extLst>
              <a:ext uri="{FF2B5EF4-FFF2-40B4-BE49-F238E27FC236}">
                <a16:creationId xmlns:a16="http://schemas.microsoft.com/office/drawing/2014/main" id="{230E529E-9D84-787F-F214-547C0DF5DC24}"/>
              </a:ext>
            </a:extLst>
          </p:cNvPr>
          <p:cNvPicPr>
            <a:picLocks noGrp="1" noRot="1" noChangeAspect="1" noMove="1" noResize="1" noEditPoints="1" noAdjustHandles="1" noChangeArrowheads="1" noChangeShapeType="1" noCrop="1"/>
          </p:cNvPicPr>
          <p:nvPr/>
        </p:nvPicPr>
        <p:blipFill rotWithShape="1">
          <a:blip r:embed="rId3"/>
          <a:srcRect r="3309"/>
          <a:stretch/>
        </p:blipFill>
        <p:spPr>
          <a:xfrm>
            <a:off x="122404" y="1449035"/>
            <a:ext cx="4662955" cy="2603918"/>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3461340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99652" y="-665700"/>
            <a:ext cx="8223250" cy="1629945"/>
          </a:xfrm>
        </p:spPr>
        <p:txBody>
          <a:bodyPr/>
          <a:lstStyle/>
          <a:p>
            <a:r>
              <a:rPr lang="en-GB"/>
              <a:t>Application status</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4294967295"/>
          </p:nvPr>
        </p:nvSpPr>
        <p:spPr>
          <a:xfrm>
            <a:off x="6802438" y="4865688"/>
            <a:ext cx="2341562" cy="234950"/>
          </a:xfrm>
        </p:spPr>
        <p:txBody>
          <a:bodyPr/>
          <a:lstStyle/>
          <a:p>
            <a:pPr>
              <a:spcAft>
                <a:spcPts val="600"/>
              </a:spcAft>
            </a:pPr>
            <a:fld id="{E13ED7F5-D386-9F4E-93F6-FF04FAB3DF3D}" type="datetime4">
              <a:rPr lang="en-GB" smtClean="0"/>
              <a:pPr>
                <a:spcAft>
                  <a:spcPts val="600"/>
                </a:spcAft>
              </a:pPr>
              <a:t>22 May 2023</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294967295"/>
          </p:nvPr>
        </p:nvSpPr>
        <p:spPr>
          <a:xfrm>
            <a:off x="8593138" y="4865688"/>
            <a:ext cx="550862" cy="225425"/>
          </a:xfrm>
        </p:spPr>
        <p:txBody>
          <a:bodyPr/>
          <a:lstStyle/>
          <a:p>
            <a:pPr>
              <a:spcAft>
                <a:spcPts val="600"/>
              </a:spcAft>
            </a:pPr>
            <a:r>
              <a:rPr lang="en-US"/>
              <a:t>|   </a:t>
            </a:r>
            <a:fld id="{D7A593A7-184A-6D43-8A36-702213271FF9}" type="slidenum">
              <a:rPr lang="en-US" smtClean="0"/>
              <a:pPr>
                <a:spcAft>
                  <a:spcPts val="600"/>
                </a:spcAft>
              </a:pPr>
              <a:t>14</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4294967295"/>
          </p:nvPr>
        </p:nvSpPr>
        <p:spPr>
          <a:xfrm>
            <a:off x="0" y="4865688"/>
            <a:ext cx="4483100" cy="225425"/>
          </a:xfrm>
        </p:spPr>
        <p:txBody>
          <a:bodyPr/>
          <a:lstStyle/>
          <a:p>
            <a:pPr>
              <a:spcAft>
                <a:spcPts val="600"/>
              </a:spcAft>
            </a:pPr>
            <a:r>
              <a:rPr lang="en-US"/>
              <a:t>Security marking: </a:t>
            </a:r>
            <a:r>
              <a:rPr lang="en-US" b="1"/>
              <a:t>PUBLIC/INTERNAL USE ONLY/CONFIDENTIAL</a:t>
            </a:r>
          </a:p>
        </p:txBody>
      </p:sp>
      <p:sp>
        <p:nvSpPr>
          <p:cNvPr id="13" name="TextBox 12">
            <a:extLst>
              <a:ext uri="{FF2B5EF4-FFF2-40B4-BE49-F238E27FC236}">
                <a16:creationId xmlns:a16="http://schemas.microsoft.com/office/drawing/2014/main" id="{DAC5A459-7EC5-8183-A0B3-B3C73B54BEC3}"/>
              </a:ext>
            </a:extLst>
          </p:cNvPr>
          <p:cNvSpPr txBox="1"/>
          <p:nvPr/>
        </p:nvSpPr>
        <p:spPr>
          <a:xfrm>
            <a:off x="6157736" y="719557"/>
            <a:ext cx="2884664" cy="4001095"/>
          </a:xfrm>
          <a:prstGeom prst="rect">
            <a:avLst/>
          </a:prstGeom>
          <a:noFill/>
        </p:spPr>
        <p:txBody>
          <a:bodyPr wrap="square" lIns="91440" tIns="45720" rIns="91440" bIns="45720" rtlCol="0" anchor="t">
            <a:spAutoFit/>
          </a:bodyPr>
          <a:lstStyle/>
          <a:p>
            <a:r>
              <a:rPr lang="en-GB" sz="1600">
                <a:solidFill>
                  <a:schemeClr val="bg1"/>
                </a:solidFill>
                <a:effectLst/>
                <a:latin typeface="+mj-lt"/>
              </a:rPr>
              <a:t>The status bar at the top of </a:t>
            </a:r>
            <a:r>
              <a:rPr lang="en-GB" sz="1600">
                <a:solidFill>
                  <a:schemeClr val="bg1"/>
                </a:solidFill>
                <a:latin typeface="+mj-lt"/>
              </a:rPr>
              <a:t>the application shows </a:t>
            </a:r>
            <a:r>
              <a:rPr lang="en-GB" sz="1600">
                <a:solidFill>
                  <a:schemeClr val="bg1"/>
                </a:solidFill>
                <a:effectLst/>
                <a:latin typeface="+mj-lt"/>
              </a:rPr>
              <a:t>current status, and eligibility for Clearing.</a:t>
            </a:r>
            <a:r>
              <a:rPr lang="en-GB" sz="1600">
                <a:solidFill>
                  <a:schemeClr val="bg1"/>
                </a:solidFill>
                <a:latin typeface="+mj-lt"/>
              </a:rPr>
              <a:t> </a:t>
            </a:r>
            <a:endParaRPr lang="en-GB" sz="1600">
              <a:solidFill>
                <a:schemeClr val="bg1"/>
              </a:solidFill>
              <a:effectLst/>
              <a:latin typeface="+mj-lt"/>
            </a:endParaRPr>
          </a:p>
          <a:p>
            <a:endParaRPr lang="en-GB" sz="1600">
              <a:solidFill>
                <a:schemeClr val="bg1"/>
              </a:solidFill>
              <a:latin typeface="+mj-lt"/>
            </a:endParaRPr>
          </a:p>
          <a:p>
            <a:r>
              <a:rPr lang="en-GB" sz="1600">
                <a:solidFill>
                  <a:schemeClr val="bg1"/>
                </a:solidFill>
                <a:effectLst/>
                <a:latin typeface="+mj-lt"/>
              </a:rPr>
              <a:t>Latest updates will reflect the latest action.</a:t>
            </a:r>
            <a:r>
              <a:rPr lang="en-GB" sz="1600">
                <a:solidFill>
                  <a:schemeClr val="bg1"/>
                </a:solidFill>
                <a:latin typeface="+mj-lt"/>
              </a:rPr>
              <a:t> </a:t>
            </a:r>
            <a:endParaRPr lang="en-GB" sz="1600">
              <a:solidFill>
                <a:schemeClr val="bg1"/>
              </a:solidFill>
              <a:effectLst/>
              <a:latin typeface="+mj-lt"/>
              <a:cs typeface="Calibri Light"/>
            </a:endParaRPr>
          </a:p>
          <a:p>
            <a:endParaRPr lang="en-GB" sz="1600">
              <a:solidFill>
                <a:schemeClr val="bg1"/>
              </a:solidFill>
              <a:latin typeface="+mj-lt"/>
            </a:endParaRPr>
          </a:p>
          <a:p>
            <a:r>
              <a:rPr lang="en-GB" sz="1600">
                <a:solidFill>
                  <a:schemeClr val="bg1"/>
                </a:solidFill>
                <a:latin typeface="+mj-lt"/>
              </a:rPr>
              <a:t>It will display their </a:t>
            </a:r>
            <a:r>
              <a:rPr lang="en-GB" sz="1600">
                <a:solidFill>
                  <a:schemeClr val="bg1"/>
                </a:solidFill>
                <a:effectLst/>
                <a:latin typeface="+mj-lt"/>
              </a:rPr>
              <a:t>Clearing number (six digits) if eligible. </a:t>
            </a:r>
            <a:endParaRPr lang="en-GB" sz="1600">
              <a:solidFill>
                <a:schemeClr val="bg1"/>
              </a:solidFill>
              <a:latin typeface="+mj-lt"/>
              <a:cs typeface="Calibri Light"/>
            </a:endParaRPr>
          </a:p>
          <a:p>
            <a:endParaRPr lang="en-GB" sz="1600">
              <a:solidFill>
                <a:schemeClr val="bg1"/>
              </a:solidFill>
              <a:effectLst/>
              <a:latin typeface="+mj-lt"/>
            </a:endParaRPr>
          </a:p>
          <a:p>
            <a:r>
              <a:rPr lang="en-GB" sz="1600">
                <a:solidFill>
                  <a:schemeClr val="bg1"/>
                </a:solidFill>
                <a:effectLst/>
                <a:latin typeface="+mj-lt"/>
              </a:rPr>
              <a:t>Students also have a ten-digit Personal ID (PID), </a:t>
            </a:r>
            <a:r>
              <a:rPr lang="en-GB" sz="1600">
                <a:solidFill>
                  <a:schemeClr val="bg1"/>
                </a:solidFill>
                <a:effectLst/>
                <a:ea typeface="+mn-lt"/>
                <a:cs typeface="+mn-lt"/>
              </a:rPr>
              <a:t>and </a:t>
            </a:r>
            <a:r>
              <a:rPr lang="en-GB" sz="1600">
                <a:solidFill>
                  <a:schemeClr val="bg1"/>
                </a:solidFill>
                <a:ea typeface="+mn-lt"/>
                <a:cs typeface="+mn-lt"/>
              </a:rPr>
              <a:t>may need </a:t>
            </a:r>
            <a:r>
              <a:rPr lang="en-GB" sz="1600">
                <a:solidFill>
                  <a:schemeClr val="bg1"/>
                </a:solidFill>
                <a:effectLst/>
                <a:ea typeface="+mn-lt"/>
                <a:cs typeface="+mn-lt"/>
              </a:rPr>
              <a:t>to quote </a:t>
            </a:r>
            <a:r>
              <a:rPr lang="en-GB" sz="1600">
                <a:solidFill>
                  <a:schemeClr val="bg1"/>
                </a:solidFill>
                <a:ea typeface="+mn-lt"/>
                <a:cs typeface="+mn-lt"/>
              </a:rPr>
              <a:t>one or </a:t>
            </a:r>
            <a:r>
              <a:rPr lang="en-GB" sz="1600">
                <a:solidFill>
                  <a:schemeClr val="bg1"/>
                </a:solidFill>
                <a:effectLst/>
                <a:ea typeface="+mn-lt"/>
                <a:cs typeface="+mn-lt"/>
              </a:rPr>
              <a:t>both</a:t>
            </a:r>
            <a:r>
              <a:rPr lang="en-GB" sz="1600">
                <a:solidFill>
                  <a:schemeClr val="bg1"/>
                </a:solidFill>
                <a:ea typeface="+mn-lt"/>
                <a:cs typeface="+mn-lt"/>
              </a:rPr>
              <a:t> of these when contacting universities and colleges in Clearing.</a:t>
            </a:r>
            <a:endParaRPr lang="en-GB" sz="1600">
              <a:solidFill>
                <a:schemeClr val="bg1"/>
              </a:solidFill>
              <a:latin typeface="+mj-lt"/>
              <a:cs typeface="Calibri Light"/>
            </a:endParaRPr>
          </a:p>
          <a:p>
            <a:endParaRPr lang="en-GB" sz="1400">
              <a:solidFill>
                <a:schemeClr val="bg1"/>
              </a:solidFill>
            </a:endParaRPr>
          </a:p>
        </p:txBody>
      </p:sp>
      <p:pic>
        <p:nvPicPr>
          <p:cNvPr id="9" name="Picture 8" descr="Graphical user interface, text, application&#10;&#10;Description automatically generated">
            <a:extLst>
              <a:ext uri="{FF2B5EF4-FFF2-40B4-BE49-F238E27FC236}">
                <a16:creationId xmlns:a16="http://schemas.microsoft.com/office/drawing/2014/main" id="{E7509078-435D-48B9-D8F0-25BAE6703617}"/>
              </a:ext>
            </a:extLst>
          </p:cNvPr>
          <p:cNvPicPr>
            <a:picLocks noGrp="1" noRot="1" noChangeAspect="1" noMove="1" noResize="1" noEditPoints="1" noAdjustHandles="1" noChangeArrowheads="1" noChangeShapeType="1" noCrop="1"/>
          </p:cNvPicPr>
          <p:nvPr/>
        </p:nvPicPr>
        <p:blipFill>
          <a:blip r:embed="rId3"/>
          <a:stretch>
            <a:fillRect/>
          </a:stretch>
        </p:blipFill>
        <p:spPr>
          <a:xfrm>
            <a:off x="190577" y="3044952"/>
            <a:ext cx="5972480" cy="1413809"/>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254613B3-6A77-8A26-29AB-1A2F3637684D}"/>
              </a:ext>
            </a:extLst>
          </p:cNvPr>
          <p:cNvPicPr>
            <a:picLocks noGrp="1" noRot="1" noChangeAspect="1" noMove="1" noResize="1" noEditPoints="1" noAdjustHandles="1" noChangeArrowheads="1" noChangeShapeType="1" noCrop="1"/>
          </p:cNvPicPr>
          <p:nvPr/>
        </p:nvPicPr>
        <p:blipFill rotWithShape="1">
          <a:blip r:embed="rId4"/>
          <a:srcRect l="6024" t="8577" r="5498" b="35750"/>
          <a:stretch/>
        </p:blipFill>
        <p:spPr>
          <a:xfrm>
            <a:off x="287338" y="1035752"/>
            <a:ext cx="5773637" cy="2009200"/>
          </a:xfrm>
          <a:prstGeom prst="roundRect">
            <a:avLst>
              <a:gd name="adj" fmla="val 5471"/>
            </a:avLst>
          </a:prstGeom>
        </p:spPr>
      </p:pic>
      <p:sp>
        <p:nvSpPr>
          <p:cNvPr id="14" name="Rectangle 13">
            <a:extLst>
              <a:ext uri="{FF2B5EF4-FFF2-40B4-BE49-F238E27FC236}">
                <a16:creationId xmlns:a16="http://schemas.microsoft.com/office/drawing/2014/main" id="{DD4430C6-3E6E-4FD4-8713-C7F8C3F2E39B}"/>
              </a:ext>
            </a:extLst>
          </p:cNvPr>
          <p:cNvSpPr>
            <a:spLocks noGrp="1" noRot="1" noMove="1" noResize="1" noEditPoints="1" noAdjustHandles="1" noChangeArrowheads="1" noChangeShapeType="1"/>
          </p:cNvSpPr>
          <p:nvPr/>
        </p:nvSpPr>
        <p:spPr>
          <a:xfrm>
            <a:off x="446147" y="3615995"/>
            <a:ext cx="1513472" cy="410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31D15CF-E331-93D6-DBF0-29914850045F}"/>
              </a:ext>
            </a:extLst>
          </p:cNvPr>
          <p:cNvSpPr txBox="1"/>
          <p:nvPr/>
        </p:nvSpPr>
        <p:spPr>
          <a:xfrm>
            <a:off x="544435" y="4625475"/>
            <a:ext cx="8048703" cy="369332"/>
          </a:xfrm>
          <a:prstGeom prst="rect">
            <a:avLst/>
          </a:prstGeom>
          <a:noFill/>
        </p:spPr>
        <p:txBody>
          <a:bodyPr wrap="square">
            <a:spAutoFit/>
          </a:bodyPr>
          <a:lstStyle/>
          <a:p>
            <a:pPr algn="l"/>
            <a:r>
              <a:rPr lang="en-GB" sz="1800">
                <a:solidFill>
                  <a:schemeClr val="bg1"/>
                </a:solidFill>
                <a:latin typeface="+mj-lt"/>
              </a:rPr>
              <a:t>For more information see our advice on </a:t>
            </a:r>
            <a:r>
              <a:rPr lang="en-GB" sz="1800">
                <a:latin typeface="+mj-lt"/>
                <a:hlinkClick r:id="rId5"/>
              </a:rPr>
              <a:t>what different application statuses mean</a:t>
            </a:r>
            <a:r>
              <a:rPr lang="en-GB" sz="1800">
                <a:latin typeface="+mj-lt"/>
              </a:rPr>
              <a:t>.</a:t>
            </a:r>
            <a:endParaRPr lang="en-GB" sz="1800" b="1">
              <a:effectLst/>
              <a:latin typeface="+mj-lt"/>
            </a:endParaRPr>
          </a:p>
        </p:txBody>
      </p:sp>
    </p:spTree>
    <p:extLst>
      <p:ext uri="{BB962C8B-B14F-4D97-AF65-F5344CB8AC3E}">
        <p14:creationId xmlns:p14="http://schemas.microsoft.com/office/powerpoint/2010/main" val="2950474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87337" y="81756"/>
            <a:ext cx="7610869" cy="672029"/>
          </a:xfrm>
        </p:spPr>
        <p:txBody>
          <a:bodyPr/>
          <a:lstStyle/>
          <a:p>
            <a:r>
              <a:rPr lang="en-GB"/>
              <a:t>Adding a Clearing choice</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22 May 2023</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15</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8" name="TextBox 7">
            <a:extLst>
              <a:ext uri="{FF2B5EF4-FFF2-40B4-BE49-F238E27FC236}">
                <a16:creationId xmlns:a16="http://schemas.microsoft.com/office/drawing/2014/main" id="{6ECE5C8C-A8CE-CD6C-EFCA-565B839C1EF5}"/>
              </a:ext>
            </a:extLst>
          </p:cNvPr>
          <p:cNvSpPr txBox="1"/>
          <p:nvPr/>
        </p:nvSpPr>
        <p:spPr>
          <a:xfrm>
            <a:off x="361380" y="1635125"/>
            <a:ext cx="2729292" cy="2092881"/>
          </a:xfrm>
          <a:prstGeom prst="rect">
            <a:avLst/>
          </a:prstGeom>
          <a:noFill/>
        </p:spPr>
        <p:txBody>
          <a:bodyPr wrap="square" lIns="91440" tIns="45720" rIns="91440" bIns="45720" rtlCol="0" anchor="t">
            <a:spAutoFit/>
          </a:bodyPr>
          <a:lstStyle/>
          <a:p>
            <a:r>
              <a:rPr lang="en-GB" sz="1600">
                <a:latin typeface="+mj-lt"/>
              </a:rPr>
              <a:t>Eligible applicants can add a Clearing choice from: </a:t>
            </a:r>
            <a:endParaRPr lang="en-US"/>
          </a:p>
          <a:p>
            <a:endParaRPr lang="en-GB" sz="1600">
              <a:latin typeface="+mj-lt"/>
              <a:cs typeface="Calibri Light"/>
            </a:endParaRPr>
          </a:p>
          <a:p>
            <a:pPr marL="285750" indent="-285750">
              <a:buFont typeface="Arial" panose="020B0604020202020204" pitchFamily="34" charset="0"/>
              <a:buChar char="•"/>
            </a:pPr>
            <a:r>
              <a:rPr lang="en-GB" sz="1600">
                <a:latin typeface="+mj-lt"/>
              </a:rPr>
              <a:t>10:00 on SQA results day*.</a:t>
            </a:r>
            <a:endParaRPr lang="en-GB" sz="1600">
              <a:latin typeface="+mj-lt"/>
              <a:cs typeface="Calibri Light"/>
            </a:endParaRPr>
          </a:p>
          <a:p>
            <a:pPr marL="285750" indent="-285750">
              <a:buFont typeface="Arial" panose="020B0604020202020204" pitchFamily="34" charset="0"/>
              <a:buChar char="•"/>
            </a:pPr>
            <a:r>
              <a:rPr lang="en-GB" sz="1600">
                <a:latin typeface="+mj-lt"/>
              </a:rPr>
              <a:t>13:00 on JCQ results day*.</a:t>
            </a:r>
            <a:endParaRPr lang="en-GB" sz="1600">
              <a:latin typeface="+mj-lt"/>
              <a:cs typeface="Calibri Light"/>
            </a:endParaRPr>
          </a:p>
          <a:p>
            <a:pPr marL="285750" indent="-285750">
              <a:buFont typeface="Arial" panose="020B0604020202020204" pitchFamily="34" charset="0"/>
              <a:buChar char="•"/>
            </a:pPr>
            <a:endParaRPr lang="en-GB" sz="1600">
              <a:latin typeface="+mj-lt"/>
            </a:endParaRPr>
          </a:p>
          <a:p>
            <a:r>
              <a:rPr lang="en-US" sz="1600">
                <a:latin typeface="+mj-lt"/>
                <a:ea typeface="+mn-lt"/>
                <a:cs typeface="+mn-lt"/>
              </a:rPr>
              <a:t>*All timings are UK time </a:t>
            </a:r>
            <a:endParaRPr lang="en-US" sz="1600">
              <a:latin typeface="+mj-lt"/>
            </a:endParaRPr>
          </a:p>
          <a:p>
            <a:pPr marL="285750" indent="-285750">
              <a:buFont typeface="Arial" panose="020B0604020202020204" pitchFamily="34" charset="0"/>
              <a:buChar char="•"/>
            </a:pPr>
            <a:endParaRPr lang="en-GB">
              <a:latin typeface="+mj-lt"/>
            </a:endParaRPr>
          </a:p>
        </p:txBody>
      </p:sp>
      <p:grpSp>
        <p:nvGrpSpPr>
          <p:cNvPr id="6" name="Group 5">
            <a:extLst>
              <a:ext uri="{FF2B5EF4-FFF2-40B4-BE49-F238E27FC236}">
                <a16:creationId xmlns:a16="http://schemas.microsoft.com/office/drawing/2014/main" id="{D7864A1A-9E4B-F12A-F246-F694D3BA5CBC}"/>
              </a:ext>
            </a:extLst>
          </p:cNvPr>
          <p:cNvGrpSpPr>
            <a:grpSpLocks noGrp="1" noUngrp="1" noRot="1" noMove="1" noResize="1"/>
          </p:cNvGrpSpPr>
          <p:nvPr/>
        </p:nvGrpSpPr>
        <p:grpSpPr>
          <a:xfrm>
            <a:off x="3346705" y="876637"/>
            <a:ext cx="3666744" cy="3865655"/>
            <a:chOff x="3346705" y="876637"/>
            <a:chExt cx="3666744" cy="3865655"/>
          </a:xfrm>
        </p:grpSpPr>
        <p:grpSp>
          <p:nvGrpSpPr>
            <p:cNvPr id="7" name="Group 6">
              <a:extLst>
                <a:ext uri="{FF2B5EF4-FFF2-40B4-BE49-F238E27FC236}">
                  <a16:creationId xmlns:a16="http://schemas.microsoft.com/office/drawing/2014/main" id="{2F1B2B92-DAD9-D0CE-0C40-F911F9690AE3}"/>
                </a:ext>
              </a:extLst>
            </p:cNvPr>
            <p:cNvGrpSpPr>
              <a:grpSpLocks noGrp="1" noUngrp="1" noRot="1" noMove="1" noResize="1"/>
            </p:cNvGrpSpPr>
            <p:nvPr/>
          </p:nvGrpSpPr>
          <p:grpSpPr>
            <a:xfrm>
              <a:off x="3346705" y="876637"/>
              <a:ext cx="3666744" cy="3865655"/>
              <a:chOff x="384049" y="-1854003"/>
              <a:chExt cx="6147594" cy="6609237"/>
            </a:xfrm>
          </p:grpSpPr>
          <p:pic>
            <p:nvPicPr>
              <p:cNvPr id="4" name="Picture 3" descr="Graphical user interface, application&#10;&#10;Description automatically generated">
                <a:extLst>
                  <a:ext uri="{FF2B5EF4-FFF2-40B4-BE49-F238E27FC236}">
                    <a16:creationId xmlns:a16="http://schemas.microsoft.com/office/drawing/2014/main" id="{385F3021-38FB-1087-BCF5-51F60D45F8D8}"/>
                  </a:ext>
                </a:extLst>
              </p:cNvPr>
              <p:cNvPicPr>
                <a:picLocks noGrp="1" noRot="1" noChangeAspect="1" noMove="1" noResize="1" noEditPoints="1" noAdjustHandles="1" noChangeArrowheads="1" noChangeShapeType="1" noCrop="1"/>
              </p:cNvPicPr>
              <p:nvPr/>
            </p:nvPicPr>
            <p:blipFill rotWithShape="1">
              <a:blip r:embed="rId2"/>
              <a:srcRect l="23782" t="10137" r="23976"/>
              <a:stretch/>
            </p:blipFill>
            <p:spPr>
              <a:xfrm>
                <a:off x="384049" y="-1854003"/>
                <a:ext cx="6147594" cy="6609237"/>
              </a:xfrm>
              <a:prstGeom prst="roundRect">
                <a:avLst>
                  <a:gd name="adj" fmla="val 9660"/>
                </a:avLst>
              </a:prstGeom>
            </p:spPr>
          </p:pic>
          <p:sp>
            <p:nvSpPr>
              <p:cNvPr id="5" name="Rectangle 4">
                <a:extLst>
                  <a:ext uri="{FF2B5EF4-FFF2-40B4-BE49-F238E27FC236}">
                    <a16:creationId xmlns:a16="http://schemas.microsoft.com/office/drawing/2014/main" id="{9B1EFDB5-97FB-09F9-A8B6-31AF10EBA5E3}"/>
                  </a:ext>
                </a:extLst>
              </p:cNvPr>
              <p:cNvSpPr>
                <a:spLocks noGrp="1" noRot="1" noMove="1" noResize="1" noEditPoints="1" noAdjustHandles="1" noChangeArrowheads="1" noChangeShapeType="1"/>
              </p:cNvSpPr>
              <p:nvPr/>
            </p:nvSpPr>
            <p:spPr>
              <a:xfrm>
                <a:off x="859536" y="1473009"/>
                <a:ext cx="1060704" cy="108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669F957-D481-F6EF-E28F-46EBA2B0C768}"/>
                  </a:ext>
                </a:extLst>
              </p:cNvPr>
              <p:cNvSpPr>
                <a:spLocks noGrp="1" noRot="1" noMove="1" noResize="1" noEditPoints="1" noAdjustHandles="1" noChangeArrowheads="1" noChangeShapeType="1"/>
              </p:cNvSpPr>
              <p:nvPr/>
            </p:nvSpPr>
            <p:spPr>
              <a:xfrm>
                <a:off x="859536" y="2643641"/>
                <a:ext cx="1060704" cy="108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7AD09B0-24B6-7BCD-B661-47E8CED9B1AF}"/>
                  </a:ext>
                </a:extLst>
              </p:cNvPr>
              <p:cNvSpPr>
                <a:spLocks noGrp="1" noRot="1" noMove="1" noResize="1" noEditPoints="1" noAdjustHandles="1" noChangeArrowheads="1" noChangeShapeType="1"/>
              </p:cNvSpPr>
              <p:nvPr/>
            </p:nvSpPr>
            <p:spPr>
              <a:xfrm>
                <a:off x="859536" y="3823434"/>
                <a:ext cx="1060704" cy="108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descr="A screenshot of a computer&#10;&#10;Description automatically generated">
              <a:extLst>
                <a:ext uri="{FF2B5EF4-FFF2-40B4-BE49-F238E27FC236}">
                  <a16:creationId xmlns:a16="http://schemas.microsoft.com/office/drawing/2014/main" id="{ECD62145-AB82-BA7F-14B2-1EB1F847BF7E}"/>
                </a:ext>
              </a:extLst>
            </p:cNvPr>
            <p:cNvPicPr>
              <a:picLocks noGrp="1" noRot="1" noChangeAspect="1" noMove="1" noResize="1" noEditPoints="1" noAdjustHandles="1" noChangeArrowheads="1" noChangeShapeType="1" noCrop="1"/>
            </p:cNvPicPr>
            <p:nvPr/>
          </p:nvPicPr>
          <p:blipFill rotWithShape="1">
            <a:blip r:embed="rId3"/>
            <a:srcRect l="10399" t="58557" b="18344"/>
            <a:stretch/>
          </p:blipFill>
          <p:spPr>
            <a:xfrm>
              <a:off x="3346705" y="1783621"/>
              <a:ext cx="3666744" cy="642414"/>
            </a:xfrm>
            <a:prstGeom prst="rect">
              <a:avLst/>
            </a:prstGeom>
          </p:spPr>
        </p:pic>
        <p:sp>
          <p:nvSpPr>
            <p:cNvPr id="3" name="Rectangle 2">
              <a:extLst>
                <a:ext uri="{FF2B5EF4-FFF2-40B4-BE49-F238E27FC236}">
                  <a16:creationId xmlns:a16="http://schemas.microsoft.com/office/drawing/2014/main" id="{0172B15B-D206-7AC4-F216-5D96B4A2F42E}"/>
                </a:ext>
              </a:extLst>
            </p:cNvPr>
            <p:cNvSpPr>
              <a:spLocks noGrp="1" noRot="1" noMove="1" noResize="1" noEditPoints="1" noAdjustHandles="1" noChangeArrowheads="1" noChangeShapeType="1"/>
            </p:cNvSpPr>
            <p:nvPr/>
          </p:nvSpPr>
          <p:spPr>
            <a:xfrm>
              <a:off x="6031684" y="3570462"/>
              <a:ext cx="834783" cy="696401"/>
            </a:xfrm>
            <a:prstGeom prst="rect">
              <a:avLst/>
            </a:prstGeom>
            <a:solidFill>
              <a:srgbClr val="1F2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6718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87336" y="94160"/>
            <a:ext cx="7610869" cy="1019027"/>
          </a:xfrm>
        </p:spPr>
        <p:txBody>
          <a:bodyPr/>
          <a:lstStyle/>
          <a:p>
            <a:r>
              <a:rPr lang="en-GB">
                <a:ea typeface="Roboto"/>
                <a:cs typeface="Roboto"/>
              </a:rPr>
              <a:t>Adding a Clearing choice (Step 1)</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22 May 2023</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16</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pic>
        <p:nvPicPr>
          <p:cNvPr id="3" name="Picture 2" descr="Graphical user interface, text, application&#10;&#10;Description automatically generated">
            <a:extLst>
              <a:ext uri="{FF2B5EF4-FFF2-40B4-BE49-F238E27FC236}">
                <a16:creationId xmlns:a16="http://schemas.microsoft.com/office/drawing/2014/main" id="{5FAB0E78-9B1C-57A7-7572-941383CCB64C}"/>
              </a:ext>
            </a:extLst>
          </p:cNvPr>
          <p:cNvPicPr>
            <a:picLocks noChangeAspect="1"/>
          </p:cNvPicPr>
          <p:nvPr/>
        </p:nvPicPr>
        <p:blipFill>
          <a:blip r:embed="rId2"/>
          <a:stretch>
            <a:fillRect/>
          </a:stretch>
        </p:blipFill>
        <p:spPr>
          <a:xfrm>
            <a:off x="216568" y="1888930"/>
            <a:ext cx="5230823" cy="2141383"/>
          </a:xfrm>
          <a:prstGeom prst="roundRect">
            <a:avLst>
              <a:gd name="adj" fmla="val 8127"/>
            </a:avLst>
          </a:prstGeom>
        </p:spPr>
      </p:pic>
      <p:pic>
        <p:nvPicPr>
          <p:cNvPr id="6" name="Picture 5" descr="Graphical user interface, text, application&#10;&#10;Description automatically generated">
            <a:extLst>
              <a:ext uri="{FF2B5EF4-FFF2-40B4-BE49-F238E27FC236}">
                <a16:creationId xmlns:a16="http://schemas.microsoft.com/office/drawing/2014/main" id="{B5EDB79B-CFB0-CD56-221E-02A7E0FAB979}"/>
              </a:ext>
            </a:extLst>
          </p:cNvPr>
          <p:cNvPicPr>
            <a:picLocks noGrp="1" noRot="1" noChangeAspect="1" noMove="1" noResize="1" noEditPoints="1" noAdjustHandles="1" noChangeArrowheads="1" noChangeShapeType="1" noCrop="1"/>
          </p:cNvPicPr>
          <p:nvPr/>
        </p:nvPicPr>
        <p:blipFill>
          <a:blip r:embed="rId3"/>
          <a:stretch>
            <a:fillRect/>
          </a:stretch>
        </p:blipFill>
        <p:spPr>
          <a:xfrm>
            <a:off x="4409321" y="1395984"/>
            <a:ext cx="4518111" cy="3186363"/>
          </a:xfrm>
          <a:prstGeom prst="roundRect">
            <a:avLst>
              <a:gd name="adj" fmla="val 8345"/>
            </a:avLst>
          </a:prstGeom>
        </p:spPr>
      </p:pic>
    </p:spTree>
    <p:extLst>
      <p:ext uri="{BB962C8B-B14F-4D97-AF65-F5344CB8AC3E}">
        <p14:creationId xmlns:p14="http://schemas.microsoft.com/office/powerpoint/2010/main" val="2475836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87337" y="189061"/>
            <a:ext cx="7610869" cy="607861"/>
          </a:xfrm>
        </p:spPr>
        <p:txBody>
          <a:bodyPr/>
          <a:lstStyle/>
          <a:p>
            <a:r>
              <a:rPr lang="en-GB">
                <a:ea typeface="Roboto"/>
                <a:cs typeface="Roboto"/>
              </a:rPr>
              <a:t>Adding a Clearing choice (Step 2)</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22 May 2023</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17</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pic>
        <p:nvPicPr>
          <p:cNvPr id="4" name="Picture 3" descr="Graphical user interface, text, application, email&#10;&#10;Description automatically generated">
            <a:extLst>
              <a:ext uri="{FF2B5EF4-FFF2-40B4-BE49-F238E27FC236}">
                <a16:creationId xmlns:a16="http://schemas.microsoft.com/office/drawing/2014/main" id="{6E795BEF-91DD-A82F-8FE2-21E1F247E847}"/>
              </a:ext>
            </a:extLst>
          </p:cNvPr>
          <p:cNvPicPr>
            <a:picLocks noGrp="1" noRot="1" noChangeAspect="1" noMove="1" noResize="1" noEditPoints="1" noAdjustHandles="1" noChangeArrowheads="1" noChangeShapeType="1" noCrop="1"/>
          </p:cNvPicPr>
          <p:nvPr/>
        </p:nvPicPr>
        <p:blipFill rotWithShape="1">
          <a:blip r:embed="rId2"/>
          <a:srcRect b="1739"/>
          <a:stretch/>
        </p:blipFill>
        <p:spPr>
          <a:xfrm>
            <a:off x="4219515" y="902186"/>
            <a:ext cx="3488656" cy="3825601"/>
          </a:xfrm>
          <a:prstGeom prst="roundRect">
            <a:avLst>
              <a:gd name="adj" fmla="val 4779"/>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5434EF8D-223E-75E8-4D7D-310ECB74831C}"/>
              </a:ext>
            </a:extLst>
          </p:cNvPr>
          <p:cNvSpPr txBox="1"/>
          <p:nvPr/>
        </p:nvSpPr>
        <p:spPr>
          <a:xfrm>
            <a:off x="604115" y="1553761"/>
            <a:ext cx="3299975" cy="2062103"/>
          </a:xfrm>
          <a:prstGeom prst="rect">
            <a:avLst/>
          </a:prstGeom>
          <a:noFill/>
        </p:spPr>
        <p:txBody>
          <a:bodyPr wrap="square" lIns="91440" tIns="45720" rIns="91440" bIns="45720" anchor="t">
            <a:spAutoFit/>
          </a:bodyPr>
          <a:lstStyle/>
          <a:p>
            <a:pPr algn="l"/>
            <a:r>
              <a:rPr lang="en-GB" sz="1600">
                <a:solidFill>
                  <a:srgbClr val="333333"/>
                </a:solidFill>
                <a:latin typeface="+mj-lt"/>
              </a:rPr>
              <a:t>Applicants</a:t>
            </a:r>
            <a:r>
              <a:rPr lang="en-GB" sz="1600" b="0" i="0">
                <a:solidFill>
                  <a:srgbClr val="333333"/>
                </a:solidFill>
                <a:effectLst/>
                <a:latin typeface="+mj-lt"/>
              </a:rPr>
              <a:t> should only add a Clearing choice once they have permission from the university or college.</a:t>
            </a:r>
          </a:p>
          <a:p>
            <a:pPr algn="l"/>
            <a:endParaRPr lang="en-GB" sz="1600" b="0" i="0">
              <a:solidFill>
                <a:srgbClr val="333333"/>
              </a:solidFill>
              <a:effectLst/>
              <a:latin typeface="+mj-lt"/>
            </a:endParaRPr>
          </a:p>
          <a:p>
            <a:r>
              <a:rPr lang="en-GB" sz="1600" b="0" i="0">
                <a:solidFill>
                  <a:srgbClr val="333333"/>
                </a:solidFill>
                <a:effectLst/>
                <a:latin typeface="+mj-lt"/>
              </a:rPr>
              <a:t>They need to enter the course details by the date the university/college </a:t>
            </a:r>
            <a:r>
              <a:rPr lang="en-GB" sz="1600">
                <a:solidFill>
                  <a:srgbClr val="333333"/>
                </a:solidFill>
                <a:latin typeface="+mj-lt"/>
              </a:rPr>
              <a:t>have given</a:t>
            </a:r>
            <a:r>
              <a:rPr lang="en-GB" sz="1600" b="0" i="0">
                <a:solidFill>
                  <a:srgbClr val="333333"/>
                </a:solidFill>
                <a:effectLst/>
                <a:latin typeface="+mj-lt"/>
              </a:rPr>
              <a:t> them.</a:t>
            </a:r>
            <a:r>
              <a:rPr lang="en-GB" sz="1600">
                <a:solidFill>
                  <a:srgbClr val="333333"/>
                </a:solidFill>
                <a:latin typeface="+mj-lt"/>
              </a:rPr>
              <a:t> </a:t>
            </a:r>
            <a:endParaRPr lang="en-GB" sz="1600" b="0" i="0">
              <a:solidFill>
                <a:srgbClr val="333333"/>
              </a:solidFill>
              <a:effectLst/>
              <a:latin typeface="+mj-lt"/>
              <a:ea typeface="Calibri Light"/>
              <a:cs typeface="Calibri Light"/>
            </a:endParaRPr>
          </a:p>
          <a:p>
            <a:pPr algn="l"/>
            <a:endParaRPr lang="en-GB" sz="1600" b="0" i="0">
              <a:solidFill>
                <a:srgbClr val="333333"/>
              </a:solidFill>
              <a:effectLst/>
              <a:latin typeface="+mj-lt"/>
            </a:endParaRPr>
          </a:p>
        </p:txBody>
      </p:sp>
    </p:spTree>
    <p:extLst>
      <p:ext uri="{BB962C8B-B14F-4D97-AF65-F5344CB8AC3E}">
        <p14:creationId xmlns:p14="http://schemas.microsoft.com/office/powerpoint/2010/main" val="4175532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87336" y="94160"/>
            <a:ext cx="7610869" cy="1019027"/>
          </a:xfrm>
        </p:spPr>
        <p:txBody>
          <a:bodyPr/>
          <a:lstStyle/>
          <a:p>
            <a:r>
              <a:rPr lang="en-GB"/>
              <a:t>Adding a Clearing choice (Step 3)</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22 May 2023</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18</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CED38A74-D762-B54F-FB39-73E44684685F}"/>
              </a:ext>
            </a:extLst>
          </p:cNvPr>
          <p:cNvPicPr>
            <a:picLocks noGrp="1" noRot="1" noChangeAspect="1" noMove="1" noResize="1" noEditPoints="1" noAdjustHandles="1" noChangeArrowheads="1" noChangeShapeType="1" noCrop="1"/>
          </p:cNvPicPr>
          <p:nvPr/>
        </p:nvPicPr>
        <p:blipFill>
          <a:blip r:embed="rId2"/>
          <a:stretch>
            <a:fillRect/>
          </a:stretch>
        </p:blipFill>
        <p:spPr>
          <a:xfrm>
            <a:off x="399224" y="1635125"/>
            <a:ext cx="5218742" cy="2121495"/>
          </a:xfrm>
          <a:prstGeom prst="roundRect">
            <a:avLst>
              <a:gd name="adj" fmla="val 9296"/>
            </a:avLst>
          </a:prstGeom>
        </p:spPr>
      </p:pic>
      <p:sp>
        <p:nvSpPr>
          <p:cNvPr id="9" name="TextBox 8">
            <a:extLst>
              <a:ext uri="{FF2B5EF4-FFF2-40B4-BE49-F238E27FC236}">
                <a16:creationId xmlns:a16="http://schemas.microsoft.com/office/drawing/2014/main" id="{A5E349B5-32AA-627F-9478-7FB7E0251B32}"/>
              </a:ext>
            </a:extLst>
          </p:cNvPr>
          <p:cNvSpPr txBox="1"/>
          <p:nvPr/>
        </p:nvSpPr>
        <p:spPr>
          <a:xfrm>
            <a:off x="5920740" y="1518167"/>
            <a:ext cx="2660812" cy="2800767"/>
          </a:xfrm>
          <a:prstGeom prst="rect">
            <a:avLst/>
          </a:prstGeom>
          <a:noFill/>
        </p:spPr>
        <p:txBody>
          <a:bodyPr wrap="square">
            <a:spAutoFit/>
          </a:bodyPr>
          <a:lstStyle/>
          <a:p>
            <a:r>
              <a:rPr lang="en-GB" sz="1600">
                <a:solidFill>
                  <a:srgbClr val="333333"/>
                </a:solidFill>
                <a:latin typeface="+mj-lt"/>
              </a:rPr>
              <a:t>Only one Clearing choice can be added at a time. </a:t>
            </a:r>
          </a:p>
          <a:p>
            <a:endParaRPr lang="en-GB" sz="1600">
              <a:solidFill>
                <a:srgbClr val="333333"/>
              </a:solidFill>
              <a:effectLst/>
              <a:latin typeface="+mj-lt"/>
            </a:endParaRPr>
          </a:p>
          <a:p>
            <a:r>
              <a:rPr lang="en-GB" sz="1600">
                <a:solidFill>
                  <a:srgbClr val="333333"/>
                </a:solidFill>
                <a:latin typeface="+mj-lt"/>
              </a:rPr>
              <a:t>If the university/college does not accept the Clearing choice (Unsuccessful) or the applicant chooses to use 'Decline my place' after Clearing choice has been accepted, then they'll be able to add a new Clearing choice.</a:t>
            </a:r>
          </a:p>
        </p:txBody>
      </p:sp>
    </p:spTree>
    <p:extLst>
      <p:ext uri="{BB962C8B-B14F-4D97-AF65-F5344CB8AC3E}">
        <p14:creationId xmlns:p14="http://schemas.microsoft.com/office/powerpoint/2010/main" val="433648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378777" y="47494"/>
            <a:ext cx="7610869" cy="1019027"/>
          </a:xfrm>
        </p:spPr>
        <p:txBody>
          <a:bodyPr/>
          <a:lstStyle/>
          <a:p>
            <a:r>
              <a:rPr lang="en-GB"/>
              <a:t>University/College Supplied Code</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22 May 2023</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19</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2" name="TextBox 1">
            <a:extLst>
              <a:ext uri="{FF2B5EF4-FFF2-40B4-BE49-F238E27FC236}">
                <a16:creationId xmlns:a16="http://schemas.microsoft.com/office/drawing/2014/main" id="{99FFF47B-F0E4-6A42-3FDB-24558207445F}"/>
              </a:ext>
            </a:extLst>
          </p:cNvPr>
          <p:cNvSpPr txBox="1"/>
          <p:nvPr/>
        </p:nvSpPr>
        <p:spPr>
          <a:xfrm>
            <a:off x="378777" y="1282015"/>
            <a:ext cx="2432304" cy="3077766"/>
          </a:xfrm>
          <a:prstGeom prst="rect">
            <a:avLst/>
          </a:prstGeom>
          <a:noFill/>
        </p:spPr>
        <p:txBody>
          <a:bodyPr wrap="square" lIns="91440" tIns="45720" rIns="91440" bIns="45720" rtlCol="0" anchor="t">
            <a:spAutoFit/>
          </a:bodyPr>
          <a:lstStyle/>
          <a:p>
            <a:r>
              <a:rPr lang="en-GB" sz="1600">
                <a:latin typeface="+mj-lt"/>
              </a:rPr>
              <a:t>If the university or college has supplied the applicant with a specific course code for a course available in Clearing, they must enter it using this option. </a:t>
            </a:r>
          </a:p>
          <a:p>
            <a:endParaRPr lang="en-GB" sz="1600">
              <a:latin typeface="+mj-lt"/>
            </a:endParaRPr>
          </a:p>
          <a:p>
            <a:r>
              <a:rPr lang="en-GB" sz="1600">
                <a:latin typeface="+mj-lt"/>
              </a:rPr>
              <a:t>This may be the case for competitive courses where vacancies are rare and usually filled quickly.</a:t>
            </a:r>
          </a:p>
          <a:p>
            <a:endParaRPr lang="en-GB">
              <a:latin typeface="+mj-lt"/>
            </a:endParaRPr>
          </a:p>
        </p:txBody>
      </p:sp>
      <p:sp>
        <p:nvSpPr>
          <p:cNvPr id="7" name="Rectangle 6">
            <a:extLst>
              <a:ext uri="{FF2B5EF4-FFF2-40B4-BE49-F238E27FC236}">
                <a16:creationId xmlns:a16="http://schemas.microsoft.com/office/drawing/2014/main" id="{DC13F4FB-CBB0-AAAF-B72B-CB3D67D551F2}"/>
              </a:ext>
            </a:extLst>
          </p:cNvPr>
          <p:cNvSpPr/>
          <p:nvPr/>
        </p:nvSpPr>
        <p:spPr>
          <a:xfrm>
            <a:off x="6106602" y="2393343"/>
            <a:ext cx="914400" cy="79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07E920FC-4F2D-ECBE-77E8-F6B6E0C6C9E7}"/>
              </a:ext>
            </a:extLst>
          </p:cNvPr>
          <p:cNvGrpSpPr>
            <a:grpSpLocks noGrp="1" noUngrp="1" noRot="1" noMove="1" noResize="1"/>
          </p:cNvGrpSpPr>
          <p:nvPr/>
        </p:nvGrpSpPr>
        <p:grpSpPr>
          <a:xfrm>
            <a:off x="3148794" y="1376257"/>
            <a:ext cx="5707869" cy="2653877"/>
            <a:chOff x="2987398" y="1520190"/>
            <a:chExt cx="5470802" cy="2520759"/>
          </a:xfrm>
        </p:grpSpPr>
        <p:pic>
          <p:nvPicPr>
            <p:cNvPr id="10" name="Picture 9" descr="A screenshot of a computer&#10;&#10;Description automatically generated">
              <a:extLst>
                <a:ext uri="{FF2B5EF4-FFF2-40B4-BE49-F238E27FC236}">
                  <a16:creationId xmlns:a16="http://schemas.microsoft.com/office/drawing/2014/main" id="{8DEAF677-C044-8F52-A64E-5332D8E2B674}"/>
                </a:ext>
              </a:extLst>
            </p:cNvPr>
            <p:cNvPicPr>
              <a:picLocks noGrp="1" noRot="1" noChangeAspect="1" noMove="1" noResize="1" noEditPoints="1" noAdjustHandles="1" noChangeArrowheads="1" noChangeShapeType="1" noCrop="1"/>
            </p:cNvPicPr>
            <p:nvPr/>
          </p:nvPicPr>
          <p:blipFill rotWithShape="1">
            <a:blip r:embed="rId2"/>
            <a:srcRect l="10399" t="29301" r="6083" b="14074"/>
            <a:stretch/>
          </p:blipFill>
          <p:spPr>
            <a:xfrm>
              <a:off x="2987398" y="1520190"/>
              <a:ext cx="5470802" cy="2520759"/>
            </a:xfrm>
            <a:prstGeom prst="roundRect">
              <a:avLst>
                <a:gd name="adj" fmla="val 9296"/>
              </a:avLst>
            </a:prstGeom>
          </p:spPr>
        </p:pic>
        <p:sp>
          <p:nvSpPr>
            <p:cNvPr id="3" name="Rectangle: Rounded Corners 2">
              <a:extLst>
                <a:ext uri="{FF2B5EF4-FFF2-40B4-BE49-F238E27FC236}">
                  <a16:creationId xmlns:a16="http://schemas.microsoft.com/office/drawing/2014/main" id="{B10B9646-D8AC-634B-3C69-910846BEC8C3}"/>
                </a:ext>
              </a:extLst>
            </p:cNvPr>
            <p:cNvSpPr>
              <a:spLocks noGrp="1" noRot="1" noMove="1" noResize="1" noEditPoints="1" noAdjustHandles="1" noChangeArrowheads="1" noChangeShapeType="1"/>
            </p:cNvSpPr>
            <p:nvPr/>
          </p:nvSpPr>
          <p:spPr>
            <a:xfrm>
              <a:off x="5773125" y="2950736"/>
              <a:ext cx="1321941" cy="824413"/>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B179B73-5A9A-D1AC-578F-CAAFCB15E80A}"/>
                </a:ext>
              </a:extLst>
            </p:cNvPr>
            <p:cNvSpPr>
              <a:spLocks noGrp="1" noRot="1" noMove="1" noResize="1" noEditPoints="1" noAdjustHandles="1" noChangeArrowheads="1" noChangeShapeType="1"/>
            </p:cNvSpPr>
            <p:nvPr/>
          </p:nvSpPr>
          <p:spPr>
            <a:xfrm>
              <a:off x="7168862" y="2950736"/>
              <a:ext cx="1144987" cy="962108"/>
            </a:xfrm>
            <a:prstGeom prst="rect">
              <a:avLst/>
            </a:prstGeom>
            <a:solidFill>
              <a:srgbClr val="1F2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93181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94A0CB3-30A7-4ED4-8171-C89439EDCC4E}"/>
              </a:ext>
            </a:extLst>
          </p:cNvPr>
          <p:cNvSpPr>
            <a:spLocks noGrp="1"/>
          </p:cNvSpPr>
          <p:nvPr>
            <p:ph type="title"/>
          </p:nvPr>
        </p:nvSpPr>
        <p:spPr>
          <a:xfrm>
            <a:off x="344101" y="113383"/>
            <a:ext cx="3832176" cy="987425"/>
          </a:xfrm>
        </p:spPr>
        <p:txBody>
          <a:bodyPr>
            <a:normAutofit/>
          </a:bodyPr>
          <a:lstStyle/>
          <a:p>
            <a:r>
              <a:rPr lang="en-US"/>
              <a:t>Using this deck</a:t>
            </a:r>
          </a:p>
        </p:txBody>
      </p:sp>
      <p:pic>
        <p:nvPicPr>
          <p:cNvPr id="7" name="Picture Placeholder 6" descr="A person typing on a keyboard&#10;&#10;Description automatically generated with medium confidence">
            <a:extLst>
              <a:ext uri="{FF2B5EF4-FFF2-40B4-BE49-F238E27FC236}">
                <a16:creationId xmlns:a16="http://schemas.microsoft.com/office/drawing/2014/main" id="{3D945D8A-EE7A-D158-9C5A-D9A8D1FB4FF3}"/>
              </a:ext>
            </a:extLst>
          </p:cNvPr>
          <p:cNvPicPr>
            <a:picLocks noGrp="1" noChangeAspect="1"/>
          </p:cNvPicPr>
          <p:nvPr>
            <p:ph type="pic" idx="1"/>
          </p:nvPr>
        </p:nvPicPr>
        <p:blipFill rotWithShape="1">
          <a:blip r:embed="rId2"/>
          <a:srcRect l="8679" r="8679"/>
          <a:stretch/>
        </p:blipFill>
        <p:spPr/>
      </p:pic>
      <p:sp>
        <p:nvSpPr>
          <p:cNvPr id="11" name="Content Placeholder 2">
            <a:extLst>
              <a:ext uri="{FF2B5EF4-FFF2-40B4-BE49-F238E27FC236}">
                <a16:creationId xmlns:a16="http://schemas.microsoft.com/office/drawing/2014/main" id="{591BA300-CCF3-41A2-A585-28B6EE071E47}"/>
              </a:ext>
            </a:extLst>
          </p:cNvPr>
          <p:cNvSpPr>
            <a:spLocks noGrp="1"/>
          </p:cNvSpPr>
          <p:nvPr>
            <p:ph type="body" sz="half" idx="2"/>
          </p:nvPr>
        </p:nvSpPr>
        <p:spPr>
          <a:xfrm>
            <a:off x="460757" y="1369165"/>
            <a:ext cx="3598863" cy="2858691"/>
          </a:xfrm>
        </p:spPr>
        <p:txBody>
          <a:bodyPr vert="horz" lIns="91440" tIns="45720" rIns="91440" bIns="45720" rtlCol="0" anchor="t">
            <a:noAutofit/>
          </a:bodyPr>
          <a:lstStyle/>
          <a:p>
            <a:r>
              <a:rPr lang="en-US" sz="1600">
                <a:ea typeface="Roboto Light"/>
                <a:cs typeface="Roboto Light"/>
              </a:rPr>
              <a:t>This deck is designed to help you understand the applicant journey for Confirmation and Clearing for the 2023 cycle. </a:t>
            </a:r>
            <a:endParaRPr lang="en-US" sz="1600"/>
          </a:p>
          <a:p>
            <a:r>
              <a:rPr lang="en-US" sz="1600">
                <a:ea typeface="Roboto Light"/>
                <a:cs typeface="Roboto Light"/>
              </a:rPr>
              <a:t>You can copy and paste the screenshots into your own materials and guides to support applicants. </a:t>
            </a:r>
            <a:endParaRPr lang="en-US" sz="1600"/>
          </a:p>
          <a:p>
            <a:r>
              <a:rPr lang="en-US" sz="1600">
                <a:ea typeface="Roboto Light"/>
                <a:cs typeface="Roboto Light"/>
              </a:rPr>
              <a:t>Please note help text and guidance is updated based on feedback. As such, some screenshots will change, and we’ll update this deck periodically.</a:t>
            </a:r>
          </a:p>
        </p:txBody>
      </p:sp>
      <p:sp>
        <p:nvSpPr>
          <p:cNvPr id="13" name="Footer Placeholder 3">
            <a:extLst>
              <a:ext uri="{FF2B5EF4-FFF2-40B4-BE49-F238E27FC236}">
                <a16:creationId xmlns:a16="http://schemas.microsoft.com/office/drawing/2014/main" id="{987E9B13-B9F1-4525-BAE3-F6EB5ED4A54E}"/>
              </a:ext>
            </a:extLst>
          </p:cNvPr>
          <p:cNvSpPr>
            <a:spLocks noGrp="1"/>
          </p:cNvSpPr>
          <p:nvPr>
            <p:ph type="ftr" sz="quarter" idx="3"/>
          </p:nvPr>
        </p:nvSpPr>
        <p:spPr/>
        <p:txBody>
          <a:bodyPr/>
          <a:lstStyle/>
          <a:p>
            <a:pPr>
              <a:spcAft>
                <a:spcPts val="600"/>
              </a:spcAft>
            </a:pPr>
            <a:r>
              <a:rPr lang="en-US"/>
              <a:t>Security marking: </a:t>
            </a:r>
            <a:r>
              <a:rPr lang="en-US" b="1"/>
              <a:t>PUBLIC</a:t>
            </a:r>
          </a:p>
        </p:txBody>
      </p:sp>
      <p:sp>
        <p:nvSpPr>
          <p:cNvPr id="4" name="Slide Number Placeholder 3">
            <a:extLst>
              <a:ext uri="{FF2B5EF4-FFF2-40B4-BE49-F238E27FC236}">
                <a16:creationId xmlns:a16="http://schemas.microsoft.com/office/drawing/2014/main" id="{007B862B-47FA-4C1F-BE94-AB38117A6109}"/>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2</a:t>
            </a:fld>
            <a:endParaRPr lang="en-US"/>
          </a:p>
        </p:txBody>
      </p:sp>
    </p:spTree>
    <p:extLst>
      <p:ext uri="{BB962C8B-B14F-4D97-AF65-F5344CB8AC3E}">
        <p14:creationId xmlns:p14="http://schemas.microsoft.com/office/powerpoint/2010/main" val="208334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87337" y="54007"/>
            <a:ext cx="7610869" cy="1019027"/>
          </a:xfrm>
        </p:spPr>
        <p:txBody>
          <a:bodyPr/>
          <a:lstStyle/>
          <a:p>
            <a:r>
              <a:rPr lang="en-GB"/>
              <a:t>University/College Supplied Code</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22 May 2023</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20</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pic>
        <p:nvPicPr>
          <p:cNvPr id="3" name="Picture 2" descr="Graphical user interface, text, application&#10;&#10;Description automatically generated">
            <a:extLst>
              <a:ext uri="{FF2B5EF4-FFF2-40B4-BE49-F238E27FC236}">
                <a16:creationId xmlns:a16="http://schemas.microsoft.com/office/drawing/2014/main" id="{B2993150-3AC0-8A2E-AED1-04A11CD1CF4A}"/>
              </a:ext>
            </a:extLst>
          </p:cNvPr>
          <p:cNvPicPr>
            <a:picLocks noChangeAspect="1"/>
          </p:cNvPicPr>
          <p:nvPr/>
        </p:nvPicPr>
        <p:blipFill rotWithShape="1">
          <a:blip r:embed="rId2"/>
          <a:srcRect l="1354" t="10137" r="1395" b="11267"/>
          <a:stretch/>
        </p:blipFill>
        <p:spPr>
          <a:xfrm>
            <a:off x="1623848" y="1300442"/>
            <a:ext cx="5788063" cy="2923604"/>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2009241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87338" y="38708"/>
            <a:ext cx="7610869" cy="1019027"/>
          </a:xfrm>
        </p:spPr>
        <p:txBody>
          <a:bodyPr/>
          <a:lstStyle/>
          <a:p>
            <a:r>
              <a:rPr lang="en-GB"/>
              <a:t>Clearing choice</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22 May 2023</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21</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6" name="TextBox 15">
            <a:extLst>
              <a:ext uri="{FF2B5EF4-FFF2-40B4-BE49-F238E27FC236}">
                <a16:creationId xmlns:a16="http://schemas.microsoft.com/office/drawing/2014/main" id="{0C57A277-BC0A-B259-9A31-2B5633EC0A1E}"/>
              </a:ext>
            </a:extLst>
          </p:cNvPr>
          <p:cNvSpPr txBox="1"/>
          <p:nvPr/>
        </p:nvSpPr>
        <p:spPr>
          <a:xfrm>
            <a:off x="297030" y="1259804"/>
            <a:ext cx="2561239" cy="3139321"/>
          </a:xfrm>
          <a:prstGeom prst="rect">
            <a:avLst/>
          </a:prstGeom>
          <a:noFill/>
        </p:spPr>
        <p:txBody>
          <a:bodyPr wrap="square">
            <a:spAutoFit/>
          </a:bodyPr>
          <a:lstStyle/>
          <a:p>
            <a:r>
              <a:rPr lang="en-GB" sz="1800" b="0" i="0">
                <a:solidFill>
                  <a:schemeClr val="tx2">
                    <a:lumMod val="50000"/>
                  </a:schemeClr>
                </a:solidFill>
                <a:effectLst/>
                <a:latin typeface="+mj-lt"/>
              </a:rPr>
              <a:t>Applicants don’t need to reply to a Clearing offer. </a:t>
            </a:r>
          </a:p>
          <a:p>
            <a:endParaRPr lang="en-GB">
              <a:solidFill>
                <a:schemeClr val="tx2">
                  <a:lumMod val="50000"/>
                </a:schemeClr>
              </a:solidFill>
              <a:latin typeface="+mj-lt"/>
            </a:endParaRPr>
          </a:p>
          <a:p>
            <a:r>
              <a:rPr lang="en-GB" sz="1800" b="0" i="0">
                <a:solidFill>
                  <a:schemeClr val="tx2">
                    <a:lumMod val="50000"/>
                  </a:schemeClr>
                </a:solidFill>
                <a:effectLst/>
                <a:latin typeface="+mj-lt"/>
              </a:rPr>
              <a:t>Once the choice has been added, it’s up to the university or college to confirm the place. </a:t>
            </a:r>
          </a:p>
          <a:p>
            <a:endParaRPr lang="en-GB">
              <a:solidFill>
                <a:schemeClr val="tx2">
                  <a:lumMod val="50000"/>
                </a:schemeClr>
              </a:solidFill>
              <a:latin typeface="+mj-lt"/>
            </a:endParaRPr>
          </a:p>
          <a:p>
            <a:r>
              <a:rPr lang="en-GB" sz="1800" b="0" i="0">
                <a:solidFill>
                  <a:schemeClr val="tx2">
                    <a:lumMod val="50000"/>
                  </a:schemeClr>
                </a:solidFill>
                <a:effectLst/>
                <a:latin typeface="+mj-lt"/>
              </a:rPr>
              <a:t>The confirmation will reflect in their application. </a:t>
            </a:r>
            <a:endParaRPr lang="en-GB" sz="1800">
              <a:solidFill>
                <a:schemeClr val="tx2">
                  <a:lumMod val="50000"/>
                </a:schemeClr>
              </a:solidFill>
              <a:latin typeface="+mj-lt"/>
            </a:endParaRPr>
          </a:p>
        </p:txBody>
      </p:sp>
      <p:grpSp>
        <p:nvGrpSpPr>
          <p:cNvPr id="28" name="Group 27">
            <a:extLst>
              <a:ext uri="{FF2B5EF4-FFF2-40B4-BE49-F238E27FC236}">
                <a16:creationId xmlns:a16="http://schemas.microsoft.com/office/drawing/2014/main" id="{C6D81ACD-5F65-F183-D8FB-FC4ADFB0BDF0}"/>
              </a:ext>
            </a:extLst>
          </p:cNvPr>
          <p:cNvGrpSpPr>
            <a:grpSpLocks noGrp="1" noUngrp="1" noRot="1" noMove="1" noResize="1"/>
          </p:cNvGrpSpPr>
          <p:nvPr/>
        </p:nvGrpSpPr>
        <p:grpSpPr>
          <a:xfrm>
            <a:off x="3490296" y="1296635"/>
            <a:ext cx="1638300" cy="331229"/>
            <a:chOff x="3490296" y="1296635"/>
            <a:chExt cx="1638300" cy="331229"/>
          </a:xfrm>
        </p:grpSpPr>
        <p:sp>
          <p:nvSpPr>
            <p:cNvPr id="19" name="Rectangle 18">
              <a:extLst>
                <a:ext uri="{FF2B5EF4-FFF2-40B4-BE49-F238E27FC236}">
                  <a16:creationId xmlns:a16="http://schemas.microsoft.com/office/drawing/2014/main" id="{8222F855-2609-014C-E769-04A1DB77F31C}"/>
                </a:ext>
              </a:extLst>
            </p:cNvPr>
            <p:cNvSpPr>
              <a:spLocks noGrp="1" noRot="1" noMove="1" noResize="1" noEditPoints="1" noAdjustHandles="1" noChangeArrowheads="1" noChangeShapeType="1"/>
            </p:cNvSpPr>
            <p:nvPr/>
          </p:nvSpPr>
          <p:spPr>
            <a:xfrm>
              <a:off x="3490296" y="1454128"/>
              <a:ext cx="1638300" cy="17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9DE3D071-7AE7-253A-AA57-D36774162860}"/>
                </a:ext>
              </a:extLst>
            </p:cNvPr>
            <p:cNvSpPr>
              <a:spLocks noGrp="1" noRot="1" noMove="1" noResize="1" noEditPoints="1" noAdjustHandles="1" noChangeArrowheads="1" noChangeShapeType="1"/>
            </p:cNvSpPr>
            <p:nvPr/>
          </p:nvSpPr>
          <p:spPr>
            <a:xfrm>
              <a:off x="4341088" y="1296635"/>
              <a:ext cx="692150" cy="111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Rectangle 4">
            <a:extLst>
              <a:ext uri="{FF2B5EF4-FFF2-40B4-BE49-F238E27FC236}">
                <a16:creationId xmlns:a16="http://schemas.microsoft.com/office/drawing/2014/main" id="{57CA4234-F84D-20C4-3F72-5E768A1D3D87}"/>
              </a:ext>
            </a:extLst>
          </p:cNvPr>
          <p:cNvSpPr/>
          <p:nvPr/>
        </p:nvSpPr>
        <p:spPr>
          <a:xfrm>
            <a:off x="4296551" y="2382295"/>
            <a:ext cx="901472" cy="17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2A77548-A49A-AFF1-DCD2-3F7FCD532372}"/>
              </a:ext>
            </a:extLst>
          </p:cNvPr>
          <p:cNvSpPr/>
          <p:nvPr/>
        </p:nvSpPr>
        <p:spPr>
          <a:xfrm>
            <a:off x="4296551" y="2601487"/>
            <a:ext cx="901472" cy="17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E2CC5978-F0D1-0D9E-2442-8FAFEBA41FC8}"/>
              </a:ext>
            </a:extLst>
          </p:cNvPr>
          <p:cNvGrpSpPr>
            <a:grpSpLocks noGrp="1" noUngrp="1" noRot="1" noMove="1" noResize="1"/>
          </p:cNvGrpSpPr>
          <p:nvPr/>
        </p:nvGrpSpPr>
        <p:grpSpPr>
          <a:xfrm>
            <a:off x="2977602" y="1080319"/>
            <a:ext cx="5972481" cy="3243006"/>
            <a:chOff x="2977602" y="1080319"/>
            <a:chExt cx="5972481" cy="3243006"/>
          </a:xfrm>
        </p:grpSpPr>
        <p:pic>
          <p:nvPicPr>
            <p:cNvPr id="9" name="Picture 8" descr="Graphical user interface, text, application&#10;&#10;Description automatically generated">
              <a:extLst>
                <a:ext uri="{FF2B5EF4-FFF2-40B4-BE49-F238E27FC236}">
                  <a16:creationId xmlns:a16="http://schemas.microsoft.com/office/drawing/2014/main" id="{E1FA251D-BFBA-EEE1-B8E2-9915BEF53AA1}"/>
                </a:ext>
              </a:extLst>
            </p:cNvPr>
            <p:cNvPicPr>
              <a:picLocks noGrp="1" noRot="1" noChangeAspect="1" noMove="1" noResize="1" noEditPoints="1" noAdjustHandles="1" noChangeArrowheads="1" noChangeShapeType="1" noCrop="1"/>
            </p:cNvPicPr>
            <p:nvPr/>
          </p:nvPicPr>
          <p:blipFill rotWithShape="1">
            <a:blip r:embed="rId2"/>
            <a:srcRect l="4545" t="10385" r="29886" b="43942"/>
            <a:stretch/>
          </p:blipFill>
          <p:spPr>
            <a:xfrm>
              <a:off x="2977602" y="1080319"/>
              <a:ext cx="5972481" cy="2349190"/>
            </a:xfrm>
            <a:prstGeom prst="roundRect">
              <a:avLst>
                <a:gd name="adj" fmla="val 4779"/>
              </a:avLst>
            </a:prstGeom>
            <a:ln w="6350">
              <a:solidFill>
                <a:schemeClr val="tx2">
                  <a:lumMod val="40000"/>
                  <a:lumOff val="60000"/>
                </a:schemeClr>
              </a:solidFill>
            </a:ln>
            <a:effectLst/>
          </p:spPr>
        </p:pic>
        <p:pic>
          <p:nvPicPr>
            <p:cNvPr id="8" name="Picture 7" descr="Graphical user interface, text, application&#10;&#10;Description automatically generated">
              <a:extLst>
                <a:ext uri="{FF2B5EF4-FFF2-40B4-BE49-F238E27FC236}">
                  <a16:creationId xmlns:a16="http://schemas.microsoft.com/office/drawing/2014/main" id="{CD9C55E5-9B49-72FE-11AC-6CC54878C0D8}"/>
                </a:ext>
              </a:extLst>
            </p:cNvPr>
            <p:cNvPicPr>
              <a:picLocks noGrp="1" noRot="1" noChangeAspect="1" noMove="1" noResize="1" noEditPoints="1" noAdjustHandles="1" noChangeArrowheads="1" noChangeShapeType="1" noCrop="1"/>
            </p:cNvPicPr>
            <p:nvPr/>
          </p:nvPicPr>
          <p:blipFill rotWithShape="1">
            <a:blip r:embed="rId3"/>
            <a:srcRect t="10583" r="1491" b="5320"/>
            <a:stretch/>
          </p:blipFill>
          <p:spPr>
            <a:xfrm>
              <a:off x="4341088" y="2820679"/>
              <a:ext cx="4318402" cy="1502646"/>
            </a:xfrm>
            <a:prstGeom prst="roundRect">
              <a:avLst>
                <a:gd name="adj" fmla="val 4779"/>
              </a:avLst>
            </a:prstGeom>
            <a:ln w="6350">
              <a:solidFill>
                <a:schemeClr val="tx2">
                  <a:lumMod val="40000"/>
                  <a:lumOff val="60000"/>
                </a:schemeClr>
              </a:solidFill>
            </a:ln>
            <a:effectLst/>
          </p:spPr>
        </p:pic>
      </p:grpSp>
    </p:spTree>
    <p:extLst>
      <p:ext uri="{BB962C8B-B14F-4D97-AF65-F5344CB8AC3E}">
        <p14:creationId xmlns:p14="http://schemas.microsoft.com/office/powerpoint/2010/main" val="129382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website&#10;&#10;Description automatically generated">
            <a:extLst>
              <a:ext uri="{FF2B5EF4-FFF2-40B4-BE49-F238E27FC236}">
                <a16:creationId xmlns:a16="http://schemas.microsoft.com/office/drawing/2014/main" id="{21F3A17C-14D3-132B-9650-DED4C52A16A4}"/>
              </a:ext>
            </a:extLst>
          </p:cNvPr>
          <p:cNvPicPr>
            <a:picLocks noGrp="1" noRot="1" noChangeAspect="1" noMove="1" noResize="1" noEditPoints="1" noAdjustHandles="1" noChangeArrowheads="1" noChangeShapeType="1" noCrop="1"/>
          </p:cNvPicPr>
          <p:nvPr/>
        </p:nvPicPr>
        <p:blipFill rotWithShape="1">
          <a:blip r:embed="rId2"/>
          <a:srcRect l="1031" r="1630" b="11837"/>
          <a:stretch/>
        </p:blipFill>
        <p:spPr>
          <a:xfrm>
            <a:off x="287338" y="1354235"/>
            <a:ext cx="4549878" cy="1458910"/>
          </a:xfrm>
          <a:prstGeom prst="roundRect">
            <a:avLst>
              <a:gd name="adj" fmla="val 12054"/>
            </a:avLst>
          </a:prstGeom>
        </p:spPr>
      </p:pic>
      <p:pic>
        <p:nvPicPr>
          <p:cNvPr id="5" name="Picture 4" descr="Graphical user interface, text, application&#10;&#10;Description automatically generated">
            <a:extLst>
              <a:ext uri="{FF2B5EF4-FFF2-40B4-BE49-F238E27FC236}">
                <a16:creationId xmlns:a16="http://schemas.microsoft.com/office/drawing/2014/main" id="{EBB68506-4A87-F10C-7F20-19924892D46C}"/>
              </a:ext>
            </a:extLst>
          </p:cNvPr>
          <p:cNvPicPr>
            <a:picLocks noGrp="1" noRot="1" noChangeAspect="1" noMove="1" noResize="1" noEditPoints="1" noAdjustHandles="1" noChangeArrowheads="1" noChangeShapeType="1" noCrop="1"/>
          </p:cNvPicPr>
          <p:nvPr/>
        </p:nvPicPr>
        <p:blipFill rotWithShape="1">
          <a:blip r:embed="rId3"/>
          <a:srcRect l="1946" t="933" r="2128" b="14688"/>
          <a:stretch/>
        </p:blipFill>
        <p:spPr>
          <a:xfrm>
            <a:off x="369888" y="2874946"/>
            <a:ext cx="4467328" cy="1465212"/>
          </a:xfrm>
          <a:prstGeom prst="rect">
            <a:avLst/>
          </a:prstGeom>
        </p:spPr>
      </p:pic>
      <p:sp>
        <p:nvSpPr>
          <p:cNvPr id="6" name="Title 11">
            <a:extLst>
              <a:ext uri="{FF2B5EF4-FFF2-40B4-BE49-F238E27FC236}">
                <a16:creationId xmlns:a16="http://schemas.microsoft.com/office/drawing/2014/main" id="{1217D576-FDFB-1268-7374-153A8CC32C97}"/>
              </a:ext>
            </a:extLst>
          </p:cNvPr>
          <p:cNvSpPr txBox="1">
            <a:spLocks/>
          </p:cNvSpPr>
          <p:nvPr/>
        </p:nvSpPr>
        <p:spPr>
          <a:xfrm>
            <a:off x="369888" y="-370141"/>
            <a:ext cx="8223250" cy="1629945"/>
          </a:xfrm>
          <a:prstGeom prst="rect">
            <a:avLst/>
          </a:prstGeom>
          <a:noFill/>
        </p:spPr>
        <p:txBody>
          <a:bodyPr vert="horz" wrap="none" lIns="0" tIns="0" rIns="0" bIns="0" rtlCol="0" anchor="b">
            <a:noAutofit/>
          </a:bodyPr>
          <a:lstStyle>
            <a:lvl1pPr algn="l" defTabSz="685800" rtl="0" eaLnBrk="1" latinLnBrk="0" hangingPunct="1">
              <a:lnSpc>
                <a:spcPct val="90000"/>
              </a:lnSpc>
              <a:spcBef>
                <a:spcPct val="0"/>
              </a:spcBef>
              <a:buNone/>
              <a:defRPr sz="4500" b="1" kern="1200">
                <a:solidFill>
                  <a:schemeClr val="bg1"/>
                </a:solidFill>
                <a:latin typeface="+mn-lt"/>
                <a:ea typeface="Roboto" panose="02000000000000000000" pitchFamily="2" charset="0"/>
                <a:cs typeface="Roboto" panose="02000000000000000000" pitchFamily="2" charset="0"/>
              </a:defRPr>
            </a:lvl1pPr>
          </a:lstStyle>
          <a:p>
            <a:r>
              <a:rPr lang="en-GB"/>
              <a:t>Clearing choice</a:t>
            </a:r>
          </a:p>
        </p:txBody>
      </p:sp>
      <p:sp>
        <p:nvSpPr>
          <p:cNvPr id="7" name="TextBox 6">
            <a:extLst>
              <a:ext uri="{FF2B5EF4-FFF2-40B4-BE49-F238E27FC236}">
                <a16:creationId xmlns:a16="http://schemas.microsoft.com/office/drawing/2014/main" id="{36F72D4C-4B54-0B70-24E6-AA8147F7B2B6}"/>
              </a:ext>
            </a:extLst>
          </p:cNvPr>
          <p:cNvSpPr txBox="1"/>
          <p:nvPr/>
        </p:nvSpPr>
        <p:spPr>
          <a:xfrm>
            <a:off x="5592599" y="1797482"/>
            <a:ext cx="3000539" cy="2308324"/>
          </a:xfrm>
          <a:prstGeom prst="rect">
            <a:avLst/>
          </a:prstGeom>
          <a:noFill/>
        </p:spPr>
        <p:txBody>
          <a:bodyPr wrap="square" lIns="91440" tIns="45720" rIns="91440" bIns="45720" anchor="t">
            <a:spAutoFit/>
          </a:bodyPr>
          <a:lstStyle/>
          <a:p>
            <a:r>
              <a:rPr lang="en-GB">
                <a:solidFill>
                  <a:schemeClr val="bg1"/>
                </a:solidFill>
                <a:latin typeface="+mj-lt"/>
              </a:rPr>
              <a:t>If the university/college does not accept the Clearing choice (Unsuccessful) or the applicant chooses to use 'Decline my place' after Clearing choice has been accepted, then they'll be able to add a new Clearing choice.</a:t>
            </a:r>
          </a:p>
        </p:txBody>
      </p:sp>
    </p:spTree>
    <p:extLst>
      <p:ext uri="{BB962C8B-B14F-4D97-AF65-F5344CB8AC3E}">
        <p14:creationId xmlns:p14="http://schemas.microsoft.com/office/powerpoint/2010/main" val="17070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87336" y="94160"/>
            <a:ext cx="7610869" cy="1019027"/>
          </a:xfrm>
        </p:spPr>
        <p:txBody>
          <a:bodyPr/>
          <a:lstStyle/>
          <a:p>
            <a:r>
              <a:rPr lang="en-GB"/>
              <a:t>Decline my place (Step 1)</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22 May 2023</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dirty="0" smtClean="0"/>
              <a:pPr>
                <a:spcAft>
                  <a:spcPts val="600"/>
                </a:spcAft>
              </a:pPr>
              <a:t>23</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D8D6804E-116C-46FE-45F3-DF456249632A}"/>
              </a:ext>
            </a:extLst>
          </p:cNvPr>
          <p:cNvPicPr>
            <a:picLocks noGrp="1" noRot="1" noChangeAspect="1" noMove="1" noResize="1" noEditPoints="1" noAdjustHandles="1" noChangeArrowheads="1" noChangeShapeType="1" noCrop="1"/>
          </p:cNvPicPr>
          <p:nvPr/>
        </p:nvPicPr>
        <p:blipFill>
          <a:blip r:embed="rId2"/>
          <a:stretch>
            <a:fillRect/>
          </a:stretch>
        </p:blipFill>
        <p:spPr>
          <a:xfrm>
            <a:off x="3727847" y="1547398"/>
            <a:ext cx="5270745" cy="2451453"/>
          </a:xfrm>
          <a:prstGeom prst="roundRect">
            <a:avLst>
              <a:gd name="adj" fmla="val 8290"/>
            </a:avLst>
          </a:prstGeom>
        </p:spPr>
      </p:pic>
      <p:sp>
        <p:nvSpPr>
          <p:cNvPr id="13" name="TextBox 12">
            <a:extLst>
              <a:ext uri="{FF2B5EF4-FFF2-40B4-BE49-F238E27FC236}">
                <a16:creationId xmlns:a16="http://schemas.microsoft.com/office/drawing/2014/main" id="{FFD87A2C-5311-03DF-DF2D-72D1BDB60553}"/>
              </a:ext>
            </a:extLst>
          </p:cNvPr>
          <p:cNvSpPr txBox="1"/>
          <p:nvPr/>
        </p:nvSpPr>
        <p:spPr>
          <a:xfrm>
            <a:off x="562448" y="1666445"/>
            <a:ext cx="3034335" cy="2308324"/>
          </a:xfrm>
          <a:prstGeom prst="rect">
            <a:avLst/>
          </a:prstGeom>
          <a:noFill/>
        </p:spPr>
        <p:txBody>
          <a:bodyPr wrap="square" lIns="91440" tIns="45720" rIns="91440" bIns="45720" anchor="t">
            <a:spAutoFit/>
          </a:bodyPr>
          <a:lstStyle/>
          <a:p>
            <a:r>
              <a:rPr lang="en-GB" sz="1600" b="0" i="0">
                <a:solidFill>
                  <a:srgbClr val="333333"/>
                </a:solidFill>
                <a:effectLst/>
                <a:latin typeface="+mj-lt"/>
              </a:rPr>
              <a:t>From 5 July, if an applicant is holding </a:t>
            </a:r>
            <a:r>
              <a:rPr lang="en-GB" sz="1600">
                <a:solidFill>
                  <a:srgbClr val="333333"/>
                </a:solidFill>
                <a:latin typeface="+mj-lt"/>
              </a:rPr>
              <a:t>an </a:t>
            </a:r>
            <a:r>
              <a:rPr lang="en-GB" sz="1600" b="0" i="0">
                <a:solidFill>
                  <a:srgbClr val="333333"/>
                </a:solidFill>
                <a:effectLst/>
                <a:latin typeface="+mj-lt"/>
              </a:rPr>
              <a:t>unconditional </a:t>
            </a:r>
            <a:r>
              <a:rPr lang="en-GB" sz="1600">
                <a:solidFill>
                  <a:srgbClr val="333333"/>
                </a:solidFill>
                <a:latin typeface="+mj-lt"/>
              </a:rPr>
              <a:t>firm </a:t>
            </a:r>
            <a:r>
              <a:rPr lang="en-GB" sz="1600" b="0" i="0">
                <a:solidFill>
                  <a:srgbClr val="333333"/>
                </a:solidFill>
                <a:effectLst/>
                <a:latin typeface="+mj-lt"/>
              </a:rPr>
              <a:t>place, they can release themselves into Clearing, by using the ‘Decline your place’ button in the application. </a:t>
            </a:r>
          </a:p>
          <a:p>
            <a:pPr marL="285750" indent="-285750">
              <a:buFont typeface="Arial" panose="020B0604020202020204" pitchFamily="34" charset="0"/>
              <a:buChar char="•"/>
            </a:pPr>
            <a:endParaRPr lang="en-GB" sz="1600">
              <a:solidFill>
                <a:srgbClr val="333333"/>
              </a:solidFill>
              <a:latin typeface="+mj-lt"/>
            </a:endParaRPr>
          </a:p>
          <a:p>
            <a:pPr algn="l"/>
            <a:r>
              <a:rPr lang="en-GB" sz="1600" b="0" i="0">
                <a:solidFill>
                  <a:srgbClr val="333333"/>
                </a:solidFill>
                <a:effectLst/>
                <a:latin typeface="+mj-lt"/>
              </a:rPr>
              <a:t>This is available until 6 September </a:t>
            </a:r>
            <a:r>
              <a:rPr lang="en-GB" sz="1600">
                <a:solidFill>
                  <a:srgbClr val="333333"/>
                </a:solidFill>
                <a:latin typeface="+mj-lt"/>
              </a:rPr>
              <a:t>2023</a:t>
            </a:r>
            <a:r>
              <a:rPr lang="en-GB" sz="1600" b="0" i="0">
                <a:solidFill>
                  <a:srgbClr val="333333"/>
                </a:solidFill>
                <a:effectLst/>
                <a:latin typeface="+mj-lt"/>
              </a:rPr>
              <a:t>.</a:t>
            </a:r>
          </a:p>
        </p:txBody>
      </p:sp>
      <p:pic>
        <p:nvPicPr>
          <p:cNvPr id="2" name="Picture 2" descr="A picture containing background pattern&#10;&#10;Description automatically generated">
            <a:extLst>
              <a:ext uri="{FF2B5EF4-FFF2-40B4-BE49-F238E27FC236}">
                <a16:creationId xmlns:a16="http://schemas.microsoft.com/office/drawing/2014/main" id="{13A43CDE-685E-F653-C3E2-F8EDE4079991}"/>
              </a:ext>
            </a:extLst>
          </p:cNvPr>
          <p:cNvPicPr>
            <a:picLocks noChangeAspect="1"/>
          </p:cNvPicPr>
          <p:nvPr/>
        </p:nvPicPr>
        <p:blipFill>
          <a:blip r:embed="rId3"/>
          <a:stretch>
            <a:fillRect/>
          </a:stretch>
        </p:blipFill>
        <p:spPr>
          <a:xfrm>
            <a:off x="5664028" y="2309556"/>
            <a:ext cx="1600200" cy="1343025"/>
          </a:xfrm>
          <a:prstGeom prst="rect">
            <a:avLst/>
          </a:prstGeom>
        </p:spPr>
      </p:pic>
    </p:spTree>
    <p:extLst>
      <p:ext uri="{BB962C8B-B14F-4D97-AF65-F5344CB8AC3E}">
        <p14:creationId xmlns:p14="http://schemas.microsoft.com/office/powerpoint/2010/main" val="3110307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8C00CE-1BE3-6981-B666-910B0740BEC6}"/>
              </a:ext>
            </a:extLst>
          </p:cNvPr>
          <p:cNvSpPr>
            <a:spLocks noGrp="1"/>
          </p:cNvSpPr>
          <p:nvPr>
            <p:ph type="dt" sz="half" idx="2"/>
          </p:nvPr>
        </p:nvSpPr>
        <p:spPr/>
        <p:txBody>
          <a:bodyPr/>
          <a:lstStyle/>
          <a:p>
            <a:fld id="{E13ED7F5-D386-9F4E-93F6-FF04FAB3DF3D}" type="datetime4">
              <a:rPr lang="en-GB" smtClean="0"/>
              <a:pPr/>
              <a:t>22 May 2023</a:t>
            </a:fld>
            <a:endParaRPr lang="en-US"/>
          </a:p>
        </p:txBody>
      </p:sp>
      <p:sp>
        <p:nvSpPr>
          <p:cNvPr id="5" name="Slide Number Placeholder 4">
            <a:extLst>
              <a:ext uri="{FF2B5EF4-FFF2-40B4-BE49-F238E27FC236}">
                <a16:creationId xmlns:a16="http://schemas.microsoft.com/office/drawing/2014/main" id="{0E75F499-2EB2-27F5-C77B-B777697433CC}"/>
              </a:ext>
            </a:extLst>
          </p:cNvPr>
          <p:cNvSpPr>
            <a:spLocks noGrp="1"/>
          </p:cNvSpPr>
          <p:nvPr>
            <p:ph type="sldNum" sz="quarter" idx="4"/>
          </p:nvPr>
        </p:nvSpPr>
        <p:spPr/>
        <p:txBody>
          <a:bodyPr/>
          <a:lstStyle/>
          <a:p>
            <a:r>
              <a:rPr lang="en-US"/>
              <a:t>|   </a:t>
            </a:r>
            <a:fld id="{D7A593A7-184A-6D43-8A36-702213271FF9}" type="slidenum">
              <a:rPr lang="en-US" smtClean="0"/>
              <a:pPr/>
              <a:t>24</a:t>
            </a:fld>
            <a:endParaRPr lang="en-US"/>
          </a:p>
        </p:txBody>
      </p:sp>
      <p:sp>
        <p:nvSpPr>
          <p:cNvPr id="6" name="Footer Placeholder 5">
            <a:extLst>
              <a:ext uri="{FF2B5EF4-FFF2-40B4-BE49-F238E27FC236}">
                <a16:creationId xmlns:a16="http://schemas.microsoft.com/office/drawing/2014/main" id="{EE11F3F9-A26C-E852-FA34-792A6D42E053}"/>
              </a:ext>
            </a:extLst>
          </p:cNvPr>
          <p:cNvSpPr>
            <a:spLocks noGrp="1"/>
          </p:cNvSpPr>
          <p:nvPr>
            <p:ph type="ftr" sz="quarter" idx="3"/>
          </p:nvPr>
        </p:nvSpPr>
        <p:spPr/>
        <p:txBody>
          <a:bodyPr/>
          <a:lstStyle/>
          <a:p>
            <a:r>
              <a:rPr lang="en-US">
                <a:ea typeface="+mn-lt"/>
                <a:cs typeface="+mn-lt"/>
              </a:rPr>
              <a:t>Security marking: </a:t>
            </a:r>
            <a:r>
              <a:rPr lang="en-US" b="1">
                <a:ea typeface="+mn-lt"/>
                <a:cs typeface="+mn-lt"/>
              </a:rPr>
              <a:t>PUBLIC</a:t>
            </a:r>
            <a:endParaRPr lang="en-US">
              <a:ea typeface="+mn-lt"/>
              <a:cs typeface="+mn-lt"/>
            </a:endParaRPr>
          </a:p>
        </p:txBody>
      </p:sp>
      <p:sp>
        <p:nvSpPr>
          <p:cNvPr id="9" name="TextBox 8">
            <a:extLst>
              <a:ext uri="{FF2B5EF4-FFF2-40B4-BE49-F238E27FC236}">
                <a16:creationId xmlns:a16="http://schemas.microsoft.com/office/drawing/2014/main" id="{705E4463-6D8C-41E1-068B-43B08A868263}"/>
              </a:ext>
            </a:extLst>
          </p:cNvPr>
          <p:cNvSpPr txBox="1"/>
          <p:nvPr/>
        </p:nvSpPr>
        <p:spPr>
          <a:xfrm>
            <a:off x="485030" y="1381607"/>
            <a:ext cx="3260855" cy="3046988"/>
          </a:xfrm>
          <a:prstGeom prst="rect">
            <a:avLst/>
          </a:prstGeom>
          <a:noFill/>
        </p:spPr>
        <p:txBody>
          <a:bodyPr wrap="square">
            <a:spAutoFit/>
          </a:bodyPr>
          <a:lstStyle/>
          <a:p>
            <a:pPr algn="l"/>
            <a:r>
              <a:rPr lang="en-GB" sz="1600" b="0" i="0">
                <a:solidFill>
                  <a:srgbClr val="333333"/>
                </a:solidFill>
                <a:effectLst/>
                <a:latin typeface="+mj-lt"/>
              </a:rPr>
              <a:t>They should only use this if they no longer wish to take up their place at their confirmed firm choice</a:t>
            </a:r>
            <a:r>
              <a:rPr lang="en-GB" sz="1600">
                <a:solidFill>
                  <a:srgbClr val="333333"/>
                </a:solidFill>
                <a:latin typeface="+mj-lt"/>
              </a:rPr>
              <a:t>.</a:t>
            </a:r>
          </a:p>
          <a:p>
            <a:pPr algn="l"/>
            <a:endParaRPr lang="en-GB" sz="1600" b="0" i="0">
              <a:solidFill>
                <a:srgbClr val="333333"/>
              </a:solidFill>
              <a:effectLst/>
              <a:latin typeface="+mj-lt"/>
            </a:endParaRPr>
          </a:p>
          <a:p>
            <a:pPr algn="l"/>
            <a:r>
              <a:rPr lang="en-GB" sz="1600" b="0" i="0">
                <a:solidFill>
                  <a:srgbClr val="333333"/>
                </a:solidFill>
                <a:effectLst/>
                <a:latin typeface="+mj-lt"/>
              </a:rPr>
              <a:t>Using it will mean their place will be declined and their contract with the university or college will be cancelled, including any arrangements made for accommodation or scholarships. </a:t>
            </a:r>
          </a:p>
          <a:p>
            <a:pPr algn="l"/>
            <a:endParaRPr lang="en-GB" sz="1600">
              <a:solidFill>
                <a:srgbClr val="333333"/>
              </a:solidFill>
              <a:latin typeface="+mj-lt"/>
            </a:endParaRPr>
          </a:p>
          <a:p>
            <a:pPr algn="l"/>
            <a:r>
              <a:rPr lang="en-GB" sz="1600">
                <a:solidFill>
                  <a:srgbClr val="333333"/>
                </a:solidFill>
                <a:latin typeface="+mj-lt"/>
              </a:rPr>
              <a:t>Students will need to confirm they want to decline their place. </a:t>
            </a:r>
            <a:endParaRPr lang="en-GB" sz="1600" b="0" i="0">
              <a:solidFill>
                <a:srgbClr val="333333"/>
              </a:solidFill>
              <a:effectLst/>
              <a:latin typeface="+mj-lt"/>
            </a:endParaRPr>
          </a:p>
        </p:txBody>
      </p:sp>
      <p:sp>
        <p:nvSpPr>
          <p:cNvPr id="2" name="Rectangle 1">
            <a:extLst>
              <a:ext uri="{FF2B5EF4-FFF2-40B4-BE49-F238E27FC236}">
                <a16:creationId xmlns:a16="http://schemas.microsoft.com/office/drawing/2014/main" id="{72481C12-4867-EE1C-76CE-97C8FF310E07}"/>
              </a:ext>
            </a:extLst>
          </p:cNvPr>
          <p:cNvSpPr/>
          <p:nvPr/>
        </p:nvSpPr>
        <p:spPr>
          <a:xfrm>
            <a:off x="4348480" y="1057528"/>
            <a:ext cx="4111413" cy="3663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7F64744F-0CFA-4FF7-6DF6-E508E94B5B67}"/>
              </a:ext>
            </a:extLst>
          </p:cNvPr>
          <p:cNvGrpSpPr>
            <a:grpSpLocks noGrp="1" noUngrp="1" noRot="1" noMove="1" noResize="1"/>
          </p:cNvGrpSpPr>
          <p:nvPr/>
        </p:nvGrpSpPr>
        <p:grpSpPr>
          <a:xfrm>
            <a:off x="4475764" y="1210513"/>
            <a:ext cx="3889008" cy="3389176"/>
            <a:chOff x="4769961" y="1008326"/>
            <a:chExt cx="3961266" cy="3854275"/>
          </a:xfrm>
        </p:grpSpPr>
        <p:pic>
          <p:nvPicPr>
            <p:cNvPr id="7" name="Picture 6" descr="Graphical user interface, text, application, email&#10;&#10;Description automatically generated">
              <a:extLst>
                <a:ext uri="{FF2B5EF4-FFF2-40B4-BE49-F238E27FC236}">
                  <a16:creationId xmlns:a16="http://schemas.microsoft.com/office/drawing/2014/main" id="{E5233B3E-473C-B8BE-6957-018D42FE552E}"/>
                </a:ext>
              </a:extLst>
            </p:cNvPr>
            <p:cNvPicPr>
              <a:picLocks noGrp="1" noRot="1" noChangeAspect="1" noMove="1" noResize="1" noEditPoints="1" noAdjustHandles="1" noChangeArrowheads="1" noChangeShapeType="1" noCrop="1"/>
            </p:cNvPicPr>
            <p:nvPr/>
          </p:nvPicPr>
          <p:blipFill rotWithShape="1">
            <a:blip r:embed="rId2"/>
            <a:srcRect b="53659"/>
            <a:stretch/>
          </p:blipFill>
          <p:spPr>
            <a:xfrm>
              <a:off x="4769962" y="1008326"/>
              <a:ext cx="3961265" cy="1777404"/>
            </a:xfrm>
            <a:prstGeom prst="roundRect">
              <a:avLst>
                <a:gd name="adj" fmla="val 4779"/>
              </a:avLst>
            </a:prstGeom>
            <a:ln w="6350">
              <a:solidFill>
                <a:schemeClr val="tx2">
                  <a:lumMod val="40000"/>
                  <a:lumOff val="60000"/>
                </a:schemeClr>
              </a:solidFill>
            </a:ln>
            <a:effectLst/>
          </p:spPr>
        </p:pic>
        <p:pic>
          <p:nvPicPr>
            <p:cNvPr id="12" name="Picture 11" descr="Graphical user interface, text, application&#10;&#10;Description automatically generated">
              <a:extLst>
                <a:ext uri="{FF2B5EF4-FFF2-40B4-BE49-F238E27FC236}">
                  <a16:creationId xmlns:a16="http://schemas.microsoft.com/office/drawing/2014/main" id="{95DB9D9E-6498-EDF3-3FA9-F9A7E00EB160}"/>
                </a:ext>
              </a:extLst>
            </p:cNvPr>
            <p:cNvPicPr>
              <a:picLocks noGrp="1" noRot="1" noChangeAspect="1" noMove="1" noResize="1" noEditPoints="1" noAdjustHandles="1" noChangeArrowheads="1" noChangeShapeType="1" noCrop="1"/>
            </p:cNvPicPr>
            <p:nvPr/>
          </p:nvPicPr>
          <p:blipFill>
            <a:blip r:embed="rId3"/>
            <a:stretch>
              <a:fillRect/>
            </a:stretch>
          </p:blipFill>
          <p:spPr>
            <a:xfrm>
              <a:off x="4769961" y="2610475"/>
              <a:ext cx="3961265" cy="2252126"/>
            </a:xfrm>
            <a:prstGeom prst="roundRect">
              <a:avLst>
                <a:gd name="adj" fmla="val 4779"/>
              </a:avLst>
            </a:prstGeom>
            <a:ln w="6350">
              <a:solidFill>
                <a:schemeClr val="tx2">
                  <a:lumMod val="40000"/>
                  <a:lumOff val="60000"/>
                </a:schemeClr>
              </a:solidFill>
            </a:ln>
            <a:effectLst/>
          </p:spPr>
        </p:pic>
      </p:grpSp>
      <p:sp>
        <p:nvSpPr>
          <p:cNvPr id="13" name="Title 11">
            <a:extLst>
              <a:ext uri="{FF2B5EF4-FFF2-40B4-BE49-F238E27FC236}">
                <a16:creationId xmlns:a16="http://schemas.microsoft.com/office/drawing/2014/main" id="{CDC026F0-0084-56EB-EFAF-CE573561388B}"/>
              </a:ext>
            </a:extLst>
          </p:cNvPr>
          <p:cNvSpPr txBox="1">
            <a:spLocks/>
          </p:cNvSpPr>
          <p:nvPr/>
        </p:nvSpPr>
        <p:spPr>
          <a:xfrm>
            <a:off x="287336" y="38501"/>
            <a:ext cx="7610869" cy="1019027"/>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Decline my place (Step 2)</a:t>
            </a:r>
          </a:p>
        </p:txBody>
      </p:sp>
    </p:spTree>
    <p:extLst>
      <p:ext uri="{BB962C8B-B14F-4D97-AF65-F5344CB8AC3E}">
        <p14:creationId xmlns:p14="http://schemas.microsoft.com/office/powerpoint/2010/main" val="1961306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87336" y="94160"/>
            <a:ext cx="7610869" cy="1019027"/>
          </a:xfrm>
        </p:spPr>
        <p:txBody>
          <a:bodyPr/>
          <a:lstStyle/>
          <a:p>
            <a:r>
              <a:rPr lang="en-GB">
                <a:ea typeface="Roboto"/>
              </a:rPr>
              <a:t>Decline my place (Step 3)</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22 May 2023</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dirty="0" smtClean="0"/>
              <a:pPr>
                <a:spcAft>
                  <a:spcPts val="600"/>
                </a:spcAft>
              </a:pPr>
              <a:t>25</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pic>
        <p:nvPicPr>
          <p:cNvPr id="6" name="Picture 5" descr="Graphical user interface, text, application&#10;&#10;Description automatically generated">
            <a:extLst>
              <a:ext uri="{FF2B5EF4-FFF2-40B4-BE49-F238E27FC236}">
                <a16:creationId xmlns:a16="http://schemas.microsoft.com/office/drawing/2014/main" id="{CE4399C1-8F5E-4C7F-E599-2B0786519D40}"/>
              </a:ext>
            </a:extLst>
          </p:cNvPr>
          <p:cNvPicPr>
            <a:picLocks noGrp="1" noRot="1" noChangeAspect="1" noMove="1" noResize="1" noEditPoints="1" noAdjustHandles="1" noChangeArrowheads="1" noChangeShapeType="1" noCrop="1"/>
          </p:cNvPicPr>
          <p:nvPr/>
        </p:nvPicPr>
        <p:blipFill>
          <a:blip r:embed="rId2"/>
          <a:stretch>
            <a:fillRect/>
          </a:stretch>
        </p:blipFill>
        <p:spPr>
          <a:xfrm>
            <a:off x="3665167" y="1799247"/>
            <a:ext cx="4916385" cy="1742214"/>
          </a:xfrm>
          <a:prstGeom prst="roundRect">
            <a:avLst>
              <a:gd name="adj" fmla="val 4779"/>
            </a:avLst>
          </a:prstGeom>
          <a:ln w="6350">
            <a:solidFill>
              <a:schemeClr val="tx2">
                <a:lumMod val="40000"/>
                <a:lumOff val="60000"/>
              </a:schemeClr>
            </a:solidFill>
          </a:ln>
          <a:effectLst/>
        </p:spPr>
      </p:pic>
      <p:sp>
        <p:nvSpPr>
          <p:cNvPr id="9" name="TextBox 8">
            <a:extLst>
              <a:ext uri="{FF2B5EF4-FFF2-40B4-BE49-F238E27FC236}">
                <a16:creationId xmlns:a16="http://schemas.microsoft.com/office/drawing/2014/main" id="{522C37F0-D4A5-99DC-C134-71C862EFC504}"/>
              </a:ext>
            </a:extLst>
          </p:cNvPr>
          <p:cNvSpPr txBox="1"/>
          <p:nvPr/>
        </p:nvSpPr>
        <p:spPr>
          <a:xfrm>
            <a:off x="457486" y="1479358"/>
            <a:ext cx="3133779" cy="2308324"/>
          </a:xfrm>
          <a:prstGeom prst="rect">
            <a:avLst/>
          </a:prstGeom>
          <a:noFill/>
        </p:spPr>
        <p:txBody>
          <a:bodyPr wrap="square">
            <a:spAutoFit/>
          </a:bodyPr>
          <a:lstStyle/>
          <a:p>
            <a:pPr algn="l" fontAlgn="base"/>
            <a:r>
              <a:rPr lang="en-GB" sz="1600">
                <a:solidFill>
                  <a:srgbClr val="313537"/>
                </a:solidFill>
                <a:latin typeface="+mj-lt"/>
              </a:rPr>
              <a:t>They may find the best option </a:t>
            </a:r>
            <a:r>
              <a:rPr lang="en-GB" sz="1600" b="0" i="0">
                <a:solidFill>
                  <a:srgbClr val="313537"/>
                </a:solidFill>
                <a:effectLst/>
                <a:latin typeface="+mj-lt"/>
              </a:rPr>
              <a:t>isn't to </a:t>
            </a:r>
            <a:r>
              <a:rPr lang="en-GB" sz="1600">
                <a:solidFill>
                  <a:srgbClr val="313537"/>
                </a:solidFill>
                <a:latin typeface="+mj-lt"/>
              </a:rPr>
              <a:t>decline </a:t>
            </a:r>
            <a:r>
              <a:rPr lang="en-GB" sz="1600" b="0" i="0">
                <a:solidFill>
                  <a:srgbClr val="313537"/>
                </a:solidFill>
                <a:effectLst/>
                <a:latin typeface="+mj-lt"/>
              </a:rPr>
              <a:t>their place; other options are available. </a:t>
            </a:r>
          </a:p>
          <a:p>
            <a:pPr algn="l" fontAlgn="base"/>
            <a:endParaRPr lang="en-GB" sz="1600">
              <a:solidFill>
                <a:srgbClr val="313537"/>
              </a:solidFill>
              <a:latin typeface="+mj-lt"/>
            </a:endParaRPr>
          </a:p>
          <a:p>
            <a:pPr algn="l" fontAlgn="base"/>
            <a:r>
              <a:rPr lang="en-GB" sz="1600" b="0" i="0">
                <a:solidFill>
                  <a:srgbClr val="313537"/>
                </a:solidFill>
                <a:effectLst/>
                <a:latin typeface="+mj-lt"/>
              </a:rPr>
              <a:t>Applicants should never be pressured into making a decision, if they seem unsure, suggest they give UCAS a call to discuss their options.</a:t>
            </a:r>
          </a:p>
        </p:txBody>
      </p:sp>
    </p:spTree>
    <p:extLst>
      <p:ext uri="{BB962C8B-B14F-4D97-AF65-F5344CB8AC3E}">
        <p14:creationId xmlns:p14="http://schemas.microsoft.com/office/powerpoint/2010/main" val="3104712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87337" y="198379"/>
            <a:ext cx="7610869" cy="623903"/>
          </a:xfrm>
        </p:spPr>
        <p:txBody>
          <a:bodyPr/>
          <a:lstStyle/>
          <a:p>
            <a:r>
              <a:rPr lang="en-GB"/>
              <a:t>Decline my place (Step 3)</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22 May 2023</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dirty="0" smtClean="0"/>
              <a:pPr>
                <a:spcAft>
                  <a:spcPts val="600"/>
                </a:spcAft>
              </a:pPr>
              <a:t>26</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t>Security marking: </a:t>
            </a:r>
            <a:r>
              <a:rPr lang="en-US" b="1"/>
              <a:t>PUBLIC</a:t>
            </a:r>
          </a:p>
        </p:txBody>
      </p:sp>
      <p:pic>
        <p:nvPicPr>
          <p:cNvPr id="4" name="Picture 3" descr="Graphical user interface, website&#10;&#10;Description automatically generated">
            <a:extLst>
              <a:ext uri="{FF2B5EF4-FFF2-40B4-BE49-F238E27FC236}">
                <a16:creationId xmlns:a16="http://schemas.microsoft.com/office/drawing/2014/main" id="{DAC2C5CB-531A-35EB-CCEA-C39F96B1EDCE}"/>
              </a:ext>
            </a:extLst>
          </p:cNvPr>
          <p:cNvPicPr>
            <a:picLocks noGrp="1" noRot="1" noChangeAspect="1" noMove="1" noResize="1" noEditPoints="1" noAdjustHandles="1" noChangeArrowheads="1" noChangeShapeType="1" noCrop="1"/>
          </p:cNvPicPr>
          <p:nvPr/>
        </p:nvPicPr>
        <p:blipFill rotWithShape="1">
          <a:blip r:embed="rId2"/>
          <a:srcRect t="762" b="13037"/>
          <a:stretch/>
        </p:blipFill>
        <p:spPr>
          <a:xfrm>
            <a:off x="4092771" y="907627"/>
            <a:ext cx="4123735" cy="3626730"/>
          </a:xfrm>
          <a:prstGeom prst="roundRect">
            <a:avLst>
              <a:gd name="adj" fmla="val 4779"/>
            </a:avLst>
          </a:prstGeom>
          <a:ln w="6350">
            <a:solidFill>
              <a:schemeClr val="tx2">
                <a:lumMod val="40000"/>
                <a:lumOff val="60000"/>
              </a:schemeClr>
            </a:solidFill>
          </a:ln>
          <a:effectLst/>
        </p:spPr>
      </p:pic>
      <p:sp>
        <p:nvSpPr>
          <p:cNvPr id="7" name="TextBox 6">
            <a:extLst>
              <a:ext uri="{FF2B5EF4-FFF2-40B4-BE49-F238E27FC236}">
                <a16:creationId xmlns:a16="http://schemas.microsoft.com/office/drawing/2014/main" id="{CB3C1D69-BF99-1AA6-BFE1-6825AF2EB104}"/>
              </a:ext>
            </a:extLst>
          </p:cNvPr>
          <p:cNvSpPr txBox="1"/>
          <p:nvPr/>
        </p:nvSpPr>
        <p:spPr>
          <a:xfrm>
            <a:off x="446364" y="1448650"/>
            <a:ext cx="3004502" cy="2062103"/>
          </a:xfrm>
          <a:prstGeom prst="rect">
            <a:avLst/>
          </a:prstGeom>
          <a:noFill/>
        </p:spPr>
        <p:txBody>
          <a:bodyPr wrap="square">
            <a:spAutoFit/>
          </a:bodyPr>
          <a:lstStyle/>
          <a:p>
            <a:pPr algn="l" fontAlgn="base"/>
            <a:r>
              <a:rPr lang="en-GB" sz="1600">
                <a:solidFill>
                  <a:srgbClr val="313537"/>
                </a:solidFill>
                <a:latin typeface="+mj-lt"/>
              </a:rPr>
              <a:t>If an applicant uses ‘Decline my place’ they will then enter Clearing.</a:t>
            </a:r>
          </a:p>
          <a:p>
            <a:pPr algn="l" fontAlgn="base"/>
            <a:endParaRPr lang="en-GB" sz="1600">
              <a:solidFill>
                <a:srgbClr val="313537"/>
              </a:solidFill>
              <a:latin typeface="+mj-lt"/>
            </a:endParaRPr>
          </a:p>
          <a:p>
            <a:pPr algn="l" fontAlgn="base"/>
            <a:r>
              <a:rPr lang="en-GB" sz="1600">
                <a:solidFill>
                  <a:srgbClr val="313537"/>
                </a:solidFill>
                <a:latin typeface="+mj-lt"/>
              </a:rPr>
              <a:t>They will be able to apply for another course through Clearing or view their matches in Clearing Plus.  </a:t>
            </a:r>
            <a:endParaRPr lang="en-GB" sz="1600" b="0" i="0">
              <a:solidFill>
                <a:srgbClr val="313537"/>
              </a:solidFill>
              <a:effectLst/>
              <a:latin typeface="+mj-lt"/>
            </a:endParaRPr>
          </a:p>
        </p:txBody>
      </p:sp>
    </p:spTree>
    <p:extLst>
      <p:ext uri="{BB962C8B-B14F-4D97-AF65-F5344CB8AC3E}">
        <p14:creationId xmlns:p14="http://schemas.microsoft.com/office/powerpoint/2010/main" val="2560011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D99A81-E4B4-555C-6472-9F0D293E1D4A}"/>
              </a:ext>
            </a:extLst>
          </p:cNvPr>
          <p:cNvSpPr>
            <a:spLocks noGrp="1"/>
          </p:cNvSpPr>
          <p:nvPr>
            <p:ph type="title"/>
          </p:nvPr>
        </p:nvSpPr>
        <p:spPr>
          <a:xfrm>
            <a:off x="287338" y="58364"/>
            <a:ext cx="7610869" cy="1019027"/>
          </a:xfrm>
        </p:spPr>
        <p:txBody>
          <a:bodyPr/>
          <a:lstStyle/>
          <a:p>
            <a:r>
              <a:rPr lang="en-GB">
                <a:ea typeface="+mn-lt"/>
                <a:cs typeface="+mn-lt"/>
              </a:rPr>
              <a:t>Waiting for confirmation (from July 5) </a:t>
            </a:r>
            <a:endParaRPr lang="en-US"/>
          </a:p>
        </p:txBody>
      </p:sp>
      <p:sp>
        <p:nvSpPr>
          <p:cNvPr id="4" name="Date Placeholder 3">
            <a:extLst>
              <a:ext uri="{FF2B5EF4-FFF2-40B4-BE49-F238E27FC236}">
                <a16:creationId xmlns:a16="http://schemas.microsoft.com/office/drawing/2014/main" id="{D5F18508-00C8-8C76-EF47-3E8E07093981}"/>
              </a:ext>
            </a:extLst>
          </p:cNvPr>
          <p:cNvSpPr>
            <a:spLocks noGrp="1"/>
          </p:cNvSpPr>
          <p:nvPr>
            <p:ph type="dt" sz="half" idx="2"/>
          </p:nvPr>
        </p:nvSpPr>
        <p:spPr/>
        <p:txBody>
          <a:bodyPr/>
          <a:lstStyle/>
          <a:p>
            <a:fld id="{E13ED7F5-D386-9F4E-93F6-FF04FAB3DF3D}" type="datetime4">
              <a:rPr lang="en-GB" smtClean="0"/>
              <a:pPr/>
              <a:t>22 May 2023</a:t>
            </a:fld>
            <a:endParaRPr lang="en-US"/>
          </a:p>
        </p:txBody>
      </p:sp>
      <p:sp>
        <p:nvSpPr>
          <p:cNvPr id="5" name="Slide Number Placeholder 4">
            <a:extLst>
              <a:ext uri="{FF2B5EF4-FFF2-40B4-BE49-F238E27FC236}">
                <a16:creationId xmlns:a16="http://schemas.microsoft.com/office/drawing/2014/main" id="{866BB8B2-2306-F8DF-4DA9-1874C9281351}"/>
              </a:ext>
            </a:extLst>
          </p:cNvPr>
          <p:cNvSpPr>
            <a:spLocks noGrp="1"/>
          </p:cNvSpPr>
          <p:nvPr>
            <p:ph type="sldNum" sz="quarter" idx="4"/>
          </p:nvPr>
        </p:nvSpPr>
        <p:spPr/>
        <p:txBody>
          <a:bodyPr/>
          <a:lstStyle/>
          <a:p>
            <a:r>
              <a:rPr lang="en-US"/>
              <a:t>|   </a:t>
            </a:r>
            <a:fld id="{D7A593A7-184A-6D43-8A36-702213271FF9}" type="slidenum">
              <a:rPr lang="en-US" dirty="0" smtClean="0"/>
              <a:pPr/>
              <a:t>3</a:t>
            </a:fld>
            <a:endParaRPr lang="en-US"/>
          </a:p>
        </p:txBody>
      </p:sp>
      <p:sp>
        <p:nvSpPr>
          <p:cNvPr id="6" name="Footer Placeholder 5">
            <a:extLst>
              <a:ext uri="{FF2B5EF4-FFF2-40B4-BE49-F238E27FC236}">
                <a16:creationId xmlns:a16="http://schemas.microsoft.com/office/drawing/2014/main" id="{D769A442-0486-2926-6D11-7A1BA9CC6B8D}"/>
              </a:ext>
            </a:extLst>
          </p:cNvPr>
          <p:cNvSpPr>
            <a:spLocks noGrp="1"/>
          </p:cNvSpPr>
          <p:nvPr>
            <p:ph type="ftr" sz="quarter" idx="3"/>
          </p:nvPr>
        </p:nvSpPr>
        <p:spPr/>
        <p:txBody>
          <a:bodyPr/>
          <a:lstStyle/>
          <a:p>
            <a:r>
              <a:rPr lang="en-US">
                <a:ea typeface="+mn-lt"/>
                <a:cs typeface="+mn-lt"/>
              </a:rPr>
              <a:t>Security marking: </a:t>
            </a:r>
            <a:r>
              <a:rPr lang="en-US" b="1">
                <a:ea typeface="+mn-lt"/>
                <a:cs typeface="+mn-lt"/>
              </a:rPr>
              <a:t>PUBLIC</a:t>
            </a:r>
            <a:endParaRPr lang="en-US">
              <a:ea typeface="+mn-lt"/>
              <a:cs typeface="+mn-lt"/>
            </a:endParaRPr>
          </a:p>
        </p:txBody>
      </p:sp>
      <p:sp>
        <p:nvSpPr>
          <p:cNvPr id="8" name="TextBox 7">
            <a:extLst>
              <a:ext uri="{FF2B5EF4-FFF2-40B4-BE49-F238E27FC236}">
                <a16:creationId xmlns:a16="http://schemas.microsoft.com/office/drawing/2014/main" id="{9C12B001-9BC4-3367-1CB7-E23FD5DE510D}"/>
              </a:ext>
            </a:extLst>
          </p:cNvPr>
          <p:cNvSpPr txBox="1"/>
          <p:nvPr/>
        </p:nvSpPr>
        <p:spPr>
          <a:xfrm>
            <a:off x="188541" y="1289153"/>
            <a:ext cx="2778179"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mj-lt"/>
                <a:cs typeface="Arial"/>
              </a:rPr>
              <a:t>If an applicant has submitted an application, and accepted Conditional offers, they will see </a:t>
            </a:r>
            <a:r>
              <a:rPr lang="en-GB" sz="1600"/>
              <a:t>Waiting for Confirmation</a:t>
            </a:r>
            <a:r>
              <a:rPr lang="en-GB" sz="1600">
                <a:latin typeface="+mj-lt"/>
                <a:cs typeface="Arial"/>
              </a:rPr>
              <a:t>, whilst</a:t>
            </a:r>
            <a:r>
              <a:rPr lang="en-GB" sz="1600" b="1">
                <a:latin typeface="+mj-lt"/>
                <a:cs typeface="Arial"/>
              </a:rPr>
              <a:t> </a:t>
            </a:r>
            <a:r>
              <a:rPr lang="en-GB" sz="1600">
                <a:latin typeface="+mj-lt"/>
                <a:cs typeface="Arial"/>
              </a:rPr>
              <a:t>universities and colleges confirm their qualifications and other entry criteria. </a:t>
            </a:r>
          </a:p>
          <a:p>
            <a:endParaRPr lang="en-US" sz="1600">
              <a:latin typeface="+mj-lt"/>
              <a:cs typeface="Calibri"/>
            </a:endParaRPr>
          </a:p>
          <a:p>
            <a:r>
              <a:rPr lang="en-GB" sz="1600">
                <a:latin typeface="+mj-lt"/>
                <a:cs typeface="Arial"/>
              </a:rPr>
              <a:t>If applicants select </a:t>
            </a:r>
            <a:r>
              <a:rPr lang="en-GB" sz="1600" b="1">
                <a:latin typeface="+mj-lt"/>
                <a:cs typeface="Arial"/>
              </a:rPr>
              <a:t>Go to application</a:t>
            </a:r>
            <a:r>
              <a:rPr lang="en-GB" sz="1600">
                <a:latin typeface="+mj-lt"/>
                <a:cs typeface="Arial"/>
              </a:rPr>
              <a:t> the firm and insurance choice will also show a blue </a:t>
            </a:r>
            <a:r>
              <a:rPr lang="en-GB" sz="1600" b="1">
                <a:latin typeface="+mj-lt"/>
                <a:cs typeface="Arial"/>
              </a:rPr>
              <a:t>waiting for confirmation</a:t>
            </a:r>
            <a:r>
              <a:rPr lang="en-GB" sz="1600">
                <a:latin typeface="+mj-lt"/>
                <a:cs typeface="Arial"/>
              </a:rPr>
              <a:t> banner.</a:t>
            </a:r>
            <a:r>
              <a:rPr lang="en-US" sz="1600">
                <a:latin typeface="+mj-lt"/>
                <a:cs typeface="Arial"/>
              </a:rPr>
              <a:t>​</a:t>
            </a:r>
            <a:endParaRPr lang="en-US" sz="1600">
              <a:latin typeface="+mj-lt"/>
              <a:cs typeface="Calibri"/>
            </a:endParaRPr>
          </a:p>
        </p:txBody>
      </p:sp>
      <p:pic>
        <p:nvPicPr>
          <p:cNvPr id="7" name="Picture 6">
            <a:extLst>
              <a:ext uri="{FF2B5EF4-FFF2-40B4-BE49-F238E27FC236}">
                <a16:creationId xmlns:a16="http://schemas.microsoft.com/office/drawing/2014/main" id="{A04966CD-F45C-C339-DDAB-7A7FE68FA8CE}"/>
              </a:ext>
            </a:extLst>
          </p:cNvPr>
          <p:cNvPicPr>
            <a:picLocks noChangeAspect="1"/>
          </p:cNvPicPr>
          <p:nvPr/>
        </p:nvPicPr>
        <p:blipFill>
          <a:blip r:embed="rId2"/>
          <a:stretch>
            <a:fillRect/>
          </a:stretch>
        </p:blipFill>
        <p:spPr>
          <a:xfrm>
            <a:off x="3366013" y="3609499"/>
            <a:ext cx="5178624" cy="1113228"/>
          </a:xfrm>
          <a:prstGeom prst="roundRect">
            <a:avLst>
              <a:gd name="adj" fmla="val 4779"/>
            </a:avLst>
          </a:prstGeom>
          <a:ln w="6350">
            <a:solidFill>
              <a:schemeClr val="tx2">
                <a:lumMod val="40000"/>
                <a:lumOff val="60000"/>
              </a:schemeClr>
            </a:solidFill>
          </a:ln>
          <a:effectLst/>
        </p:spPr>
      </p:pic>
      <p:pic>
        <p:nvPicPr>
          <p:cNvPr id="12" name="Picture 12" descr="Graphical user interface&#10;&#10;Description automatically generated">
            <a:extLst>
              <a:ext uri="{FF2B5EF4-FFF2-40B4-BE49-F238E27FC236}">
                <a16:creationId xmlns:a16="http://schemas.microsoft.com/office/drawing/2014/main" id="{23D453E5-E791-C7FF-22C7-9DCB11B1E108}"/>
              </a:ext>
            </a:extLst>
          </p:cNvPr>
          <p:cNvPicPr>
            <a:picLocks noChangeAspect="1"/>
          </p:cNvPicPr>
          <p:nvPr/>
        </p:nvPicPr>
        <p:blipFill>
          <a:blip r:embed="rId3"/>
          <a:stretch>
            <a:fillRect/>
          </a:stretch>
        </p:blipFill>
        <p:spPr>
          <a:xfrm>
            <a:off x="6765838" y="1289154"/>
            <a:ext cx="2264737" cy="2124569"/>
          </a:xfrm>
          <a:prstGeom prst="roundRect">
            <a:avLst>
              <a:gd name="adj" fmla="val 4779"/>
            </a:avLst>
          </a:prstGeom>
          <a:ln w="6350">
            <a:solidFill>
              <a:schemeClr val="tx2">
                <a:lumMod val="40000"/>
                <a:lumOff val="60000"/>
              </a:schemeClr>
            </a:solidFill>
          </a:ln>
          <a:effectLst/>
        </p:spPr>
      </p:pic>
      <p:pic>
        <p:nvPicPr>
          <p:cNvPr id="13" name="Picture 12">
            <a:extLst>
              <a:ext uri="{FF2B5EF4-FFF2-40B4-BE49-F238E27FC236}">
                <a16:creationId xmlns:a16="http://schemas.microsoft.com/office/drawing/2014/main" id="{28794FF4-6B58-B7DB-8518-2C2EC02051C1}"/>
              </a:ext>
            </a:extLst>
          </p:cNvPr>
          <p:cNvPicPr>
            <a:picLocks noChangeAspect="1"/>
          </p:cNvPicPr>
          <p:nvPr/>
        </p:nvPicPr>
        <p:blipFill>
          <a:blip r:embed="rId4"/>
          <a:stretch>
            <a:fillRect/>
          </a:stretch>
        </p:blipFill>
        <p:spPr>
          <a:xfrm>
            <a:off x="2976880" y="1382142"/>
            <a:ext cx="3662691" cy="1966858"/>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708757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D99A81-E4B4-555C-6472-9F0D293E1D4A}"/>
              </a:ext>
            </a:extLst>
          </p:cNvPr>
          <p:cNvSpPr>
            <a:spLocks noGrp="1"/>
          </p:cNvSpPr>
          <p:nvPr>
            <p:ph type="title"/>
          </p:nvPr>
        </p:nvSpPr>
        <p:spPr>
          <a:xfrm>
            <a:off x="287338" y="-27759"/>
            <a:ext cx="7610869" cy="1019027"/>
          </a:xfrm>
        </p:spPr>
        <p:txBody>
          <a:bodyPr/>
          <a:lstStyle/>
          <a:p>
            <a:r>
              <a:rPr lang="en-GB">
                <a:ea typeface="+mn-lt"/>
                <a:cs typeface="+mn-lt"/>
              </a:rPr>
              <a:t>Find a course in Clearing (from July 5) </a:t>
            </a:r>
            <a:endParaRPr lang="en-US"/>
          </a:p>
        </p:txBody>
      </p:sp>
      <p:sp>
        <p:nvSpPr>
          <p:cNvPr id="4" name="Date Placeholder 3">
            <a:extLst>
              <a:ext uri="{FF2B5EF4-FFF2-40B4-BE49-F238E27FC236}">
                <a16:creationId xmlns:a16="http://schemas.microsoft.com/office/drawing/2014/main" id="{D5F18508-00C8-8C76-EF47-3E8E07093981}"/>
              </a:ext>
            </a:extLst>
          </p:cNvPr>
          <p:cNvSpPr>
            <a:spLocks noGrp="1"/>
          </p:cNvSpPr>
          <p:nvPr>
            <p:ph type="dt" sz="half" idx="2"/>
          </p:nvPr>
        </p:nvSpPr>
        <p:spPr/>
        <p:txBody>
          <a:bodyPr/>
          <a:lstStyle/>
          <a:p>
            <a:fld id="{E13ED7F5-D386-9F4E-93F6-FF04FAB3DF3D}" type="datetime4">
              <a:rPr lang="en-GB" smtClean="0"/>
              <a:pPr/>
              <a:t>22 May 2023</a:t>
            </a:fld>
            <a:endParaRPr lang="en-US"/>
          </a:p>
        </p:txBody>
      </p:sp>
      <p:sp>
        <p:nvSpPr>
          <p:cNvPr id="5" name="Slide Number Placeholder 4">
            <a:extLst>
              <a:ext uri="{FF2B5EF4-FFF2-40B4-BE49-F238E27FC236}">
                <a16:creationId xmlns:a16="http://schemas.microsoft.com/office/drawing/2014/main" id="{866BB8B2-2306-F8DF-4DA9-1874C9281351}"/>
              </a:ext>
            </a:extLst>
          </p:cNvPr>
          <p:cNvSpPr>
            <a:spLocks noGrp="1"/>
          </p:cNvSpPr>
          <p:nvPr>
            <p:ph type="sldNum" sz="quarter" idx="4"/>
          </p:nvPr>
        </p:nvSpPr>
        <p:spPr/>
        <p:txBody>
          <a:bodyPr/>
          <a:lstStyle/>
          <a:p>
            <a:r>
              <a:rPr lang="en-US"/>
              <a:t>|   </a:t>
            </a:r>
            <a:fld id="{D7A593A7-184A-6D43-8A36-702213271FF9}" type="slidenum">
              <a:rPr lang="en-US" dirty="0" smtClean="0"/>
              <a:pPr/>
              <a:t>4</a:t>
            </a:fld>
            <a:endParaRPr lang="en-US"/>
          </a:p>
        </p:txBody>
      </p:sp>
      <p:sp>
        <p:nvSpPr>
          <p:cNvPr id="6" name="Footer Placeholder 5">
            <a:extLst>
              <a:ext uri="{FF2B5EF4-FFF2-40B4-BE49-F238E27FC236}">
                <a16:creationId xmlns:a16="http://schemas.microsoft.com/office/drawing/2014/main" id="{D769A442-0486-2926-6D11-7A1BA9CC6B8D}"/>
              </a:ext>
            </a:extLst>
          </p:cNvPr>
          <p:cNvSpPr>
            <a:spLocks noGrp="1"/>
          </p:cNvSpPr>
          <p:nvPr>
            <p:ph type="ftr" sz="quarter" idx="3"/>
          </p:nvPr>
        </p:nvSpPr>
        <p:spPr/>
        <p:txBody>
          <a:bodyPr/>
          <a:lstStyle/>
          <a:p>
            <a:r>
              <a:rPr lang="en-US">
                <a:ea typeface="+mn-lt"/>
                <a:cs typeface="+mn-lt"/>
              </a:rPr>
              <a:t>Security marking: </a:t>
            </a:r>
            <a:r>
              <a:rPr lang="en-US" b="1">
                <a:ea typeface="+mn-lt"/>
                <a:cs typeface="+mn-lt"/>
              </a:rPr>
              <a:t>PUBLIC</a:t>
            </a:r>
            <a:endParaRPr lang="en-US">
              <a:ea typeface="+mn-lt"/>
              <a:cs typeface="+mn-lt"/>
            </a:endParaRPr>
          </a:p>
        </p:txBody>
      </p:sp>
      <p:sp>
        <p:nvSpPr>
          <p:cNvPr id="8" name="TextBox 7">
            <a:extLst>
              <a:ext uri="{FF2B5EF4-FFF2-40B4-BE49-F238E27FC236}">
                <a16:creationId xmlns:a16="http://schemas.microsoft.com/office/drawing/2014/main" id="{9C12B001-9BC4-3367-1CB7-E23FD5DE510D}"/>
              </a:ext>
            </a:extLst>
          </p:cNvPr>
          <p:cNvSpPr txBox="1"/>
          <p:nvPr/>
        </p:nvSpPr>
        <p:spPr>
          <a:xfrm>
            <a:off x="287338" y="1177995"/>
            <a:ext cx="801910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mj-lt"/>
                <a:ea typeface="+mn-lt"/>
                <a:cs typeface="+mn-lt"/>
              </a:rPr>
              <a:t>If an applicant has no offers and is not waiting for any decisions, or has declined any offers they received, they will see they have not been placed at firm or insurance choices. From here they can search for courses in Clearing. </a:t>
            </a:r>
          </a:p>
          <a:p>
            <a:endParaRPr lang="en-GB" sz="1600">
              <a:latin typeface="+mj-lt"/>
              <a:ea typeface="+mn-lt"/>
              <a:cs typeface="+mn-lt"/>
            </a:endParaRPr>
          </a:p>
          <a:p>
            <a:r>
              <a:rPr lang="en-GB" sz="1600">
                <a:latin typeface="+mj-lt"/>
                <a:ea typeface="+mn-lt"/>
                <a:cs typeface="+mn-lt"/>
              </a:rPr>
              <a:t>An applicant must discuss their choice with the university or college first, and only add a Clearing choice if the university or college has advised them to.</a:t>
            </a:r>
          </a:p>
          <a:p>
            <a:endParaRPr lang="en-US">
              <a:ea typeface="+mn-lt"/>
              <a:cs typeface="+mn-lt"/>
            </a:endParaRPr>
          </a:p>
        </p:txBody>
      </p:sp>
      <p:pic>
        <p:nvPicPr>
          <p:cNvPr id="7" name="Picture 6" descr="A picture containing text, screenshot, font, design&#10;&#10;Description automatically generated">
            <a:extLst>
              <a:ext uri="{FF2B5EF4-FFF2-40B4-BE49-F238E27FC236}">
                <a16:creationId xmlns:a16="http://schemas.microsoft.com/office/drawing/2014/main" id="{3A4E269B-BA95-97D4-31F5-77FA1144CDAC}"/>
              </a:ext>
            </a:extLst>
          </p:cNvPr>
          <p:cNvPicPr>
            <a:picLocks noChangeAspect="1"/>
          </p:cNvPicPr>
          <p:nvPr/>
        </p:nvPicPr>
        <p:blipFill rotWithShape="1">
          <a:blip r:embed="rId2"/>
          <a:srcRect b="66283"/>
          <a:stretch/>
        </p:blipFill>
        <p:spPr>
          <a:xfrm>
            <a:off x="400669" y="3024654"/>
            <a:ext cx="8565663" cy="1313666"/>
          </a:xfrm>
          <a:prstGeom prst="roundRect">
            <a:avLst>
              <a:gd name="adj" fmla="val 4779"/>
            </a:avLst>
          </a:prstGeom>
          <a:ln w="6350">
            <a:solidFill>
              <a:schemeClr val="tx2">
                <a:lumMod val="40000"/>
                <a:lumOff val="60000"/>
              </a:schemeClr>
            </a:solidFill>
          </a:ln>
          <a:effectLst/>
        </p:spPr>
      </p:pic>
      <p:pic>
        <p:nvPicPr>
          <p:cNvPr id="9" name="Picture 9">
            <a:extLst>
              <a:ext uri="{FF2B5EF4-FFF2-40B4-BE49-F238E27FC236}">
                <a16:creationId xmlns:a16="http://schemas.microsoft.com/office/drawing/2014/main" id="{C9805F6D-3C5E-CB95-693B-208CAD242DD5}"/>
              </a:ext>
            </a:extLst>
          </p:cNvPr>
          <p:cNvPicPr>
            <a:picLocks noChangeAspect="1"/>
          </p:cNvPicPr>
          <p:nvPr/>
        </p:nvPicPr>
        <p:blipFill rotWithShape="1">
          <a:blip r:embed="rId3"/>
          <a:srcRect r="17027" b="-1282"/>
          <a:stretch/>
        </p:blipFill>
        <p:spPr>
          <a:xfrm>
            <a:off x="1645920" y="3453201"/>
            <a:ext cx="7320602" cy="667941"/>
          </a:xfrm>
          <a:prstGeom prst="rect">
            <a:avLst/>
          </a:prstGeom>
        </p:spPr>
      </p:pic>
      <p:pic>
        <p:nvPicPr>
          <p:cNvPr id="10" name="Picture 9">
            <a:extLst>
              <a:ext uri="{FF2B5EF4-FFF2-40B4-BE49-F238E27FC236}">
                <a16:creationId xmlns:a16="http://schemas.microsoft.com/office/drawing/2014/main" id="{45A0D467-0BFB-86DC-2BDE-DEF9771C5DD9}"/>
              </a:ext>
            </a:extLst>
          </p:cNvPr>
          <p:cNvPicPr>
            <a:picLocks noChangeAspect="1"/>
          </p:cNvPicPr>
          <p:nvPr/>
        </p:nvPicPr>
        <p:blipFill rotWithShape="1">
          <a:blip r:embed="rId3"/>
          <a:srcRect l="72636" r="-72" b="-1923"/>
          <a:stretch/>
        </p:blipFill>
        <p:spPr>
          <a:xfrm>
            <a:off x="5913120" y="3209360"/>
            <a:ext cx="2922078" cy="810197"/>
          </a:xfrm>
          <a:prstGeom prst="rect">
            <a:avLst/>
          </a:prstGeom>
        </p:spPr>
      </p:pic>
    </p:spTree>
    <p:extLst>
      <p:ext uri="{BB962C8B-B14F-4D97-AF65-F5344CB8AC3E}">
        <p14:creationId xmlns:p14="http://schemas.microsoft.com/office/powerpoint/2010/main" val="2456614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374848" y="-59259"/>
            <a:ext cx="7610869" cy="1019027"/>
          </a:xfrm>
        </p:spPr>
        <p:txBody>
          <a:bodyPr/>
          <a:lstStyle/>
          <a:p>
            <a:r>
              <a:rPr lang="en-GB">
                <a:ea typeface="Roboto"/>
              </a:rPr>
              <a:t>Making an application direct to Clearing </a:t>
            </a:r>
            <a:endParaRPr lang="en-GB"/>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22 May 2023</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5</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4" name="TextBox 13">
            <a:extLst>
              <a:ext uri="{FF2B5EF4-FFF2-40B4-BE49-F238E27FC236}">
                <a16:creationId xmlns:a16="http://schemas.microsoft.com/office/drawing/2014/main" id="{46F155D2-5914-3BA1-7CBB-ABBE81734260}"/>
              </a:ext>
            </a:extLst>
          </p:cNvPr>
          <p:cNvSpPr txBox="1"/>
          <p:nvPr/>
        </p:nvSpPr>
        <p:spPr>
          <a:xfrm>
            <a:off x="225265" y="1264345"/>
            <a:ext cx="4163855" cy="3539430"/>
          </a:xfrm>
          <a:prstGeom prst="rect">
            <a:avLst/>
          </a:prstGeom>
          <a:noFill/>
        </p:spPr>
        <p:txBody>
          <a:bodyPr wrap="square" lIns="91440" tIns="45720" rIns="91440" bIns="45720" anchor="t">
            <a:spAutoFit/>
          </a:bodyPr>
          <a:lstStyle/>
          <a:p>
            <a:r>
              <a:rPr lang="en-GB" sz="1600">
                <a:latin typeface="+mj-lt"/>
              </a:rPr>
              <a:t>If an applicant has not started an application for 2023 they will be able to start a direct to Clearing application. All sections, including a personal statement and reference, should be completed. </a:t>
            </a:r>
          </a:p>
          <a:p>
            <a:endParaRPr lang="en-GB" sz="1600">
              <a:latin typeface="+mj-lt"/>
              <a:cs typeface="Calibri"/>
            </a:endParaRPr>
          </a:p>
          <a:p>
            <a:r>
              <a:rPr lang="en-GB" sz="1600" b="1">
                <a:latin typeface="+mj-lt"/>
              </a:rPr>
              <a:t>They will need to submit their application without any choices and then add their Clearing choice. </a:t>
            </a:r>
          </a:p>
          <a:p>
            <a:endParaRPr lang="en-GB" sz="1600" b="1">
              <a:latin typeface="+mj-lt"/>
            </a:endParaRPr>
          </a:p>
          <a:p>
            <a:r>
              <a:rPr lang="en-GB" sz="1600">
                <a:latin typeface="+mj-lt"/>
              </a:rPr>
              <a:t>If an </a:t>
            </a:r>
            <a:r>
              <a:rPr lang="en-GB" sz="1600">
                <a:effectLst/>
                <a:latin typeface="+mj-lt"/>
              </a:rPr>
              <a:t>applicant started their application and added choices to it before 30 June, these will be removed from the application if it is submitted after 30 June.</a:t>
            </a:r>
            <a:endParaRPr lang="en-GB" sz="1600">
              <a:latin typeface="+mj-lt"/>
            </a:endParaRPr>
          </a:p>
          <a:p>
            <a:endParaRPr lang="en-GB" sz="1600" b="1">
              <a:latin typeface="+mj-lt"/>
            </a:endParaRPr>
          </a:p>
        </p:txBody>
      </p:sp>
      <p:pic>
        <p:nvPicPr>
          <p:cNvPr id="3" name="Picture 2">
            <a:extLst>
              <a:ext uri="{FF2B5EF4-FFF2-40B4-BE49-F238E27FC236}">
                <a16:creationId xmlns:a16="http://schemas.microsoft.com/office/drawing/2014/main" id="{666699AE-4935-6F1F-7E8C-034A03A46C44}"/>
              </a:ext>
            </a:extLst>
          </p:cNvPr>
          <p:cNvPicPr>
            <a:picLocks noChangeAspect="1"/>
          </p:cNvPicPr>
          <p:nvPr/>
        </p:nvPicPr>
        <p:blipFill rotWithShape="1">
          <a:blip r:embed="rId3"/>
          <a:srcRect r="14815"/>
          <a:stretch/>
        </p:blipFill>
        <p:spPr>
          <a:xfrm>
            <a:off x="4370546" y="1774153"/>
            <a:ext cx="4548189" cy="758869"/>
          </a:xfrm>
          <a:prstGeom prst="roundRect">
            <a:avLst>
              <a:gd name="adj" fmla="val 4779"/>
            </a:avLst>
          </a:prstGeom>
          <a:ln w="6350">
            <a:solidFill>
              <a:schemeClr val="tx2">
                <a:lumMod val="40000"/>
                <a:lumOff val="60000"/>
              </a:schemeClr>
            </a:solidFill>
          </a:ln>
          <a:effectLst/>
        </p:spPr>
      </p:pic>
      <p:pic>
        <p:nvPicPr>
          <p:cNvPr id="10" name="Picture 9">
            <a:extLst>
              <a:ext uri="{FF2B5EF4-FFF2-40B4-BE49-F238E27FC236}">
                <a16:creationId xmlns:a16="http://schemas.microsoft.com/office/drawing/2014/main" id="{3235B05B-9698-65DB-E65D-3261E6F2FD75}"/>
              </a:ext>
            </a:extLst>
          </p:cNvPr>
          <p:cNvPicPr>
            <a:picLocks noChangeAspect="1"/>
          </p:cNvPicPr>
          <p:nvPr/>
        </p:nvPicPr>
        <p:blipFill rotWithShape="1">
          <a:blip r:embed="rId4">
            <a:extLst>
              <a:ext uri="{28A0092B-C50C-407E-A947-70E740481C1C}">
                <a14:useLocalDpi xmlns:a14="http://schemas.microsoft.com/office/drawing/2010/main" val="0"/>
              </a:ext>
            </a:extLst>
          </a:blip>
          <a:srcRect t="20947" r="32580"/>
          <a:stretch/>
        </p:blipFill>
        <p:spPr>
          <a:xfrm>
            <a:off x="4927600" y="2879314"/>
            <a:ext cx="3929063" cy="1383279"/>
          </a:xfrm>
          <a:prstGeom prst="roundRect">
            <a:avLst/>
          </a:prstGeom>
          <a:ln>
            <a:solidFill>
              <a:schemeClr val="tx1"/>
            </a:solidFill>
          </a:ln>
        </p:spPr>
      </p:pic>
    </p:spTree>
    <p:extLst>
      <p:ext uri="{BB962C8B-B14F-4D97-AF65-F5344CB8AC3E}">
        <p14:creationId xmlns:p14="http://schemas.microsoft.com/office/powerpoint/2010/main" val="1434231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87337" y="-70031"/>
            <a:ext cx="7610869" cy="1019027"/>
          </a:xfrm>
        </p:spPr>
        <p:txBody>
          <a:bodyPr/>
          <a:lstStyle/>
          <a:p>
            <a:r>
              <a:rPr lang="en-GB">
                <a:effectLst/>
              </a:rPr>
              <a:t>During the examination results embargos</a:t>
            </a:r>
            <a:endParaRPr lang="en-GB"/>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22 May 2023</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6</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3" name="TextBox 12">
            <a:extLst>
              <a:ext uri="{FF2B5EF4-FFF2-40B4-BE49-F238E27FC236}">
                <a16:creationId xmlns:a16="http://schemas.microsoft.com/office/drawing/2014/main" id="{DAC5A459-7EC5-8183-A0B3-B3C73B54BEC3}"/>
              </a:ext>
            </a:extLst>
          </p:cNvPr>
          <p:cNvSpPr txBox="1"/>
          <p:nvPr/>
        </p:nvSpPr>
        <p:spPr>
          <a:xfrm>
            <a:off x="496652" y="1084579"/>
            <a:ext cx="8360011" cy="1477328"/>
          </a:xfrm>
          <a:prstGeom prst="rect">
            <a:avLst/>
          </a:prstGeom>
          <a:noFill/>
        </p:spPr>
        <p:txBody>
          <a:bodyPr wrap="square" lIns="91440" tIns="45720" rIns="91440" bIns="45720" rtlCol="0" anchor="t">
            <a:spAutoFit/>
          </a:bodyPr>
          <a:lstStyle/>
          <a:p>
            <a:r>
              <a:rPr lang="en-GB">
                <a:latin typeface="Calibri Light"/>
                <a:cs typeface="Calibri Light"/>
              </a:rPr>
              <a:t>If an application has been submitted, during the results embargo periods, the applicant will be taken to a read-only version of their application. </a:t>
            </a:r>
          </a:p>
          <a:p>
            <a:endParaRPr lang="en-GB">
              <a:latin typeface="Calibri Light"/>
              <a:cs typeface="Calibri Light"/>
            </a:endParaRPr>
          </a:p>
          <a:p>
            <a:r>
              <a:rPr lang="en-GB">
                <a:latin typeface="Calibri Light"/>
                <a:cs typeface="Calibri Light"/>
              </a:rPr>
              <a:t>Just before both results days applications will be unavailable whilst our systems are prepared for them. </a:t>
            </a:r>
            <a:endParaRPr lang="en-US">
              <a:latin typeface="Calibri Light"/>
              <a:cs typeface="Calibri Light"/>
            </a:endParaRPr>
          </a:p>
        </p:txBody>
      </p:sp>
      <p:pic>
        <p:nvPicPr>
          <p:cNvPr id="6" name="Picture 6" descr="Graphical user interface, website&#10;&#10;Description automatically generated">
            <a:extLst>
              <a:ext uri="{FF2B5EF4-FFF2-40B4-BE49-F238E27FC236}">
                <a16:creationId xmlns:a16="http://schemas.microsoft.com/office/drawing/2014/main" id="{F7A51CDB-8AAE-76E2-1F4E-B246B9B7371B}"/>
              </a:ext>
            </a:extLst>
          </p:cNvPr>
          <p:cNvPicPr>
            <a:picLocks noChangeAspect="1"/>
          </p:cNvPicPr>
          <p:nvPr/>
        </p:nvPicPr>
        <p:blipFill rotWithShape="1">
          <a:blip r:embed="rId2"/>
          <a:srcRect t="6726" r="244" b="-448"/>
          <a:stretch/>
        </p:blipFill>
        <p:spPr>
          <a:xfrm>
            <a:off x="5655837" y="2571750"/>
            <a:ext cx="3286147" cy="1866130"/>
          </a:xfrm>
          <a:prstGeom prst="roundRect">
            <a:avLst>
              <a:gd name="adj" fmla="val 4779"/>
            </a:avLst>
          </a:prstGeom>
          <a:ln w="6350">
            <a:solidFill>
              <a:schemeClr val="tx2">
                <a:lumMod val="40000"/>
                <a:lumOff val="60000"/>
              </a:schemeClr>
            </a:solidFill>
          </a:ln>
          <a:effectLst/>
        </p:spPr>
      </p:pic>
      <p:pic>
        <p:nvPicPr>
          <p:cNvPr id="1026" name="Picture 2">
            <a:extLst>
              <a:ext uri="{FF2B5EF4-FFF2-40B4-BE49-F238E27FC236}">
                <a16:creationId xmlns:a16="http://schemas.microsoft.com/office/drawing/2014/main" id="{AADEF915-CDF7-F031-CED1-C577479FCF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767"/>
          <a:stretch/>
        </p:blipFill>
        <p:spPr bwMode="auto">
          <a:xfrm>
            <a:off x="202016" y="3006404"/>
            <a:ext cx="5351011" cy="1019027"/>
          </a:xfrm>
          <a:prstGeom prst="roundRect">
            <a:avLst>
              <a:gd name="adj" fmla="val 4779"/>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pic>
        <p:nvPicPr>
          <p:cNvPr id="2" name="Picture 4" descr="Graphical user interface, text, application, email&#10;&#10;Description automatically generated">
            <a:extLst>
              <a:ext uri="{FF2B5EF4-FFF2-40B4-BE49-F238E27FC236}">
                <a16:creationId xmlns:a16="http://schemas.microsoft.com/office/drawing/2014/main" id="{E8481158-4EAB-D03B-F179-BED78CEDFBAE}"/>
              </a:ext>
            </a:extLst>
          </p:cNvPr>
          <p:cNvPicPr>
            <a:picLocks noChangeAspect="1"/>
          </p:cNvPicPr>
          <p:nvPr/>
        </p:nvPicPr>
        <p:blipFill>
          <a:blip r:embed="rId4"/>
          <a:stretch>
            <a:fillRect/>
          </a:stretch>
        </p:blipFill>
        <p:spPr>
          <a:xfrm>
            <a:off x="1125195" y="3806701"/>
            <a:ext cx="4427832" cy="748366"/>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1931536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387921" y="333859"/>
            <a:ext cx="7610869" cy="639945"/>
          </a:xfrm>
        </p:spPr>
        <p:txBody>
          <a:bodyPr/>
          <a:lstStyle/>
          <a:p>
            <a:r>
              <a:rPr lang="en-GB"/>
              <a:t>SQA results day (8 August)</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22 May 2023</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7</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3" name="TextBox 12">
            <a:extLst>
              <a:ext uri="{FF2B5EF4-FFF2-40B4-BE49-F238E27FC236}">
                <a16:creationId xmlns:a16="http://schemas.microsoft.com/office/drawing/2014/main" id="{DAC5A459-7EC5-8183-A0B3-B3C73B54BEC3}"/>
              </a:ext>
            </a:extLst>
          </p:cNvPr>
          <p:cNvSpPr txBox="1"/>
          <p:nvPr/>
        </p:nvSpPr>
        <p:spPr>
          <a:xfrm>
            <a:off x="421845" y="1303647"/>
            <a:ext cx="3706170" cy="3016210"/>
          </a:xfrm>
          <a:prstGeom prst="rect">
            <a:avLst/>
          </a:prstGeom>
          <a:noFill/>
        </p:spPr>
        <p:txBody>
          <a:bodyPr wrap="square" lIns="91440" tIns="45720" rIns="91440" bIns="45720" rtlCol="0" anchor="t">
            <a:spAutoFit/>
          </a:bodyPr>
          <a:lstStyle/>
          <a:p>
            <a:r>
              <a:rPr lang="en-GB" sz="1600">
                <a:latin typeface="+mj-lt"/>
              </a:rPr>
              <a:t>Just before SQA results day on 8 August (UK time) applications will be unavailable whist UCAS systems are prepared for SQA results day. </a:t>
            </a:r>
          </a:p>
          <a:p>
            <a:endParaRPr lang="en-GB" sz="1600">
              <a:latin typeface="+mj-lt"/>
            </a:endParaRPr>
          </a:p>
          <a:p>
            <a:r>
              <a:rPr lang="en-GB" sz="1600">
                <a:latin typeface="+mj-lt"/>
                <a:cs typeface="Calibri Light"/>
              </a:rPr>
              <a:t>On results day applicants will be able to see their confirmation decisions and access their application.</a:t>
            </a:r>
            <a:endParaRPr lang="en-GB" sz="1600">
              <a:latin typeface="+mj-lt"/>
            </a:endParaRPr>
          </a:p>
          <a:p>
            <a:endParaRPr lang="en-GB" sz="1600">
              <a:latin typeface="+mj-lt"/>
            </a:endParaRPr>
          </a:p>
          <a:p>
            <a:r>
              <a:rPr lang="en-GB" sz="1600">
                <a:latin typeface="+mj-lt"/>
              </a:rPr>
              <a:t>Please note o</a:t>
            </a:r>
            <a:r>
              <a:rPr lang="en-GB" sz="1600">
                <a:effectLst/>
                <a:latin typeface="+mj-lt"/>
              </a:rPr>
              <a:t>n 8 Augus</a:t>
            </a:r>
            <a:r>
              <a:rPr lang="en-GB" sz="1600">
                <a:latin typeface="+mj-lt"/>
              </a:rPr>
              <a:t>t </a:t>
            </a:r>
            <a:r>
              <a:rPr lang="en-GB" sz="1600">
                <a:effectLst/>
                <a:latin typeface="+mj-lt"/>
              </a:rPr>
              <a:t>the </a:t>
            </a:r>
            <a:r>
              <a:rPr lang="en-GB" sz="1600" b="1">
                <a:latin typeface="+mj-lt"/>
              </a:rPr>
              <a:t>2024</a:t>
            </a:r>
            <a:r>
              <a:rPr lang="en-GB" sz="1600" b="1">
                <a:effectLst/>
                <a:latin typeface="+mj-lt"/>
              </a:rPr>
              <a:t> application service will be unavailable.</a:t>
            </a:r>
            <a:endParaRPr lang="en-GB" sz="1600" b="1">
              <a:effectLst/>
              <a:latin typeface="+mj-lt"/>
              <a:cs typeface="Calibri Light"/>
            </a:endParaRPr>
          </a:p>
          <a:p>
            <a:endParaRPr lang="en-GB" sz="1400"/>
          </a:p>
        </p:txBody>
      </p:sp>
      <p:pic>
        <p:nvPicPr>
          <p:cNvPr id="2050" name="Picture 2">
            <a:extLst>
              <a:ext uri="{FF2B5EF4-FFF2-40B4-BE49-F238E27FC236}">
                <a16:creationId xmlns:a16="http://schemas.microsoft.com/office/drawing/2014/main" id="{58D02E28-AFAF-74C7-6E74-4C01A777F0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943"/>
          <a:stretch/>
        </p:blipFill>
        <p:spPr bwMode="auto">
          <a:xfrm>
            <a:off x="4192261" y="1045709"/>
            <a:ext cx="4459578" cy="749133"/>
          </a:xfrm>
          <a:prstGeom prst="roundRect">
            <a:avLst>
              <a:gd name="adj" fmla="val 4779"/>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pic>
        <p:nvPicPr>
          <p:cNvPr id="3" name="Picture 2" descr="A screenshot of a computer&#10;&#10;Description automatically generated with low confidence">
            <a:extLst>
              <a:ext uri="{FF2B5EF4-FFF2-40B4-BE49-F238E27FC236}">
                <a16:creationId xmlns:a16="http://schemas.microsoft.com/office/drawing/2014/main" id="{82AA7A04-6041-5BC3-C8E2-4A4E0469EED8}"/>
              </a:ext>
            </a:extLst>
          </p:cNvPr>
          <p:cNvPicPr>
            <a:picLocks noChangeAspect="1"/>
          </p:cNvPicPr>
          <p:nvPr/>
        </p:nvPicPr>
        <p:blipFill rotWithShape="1">
          <a:blip r:embed="rId4"/>
          <a:srcRect t="3384" r="25554" b="61081"/>
          <a:stretch/>
        </p:blipFill>
        <p:spPr>
          <a:xfrm>
            <a:off x="4175285" y="1871133"/>
            <a:ext cx="4493530" cy="919389"/>
          </a:xfrm>
          <a:prstGeom prst="roundRect">
            <a:avLst>
              <a:gd name="adj" fmla="val 4779"/>
            </a:avLst>
          </a:prstGeom>
          <a:ln w="6350">
            <a:solidFill>
              <a:schemeClr val="tx2">
                <a:lumMod val="40000"/>
                <a:lumOff val="60000"/>
              </a:schemeClr>
            </a:solidFill>
          </a:ln>
          <a:effectLst/>
        </p:spPr>
      </p:pic>
      <p:pic>
        <p:nvPicPr>
          <p:cNvPr id="7" name="Picture 6" descr="Graphical user interface, text, application&#10;&#10;Description automatically generated">
            <a:extLst>
              <a:ext uri="{FF2B5EF4-FFF2-40B4-BE49-F238E27FC236}">
                <a16:creationId xmlns:a16="http://schemas.microsoft.com/office/drawing/2014/main" id="{5E694B7B-7E51-3197-74B9-8184EE1A5458}"/>
              </a:ext>
            </a:extLst>
          </p:cNvPr>
          <p:cNvPicPr>
            <a:picLocks noChangeAspect="1"/>
          </p:cNvPicPr>
          <p:nvPr/>
        </p:nvPicPr>
        <p:blipFill>
          <a:blip r:embed="rId5"/>
          <a:stretch>
            <a:fillRect/>
          </a:stretch>
        </p:blipFill>
        <p:spPr>
          <a:xfrm>
            <a:off x="4173537" y="2881228"/>
            <a:ext cx="3226791" cy="785779"/>
          </a:xfrm>
          <a:prstGeom prst="roundRect">
            <a:avLst>
              <a:gd name="adj" fmla="val 4779"/>
            </a:avLst>
          </a:prstGeom>
          <a:ln w="6350">
            <a:solidFill>
              <a:schemeClr val="tx2">
                <a:lumMod val="40000"/>
                <a:lumOff val="60000"/>
              </a:schemeClr>
            </a:solidFill>
          </a:ln>
          <a:effectLst/>
        </p:spPr>
      </p:pic>
      <p:pic>
        <p:nvPicPr>
          <p:cNvPr id="5" name="Picture 4" descr="Graphical user interface, text, application&#10;&#10;Description automatically generated">
            <a:extLst>
              <a:ext uri="{FF2B5EF4-FFF2-40B4-BE49-F238E27FC236}">
                <a16:creationId xmlns:a16="http://schemas.microsoft.com/office/drawing/2014/main" id="{2F84A494-E25A-0BA0-9693-CCE728CC2881}"/>
              </a:ext>
            </a:extLst>
          </p:cNvPr>
          <p:cNvPicPr>
            <a:picLocks noChangeAspect="1"/>
          </p:cNvPicPr>
          <p:nvPr/>
        </p:nvPicPr>
        <p:blipFill rotWithShape="1">
          <a:blip r:embed="rId6"/>
          <a:srcRect r="19089"/>
          <a:stretch/>
        </p:blipFill>
        <p:spPr>
          <a:xfrm>
            <a:off x="5964238" y="3437920"/>
            <a:ext cx="2708632" cy="756198"/>
          </a:xfrm>
          <a:prstGeom prst="roundRect">
            <a:avLst>
              <a:gd name="adj" fmla="val 4779"/>
            </a:avLst>
          </a:prstGeom>
          <a:ln w="6350">
            <a:solidFill>
              <a:schemeClr val="tx2">
                <a:lumMod val="40000"/>
                <a:lumOff val="60000"/>
              </a:schemeClr>
            </a:solidFill>
          </a:ln>
          <a:effectLst/>
        </p:spPr>
      </p:pic>
      <p:sp>
        <p:nvSpPr>
          <p:cNvPr id="8" name="Rectangle 7">
            <a:extLst>
              <a:ext uri="{FF2B5EF4-FFF2-40B4-BE49-F238E27FC236}">
                <a16:creationId xmlns:a16="http://schemas.microsoft.com/office/drawing/2014/main" id="{F05A25AB-3F59-94F3-FA2F-25DB9EE95B02}"/>
              </a:ext>
            </a:extLst>
          </p:cNvPr>
          <p:cNvSpPr/>
          <p:nvPr/>
        </p:nvSpPr>
        <p:spPr>
          <a:xfrm>
            <a:off x="5105400" y="3333750"/>
            <a:ext cx="678180" cy="144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E269D09-09F3-676B-1298-257C6C0F05CA}"/>
              </a:ext>
            </a:extLst>
          </p:cNvPr>
          <p:cNvSpPr/>
          <p:nvPr/>
        </p:nvSpPr>
        <p:spPr>
          <a:xfrm>
            <a:off x="6530340" y="3996690"/>
            <a:ext cx="678180" cy="144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421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387921" y="333859"/>
            <a:ext cx="7610869" cy="639945"/>
          </a:xfrm>
        </p:spPr>
        <p:txBody>
          <a:bodyPr/>
          <a:lstStyle/>
          <a:p>
            <a:r>
              <a:rPr lang="en-GB"/>
              <a:t>JCQ results day (17 August)</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22 May 2023</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8</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3" name="TextBox 12">
            <a:extLst>
              <a:ext uri="{FF2B5EF4-FFF2-40B4-BE49-F238E27FC236}">
                <a16:creationId xmlns:a16="http://schemas.microsoft.com/office/drawing/2014/main" id="{DAC5A459-7EC5-8183-A0B3-B3C73B54BEC3}"/>
              </a:ext>
            </a:extLst>
          </p:cNvPr>
          <p:cNvSpPr txBox="1"/>
          <p:nvPr/>
        </p:nvSpPr>
        <p:spPr>
          <a:xfrm>
            <a:off x="5474824" y="1325254"/>
            <a:ext cx="3496101" cy="3508653"/>
          </a:xfrm>
          <a:prstGeom prst="rect">
            <a:avLst/>
          </a:prstGeom>
          <a:noFill/>
        </p:spPr>
        <p:txBody>
          <a:bodyPr wrap="square" lIns="91440" tIns="45720" rIns="91440" bIns="45720" rtlCol="0" anchor="t">
            <a:spAutoFit/>
          </a:bodyPr>
          <a:lstStyle/>
          <a:p>
            <a:r>
              <a:rPr lang="en-GB" sz="1600">
                <a:latin typeface="+mj-lt"/>
              </a:rPr>
              <a:t>Just before JCQ results day on17 August (UK time) applications will be unavailable whist UCAS systems are prepared for JCQ results day. This will update to reflect the status of the application when the embargo ends</a:t>
            </a:r>
          </a:p>
          <a:p>
            <a:endParaRPr lang="en-GB" sz="1600" b="1">
              <a:latin typeface="+mj-lt"/>
            </a:endParaRPr>
          </a:p>
          <a:p>
            <a:r>
              <a:rPr lang="en-GB" sz="1600" b="1">
                <a:latin typeface="+mj-lt"/>
              </a:rPr>
              <a:t>If students want to access their application they may see a timer at busy periods.</a:t>
            </a:r>
          </a:p>
          <a:p>
            <a:endParaRPr lang="en-GB" sz="1600">
              <a:latin typeface="+mj-lt"/>
            </a:endParaRPr>
          </a:p>
          <a:p>
            <a:r>
              <a:rPr lang="en-GB" sz="1600">
                <a:latin typeface="+mj-lt"/>
              </a:rPr>
              <a:t>Please note o</a:t>
            </a:r>
            <a:r>
              <a:rPr lang="en-GB" sz="1600">
                <a:effectLst/>
                <a:latin typeface="+mj-lt"/>
              </a:rPr>
              <a:t>n </a:t>
            </a:r>
            <a:r>
              <a:rPr lang="en-GB" sz="1600">
                <a:latin typeface="+mj-lt"/>
              </a:rPr>
              <a:t>17 August </a:t>
            </a:r>
            <a:r>
              <a:rPr lang="en-GB" sz="1600">
                <a:effectLst/>
                <a:latin typeface="+mj-lt"/>
              </a:rPr>
              <a:t>the </a:t>
            </a:r>
            <a:r>
              <a:rPr lang="en-GB" sz="1600" b="1">
                <a:latin typeface="+mj-lt"/>
              </a:rPr>
              <a:t>2024</a:t>
            </a:r>
            <a:r>
              <a:rPr lang="en-GB" sz="1600" b="1">
                <a:effectLst/>
                <a:latin typeface="+mj-lt"/>
              </a:rPr>
              <a:t> application service will be unavailable.</a:t>
            </a:r>
            <a:endParaRPr lang="en-GB" sz="1600" b="1">
              <a:effectLst/>
              <a:latin typeface="+mj-lt"/>
              <a:cs typeface="Calibri Light"/>
            </a:endParaRPr>
          </a:p>
          <a:p>
            <a:endParaRPr lang="en-GB" sz="1400"/>
          </a:p>
        </p:txBody>
      </p:sp>
      <p:grpSp>
        <p:nvGrpSpPr>
          <p:cNvPr id="9" name="Group 8">
            <a:extLst>
              <a:ext uri="{FF2B5EF4-FFF2-40B4-BE49-F238E27FC236}">
                <a16:creationId xmlns:a16="http://schemas.microsoft.com/office/drawing/2014/main" id="{BFE04160-06FC-65BF-155C-0D669A79E63E}"/>
              </a:ext>
            </a:extLst>
          </p:cNvPr>
          <p:cNvGrpSpPr>
            <a:grpSpLocks noGrp="1" noUngrp="1" noRot="1" noMove="1" noResize="1"/>
          </p:cNvGrpSpPr>
          <p:nvPr/>
        </p:nvGrpSpPr>
        <p:grpSpPr>
          <a:xfrm>
            <a:off x="287337" y="1635125"/>
            <a:ext cx="5149349" cy="2412740"/>
            <a:chOff x="173075" y="1171599"/>
            <a:chExt cx="5149349" cy="2412740"/>
          </a:xfrm>
        </p:grpSpPr>
        <p:grpSp>
          <p:nvGrpSpPr>
            <p:cNvPr id="8" name="Group 7">
              <a:extLst>
                <a:ext uri="{FF2B5EF4-FFF2-40B4-BE49-F238E27FC236}">
                  <a16:creationId xmlns:a16="http://schemas.microsoft.com/office/drawing/2014/main" id="{23D1DE72-17D0-5C73-E949-CE0BB6B58B11}"/>
                </a:ext>
              </a:extLst>
            </p:cNvPr>
            <p:cNvGrpSpPr>
              <a:grpSpLocks noGrp="1" noUngrp="1" noRot="1" noMove="1" noResize="1"/>
            </p:cNvGrpSpPr>
            <p:nvPr/>
          </p:nvGrpSpPr>
          <p:grpSpPr>
            <a:xfrm>
              <a:off x="173075" y="1171599"/>
              <a:ext cx="4693365" cy="2308201"/>
              <a:chOff x="173075" y="1171599"/>
              <a:chExt cx="4693365" cy="2308201"/>
            </a:xfrm>
          </p:grpSpPr>
          <p:pic>
            <p:nvPicPr>
              <p:cNvPr id="3" name="Picture 2" descr="Graphical user interface, application&#10;&#10;Description automatically generated">
                <a:extLst>
                  <a:ext uri="{FF2B5EF4-FFF2-40B4-BE49-F238E27FC236}">
                    <a16:creationId xmlns:a16="http://schemas.microsoft.com/office/drawing/2014/main" id="{1113669D-EEB7-6D2A-677A-3F996515F40F}"/>
                  </a:ext>
                </a:extLst>
              </p:cNvPr>
              <p:cNvPicPr>
                <a:picLocks noGrp="1" noRot="1" noChangeAspect="1" noMove="1" noResize="1" noEditPoints="1" noAdjustHandles="1" noChangeArrowheads="1" noChangeShapeType="1" noCrop="1"/>
              </p:cNvPicPr>
              <p:nvPr/>
            </p:nvPicPr>
            <p:blipFill rotWithShape="1">
              <a:blip r:embed="rId3"/>
              <a:srcRect b="17337"/>
              <a:stretch/>
            </p:blipFill>
            <p:spPr>
              <a:xfrm>
                <a:off x="173075" y="1171599"/>
                <a:ext cx="4693365" cy="2308201"/>
              </a:xfrm>
              <a:prstGeom prst="roundRect">
                <a:avLst>
                  <a:gd name="adj" fmla="val 4779"/>
                </a:avLst>
              </a:prstGeom>
              <a:ln w="6350">
                <a:solidFill>
                  <a:schemeClr val="tx2">
                    <a:lumMod val="40000"/>
                    <a:lumOff val="60000"/>
                  </a:schemeClr>
                </a:solidFill>
              </a:ln>
              <a:effectLst/>
            </p:spPr>
          </p:pic>
          <p:pic>
            <p:nvPicPr>
              <p:cNvPr id="4" name="Picture 3" descr="Graphical user interface, text, application, email&#10;&#10;Description automatically generated">
                <a:extLst>
                  <a:ext uri="{FF2B5EF4-FFF2-40B4-BE49-F238E27FC236}">
                    <a16:creationId xmlns:a16="http://schemas.microsoft.com/office/drawing/2014/main" id="{296D3B1F-2CD2-9883-C799-F092C6776EE1}"/>
                  </a:ext>
                </a:extLst>
              </p:cNvPr>
              <p:cNvPicPr>
                <a:picLocks noGrp="1" noRot="1" noChangeAspect="1" noMove="1" noResize="1" noEditPoints="1" noAdjustHandles="1" noChangeArrowheads="1" noChangeShapeType="1" noCrop="1"/>
              </p:cNvPicPr>
              <p:nvPr/>
            </p:nvPicPr>
            <p:blipFill>
              <a:blip r:embed="rId4"/>
              <a:stretch>
                <a:fillRect/>
              </a:stretch>
            </p:blipFill>
            <p:spPr>
              <a:xfrm>
                <a:off x="486418" y="2164500"/>
                <a:ext cx="2952285" cy="500450"/>
              </a:xfrm>
              <a:prstGeom prst="rect">
                <a:avLst/>
              </a:prstGeom>
            </p:spPr>
          </p:pic>
        </p:grpSp>
        <p:pic>
          <p:nvPicPr>
            <p:cNvPr id="6" name="Picture 5" descr="A screenshot of a computer&#10;&#10;Description automatically generated with low confidence">
              <a:extLst>
                <a:ext uri="{FF2B5EF4-FFF2-40B4-BE49-F238E27FC236}">
                  <a16:creationId xmlns:a16="http://schemas.microsoft.com/office/drawing/2014/main" id="{08ADF492-BAF4-9831-4159-11CE3FD1FF82}"/>
                </a:ext>
              </a:extLst>
            </p:cNvPr>
            <p:cNvPicPr>
              <a:picLocks noGrp="1" noRot="1" noChangeAspect="1" noMove="1" noResize="1" noEditPoints="1" noAdjustHandles="1" noChangeArrowheads="1" noChangeShapeType="1" noCrop="1"/>
            </p:cNvPicPr>
            <p:nvPr/>
          </p:nvPicPr>
          <p:blipFill rotWithShape="1">
            <a:blip r:embed="rId5"/>
            <a:srcRect t="3384" r="25554" b="61081"/>
            <a:stretch/>
          </p:blipFill>
          <p:spPr>
            <a:xfrm>
              <a:off x="828894" y="2664950"/>
              <a:ext cx="4493530" cy="919389"/>
            </a:xfrm>
            <a:prstGeom prst="roundRect">
              <a:avLst>
                <a:gd name="adj" fmla="val 4779"/>
              </a:avLst>
            </a:prstGeom>
            <a:ln w="6350">
              <a:solidFill>
                <a:schemeClr val="tx2">
                  <a:lumMod val="40000"/>
                  <a:lumOff val="60000"/>
                </a:schemeClr>
              </a:solidFill>
            </a:ln>
            <a:effectLst/>
          </p:spPr>
        </p:pic>
      </p:grpSp>
      <p:pic>
        <p:nvPicPr>
          <p:cNvPr id="11" name="Picture 13" descr="Text&#10;&#10;Description automatically generated">
            <a:extLst>
              <a:ext uri="{FF2B5EF4-FFF2-40B4-BE49-F238E27FC236}">
                <a16:creationId xmlns:a16="http://schemas.microsoft.com/office/drawing/2014/main" id="{FBD42380-D918-41D0-5E77-E098EE68AC26}"/>
              </a:ext>
            </a:extLst>
          </p:cNvPr>
          <p:cNvPicPr>
            <a:picLocks noChangeAspect="1"/>
          </p:cNvPicPr>
          <p:nvPr/>
        </p:nvPicPr>
        <p:blipFill>
          <a:blip r:embed="rId6"/>
          <a:stretch>
            <a:fillRect/>
          </a:stretch>
        </p:blipFill>
        <p:spPr>
          <a:xfrm>
            <a:off x="1066800" y="3194517"/>
            <a:ext cx="3604260" cy="728046"/>
          </a:xfrm>
          <a:prstGeom prst="rect">
            <a:avLst/>
          </a:prstGeom>
        </p:spPr>
      </p:pic>
      <p:sp>
        <p:nvSpPr>
          <p:cNvPr id="15" name="Rectangle 14">
            <a:extLst>
              <a:ext uri="{FF2B5EF4-FFF2-40B4-BE49-F238E27FC236}">
                <a16:creationId xmlns:a16="http://schemas.microsoft.com/office/drawing/2014/main" id="{3441E8AE-1552-15FD-3A3C-1FF389CDC7B9}"/>
              </a:ext>
            </a:extLst>
          </p:cNvPr>
          <p:cNvSpPr/>
          <p:nvPr/>
        </p:nvSpPr>
        <p:spPr>
          <a:xfrm>
            <a:off x="4671060" y="3531870"/>
            <a:ext cx="678180" cy="144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522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387921" y="465207"/>
            <a:ext cx="7610869" cy="639945"/>
          </a:xfrm>
        </p:spPr>
        <p:txBody>
          <a:bodyPr/>
          <a:lstStyle/>
          <a:p>
            <a:r>
              <a:rPr lang="en-GB"/>
              <a:t>You’ve been placed!</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22 May 2023</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9</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3" name="TextBox 12">
            <a:extLst>
              <a:ext uri="{FF2B5EF4-FFF2-40B4-BE49-F238E27FC236}">
                <a16:creationId xmlns:a16="http://schemas.microsoft.com/office/drawing/2014/main" id="{DAC5A459-7EC5-8183-A0B3-B3C73B54BEC3}"/>
              </a:ext>
            </a:extLst>
          </p:cNvPr>
          <p:cNvSpPr txBox="1"/>
          <p:nvPr/>
        </p:nvSpPr>
        <p:spPr>
          <a:xfrm>
            <a:off x="387921" y="1105152"/>
            <a:ext cx="8188919" cy="1261884"/>
          </a:xfrm>
          <a:prstGeom prst="rect">
            <a:avLst/>
          </a:prstGeom>
          <a:noFill/>
        </p:spPr>
        <p:txBody>
          <a:bodyPr wrap="square" lIns="91440" tIns="45720" rIns="91440" bIns="45720" rtlCol="0" anchor="t">
            <a:spAutoFit/>
          </a:bodyPr>
          <a:lstStyle/>
          <a:p>
            <a:endParaRPr lang="en-GB" sz="1400" b="1">
              <a:effectLst/>
            </a:endParaRPr>
          </a:p>
          <a:p>
            <a:r>
              <a:rPr lang="en-GB" sz="1600">
                <a:latin typeface="+mj-lt"/>
              </a:rPr>
              <a:t>If an applicant has been successful with their undergraduate application, they’ll see a confirmation banner confirming their place at their firm or insurance choice, we'll also email them. They should receive details from the university or college about what to do next.</a:t>
            </a:r>
          </a:p>
          <a:p>
            <a:endParaRPr lang="en-GB" sz="1400"/>
          </a:p>
        </p:txBody>
      </p:sp>
      <p:pic>
        <p:nvPicPr>
          <p:cNvPr id="4" name="Picture 3" descr="A screenshot of a computer&#10;&#10;Description automatically generated with low confidence">
            <a:extLst>
              <a:ext uri="{FF2B5EF4-FFF2-40B4-BE49-F238E27FC236}">
                <a16:creationId xmlns:a16="http://schemas.microsoft.com/office/drawing/2014/main" id="{4D6D5227-74DE-4987-C749-7E656A95F8B4}"/>
              </a:ext>
            </a:extLst>
          </p:cNvPr>
          <p:cNvPicPr>
            <a:picLocks noChangeAspect="1"/>
          </p:cNvPicPr>
          <p:nvPr/>
        </p:nvPicPr>
        <p:blipFill rotWithShape="1">
          <a:blip r:embed="rId2"/>
          <a:srcRect t="3384" b="61081"/>
          <a:stretch/>
        </p:blipFill>
        <p:spPr>
          <a:xfrm>
            <a:off x="387921" y="2367036"/>
            <a:ext cx="6867398" cy="1046032"/>
          </a:xfrm>
          <a:prstGeom prst="roundRect">
            <a:avLst>
              <a:gd name="adj" fmla="val 4779"/>
            </a:avLst>
          </a:prstGeom>
          <a:ln w="6350">
            <a:solidFill>
              <a:schemeClr val="tx2">
                <a:lumMod val="40000"/>
                <a:lumOff val="60000"/>
              </a:schemeClr>
            </a:solidFill>
          </a:ln>
          <a:effectLst/>
        </p:spPr>
      </p:pic>
      <p:pic>
        <p:nvPicPr>
          <p:cNvPr id="6" name="Picture 5" descr="A screenshot of a computer&#10;&#10;Description automatically generated with low confidence">
            <a:extLst>
              <a:ext uri="{FF2B5EF4-FFF2-40B4-BE49-F238E27FC236}">
                <a16:creationId xmlns:a16="http://schemas.microsoft.com/office/drawing/2014/main" id="{7B367414-84A4-3A9A-200D-9C5FDCCAB0C4}"/>
              </a:ext>
            </a:extLst>
          </p:cNvPr>
          <p:cNvPicPr>
            <a:picLocks noChangeAspect="1"/>
          </p:cNvPicPr>
          <p:nvPr/>
        </p:nvPicPr>
        <p:blipFill rotWithShape="1">
          <a:blip r:embed="rId3"/>
          <a:srcRect b="64157"/>
          <a:stretch/>
        </p:blipFill>
        <p:spPr>
          <a:xfrm>
            <a:off x="1926712" y="3511578"/>
            <a:ext cx="6760088" cy="1062903"/>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3577638464"/>
      </p:ext>
    </p:extLst>
  </p:cSld>
  <p:clrMapOvr>
    <a:masterClrMapping/>
  </p:clrMapOvr>
</p:sld>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a65240f7-653f-4339-b3ff-b42b6f07f81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8FACF49B4C5DB4DBBF0EC2B152E5589" ma:contentTypeVersion="16" ma:contentTypeDescription="Create a new document." ma:contentTypeScope="" ma:versionID="6f708f10db5c0bed567f0c23eae0bc98">
  <xsd:schema xmlns:xsd="http://www.w3.org/2001/XMLSchema" xmlns:xs="http://www.w3.org/2001/XMLSchema" xmlns:p="http://schemas.microsoft.com/office/2006/metadata/properties" xmlns:ns2="a65240f7-653f-4339-b3ff-b42b6f07f817" xmlns:ns3="8ef8b447-b471-43cb-ac64-8c981068cc25" xmlns:ns4="55603442-09ec-4cf3-b21f-b1c3f828b53a" targetNamespace="http://schemas.microsoft.com/office/2006/metadata/properties" ma:root="true" ma:fieldsID="a9da9f35130b227d83225331f71cfa65" ns2:_="" ns3:_="" ns4:_="">
    <xsd:import namespace="a65240f7-653f-4339-b3ff-b42b6f07f817"/>
    <xsd:import namespace="8ef8b447-b471-43cb-ac64-8c981068cc25"/>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4:TaxCatchAll"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5240f7-653f-4339-b3ff-b42b6f07f8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ef8b447-b471-43cb-ac64-8c981068cc2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6f45749-bb97-416f-a60f-2131c0fc8f72}" ma:internalName="TaxCatchAll" ma:showField="CatchAllData" ma:web="8ef8b447-b471-43cb-ac64-8c981068cc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0FDCD6-A7AB-4E9A-8D34-6EB49E737799}">
  <ds:schemaRefs>
    <ds:schemaRef ds:uri="http://schemas.microsoft.com/office/2006/documentManagement/types"/>
    <ds:schemaRef ds:uri="8ef8b447-b471-43cb-ac64-8c981068cc25"/>
    <ds:schemaRef ds:uri="http://schemas.openxmlformats.org/package/2006/metadata/core-properties"/>
    <ds:schemaRef ds:uri="http://schemas.microsoft.com/office/2006/metadata/properties"/>
    <ds:schemaRef ds:uri="http://purl.org/dc/elements/1.1/"/>
    <ds:schemaRef ds:uri="http://www.w3.org/XML/1998/namespace"/>
    <ds:schemaRef ds:uri="http://purl.org/dc/dcmitype/"/>
    <ds:schemaRef ds:uri="http://schemas.microsoft.com/office/infopath/2007/PartnerControls"/>
    <ds:schemaRef ds:uri="55603442-09ec-4cf3-b21f-b1c3f828b53a"/>
    <ds:schemaRef ds:uri="a65240f7-653f-4339-b3ff-b42b6f07f817"/>
    <ds:schemaRef ds:uri="http://purl.org/dc/terms/"/>
  </ds:schemaRefs>
</ds:datastoreItem>
</file>

<file path=customXml/itemProps2.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3.xml><?xml version="1.0" encoding="utf-8"?>
<ds:datastoreItem xmlns:ds="http://schemas.openxmlformats.org/officeDocument/2006/customXml" ds:itemID="{D0626E31-B8CB-42F2-AD51-56E97A04A95A}">
  <ds:schemaRefs>
    <ds:schemaRef ds:uri="55603442-09ec-4cf3-b21f-b1c3f828b53a"/>
    <ds:schemaRef ds:uri="8ef8b447-b471-43cb-ac64-8c981068cc25"/>
    <ds:schemaRef ds:uri="a65240f7-653f-4339-b3ff-b42b6f07f8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1628</Words>
  <Application>Microsoft Office PowerPoint</Application>
  <PresentationFormat>On-screen Show (16:9)</PresentationFormat>
  <Paragraphs>189</Paragraphs>
  <Slides>26</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Wingdings</vt:lpstr>
      <vt:lpstr>ucas2020</vt:lpstr>
      <vt:lpstr>Confirmation &amp;  Clearing 2023   The student journey</vt:lpstr>
      <vt:lpstr>Using this deck</vt:lpstr>
      <vt:lpstr>Waiting for confirmation (from July 5) </vt:lpstr>
      <vt:lpstr>Find a course in Clearing (from July 5) </vt:lpstr>
      <vt:lpstr>Making an application direct to Clearing </vt:lpstr>
      <vt:lpstr>During the examination results embargos</vt:lpstr>
      <vt:lpstr>SQA results day (8 August)</vt:lpstr>
      <vt:lpstr>JCQ results day (17 August)</vt:lpstr>
      <vt:lpstr>You’ve been placed!</vt:lpstr>
      <vt:lpstr>Unconditional change of course </vt:lpstr>
      <vt:lpstr>Reason for confirmation pending</vt:lpstr>
      <vt:lpstr>Eligible for Clearing </vt:lpstr>
      <vt:lpstr>Clearing Plus </vt:lpstr>
      <vt:lpstr>Application status</vt:lpstr>
      <vt:lpstr>Adding a Clearing choice</vt:lpstr>
      <vt:lpstr>Adding a Clearing choice (Step 1)</vt:lpstr>
      <vt:lpstr>Adding a Clearing choice (Step 2)</vt:lpstr>
      <vt:lpstr>Adding a Clearing choice (Step 3)</vt:lpstr>
      <vt:lpstr>University/College Supplied Code</vt:lpstr>
      <vt:lpstr>University/College Supplied Code</vt:lpstr>
      <vt:lpstr>Clearing choice</vt:lpstr>
      <vt:lpstr>PowerPoint Presentation</vt:lpstr>
      <vt:lpstr>Decline my place (Step 1)</vt:lpstr>
      <vt:lpstr>PowerPoint Presentation</vt:lpstr>
      <vt:lpstr>Decline my place (Step 3)</vt:lpstr>
      <vt:lpstr>Decline my place (Step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Trudi Woodhouse</cp:lastModifiedBy>
  <cp:revision>2</cp:revision>
  <dcterms:created xsi:type="dcterms:W3CDTF">2020-07-08T13:08:58Z</dcterms:created>
  <dcterms:modified xsi:type="dcterms:W3CDTF">2023-05-22T10:53:54Z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0x010100F8FACF49B4C5DB4DBBF0EC2B152E5589</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ArticulateGUID">
    <vt:lpwstr>8401AE06-C6AB-43F3-A59E-9BAEAA453469</vt:lpwstr>
  </property>
  <property fmtid="{D5CDD505-2E9C-101B-9397-08002B2CF9AE}" pid="12" name="ArticulatePath">
    <vt:lpwstr>Clearing 2022 hub and application</vt:lpwstr>
  </property>
</Properties>
</file>