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16"/>
  </p:notesMasterIdLst>
  <p:sldIdLst>
    <p:sldId id="364" r:id="rId5"/>
    <p:sldId id="390" r:id="rId6"/>
    <p:sldId id="366" r:id="rId7"/>
    <p:sldId id="393" r:id="rId8"/>
    <p:sldId id="387" r:id="rId9"/>
    <p:sldId id="392" r:id="rId10"/>
    <p:sldId id="396" r:id="rId11"/>
    <p:sldId id="391" r:id="rId12"/>
    <p:sldId id="395" r:id="rId13"/>
    <p:sldId id="365" r:id="rId14"/>
    <p:sldId id="397" r:id="rId1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834"/>
    <a:srgbClr val="B12F97"/>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3F3E22-AF8E-4F53-A357-4F86121B370D}" v="2" dt="2023-05-17T09:27:47.8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2" d="100"/>
          <a:sy n="112" d="100"/>
        </p:scale>
        <p:origin x="774"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5/23/2023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1</a:t>
            </a:fld>
            <a:endParaRPr lang="en-US"/>
          </a:p>
        </p:txBody>
      </p:sp>
    </p:spTree>
    <p:extLst>
      <p:ext uri="{BB962C8B-B14F-4D97-AF65-F5344CB8AC3E}">
        <p14:creationId xmlns:p14="http://schemas.microsoft.com/office/powerpoint/2010/main" val="1170783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9B106E-8D4E-4C4B-B3F1-B510A67D8807}" type="slidenum">
              <a:rPr lang="en-US" smtClean="0"/>
              <a:t>2</a:t>
            </a:fld>
            <a:endParaRPr lang="en-US"/>
          </a:p>
        </p:txBody>
      </p:sp>
    </p:spTree>
    <p:extLst>
      <p:ext uri="{BB962C8B-B14F-4D97-AF65-F5344CB8AC3E}">
        <p14:creationId xmlns:p14="http://schemas.microsoft.com/office/powerpoint/2010/main" val="540343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9B106E-8D4E-4C4B-B3F1-B510A67D8807}" type="slidenum">
              <a:rPr lang="en-US" smtClean="0"/>
              <a:t>4</a:t>
            </a:fld>
            <a:endParaRPr lang="en-US"/>
          </a:p>
        </p:txBody>
      </p:sp>
    </p:spTree>
    <p:extLst>
      <p:ext uri="{BB962C8B-B14F-4D97-AF65-F5344CB8AC3E}">
        <p14:creationId xmlns:p14="http://schemas.microsoft.com/office/powerpoint/2010/main" val="403692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11</a:t>
            </a:fld>
            <a:endParaRPr lang="en-US"/>
          </a:p>
        </p:txBody>
      </p:sp>
    </p:spTree>
    <p:extLst>
      <p:ext uri="{BB962C8B-B14F-4D97-AF65-F5344CB8AC3E}">
        <p14:creationId xmlns:p14="http://schemas.microsoft.com/office/powerpoint/2010/main" val="24283631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7"/>
            <a:ext cx="4958139"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645459" y="991242"/>
            <a:ext cx="4240307" cy="1940219"/>
          </a:xfrm>
        </p:spPr>
        <p:txBody>
          <a:bodyPr anchor="b"/>
          <a:lstStyle>
            <a:lvl1pPr algn="l">
              <a:defRPr sz="45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645459" y="3030071"/>
            <a:ext cx="4491319"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5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7"/>
            <a:ext cx="4958139"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10"/>
            <a:ext cx="4240307"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95961367-D622-6247-B8C3-B1DD140B1037}"/>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solidFill>
                  <a:schemeClr val="accent3"/>
                </a:solidFill>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Title Slide 6">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7"/>
            <a:ext cx="4958139"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60" y="1006610"/>
            <a:ext cx="3515061" cy="1924851"/>
          </a:xfrm>
        </p:spPr>
        <p:txBody>
          <a:bodyPr anchor="b"/>
          <a:lstStyle>
            <a:lvl1pPr algn="l">
              <a:defRPr sz="45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14" name="Subtitle 2">
            <a:extLst>
              <a:ext uri="{FF2B5EF4-FFF2-40B4-BE49-F238E27FC236}">
                <a16:creationId xmlns:a16="http://schemas.microsoft.com/office/drawing/2014/main" id="{B59FD06D-511D-DC44-89DE-BAC8E5739C47}"/>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6"/>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23 May 2023</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6"/>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23 May 2023</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6"/>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23 May 2023</a:t>
            </a:fld>
            <a:endParaRPr lang="en-US"/>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6"/>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23 May 2023</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6"/>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23 May 2023</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6"/>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23 May 2023</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9" y="1635127"/>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6"/>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23 May 2023</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7" y="1282306"/>
            <a:ext cx="8223251"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7" y="2937295"/>
            <a:ext cx="8223251" cy="1629945"/>
          </a:xfrm>
        </p:spPr>
        <p:txBody>
          <a:bodyPr/>
          <a:lstStyle>
            <a:lvl1pPr marL="0" indent="0">
              <a:buNone/>
              <a:defRPr sz="1800">
                <a:solidFill>
                  <a:schemeClr val="bg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7"/>
            <a:ext cx="4958139"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10"/>
            <a:ext cx="4240307"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212684C-FE78-9948-AE20-50BD4176C18D}"/>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7" y="1282306"/>
            <a:ext cx="8223251"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7" y="2937295"/>
            <a:ext cx="8223251" cy="1629945"/>
          </a:xfrm>
        </p:spPr>
        <p:txBody>
          <a:bodyPr/>
          <a:lstStyle>
            <a:lvl1pPr marL="0" indent="0">
              <a:buNone/>
              <a:defRPr sz="1800">
                <a:solidFill>
                  <a:schemeClr val="tx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7" y="1282306"/>
            <a:ext cx="8223251"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7" y="2937295"/>
            <a:ext cx="8223251" cy="1629945"/>
          </a:xfrm>
        </p:spPr>
        <p:txBody>
          <a:bodyPr/>
          <a:lstStyle>
            <a:lvl1pPr marL="0" indent="0">
              <a:buNone/>
              <a:defRPr sz="1800">
                <a:solidFill>
                  <a:schemeClr val="bg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7" y="1282306"/>
            <a:ext cx="8223251"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7" y="2937295"/>
            <a:ext cx="8223251" cy="1629945"/>
          </a:xfrm>
        </p:spPr>
        <p:txBody>
          <a:bodyPr/>
          <a:lstStyle>
            <a:lvl1pPr marL="0" indent="0">
              <a:buNone/>
              <a:defRPr sz="1800">
                <a:solidFill>
                  <a:schemeClr val="bg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7" y="1282306"/>
            <a:ext cx="8223251"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7" y="2937295"/>
            <a:ext cx="8223251" cy="1629945"/>
          </a:xfrm>
        </p:spPr>
        <p:txBody>
          <a:bodyPr/>
          <a:lstStyle>
            <a:lvl1pPr marL="0" indent="0">
              <a:buNone/>
              <a:defRPr sz="1800">
                <a:solidFill>
                  <a:schemeClr val="bg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7" y="1282306"/>
            <a:ext cx="8223251"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7" y="2937295"/>
            <a:ext cx="8223251" cy="1629945"/>
          </a:xfrm>
        </p:spPr>
        <p:txBody>
          <a:bodyPr/>
          <a:lstStyle>
            <a:lvl1pPr marL="0" indent="0">
              <a:buNone/>
              <a:defRPr sz="1800">
                <a:solidFill>
                  <a:schemeClr val="bg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7" y="1282306"/>
            <a:ext cx="8223251"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7" y="2937295"/>
            <a:ext cx="8223251" cy="1629945"/>
          </a:xfrm>
        </p:spPr>
        <p:txBody>
          <a:bodyPr/>
          <a:lstStyle>
            <a:lvl1pPr marL="0" indent="0">
              <a:buNone/>
              <a:defRPr sz="1800">
                <a:solidFill>
                  <a:schemeClr val="accent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9" y="1653769"/>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9"/>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23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9" y="1653769"/>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9"/>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23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9" y="1653769"/>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9"/>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23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564023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9" y="1653769"/>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9"/>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23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7"/>
            <a:ext cx="4958139"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4"/>
            <a:ext cx="4240307" cy="1917167"/>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ABAC877F-A52B-104D-A1BF-51B86086C28D}"/>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9" y="1653769"/>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9"/>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23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9" y="1653769"/>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9"/>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23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9" y="1653769"/>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9"/>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6"/>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23 May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9" y="1635125"/>
            <a:ext cx="3868340" cy="410883"/>
          </a:xfrm>
        </p:spPr>
        <p:txBody>
          <a:bodyPr anchor="b">
            <a:noAutofit/>
          </a:bodyPr>
          <a:lstStyle>
            <a:lvl1pPr marL="0" indent="0">
              <a:buNone/>
              <a:defRPr sz="2100" b="1">
                <a:solidFill>
                  <a:schemeClr val="accent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accent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2" y="2110580"/>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23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42005877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3"/>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accent3"/>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80"/>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23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137856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4"/>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accent4"/>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80"/>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23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9913550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5"/>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accent5"/>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80"/>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23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4991500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6"/>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accent6"/>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80"/>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23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2384175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tx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tx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80"/>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23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8342827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tx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tx1"/>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80"/>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6"/>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23 May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7"/>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080892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7"/>
            <a:ext cx="4958139"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4"/>
            <a:ext cx="4240307" cy="1917167"/>
          </a:xfrm>
        </p:spPr>
        <p:txBody>
          <a:bodyPr lIns="0"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B1364A-7BDD-BC48-AE67-63F20F9540DC}"/>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23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23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23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23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23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23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77880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6"/>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23 May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6"/>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23 May 2023</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8001497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6"/>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23 May 2023</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6"/>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23 May 2023</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7"/>
            <a:ext cx="4958139"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10"/>
            <a:ext cx="4240307"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4DE52A12-1ACB-124C-A58D-1CB4FFC0CFB9}"/>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6"/>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23 May 2023</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6"/>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23 May 2023</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91"/>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6"/>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23 May 2023</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6"/>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23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23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23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23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23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23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23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7"/>
            <a:ext cx="4958139"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10"/>
            <a:ext cx="4240307" cy="1924851"/>
          </a:xfrm>
        </p:spPr>
        <p:txBody>
          <a:bodyPr anchor="b"/>
          <a:lstStyle>
            <a:lvl1pPr algn="l">
              <a:defRPr sz="45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C4936FAF-6D7A-5144-91E8-9B46DDA8D375}"/>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Blank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2"/>
            <a:ext cx="9144000" cy="4803775"/>
          </a:xfr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23 May 2023</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Blank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23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0_Blank 6">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23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1_Blank 6">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23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2_Blank 6">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23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3_Blank 6">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23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4_Blank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23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5_Blank 6">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23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6_Blank 6">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23 May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3"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40"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91"/>
            <a:ext cx="742323"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2001"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87339" y="354610"/>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5"/>
            <a:ext cx="3765515" cy="3058933"/>
          </a:xfrm>
        </p:spPr>
        <p:txBody>
          <a:bodyPr anchor="t">
            <a:normAutofit/>
          </a:bodyPr>
          <a:lstStyle>
            <a:lvl1pPr marL="0" indent="0">
              <a:buNone/>
              <a:defRPr sz="16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2"/>
            <a:ext cx="3832175"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23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7"/>
            <a:ext cx="4958139"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10"/>
            <a:ext cx="4240307"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2EA301AA-06D1-A440-BEEF-429EE92A7990}"/>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solidFill>
                  <a:schemeClr val="accent2"/>
                </a:solidFill>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2001"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87339" y="354610"/>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5"/>
            <a:ext cx="3765515" cy="3058933"/>
          </a:xfrm>
        </p:spPr>
        <p:txBody>
          <a:bodyPr anchor="t">
            <a:normAutofit/>
          </a:bodyPr>
          <a:lstStyle>
            <a:lvl1pPr marL="0" indent="0">
              <a:buNone/>
              <a:defRPr sz="16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2"/>
            <a:ext cx="3832175"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23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2001"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87339" y="354610"/>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5"/>
            <a:ext cx="3765515" cy="3058933"/>
          </a:xfrm>
        </p:spPr>
        <p:txBody>
          <a:bodyPr anchor="t">
            <a:normAutofit/>
          </a:bodyPr>
          <a:lstStyle>
            <a:lvl1pPr marL="0" indent="0">
              <a:buNone/>
              <a:defRPr sz="16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2"/>
            <a:ext cx="3832175"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23 May 2023</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2001"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87339" y="354610"/>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5"/>
            <a:ext cx="3765515" cy="3058933"/>
          </a:xfrm>
        </p:spPr>
        <p:txBody>
          <a:bodyPr anchor="t">
            <a:normAutofit/>
          </a:bodyPr>
          <a:lstStyle>
            <a:lvl1pPr marL="0" indent="0">
              <a:buNone/>
              <a:defRPr sz="16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2"/>
            <a:ext cx="3832175"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23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2001"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87339" y="353455"/>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5"/>
            <a:ext cx="3765515" cy="3058933"/>
          </a:xfrm>
        </p:spPr>
        <p:txBody>
          <a:bodyPr anchor="t">
            <a:normAutofit/>
          </a:bodyPr>
          <a:lstStyle>
            <a:lvl1pPr marL="0" indent="0">
              <a:buNone/>
              <a:defRPr sz="16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2"/>
            <a:ext cx="3832175"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23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2001"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87339" y="353455"/>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5"/>
            <a:ext cx="3765515" cy="3058933"/>
          </a:xfrm>
        </p:spPr>
        <p:txBody>
          <a:bodyPr anchor="t">
            <a:normAutofit/>
          </a:bodyPr>
          <a:lstStyle>
            <a:lvl1pPr marL="0" indent="0">
              <a:buNone/>
              <a:defRPr sz="16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2"/>
            <a:ext cx="3832175"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23 May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91"/>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7"/>
            <a:ext cx="4958139"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10"/>
            <a:ext cx="4240307"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1A6EB3CC-E208-0A49-8A5B-A1CF3970DEA2}"/>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6390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7"/>
            <a:ext cx="4958139"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10"/>
            <a:ext cx="4240307"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2883B852-1B7A-D74D-88BA-80898D82F2E1}"/>
              </a:ext>
            </a:extLst>
          </p:cNvPr>
          <p:cNvSpPr>
            <a:spLocks noGrp="1"/>
          </p:cNvSpPr>
          <p:nvPr>
            <p:ph type="subTitle" idx="1" hasCustomPrompt="1"/>
          </p:nvPr>
        </p:nvSpPr>
        <p:spPr>
          <a:xfrm>
            <a:off x="645459" y="3030071"/>
            <a:ext cx="4491319" cy="590550"/>
          </a:xfrm>
        </p:spPr>
        <p:txBody>
          <a:bodyPr>
            <a:normAutofit/>
          </a:bodyPr>
          <a:lstStyle>
            <a:lvl1pPr marL="0" indent="0" algn="l">
              <a:buNone/>
              <a:defRPr sz="1400" b="0" i="0">
                <a:solidFill>
                  <a:schemeClr val="accent5"/>
                </a:solidFill>
                <a:latin typeface="Roboto Thin" panose="02000000000000000000" pitchFamily="2" charset="0"/>
                <a:ea typeface="Roboto Thin" panose="02000000000000000000" pitchFamily="2" charset="0"/>
                <a:cs typeface="Roboto Thin" panose="02000000000000000000" pitchFamily="2"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52832964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9" y="349507"/>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287338" y="1635127"/>
            <a:ext cx="8569325" cy="2997597"/>
          </a:xfrm>
          <a:prstGeom prst="rect">
            <a:avLst/>
          </a:prstGeom>
          <a:ln>
            <a:noFill/>
          </a:ln>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p:txBody>
      </p:sp>
      <p:sp>
        <p:nvSpPr>
          <p:cNvPr id="4" name="Date Placeholder 3"/>
          <p:cNvSpPr>
            <a:spLocks noGrp="1"/>
          </p:cNvSpPr>
          <p:nvPr>
            <p:ph type="dt" sz="half" idx="2"/>
          </p:nvPr>
        </p:nvSpPr>
        <p:spPr>
          <a:xfrm>
            <a:off x="5963844"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23 May 2023</a:t>
            </a:fld>
            <a:endParaRPr lang="en-US"/>
          </a:p>
        </p:txBody>
      </p:sp>
      <p:sp>
        <p:nvSpPr>
          <p:cNvPr id="5" name="Footer Placeholder 4"/>
          <p:cNvSpPr>
            <a:spLocks noGrp="1"/>
          </p:cNvSpPr>
          <p:nvPr>
            <p:ph type="ftr" sz="quarter" idx="3"/>
          </p:nvPr>
        </p:nvSpPr>
        <p:spPr>
          <a:xfrm>
            <a:off x="287339"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6" name="Slide Number Placeholder 5"/>
          <p:cNvSpPr>
            <a:spLocks noGrp="1"/>
          </p:cNvSpPr>
          <p:nvPr>
            <p:ph type="sldNum" sz="quarter" idx="4"/>
          </p:nvPr>
        </p:nvSpPr>
        <p:spPr>
          <a:xfrm>
            <a:off x="8306442" y="4803775"/>
            <a:ext cx="550223"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736" r:id="rId26"/>
    <p:sldLayoutId id="2147483787" r:id="rId27"/>
    <p:sldLayoutId id="2147483788" r:id="rId28"/>
    <p:sldLayoutId id="2147483789" r:id="rId29"/>
    <p:sldLayoutId id="2147483790" r:id="rId30"/>
    <p:sldLayoutId id="2147483791" r:id="rId31"/>
    <p:sldLayoutId id="2147483792" r:id="rId32"/>
    <p:sldLayoutId id="2147483737" r:id="rId33"/>
    <p:sldLayoutId id="2147483794" r:id="rId34"/>
    <p:sldLayoutId id="2147483795" r:id="rId35"/>
    <p:sldLayoutId id="2147483796" r:id="rId36"/>
    <p:sldLayoutId id="2147483797" r:id="rId37"/>
    <p:sldLayoutId id="2147483793" r:id="rId38"/>
    <p:sldLayoutId id="2147483798" r:id="rId39"/>
    <p:sldLayoutId id="2147483738" r:id="rId40"/>
    <p:sldLayoutId id="2147483799" r:id="rId41"/>
    <p:sldLayoutId id="2147483800" r:id="rId42"/>
    <p:sldLayoutId id="2147483801" r:id="rId43"/>
    <p:sldLayoutId id="2147483802" r:id="rId44"/>
    <p:sldLayoutId id="2147483803" r:id="rId45"/>
    <p:sldLayoutId id="2147483804" r:id="rId46"/>
    <p:sldLayoutId id="2147483739" r:id="rId47"/>
    <p:sldLayoutId id="2147483771" r:id="rId48"/>
    <p:sldLayoutId id="2147483772" r:id="rId49"/>
    <p:sldLayoutId id="2147483773" r:id="rId50"/>
    <p:sldLayoutId id="2147483774" r:id="rId51"/>
    <p:sldLayoutId id="2147483775" r:id="rId52"/>
    <p:sldLayoutId id="2147483776" r:id="rId53"/>
    <p:sldLayoutId id="2147483777" r:id="rId54"/>
    <p:sldLayoutId id="2147483778" r:id="rId55"/>
    <p:sldLayoutId id="2147483779" r:id="rId56"/>
    <p:sldLayoutId id="2147483780" r:id="rId57"/>
    <p:sldLayoutId id="2147483781" r:id="rId58"/>
    <p:sldLayoutId id="2147483782" r:id="rId59"/>
    <p:sldLayoutId id="2147483783" r:id="rId60"/>
    <p:sldLayoutId id="2147483806" r:id="rId61"/>
    <p:sldLayoutId id="2147483807" r:id="rId62"/>
    <p:sldLayoutId id="2147483808" r:id="rId63"/>
    <p:sldLayoutId id="2147483809" r:id="rId64"/>
    <p:sldLayoutId id="2147483810" r:id="rId65"/>
    <p:sldLayoutId id="2147483811" r:id="rId66"/>
    <p:sldLayoutId id="2147483812" r:id="rId67"/>
    <p:sldLayoutId id="2147483813" r:id="rId68"/>
    <p:sldLayoutId id="2147483741" r:id="rId69"/>
    <p:sldLayoutId id="2147483761" r:id="rId70"/>
    <p:sldLayoutId id="2147483762" r:id="rId71"/>
    <p:sldLayoutId id="2147483763" r:id="rId72"/>
    <p:sldLayoutId id="2147483764" r:id="rId73"/>
    <p:sldLayoutId id="2147483805" r:id="rId74"/>
  </p:sldLayoutIdLst>
  <p:hf hdr="0"/>
  <p:txStyles>
    <p:titleStyle>
      <a:lvl1pPr algn="l" defTabSz="685783" rtl="0" eaLnBrk="1" latinLnBrk="0" hangingPunct="1">
        <a:lnSpc>
          <a:spcPct val="90000"/>
        </a:lnSpc>
        <a:spcBef>
          <a:spcPct val="0"/>
        </a:spcBef>
        <a:buNone/>
        <a:defRPr sz="3600" b="1"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171446" indent="-171446" algn="l" defTabSz="685783" rtl="0" eaLnBrk="1" latinLnBrk="0" hangingPunct="1">
        <a:lnSpc>
          <a:spcPct val="100000"/>
        </a:lnSpc>
        <a:spcBef>
          <a:spcPts val="751"/>
        </a:spcBef>
        <a:buClr>
          <a:schemeClr val="tx1"/>
        </a:buClr>
        <a:buFont typeface="Wingdings" pitchFamily="2" charset="2"/>
        <a:buChar char="§"/>
        <a:defRPr sz="21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514338" indent="-171446" algn="l" defTabSz="685783"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857229" indent="-171446" algn="l" defTabSz="685783"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200121" indent="-171446" algn="l" defTabSz="685783" rtl="0" eaLnBrk="1" latinLnBrk="0" hangingPunct="1">
        <a:lnSpc>
          <a:spcPct val="100000"/>
        </a:lnSpc>
        <a:spcBef>
          <a:spcPts val="375"/>
        </a:spcBef>
        <a:buClr>
          <a:schemeClr val="tx1"/>
        </a:buClr>
        <a:buFont typeface="Wingdings" pitchFamily="2" charset="2"/>
        <a:buChar char="§"/>
        <a:defRPr sz="1351"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543012" indent="-171446" algn="l" defTabSz="685783" rtl="0" eaLnBrk="1" latinLnBrk="0" hangingPunct="1">
        <a:lnSpc>
          <a:spcPct val="100000"/>
        </a:lnSpc>
        <a:spcBef>
          <a:spcPts val="375"/>
        </a:spcBef>
        <a:buClr>
          <a:schemeClr val="tx1"/>
        </a:buClr>
        <a:buFont typeface="Wingdings" pitchFamily="2" charset="2"/>
        <a:buChar char="§"/>
        <a:defRPr sz="1351"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1885904" indent="-171446" algn="l" defTabSz="685783" rtl="0" eaLnBrk="1" latinLnBrk="0" hangingPunct="1">
        <a:lnSpc>
          <a:spcPct val="100000"/>
        </a:lnSpc>
        <a:spcBef>
          <a:spcPts val="375"/>
        </a:spcBef>
        <a:buFont typeface="Wingdings" pitchFamily="2" charset="2"/>
        <a:buChar char="§"/>
        <a:defRPr sz="1351"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228795" indent="-171446" algn="l" defTabSz="685783" rtl="0" eaLnBrk="1" latinLnBrk="0" hangingPunct="1">
        <a:lnSpc>
          <a:spcPct val="100000"/>
        </a:lnSpc>
        <a:spcBef>
          <a:spcPts val="375"/>
        </a:spcBef>
        <a:buFont typeface="Wingdings" pitchFamily="2" charset="2"/>
        <a:buChar char="§"/>
        <a:defRPr sz="1351"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571686" indent="-171446" algn="l" defTabSz="685783" rtl="0" eaLnBrk="1" latinLnBrk="0" hangingPunct="1">
        <a:lnSpc>
          <a:spcPct val="100000"/>
        </a:lnSpc>
        <a:spcBef>
          <a:spcPts val="375"/>
        </a:spcBef>
        <a:buFont typeface="Wingdings" pitchFamily="2" charset="2"/>
        <a:buChar char="§"/>
        <a:defRPr sz="1351"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914578" indent="-171446" algn="l" defTabSz="685783" rtl="0" eaLnBrk="1" latinLnBrk="0" hangingPunct="1">
        <a:lnSpc>
          <a:spcPct val="100000"/>
        </a:lnSpc>
        <a:spcBef>
          <a:spcPts val="375"/>
        </a:spcBef>
        <a:buFont typeface="Wingdings" pitchFamily="2" charset="2"/>
        <a:buChar char="§"/>
        <a:defRPr sz="1351"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hyperlink" Target="https://www.linkedin.com/company/ucas" TargetMode="External"/><Relationship Id="rId3" Type="http://schemas.openxmlformats.org/officeDocument/2006/relationships/hyperlink" Target="https://en-gb.facebook.com/ucasonline/" TargetMode="External"/><Relationship Id="rId7"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68.xml"/><Relationship Id="rId6" Type="http://schemas.openxmlformats.org/officeDocument/2006/relationships/image" Target="../media/image19.png"/><Relationship Id="rId5" Type="http://schemas.openxmlformats.org/officeDocument/2006/relationships/hyperlink" Target="https://twitter.com/ucas_online?ref_src=twsrc%5Egoogle%7Ctwcamp%5Eserp%7Ctwgr%5Eauthor" TargetMode="External"/><Relationship Id="rId10" Type="http://schemas.openxmlformats.org/officeDocument/2006/relationships/hyperlink" Target="mailto:events@ucas.ac.uk" TargetMode="External"/><Relationship Id="rId4" Type="http://schemas.openxmlformats.org/officeDocument/2006/relationships/image" Target="../media/image18.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hyperlink" Target="https://www.weetwood.co.uk/" TargetMode="External"/><Relationship Id="rId2" Type="http://schemas.openxmlformats.org/officeDocument/2006/relationships/hyperlink" Target="http://www.village-hotels.co.uk/hotels/leeds-north/" TargetMode="External"/><Relationship Id="rId1" Type="http://schemas.openxmlformats.org/officeDocument/2006/relationships/slideLayout" Target="../slideLayouts/slideLayout20.xml"/><Relationship Id="rId5" Type="http://schemas.openxmlformats.org/officeDocument/2006/relationships/hyperlink" Target="https://www.premierinn.com/gb/en/hotels/england/west-yorkshire/leeds/leeds-headingley.html" TargetMode="External"/><Relationship Id="rId4" Type="http://schemas.openxmlformats.org/officeDocument/2006/relationships/hyperlink" Target="mailto:http://www.ascotgrangehotel.com/"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ucas.com/ucas-events-and-training/exhibiting-ucas-events/info-and-specs/discovery-exhibitor-zone#events" TargetMode="External"/><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hyperlink" Target="mailto:events@ucas.ac.uk"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hyperlink" Target="chrome-extension://efaidnbmnnnibpcajpcglclefindmkaj/https:/www.leedsbeckett.ac.uk/-/media/files/we-are-beckett/mu_campus_maps_sep21.pdf" TargetMode="Externa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erson reading a book&#10;&#10;Description automatically generated with medium confidence">
            <a:extLst>
              <a:ext uri="{FF2B5EF4-FFF2-40B4-BE49-F238E27FC236}">
                <a16:creationId xmlns:a16="http://schemas.microsoft.com/office/drawing/2014/main" id="{3DCAA34C-DECA-44A0-B15A-7CAA8A2E4882}"/>
              </a:ext>
            </a:extLst>
          </p:cNvPr>
          <p:cNvPicPr>
            <a:picLocks noChangeAspect="1"/>
          </p:cNvPicPr>
          <p:nvPr/>
        </p:nvPicPr>
        <p:blipFill rotWithShape="1">
          <a:blip r:embed="rId3"/>
          <a:srcRect t="15209" b="-15209"/>
          <a:stretch/>
        </p:blipFill>
        <p:spPr>
          <a:xfrm>
            <a:off x="0" y="0"/>
            <a:ext cx="9144000" cy="6085332"/>
          </a:xfrm>
          <a:prstGeom prst="rect">
            <a:avLst/>
          </a:prstGeom>
        </p:spPr>
      </p:pic>
      <p:sp>
        <p:nvSpPr>
          <p:cNvPr id="20" name="Rectangle 19">
            <a:extLst>
              <a:ext uri="{FF2B5EF4-FFF2-40B4-BE49-F238E27FC236}">
                <a16:creationId xmlns:a16="http://schemas.microsoft.com/office/drawing/2014/main" id="{6B3825D2-71FC-4113-B2E6-1522E8017CE2}"/>
              </a:ext>
            </a:extLst>
          </p:cNvPr>
          <p:cNvSpPr/>
          <p:nvPr/>
        </p:nvSpPr>
        <p:spPr>
          <a:xfrm>
            <a:off x="4874925" y="895531"/>
            <a:ext cx="3688010" cy="34265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C8831FE7-6DB5-4EF3-8256-448A2E0008F1}"/>
              </a:ext>
            </a:extLst>
          </p:cNvPr>
          <p:cNvSpPr txBox="1"/>
          <p:nvPr/>
        </p:nvSpPr>
        <p:spPr>
          <a:xfrm>
            <a:off x="5049527" y="2724155"/>
            <a:ext cx="4809299" cy="1200329"/>
          </a:xfrm>
          <a:prstGeom prst="rect">
            <a:avLst/>
          </a:prstGeom>
          <a:noFill/>
        </p:spPr>
        <p:txBody>
          <a:bodyPr wrap="square" lIns="91440" tIns="45720" rIns="91440" bIns="45720" rtlCol="0" anchor="t">
            <a:spAutoFit/>
          </a:bodyPr>
          <a:lstStyle/>
          <a:p>
            <a:r>
              <a:rPr lang="en-GB" dirty="0">
                <a:solidFill>
                  <a:schemeClr val="bg1"/>
                </a:solidFill>
                <a:latin typeface="Calibri"/>
                <a:ea typeface="Roboto Thin"/>
                <a:cs typeface="Calibri"/>
              </a:rPr>
              <a:t>Leeds Beckett University</a:t>
            </a:r>
          </a:p>
          <a:p>
            <a:r>
              <a:rPr lang="en-GB" dirty="0">
                <a:solidFill>
                  <a:schemeClr val="bg1"/>
                </a:solidFill>
                <a:latin typeface="Calibri"/>
                <a:ea typeface="Roboto Thin"/>
                <a:cs typeface="Calibri"/>
              </a:rPr>
              <a:t>Headingley Campus </a:t>
            </a:r>
          </a:p>
          <a:p>
            <a:r>
              <a:rPr lang="en-GB" dirty="0">
                <a:solidFill>
                  <a:schemeClr val="bg1"/>
                </a:solidFill>
                <a:latin typeface="Calibri"/>
                <a:ea typeface="Roboto Thin"/>
                <a:cs typeface="Calibri"/>
              </a:rPr>
              <a:t>Tennis Centre</a:t>
            </a:r>
          </a:p>
          <a:p>
            <a:r>
              <a:rPr lang="en-GB" dirty="0">
                <a:solidFill>
                  <a:schemeClr val="bg1"/>
                </a:solidFill>
                <a:latin typeface="Calibri"/>
                <a:ea typeface="Roboto Thin"/>
                <a:cs typeface="Calibri"/>
              </a:rPr>
              <a:t>Leeds LS6 3QQ</a:t>
            </a:r>
            <a:endParaRPr lang="en-GB" dirty="0">
              <a:solidFill>
                <a:schemeClr val="accent3"/>
              </a:solidFill>
              <a:latin typeface="Calibri"/>
              <a:ea typeface="Roboto Thin" panose="02000000000000000000" pitchFamily="2" charset="0"/>
              <a:cs typeface="Calibri"/>
            </a:endParaRPr>
          </a:p>
        </p:txBody>
      </p:sp>
      <p:sp>
        <p:nvSpPr>
          <p:cNvPr id="3" name="TextBox 2">
            <a:extLst>
              <a:ext uri="{FF2B5EF4-FFF2-40B4-BE49-F238E27FC236}">
                <a16:creationId xmlns:a16="http://schemas.microsoft.com/office/drawing/2014/main" id="{35A57C11-15F2-435D-931D-033B3A4C4D1E}"/>
              </a:ext>
            </a:extLst>
          </p:cNvPr>
          <p:cNvSpPr txBox="1"/>
          <p:nvPr/>
        </p:nvSpPr>
        <p:spPr>
          <a:xfrm>
            <a:off x="293704" y="4640607"/>
            <a:ext cx="336310" cy="338554"/>
          </a:xfrm>
          <a:prstGeom prst="rect">
            <a:avLst/>
          </a:prstGeom>
          <a:noFill/>
        </p:spPr>
        <p:txBody>
          <a:bodyPr wrap="square" rtlCol="0">
            <a:spAutoFit/>
          </a:bodyPr>
          <a:lstStyle/>
          <a:p>
            <a:r>
              <a:rPr lang="en-GB" sz="1600" b="1">
                <a:solidFill>
                  <a:schemeClr val="bg1"/>
                </a:solidFill>
              </a:rPr>
              <a:t>1</a:t>
            </a:r>
          </a:p>
        </p:txBody>
      </p:sp>
      <p:sp>
        <p:nvSpPr>
          <p:cNvPr id="12" name="TextBox 11">
            <a:extLst>
              <a:ext uri="{FF2B5EF4-FFF2-40B4-BE49-F238E27FC236}">
                <a16:creationId xmlns:a16="http://schemas.microsoft.com/office/drawing/2014/main" id="{8D89634A-62BC-4B89-68D3-56706CB2AFE1}"/>
              </a:ext>
            </a:extLst>
          </p:cNvPr>
          <p:cNvSpPr txBox="1"/>
          <p:nvPr/>
        </p:nvSpPr>
        <p:spPr>
          <a:xfrm>
            <a:off x="5049527" y="1110216"/>
            <a:ext cx="4572000" cy="1569660"/>
          </a:xfrm>
          <a:prstGeom prst="rect">
            <a:avLst/>
          </a:prstGeom>
          <a:noFill/>
        </p:spPr>
        <p:txBody>
          <a:bodyPr wrap="square">
            <a:spAutoFit/>
          </a:bodyPr>
          <a:lstStyle/>
          <a:p>
            <a:r>
              <a:rPr lang="en-GB" sz="3200">
                <a:solidFill>
                  <a:schemeClr val="bg1"/>
                </a:solidFill>
                <a:latin typeface="Arial" panose="020B0604020202020204" pitchFamily="34" charset="0"/>
                <a:cs typeface="Arial" panose="020B0604020202020204" pitchFamily="34" charset="0"/>
              </a:rPr>
              <a:t>LEEDS</a:t>
            </a:r>
            <a:br>
              <a:rPr lang="en-GB" sz="3200">
                <a:solidFill>
                  <a:schemeClr val="bg1"/>
                </a:solidFill>
                <a:latin typeface="Arial" panose="020B0604020202020204" pitchFamily="34" charset="0"/>
                <a:cs typeface="Arial" panose="020B0604020202020204" pitchFamily="34" charset="0"/>
              </a:rPr>
            </a:br>
            <a:r>
              <a:rPr lang="en-GB" sz="3200">
                <a:solidFill>
                  <a:schemeClr val="bg1"/>
                </a:solidFill>
                <a:latin typeface="Arial" panose="020B0604020202020204" pitchFamily="34" charset="0"/>
                <a:cs typeface="Arial" panose="020B0604020202020204" pitchFamily="34" charset="0"/>
              </a:rPr>
              <a:t>LOCATION</a:t>
            </a:r>
            <a:br>
              <a:rPr lang="en-GB" sz="3200">
                <a:solidFill>
                  <a:schemeClr val="bg1"/>
                </a:solidFill>
                <a:latin typeface="Arial" panose="020B0604020202020204" pitchFamily="34" charset="0"/>
                <a:cs typeface="Arial" panose="020B0604020202020204" pitchFamily="34" charset="0"/>
              </a:rPr>
            </a:br>
            <a:r>
              <a:rPr lang="en-GB" sz="3200" b="1">
                <a:solidFill>
                  <a:schemeClr val="bg1"/>
                </a:solidFill>
                <a:latin typeface="Arial" panose="020B0604020202020204" pitchFamily="34" charset="0"/>
                <a:cs typeface="Arial" panose="020B0604020202020204" pitchFamily="34" charset="0"/>
              </a:rPr>
              <a:t>INFORMATION</a:t>
            </a:r>
            <a:endParaRPr lang="en-US" sz="3200" b="1">
              <a:solidFill>
                <a:schemeClr val="bg1"/>
              </a:solidFill>
              <a:latin typeface="Arial" panose="020B0604020202020204" pitchFamily="34" charset="0"/>
              <a:cs typeface="Arial" panose="020B0604020202020204" pitchFamily="34" charset="0"/>
            </a:endParaRPr>
          </a:p>
        </p:txBody>
      </p:sp>
      <p:pic>
        <p:nvPicPr>
          <p:cNvPr id="16" name="Picture 15" descr="A picture containing text, clipart&#10;&#10;Description automatically generated">
            <a:extLst>
              <a:ext uri="{FF2B5EF4-FFF2-40B4-BE49-F238E27FC236}">
                <a16:creationId xmlns:a16="http://schemas.microsoft.com/office/drawing/2014/main" id="{243D5A41-D457-77BB-7EC6-F9A1C5D65783}"/>
              </a:ext>
            </a:extLst>
          </p:cNvPr>
          <p:cNvPicPr>
            <a:picLocks noChangeAspect="1"/>
          </p:cNvPicPr>
          <p:nvPr/>
        </p:nvPicPr>
        <p:blipFill>
          <a:blip r:embed="rId4"/>
          <a:stretch>
            <a:fillRect/>
          </a:stretch>
        </p:blipFill>
        <p:spPr>
          <a:xfrm>
            <a:off x="7139832" y="3716735"/>
            <a:ext cx="1765300" cy="469900"/>
          </a:xfrm>
          <a:prstGeom prst="rect">
            <a:avLst/>
          </a:prstGeom>
        </p:spPr>
      </p:pic>
    </p:spTree>
    <p:extLst>
      <p:ext uri="{BB962C8B-B14F-4D97-AF65-F5344CB8AC3E}">
        <p14:creationId xmlns:p14="http://schemas.microsoft.com/office/powerpoint/2010/main" val="2685336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person, indoor, people&#10;&#10;Description automatically generated">
            <a:extLst>
              <a:ext uri="{FF2B5EF4-FFF2-40B4-BE49-F238E27FC236}">
                <a16:creationId xmlns:a16="http://schemas.microsoft.com/office/drawing/2014/main" id="{02884F8E-275A-44EE-8CF7-84F00EF248DF}"/>
              </a:ext>
            </a:extLst>
          </p:cNvPr>
          <p:cNvPicPr>
            <a:picLocks noGrp="1" noChangeAspect="1"/>
          </p:cNvPicPr>
          <p:nvPr>
            <p:ph type="pic" sz="quarter" idx="10"/>
          </p:nvPr>
        </p:nvPicPr>
        <p:blipFill>
          <a:blip r:embed="rId2"/>
          <a:srcRect l="20370" r="20370"/>
          <a:stretch>
            <a:fillRect/>
          </a:stretch>
        </p:blipFill>
        <p:spPr/>
      </p:pic>
      <p:sp>
        <p:nvSpPr>
          <p:cNvPr id="12" name="Subtitle 3">
            <a:extLst>
              <a:ext uri="{FF2B5EF4-FFF2-40B4-BE49-F238E27FC236}">
                <a16:creationId xmlns:a16="http://schemas.microsoft.com/office/drawing/2014/main" id="{C4A44E39-E02B-4388-AFA3-C4BFD53295C6}"/>
              </a:ext>
            </a:extLst>
          </p:cNvPr>
          <p:cNvSpPr txBox="1">
            <a:spLocks/>
          </p:cNvSpPr>
          <p:nvPr/>
        </p:nvSpPr>
        <p:spPr>
          <a:xfrm>
            <a:off x="4446982" y="2742369"/>
            <a:ext cx="4111599" cy="3102244"/>
          </a:xfrm>
          <a:prstGeom prst="rect">
            <a:avLst/>
          </a:prstGeom>
          <a:ln>
            <a:noFill/>
          </a:ln>
        </p:spPr>
        <p:txBody>
          <a:bodyPr vert="horz" lIns="91440" tIns="45720" rIns="91440" bIns="45720" rtlCol="0">
            <a:normAutofit/>
          </a:bodyPr>
          <a:lstStyle>
            <a:lvl1pPr marL="171450" indent="-171450" algn="l" defTabSz="685800" rtl="0" eaLnBrk="1" latinLnBrk="0" hangingPunct="1">
              <a:lnSpc>
                <a:spcPct val="100000"/>
              </a:lnSpc>
              <a:spcBef>
                <a:spcPts val="750"/>
              </a:spcBef>
              <a:buClr>
                <a:schemeClr val="accent1"/>
              </a:buClr>
              <a:buFont typeface="Wingdings" pitchFamily="2" charset="2"/>
              <a:buChar char="§"/>
              <a:defRPr sz="21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1"/>
              </a:buClr>
              <a:buFont typeface="Wingdings" pitchFamily="2" charset="2"/>
              <a:buChar char="§"/>
              <a:defRPr sz="18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1"/>
              </a:buClr>
              <a:buFont typeface="Wingdings" pitchFamily="2" charset="2"/>
              <a:buChar char="§"/>
              <a:defRPr sz="15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a:lstStyle>
          <a:p>
            <a:pPr marL="0" indent="0" algn="ctr">
              <a:lnSpc>
                <a:spcPct val="107000"/>
              </a:lnSpc>
              <a:spcAft>
                <a:spcPts val="800"/>
              </a:spcAft>
              <a:buNone/>
            </a:pPr>
            <a:endParaRPr lang="en-GB" sz="1800">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5A59E0DF-2034-4B88-8023-D34036361E47}"/>
              </a:ext>
            </a:extLst>
          </p:cNvPr>
          <p:cNvGrpSpPr/>
          <p:nvPr/>
        </p:nvGrpSpPr>
        <p:grpSpPr>
          <a:xfrm>
            <a:off x="4917650" y="4255884"/>
            <a:ext cx="316800" cy="316800"/>
            <a:chOff x="5963303" y="1415834"/>
            <a:chExt cx="500456" cy="500456"/>
          </a:xfrm>
          <a:solidFill>
            <a:srgbClr val="FF33CC"/>
          </a:solidFill>
        </p:grpSpPr>
        <p:sp>
          <p:nvSpPr>
            <p:cNvPr id="8" name="Oval 7">
              <a:extLst>
                <a:ext uri="{FF2B5EF4-FFF2-40B4-BE49-F238E27FC236}">
                  <a16:creationId xmlns:a16="http://schemas.microsoft.com/office/drawing/2014/main" id="{DA2CDC1C-571B-4679-8EF6-202DF85C2B0D}"/>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hlinkClick r:id="rId3"/>
              <a:extLst>
                <a:ext uri="{FF2B5EF4-FFF2-40B4-BE49-F238E27FC236}">
                  <a16:creationId xmlns:a16="http://schemas.microsoft.com/office/drawing/2014/main" id="{39D260E3-0E00-42CD-B6EF-0AF4E53A921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66513" y="1527210"/>
              <a:ext cx="294036" cy="294036"/>
            </a:xfrm>
            <a:prstGeom prst="rect">
              <a:avLst/>
            </a:prstGeom>
            <a:grpFill/>
          </p:spPr>
        </p:pic>
      </p:grpSp>
      <p:grpSp>
        <p:nvGrpSpPr>
          <p:cNvPr id="10" name="Group 9">
            <a:extLst>
              <a:ext uri="{FF2B5EF4-FFF2-40B4-BE49-F238E27FC236}">
                <a16:creationId xmlns:a16="http://schemas.microsoft.com/office/drawing/2014/main" id="{31554FC8-1C25-4BFD-A323-4B6E3A1BAB1A}"/>
              </a:ext>
            </a:extLst>
          </p:cNvPr>
          <p:cNvGrpSpPr/>
          <p:nvPr/>
        </p:nvGrpSpPr>
        <p:grpSpPr>
          <a:xfrm>
            <a:off x="5590802" y="4293491"/>
            <a:ext cx="316800" cy="316800"/>
            <a:chOff x="5963297" y="1415834"/>
            <a:chExt cx="500455" cy="500456"/>
          </a:xfrm>
          <a:solidFill>
            <a:srgbClr val="FF33CC"/>
          </a:solidFill>
        </p:grpSpPr>
        <p:sp>
          <p:nvSpPr>
            <p:cNvPr id="13" name="Oval 12">
              <a:extLst>
                <a:ext uri="{FF2B5EF4-FFF2-40B4-BE49-F238E27FC236}">
                  <a16:creationId xmlns:a16="http://schemas.microsoft.com/office/drawing/2014/main" id="{BF737F2A-9F70-45F8-948D-AFC75A36410C}"/>
                </a:ext>
              </a:extLst>
            </p:cNvPr>
            <p:cNvSpPr/>
            <p:nvPr/>
          </p:nvSpPr>
          <p:spPr>
            <a:xfrm>
              <a:off x="5963297" y="1415834"/>
              <a:ext cx="500455"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hlinkClick r:id="rId5"/>
              <a:extLst>
                <a:ext uri="{FF2B5EF4-FFF2-40B4-BE49-F238E27FC236}">
                  <a16:creationId xmlns:a16="http://schemas.microsoft.com/office/drawing/2014/main" id="{04E0A1FC-0217-4464-9E66-D7509387F40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66511" y="1527209"/>
              <a:ext cx="294036" cy="294035"/>
            </a:xfrm>
            <a:prstGeom prst="rect">
              <a:avLst/>
            </a:prstGeom>
            <a:grpFill/>
          </p:spPr>
        </p:pic>
      </p:grpSp>
      <p:grpSp>
        <p:nvGrpSpPr>
          <p:cNvPr id="15" name="Group 14">
            <a:extLst>
              <a:ext uri="{FF2B5EF4-FFF2-40B4-BE49-F238E27FC236}">
                <a16:creationId xmlns:a16="http://schemas.microsoft.com/office/drawing/2014/main" id="{A2A2F01A-1B55-47DA-BDCB-ECA0A968CE9B}"/>
              </a:ext>
            </a:extLst>
          </p:cNvPr>
          <p:cNvGrpSpPr/>
          <p:nvPr/>
        </p:nvGrpSpPr>
        <p:grpSpPr>
          <a:xfrm>
            <a:off x="6303494" y="4293491"/>
            <a:ext cx="316800" cy="316800"/>
            <a:chOff x="5963303" y="1415834"/>
            <a:chExt cx="500456" cy="500456"/>
          </a:xfrm>
          <a:solidFill>
            <a:srgbClr val="FF33CC"/>
          </a:solidFill>
        </p:grpSpPr>
        <p:sp>
          <p:nvSpPr>
            <p:cNvPr id="16" name="Oval 15">
              <a:extLst>
                <a:ext uri="{FF2B5EF4-FFF2-40B4-BE49-F238E27FC236}">
                  <a16:creationId xmlns:a16="http://schemas.microsoft.com/office/drawing/2014/main" id="{6DE16741-9BBD-4271-AB99-6E5C20B6F017}"/>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147D7A7-5CA8-4A13-AC00-321C8AC5143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51400" y="1512099"/>
              <a:ext cx="324262" cy="324258"/>
            </a:xfrm>
            <a:prstGeom prst="rect">
              <a:avLst/>
            </a:prstGeom>
            <a:grpFill/>
          </p:spPr>
        </p:pic>
      </p:grpSp>
      <p:grpSp>
        <p:nvGrpSpPr>
          <p:cNvPr id="18" name="Group 17">
            <a:extLst>
              <a:ext uri="{FF2B5EF4-FFF2-40B4-BE49-F238E27FC236}">
                <a16:creationId xmlns:a16="http://schemas.microsoft.com/office/drawing/2014/main" id="{348D25EF-45EF-4BDE-B26B-287FAD45DCBD}"/>
              </a:ext>
            </a:extLst>
          </p:cNvPr>
          <p:cNvGrpSpPr/>
          <p:nvPr/>
        </p:nvGrpSpPr>
        <p:grpSpPr>
          <a:xfrm>
            <a:off x="7016190" y="4293491"/>
            <a:ext cx="316800" cy="316800"/>
            <a:chOff x="2764076" y="1349181"/>
            <a:chExt cx="500456" cy="500456"/>
          </a:xfrm>
          <a:solidFill>
            <a:srgbClr val="FF33CC"/>
          </a:solidFill>
        </p:grpSpPr>
        <p:sp>
          <p:nvSpPr>
            <p:cNvPr id="19" name="Oval 18">
              <a:extLst>
                <a:ext uri="{FF2B5EF4-FFF2-40B4-BE49-F238E27FC236}">
                  <a16:creationId xmlns:a16="http://schemas.microsoft.com/office/drawing/2014/main" id="{2EF4CBD6-B173-41A7-BAE7-575BE314562A}"/>
                </a:ext>
              </a:extLst>
            </p:cNvPr>
            <p:cNvSpPr/>
            <p:nvPr/>
          </p:nvSpPr>
          <p:spPr>
            <a:xfrm>
              <a:off x="2764076" y="134918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hlinkClick r:id="rId8"/>
              <a:extLst>
                <a:ext uri="{FF2B5EF4-FFF2-40B4-BE49-F238E27FC236}">
                  <a16:creationId xmlns:a16="http://schemas.microsoft.com/office/drawing/2014/main" id="{6B25F051-A936-46CA-B743-DFE3074F6DF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861404" y="1454676"/>
              <a:ext cx="305800" cy="305798"/>
            </a:xfrm>
            <a:prstGeom prst="rect">
              <a:avLst/>
            </a:prstGeom>
            <a:grpFill/>
          </p:spPr>
        </p:pic>
      </p:grpSp>
      <p:sp>
        <p:nvSpPr>
          <p:cNvPr id="2" name="TextBox 1">
            <a:extLst>
              <a:ext uri="{FF2B5EF4-FFF2-40B4-BE49-F238E27FC236}">
                <a16:creationId xmlns:a16="http://schemas.microsoft.com/office/drawing/2014/main" id="{4C5AFAD3-3A7F-48A3-B62A-816B461F6743}"/>
              </a:ext>
            </a:extLst>
          </p:cNvPr>
          <p:cNvSpPr txBox="1"/>
          <p:nvPr/>
        </p:nvSpPr>
        <p:spPr>
          <a:xfrm>
            <a:off x="4705707" y="1472840"/>
            <a:ext cx="3852874" cy="2185214"/>
          </a:xfrm>
          <a:prstGeom prst="rect">
            <a:avLst/>
          </a:prstGeom>
          <a:noFill/>
        </p:spPr>
        <p:txBody>
          <a:bodyPr wrap="square" lIns="91440" tIns="45720" rIns="91440" bIns="45720" rtlCol="0" anchor="t">
            <a:spAutoFit/>
          </a:bodyPr>
          <a:lstStyle/>
          <a:p>
            <a:r>
              <a:rPr lang="en-GB" sz="1400" b="1">
                <a:solidFill>
                  <a:schemeClr val="accent4"/>
                </a:solidFill>
                <a:latin typeface="Calibri"/>
                <a:ea typeface="Roboto Thin"/>
                <a:cs typeface="Calibri"/>
              </a:rPr>
              <a:t>UCAS Events Team</a:t>
            </a:r>
          </a:p>
          <a:p>
            <a:r>
              <a:rPr lang="en-US" sz="1200">
                <a:solidFill>
                  <a:schemeClr val="bg1"/>
                </a:solidFill>
                <a:latin typeface="Calibri"/>
                <a:ea typeface="Roboto Thin"/>
                <a:cs typeface="Roboto Thin"/>
              </a:rPr>
              <a:t>E: </a:t>
            </a:r>
            <a:r>
              <a:rPr lang="en-US" sz="1200">
                <a:solidFill>
                  <a:schemeClr val="bg1"/>
                </a:solidFill>
                <a:latin typeface="Calibri"/>
                <a:ea typeface="Roboto Thin"/>
                <a:cs typeface="Roboto Thin"/>
                <a:hlinkClick r:id="rId10">
                  <a:extLst>
                    <a:ext uri="{A12FA001-AC4F-418D-AE19-62706E023703}">
                      <ahyp:hlinkClr xmlns:ahyp="http://schemas.microsoft.com/office/drawing/2018/hyperlinkcolor" val="tx"/>
                    </a:ext>
                  </a:extLst>
                </a:hlinkClick>
              </a:rPr>
              <a:t>events@ucas.ac.uk</a:t>
            </a:r>
            <a:endParaRPr lang="en-US" sz="1200">
              <a:solidFill>
                <a:schemeClr val="bg1"/>
              </a:solidFill>
              <a:latin typeface="Calibri"/>
              <a:ea typeface="Roboto Thin"/>
              <a:cs typeface="Roboto Thin"/>
            </a:endParaRPr>
          </a:p>
          <a:p>
            <a:r>
              <a:rPr lang="en-US" sz="1200">
                <a:solidFill>
                  <a:schemeClr val="bg1"/>
                </a:solidFill>
                <a:latin typeface="Calibri"/>
                <a:ea typeface="Roboto Thin"/>
                <a:cs typeface="Roboto Thin"/>
              </a:rPr>
              <a:t>T: 01242 544 808</a:t>
            </a:r>
          </a:p>
          <a:p>
            <a:endParaRPr lang="en-US" sz="1200" b="1">
              <a:solidFill>
                <a:schemeClr val="bg1"/>
              </a:solidFill>
              <a:latin typeface="Calibri"/>
              <a:ea typeface="Roboto Thin"/>
              <a:cs typeface="Roboto Thin"/>
            </a:endParaRPr>
          </a:p>
          <a:p>
            <a:endParaRPr lang="en-US" sz="1200" b="1">
              <a:solidFill>
                <a:srgbClr val="FFFFFF"/>
              </a:solidFill>
              <a:latin typeface="Calibri"/>
              <a:ea typeface="Roboto Thin"/>
              <a:cs typeface="Roboto Thin"/>
            </a:endParaRPr>
          </a:p>
          <a:p>
            <a:r>
              <a:rPr lang="en-US" sz="1400" b="1">
                <a:solidFill>
                  <a:schemeClr val="accent3"/>
                </a:solidFill>
                <a:latin typeface="Calibri"/>
                <a:ea typeface="Roboto Thin"/>
                <a:cs typeface="Roboto Thin"/>
              </a:rPr>
              <a:t>Onsite general enquiries: </a:t>
            </a:r>
          </a:p>
          <a:p>
            <a:r>
              <a:rPr lang="en-US" sz="1200">
                <a:solidFill>
                  <a:schemeClr val="bg1"/>
                </a:solidFill>
                <a:latin typeface="Calibri"/>
                <a:ea typeface="Roboto Thin"/>
                <a:cs typeface="Roboto Thin"/>
              </a:rPr>
              <a:t>Look out for event ambassadors wearing peach </a:t>
            </a:r>
            <a:r>
              <a:rPr lang="en-US" sz="1200" err="1">
                <a:solidFill>
                  <a:schemeClr val="bg1"/>
                </a:solidFill>
                <a:latin typeface="Calibri"/>
                <a:ea typeface="Roboto Thin"/>
                <a:cs typeface="Roboto Thin"/>
              </a:rPr>
              <a:t>coloured</a:t>
            </a:r>
            <a:r>
              <a:rPr lang="en-US" sz="1200">
                <a:solidFill>
                  <a:schemeClr val="bg1"/>
                </a:solidFill>
                <a:latin typeface="Calibri"/>
                <a:ea typeface="Roboto Thin"/>
                <a:cs typeface="Roboto Thin"/>
              </a:rPr>
              <a:t> t-shirts, they can offer advice and answer any questions.</a:t>
            </a:r>
          </a:p>
          <a:p>
            <a:r>
              <a:rPr lang="en-US" sz="1200">
                <a:solidFill>
                  <a:schemeClr val="bg1"/>
                </a:solidFill>
                <a:latin typeface="Calibri"/>
                <a:ea typeface="Roboto Thin"/>
                <a:cs typeface="Roboto Thin"/>
              </a:rPr>
              <a:t>Please </a:t>
            </a:r>
            <a:r>
              <a:rPr lang="en-US" sz="1200" err="1">
                <a:solidFill>
                  <a:schemeClr val="bg1"/>
                </a:solidFill>
                <a:latin typeface="Calibri"/>
                <a:ea typeface="Roboto Thin"/>
                <a:cs typeface="Roboto Thin"/>
              </a:rPr>
              <a:t>familiarise</a:t>
            </a:r>
            <a:r>
              <a:rPr lang="en-US" sz="1200">
                <a:solidFill>
                  <a:schemeClr val="bg1"/>
                </a:solidFill>
                <a:latin typeface="Calibri"/>
                <a:ea typeface="Roboto Thin"/>
                <a:cs typeface="Roboto Thin"/>
              </a:rPr>
              <a:t> yourself with the onsite </a:t>
            </a:r>
            <a:r>
              <a:rPr lang="en-US" sz="1200" err="1">
                <a:solidFill>
                  <a:schemeClr val="bg1"/>
                </a:solidFill>
                <a:latin typeface="Calibri"/>
                <a:ea typeface="Roboto Thin"/>
                <a:cs typeface="Roboto Thin"/>
              </a:rPr>
              <a:t>organiser’s</a:t>
            </a:r>
            <a:r>
              <a:rPr lang="en-US" sz="1200">
                <a:solidFill>
                  <a:schemeClr val="bg1"/>
                </a:solidFill>
                <a:latin typeface="Calibri"/>
                <a:ea typeface="Roboto Thin"/>
                <a:cs typeface="Roboto Thin"/>
              </a:rPr>
              <a:t> office at each event for any questions you have or help you need    </a:t>
            </a:r>
          </a:p>
          <a:p>
            <a:endParaRPr lang="en-US" sz="1200">
              <a:solidFill>
                <a:schemeClr val="bg1"/>
              </a:solidFill>
              <a:latin typeface="Calibri"/>
              <a:ea typeface="Roboto Thin"/>
              <a:cs typeface="Roboto Thin"/>
            </a:endParaRPr>
          </a:p>
        </p:txBody>
      </p:sp>
      <p:sp>
        <p:nvSpPr>
          <p:cNvPr id="21" name="TextBox 20">
            <a:extLst>
              <a:ext uri="{FF2B5EF4-FFF2-40B4-BE49-F238E27FC236}">
                <a16:creationId xmlns:a16="http://schemas.microsoft.com/office/drawing/2014/main" id="{0CE00BBC-441B-4B28-880C-3AC01C868F0E}"/>
              </a:ext>
            </a:extLst>
          </p:cNvPr>
          <p:cNvSpPr txBox="1"/>
          <p:nvPr/>
        </p:nvSpPr>
        <p:spPr>
          <a:xfrm>
            <a:off x="288675" y="4691641"/>
            <a:ext cx="514630" cy="369332"/>
          </a:xfrm>
          <a:prstGeom prst="rect">
            <a:avLst/>
          </a:prstGeom>
          <a:noFill/>
        </p:spPr>
        <p:txBody>
          <a:bodyPr wrap="square" rtlCol="0">
            <a:spAutoFit/>
          </a:bodyPr>
          <a:lstStyle/>
          <a:p>
            <a:r>
              <a:rPr lang="en-GB" b="1">
                <a:solidFill>
                  <a:schemeClr val="bg1"/>
                </a:solidFill>
              </a:rPr>
              <a:t>15</a:t>
            </a:r>
          </a:p>
        </p:txBody>
      </p:sp>
      <p:sp>
        <p:nvSpPr>
          <p:cNvPr id="4" name="Title 3">
            <a:extLst>
              <a:ext uri="{FF2B5EF4-FFF2-40B4-BE49-F238E27FC236}">
                <a16:creationId xmlns:a16="http://schemas.microsoft.com/office/drawing/2014/main" id="{1FCA08FC-E40A-8C7F-507B-D50A59A5DB3B}"/>
              </a:ext>
            </a:extLst>
          </p:cNvPr>
          <p:cNvSpPr txBox="1">
            <a:spLocks/>
          </p:cNvSpPr>
          <p:nvPr/>
        </p:nvSpPr>
        <p:spPr>
          <a:xfrm>
            <a:off x="4690197" y="300605"/>
            <a:ext cx="8223251" cy="713720"/>
          </a:xfrm>
          <a:prstGeom prst="rect">
            <a:avLst/>
          </a:prstGeom>
        </p:spPr>
        <p:txBody>
          <a:bodyPr/>
          <a:lstStyle>
            <a:lvl1pPr algn="l" defTabSz="685783" rtl="0" eaLnBrk="1" latinLnBrk="0" hangingPunct="1">
              <a:lnSpc>
                <a:spcPct val="90000"/>
              </a:lnSpc>
              <a:spcBef>
                <a:spcPct val="0"/>
              </a:spcBef>
              <a:buNone/>
              <a:defRPr sz="36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GB" sz="3200">
                <a:solidFill>
                  <a:srgbClr val="FFFFFF"/>
                </a:solidFill>
                <a:latin typeface="Arial" panose="020B0604020202020204" pitchFamily="34" charset="0"/>
                <a:ea typeface="Roboto"/>
                <a:cs typeface="Arial" panose="020B0604020202020204" pitchFamily="34" charset="0"/>
              </a:rPr>
              <a:t>CONTACT</a:t>
            </a:r>
            <a:br>
              <a:rPr lang="en-GB" sz="3200">
                <a:solidFill>
                  <a:srgbClr val="FFFFFF"/>
                </a:solidFill>
                <a:latin typeface="Arial" panose="020B0604020202020204" pitchFamily="34" charset="0"/>
                <a:ea typeface="Roboto"/>
                <a:cs typeface="Arial" panose="020B0604020202020204" pitchFamily="34" charset="0"/>
              </a:rPr>
            </a:br>
            <a:r>
              <a:rPr lang="en-GB" sz="3200">
                <a:solidFill>
                  <a:srgbClr val="FFFFFF"/>
                </a:solidFill>
                <a:latin typeface="Arial" panose="020B0604020202020204" pitchFamily="34" charset="0"/>
                <a:ea typeface="Roboto"/>
                <a:cs typeface="Arial" panose="020B0604020202020204" pitchFamily="34" charset="0"/>
              </a:rPr>
              <a:t>DETAILS</a:t>
            </a:r>
            <a:endParaRPr lang="en-GB" sz="3200">
              <a:latin typeface="Arial" panose="020B0604020202020204" pitchFamily="34" charset="0"/>
              <a:ea typeface="Roboto"/>
              <a:cs typeface="Arial" panose="020B0604020202020204" pitchFamily="34" charset="0"/>
            </a:endParaRPr>
          </a:p>
        </p:txBody>
      </p:sp>
    </p:spTree>
    <p:extLst>
      <p:ext uri="{BB962C8B-B14F-4D97-AF65-F5344CB8AC3E}">
        <p14:creationId xmlns:p14="http://schemas.microsoft.com/office/powerpoint/2010/main" val="3189880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FB3C939-C8F4-4B5C-B719-6A7FD7A61958}"/>
              </a:ext>
            </a:extLst>
          </p:cNvPr>
          <p:cNvSpPr>
            <a:spLocks noGrp="1"/>
          </p:cNvSpPr>
          <p:nvPr>
            <p:ph type="dt" sz="half" idx="2"/>
          </p:nvPr>
        </p:nvSpPr>
        <p:spPr/>
        <p:txBody>
          <a:bodyPr/>
          <a:lstStyle/>
          <a:p>
            <a:fld id="{E13ED7F5-D386-9F4E-93F6-FF04FAB3DF3D}" type="datetime4">
              <a:rPr lang="en-GB" smtClean="0"/>
              <a:pPr/>
              <a:t>23 May 2023</a:t>
            </a:fld>
            <a:endParaRPr lang="en-US"/>
          </a:p>
        </p:txBody>
      </p:sp>
      <p:sp>
        <p:nvSpPr>
          <p:cNvPr id="4" name="Slide Number Placeholder 3">
            <a:extLst>
              <a:ext uri="{FF2B5EF4-FFF2-40B4-BE49-F238E27FC236}">
                <a16:creationId xmlns:a16="http://schemas.microsoft.com/office/drawing/2014/main" id="{BE4A5FBD-D3EC-418E-8835-1DEC93B171F6}"/>
              </a:ext>
            </a:extLst>
          </p:cNvPr>
          <p:cNvSpPr>
            <a:spLocks noGrp="1"/>
          </p:cNvSpPr>
          <p:nvPr>
            <p:ph type="sldNum" sz="quarter" idx="4"/>
          </p:nvPr>
        </p:nvSpPr>
        <p:spPr/>
        <p:txBody>
          <a:bodyPr/>
          <a:lstStyle/>
          <a:p>
            <a:r>
              <a:rPr lang="en-US"/>
              <a:t>|   </a:t>
            </a:r>
            <a:fld id="{D7A593A7-184A-6D43-8A36-702213271FF9}" type="slidenum">
              <a:rPr lang="en-US" smtClean="0"/>
              <a:pPr/>
              <a:t>11</a:t>
            </a:fld>
            <a:endParaRPr lang="en-US"/>
          </a:p>
        </p:txBody>
      </p:sp>
      <p:sp>
        <p:nvSpPr>
          <p:cNvPr id="5" name="Footer Placeholder 4">
            <a:extLst>
              <a:ext uri="{FF2B5EF4-FFF2-40B4-BE49-F238E27FC236}">
                <a16:creationId xmlns:a16="http://schemas.microsoft.com/office/drawing/2014/main" id="{9AA2A150-72E8-40B5-985E-1A644C39640A}"/>
              </a:ext>
            </a:extLst>
          </p:cNvPr>
          <p:cNvSpPr>
            <a:spLocks noGrp="1"/>
          </p:cNvSpPr>
          <p:nvPr>
            <p:ph type="ftr" sz="quarter" idx="3"/>
          </p:nvPr>
        </p:nvSpPr>
        <p:spPr/>
        <p:txBody>
          <a:bodyPr/>
          <a:lstStyle/>
          <a:p>
            <a:r>
              <a:rPr lang="en-US"/>
              <a:t>Security marking: </a:t>
            </a:r>
            <a:r>
              <a:rPr lang="en-US" b="1"/>
              <a:t>PUBLIC/INTERNAL USE ONLY/CONFIDENTIAL</a:t>
            </a:r>
          </a:p>
        </p:txBody>
      </p:sp>
      <p:pic>
        <p:nvPicPr>
          <p:cNvPr id="10" name="Picture 9">
            <a:extLst>
              <a:ext uri="{FF2B5EF4-FFF2-40B4-BE49-F238E27FC236}">
                <a16:creationId xmlns:a16="http://schemas.microsoft.com/office/drawing/2014/main" id="{8273E389-23DD-4EA9-806A-7187B85AC583}"/>
              </a:ext>
            </a:extLst>
          </p:cNvPr>
          <p:cNvPicPr>
            <a:picLocks noChangeAspect="1"/>
          </p:cNvPicPr>
          <p:nvPr/>
        </p:nvPicPr>
        <p:blipFill rotWithShape="1">
          <a:blip r:embed="rId3"/>
          <a:srcRect l="41544" t="17254" r="35515" b="7854"/>
          <a:stretch/>
        </p:blipFill>
        <p:spPr>
          <a:xfrm>
            <a:off x="0" y="0"/>
            <a:ext cx="9143999" cy="5170605"/>
          </a:xfrm>
          <a:prstGeom prst="rect">
            <a:avLst/>
          </a:prstGeom>
        </p:spPr>
      </p:pic>
    </p:spTree>
    <p:extLst>
      <p:ext uri="{BB962C8B-B14F-4D97-AF65-F5344CB8AC3E}">
        <p14:creationId xmlns:p14="http://schemas.microsoft.com/office/powerpoint/2010/main" val="2069889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indoor, ceiling, people&#10;&#10;Description automatically generated">
            <a:extLst>
              <a:ext uri="{FF2B5EF4-FFF2-40B4-BE49-F238E27FC236}">
                <a16:creationId xmlns:a16="http://schemas.microsoft.com/office/drawing/2014/main" id="{0EF14546-A6C0-0883-BAC8-D15C8499938E}"/>
              </a:ext>
            </a:extLst>
          </p:cNvPr>
          <p:cNvPicPr>
            <a:picLocks noChangeAspect="1"/>
          </p:cNvPicPr>
          <p:nvPr/>
        </p:nvPicPr>
        <p:blipFill>
          <a:blip r:embed="rId3"/>
          <a:stretch>
            <a:fillRect/>
          </a:stretch>
        </p:blipFill>
        <p:spPr>
          <a:xfrm>
            <a:off x="3757318" y="-36466"/>
            <a:ext cx="7887523" cy="5241916"/>
          </a:xfrm>
          <a:prstGeom prst="rect">
            <a:avLst/>
          </a:prstGeom>
        </p:spPr>
      </p:pic>
      <p:sp>
        <p:nvSpPr>
          <p:cNvPr id="12" name="Subtitle 3">
            <a:extLst>
              <a:ext uri="{FF2B5EF4-FFF2-40B4-BE49-F238E27FC236}">
                <a16:creationId xmlns:a16="http://schemas.microsoft.com/office/drawing/2014/main" id="{C4A44E39-E02B-4388-AFA3-C4BFD53295C6}"/>
              </a:ext>
            </a:extLst>
          </p:cNvPr>
          <p:cNvSpPr txBox="1">
            <a:spLocks/>
          </p:cNvSpPr>
          <p:nvPr/>
        </p:nvSpPr>
        <p:spPr>
          <a:xfrm>
            <a:off x="4446982" y="2742369"/>
            <a:ext cx="4111599" cy="3102244"/>
          </a:xfrm>
          <a:prstGeom prst="rect">
            <a:avLst/>
          </a:prstGeom>
          <a:ln>
            <a:noFill/>
          </a:ln>
        </p:spPr>
        <p:txBody>
          <a:bodyPr vert="horz" lIns="91440" tIns="45720" rIns="91440" bIns="45720" rtlCol="0">
            <a:normAutofit/>
          </a:bodyPr>
          <a:lstStyle>
            <a:lvl1pPr marL="171450" indent="-171450" algn="l" defTabSz="685800" rtl="0" eaLnBrk="1" latinLnBrk="0" hangingPunct="1">
              <a:lnSpc>
                <a:spcPct val="100000"/>
              </a:lnSpc>
              <a:spcBef>
                <a:spcPts val="750"/>
              </a:spcBef>
              <a:buClr>
                <a:schemeClr val="accent1"/>
              </a:buClr>
              <a:buFont typeface="Wingdings" pitchFamily="2" charset="2"/>
              <a:buChar char="§"/>
              <a:defRPr sz="21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1"/>
              </a:buClr>
              <a:buFont typeface="Wingdings" pitchFamily="2" charset="2"/>
              <a:buChar char="§"/>
              <a:defRPr sz="18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1"/>
              </a:buClr>
              <a:buFont typeface="Wingdings" pitchFamily="2" charset="2"/>
              <a:buChar char="§"/>
              <a:defRPr sz="15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a:lstStyle>
          <a:p>
            <a:pPr marL="0" indent="0" algn="ctr">
              <a:lnSpc>
                <a:spcPct val="107000"/>
              </a:lnSpc>
              <a:spcAft>
                <a:spcPts val="800"/>
              </a:spcAft>
              <a:buNone/>
            </a:pPr>
            <a:endParaRPr lang="en-GB" sz="1800">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4C5AFAD3-3A7F-48A3-B62A-816B461F6743}"/>
              </a:ext>
            </a:extLst>
          </p:cNvPr>
          <p:cNvSpPr txBox="1"/>
          <p:nvPr/>
        </p:nvSpPr>
        <p:spPr>
          <a:xfrm>
            <a:off x="150006" y="1014832"/>
            <a:ext cx="3852874" cy="1723549"/>
          </a:xfrm>
          <a:prstGeom prst="rect">
            <a:avLst/>
          </a:prstGeom>
          <a:noFill/>
        </p:spPr>
        <p:txBody>
          <a:bodyPr wrap="square" lIns="91440" tIns="45720" rIns="91440" bIns="45720" rtlCol="0" anchor="t">
            <a:spAutoFit/>
          </a:bodyPr>
          <a:lstStyle/>
          <a:p>
            <a:r>
              <a:rPr lang="en-US" sz="1600" b="1">
                <a:solidFill>
                  <a:schemeClr val="bg1"/>
                </a:solidFill>
                <a:latin typeface="Arial" panose="020B0604020202020204" pitchFamily="34" charset="0"/>
                <a:ea typeface="Roboto Light"/>
                <a:cs typeface="Arial" panose="020B0604020202020204" pitchFamily="34" charset="0"/>
              </a:rPr>
              <a:t>EVENT: LEEDS UCAS</a:t>
            </a:r>
          </a:p>
          <a:p>
            <a:r>
              <a:rPr lang="en-US" sz="1600" b="1">
                <a:solidFill>
                  <a:schemeClr val="bg1"/>
                </a:solidFill>
                <a:latin typeface="Arial" panose="020B0604020202020204" pitchFamily="34" charset="0"/>
                <a:ea typeface="Roboto Light"/>
                <a:cs typeface="Arial" panose="020B0604020202020204" pitchFamily="34" charset="0"/>
              </a:rPr>
              <a:t>DATE</a:t>
            </a:r>
            <a:r>
              <a:rPr lang="en-US" sz="1600" b="1">
                <a:solidFill>
                  <a:schemeClr val="bg1"/>
                </a:solidFill>
                <a:latin typeface="Mongoose Regular" panose="02000000000000000000" pitchFamily="2" charset="77"/>
                <a:ea typeface="Roboto Light"/>
                <a:cs typeface="Roboto Light"/>
              </a:rPr>
              <a:t>:   </a:t>
            </a:r>
            <a:r>
              <a:rPr lang="en-US" b="1">
                <a:solidFill>
                  <a:schemeClr val="accent3"/>
                </a:solidFill>
                <a:latin typeface="Calibri"/>
                <a:ea typeface="Roboto Light"/>
                <a:cs typeface="Roboto Light"/>
              </a:rPr>
              <a:t>14-15 June 2023</a:t>
            </a:r>
          </a:p>
          <a:p>
            <a:r>
              <a:rPr lang="en-US" sz="1600" b="1">
                <a:solidFill>
                  <a:schemeClr val="bg1"/>
                </a:solidFill>
                <a:latin typeface="Arial" panose="020B0604020202020204" pitchFamily="34" charset="0"/>
                <a:ea typeface="Roboto Light"/>
                <a:cs typeface="Arial" panose="020B0604020202020204" pitchFamily="34" charset="0"/>
              </a:rPr>
              <a:t>OPENING TIMES: </a:t>
            </a:r>
            <a:r>
              <a:rPr lang="en-US" b="1">
                <a:solidFill>
                  <a:schemeClr val="accent3"/>
                </a:solidFill>
                <a:latin typeface="Calibri"/>
                <a:ea typeface="Roboto Light"/>
                <a:cs typeface="Roboto Light"/>
              </a:rPr>
              <a:t>9.30-15.00</a:t>
            </a:r>
            <a:endParaRPr lang="en-US" b="1">
              <a:solidFill>
                <a:schemeClr val="accent3"/>
              </a:solidFill>
              <a:latin typeface="Calibri"/>
              <a:ea typeface="Roboto Light" panose="02000000000000000000" pitchFamily="2" charset="0"/>
              <a:cs typeface="Roboto Light" panose="02000000000000000000" pitchFamily="2" charset="0"/>
            </a:endParaRPr>
          </a:p>
          <a:p>
            <a:r>
              <a:rPr lang="en-US" sz="1600" b="1">
                <a:solidFill>
                  <a:schemeClr val="bg1"/>
                </a:solidFill>
                <a:latin typeface="Arial" panose="020B0604020202020204" pitchFamily="34" charset="0"/>
                <a:ea typeface="Roboto Light"/>
                <a:cs typeface="Arial" panose="020B0604020202020204" pitchFamily="34" charset="0"/>
              </a:rPr>
              <a:t>VENUE: </a:t>
            </a:r>
            <a:r>
              <a:rPr lang="en-US" b="1">
                <a:solidFill>
                  <a:schemeClr val="accent3"/>
                </a:solidFill>
                <a:latin typeface="Calibri"/>
                <a:ea typeface="Roboto Light"/>
                <a:cs typeface="Roboto Light"/>
              </a:rPr>
              <a:t>Leeds Beckett University, Tennis Centre, </a:t>
            </a:r>
            <a:r>
              <a:rPr lang="en-US" b="1" err="1">
                <a:solidFill>
                  <a:schemeClr val="accent3"/>
                </a:solidFill>
                <a:latin typeface="Calibri"/>
                <a:ea typeface="Roboto Light"/>
                <a:cs typeface="Roboto Light"/>
              </a:rPr>
              <a:t>Headingley</a:t>
            </a:r>
            <a:r>
              <a:rPr lang="en-US" b="1">
                <a:solidFill>
                  <a:schemeClr val="accent3"/>
                </a:solidFill>
                <a:latin typeface="Calibri"/>
                <a:ea typeface="Roboto Light"/>
                <a:cs typeface="Roboto Light"/>
              </a:rPr>
              <a:t> Campus, Leeds LS6 3QQ</a:t>
            </a:r>
            <a:endParaRPr lang="en-US" b="1">
              <a:solidFill>
                <a:schemeClr val="accent3"/>
              </a:solidFill>
              <a:highlight>
                <a:srgbClr val="FFFF00"/>
              </a:highlight>
              <a:latin typeface="Calibri"/>
              <a:ea typeface="Roboto Light"/>
              <a:cs typeface="Roboto Light"/>
            </a:endParaRPr>
          </a:p>
        </p:txBody>
      </p:sp>
      <p:sp>
        <p:nvSpPr>
          <p:cNvPr id="21" name="TextBox 20">
            <a:extLst>
              <a:ext uri="{FF2B5EF4-FFF2-40B4-BE49-F238E27FC236}">
                <a16:creationId xmlns:a16="http://schemas.microsoft.com/office/drawing/2014/main" id="{0CE00BBC-441B-4B28-880C-3AC01C868F0E}"/>
              </a:ext>
            </a:extLst>
          </p:cNvPr>
          <p:cNvSpPr txBox="1"/>
          <p:nvPr/>
        </p:nvSpPr>
        <p:spPr>
          <a:xfrm>
            <a:off x="288675" y="4691641"/>
            <a:ext cx="514630" cy="369332"/>
          </a:xfrm>
          <a:prstGeom prst="rect">
            <a:avLst/>
          </a:prstGeom>
          <a:noFill/>
        </p:spPr>
        <p:txBody>
          <a:bodyPr wrap="square" rtlCol="0">
            <a:spAutoFit/>
          </a:bodyPr>
          <a:lstStyle/>
          <a:p>
            <a:r>
              <a:rPr lang="en-GB" b="1">
                <a:solidFill>
                  <a:schemeClr val="bg1"/>
                </a:solidFill>
              </a:rPr>
              <a:t>15</a:t>
            </a:r>
          </a:p>
        </p:txBody>
      </p:sp>
      <p:sp>
        <p:nvSpPr>
          <p:cNvPr id="3" name="Title 3">
            <a:extLst>
              <a:ext uri="{FF2B5EF4-FFF2-40B4-BE49-F238E27FC236}">
                <a16:creationId xmlns:a16="http://schemas.microsoft.com/office/drawing/2014/main" id="{B9FBC190-7FEA-3E8D-7A6E-DE09A9D4C16F}"/>
              </a:ext>
            </a:extLst>
          </p:cNvPr>
          <p:cNvSpPr txBox="1">
            <a:spLocks/>
          </p:cNvSpPr>
          <p:nvPr/>
        </p:nvSpPr>
        <p:spPr>
          <a:xfrm>
            <a:off x="86398" y="375669"/>
            <a:ext cx="8223251" cy="713720"/>
          </a:xfrm>
          <a:prstGeom prst="rect">
            <a:avLst/>
          </a:prstGeom>
        </p:spPr>
        <p:txBody>
          <a:bodyPr/>
          <a:lstStyle>
            <a:lvl1pPr algn="l" defTabSz="685783" rtl="0" eaLnBrk="1" latinLnBrk="0" hangingPunct="1">
              <a:lnSpc>
                <a:spcPct val="90000"/>
              </a:lnSpc>
              <a:spcBef>
                <a:spcPct val="0"/>
              </a:spcBef>
              <a:buNone/>
              <a:defRPr sz="36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GB" sz="3200">
                <a:solidFill>
                  <a:srgbClr val="FFFFFF"/>
                </a:solidFill>
                <a:latin typeface="Arial" panose="020B0604020202020204" pitchFamily="34" charset="0"/>
                <a:ea typeface="Roboto"/>
                <a:cs typeface="Arial" panose="020B0604020202020204" pitchFamily="34" charset="0"/>
              </a:rPr>
              <a:t>EXHIBITING AT</a:t>
            </a:r>
            <a:endParaRPr lang="en-GB" sz="3200">
              <a:latin typeface="Arial" panose="020B0604020202020204" pitchFamily="34" charset="0"/>
              <a:ea typeface="Roboto"/>
              <a:cs typeface="Arial" panose="020B0604020202020204" pitchFamily="34" charset="0"/>
            </a:endParaRPr>
          </a:p>
        </p:txBody>
      </p:sp>
    </p:spTree>
    <p:extLst>
      <p:ext uri="{BB962C8B-B14F-4D97-AF65-F5344CB8AC3E}">
        <p14:creationId xmlns:p14="http://schemas.microsoft.com/office/powerpoint/2010/main" val="255770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42A65D-257E-6CD1-C250-28E0616E86B9}"/>
              </a:ext>
            </a:extLst>
          </p:cNvPr>
          <p:cNvSpPr/>
          <p:nvPr/>
        </p:nvSpPr>
        <p:spPr>
          <a:xfrm>
            <a:off x="-84750" y="-124615"/>
            <a:ext cx="9313499" cy="53927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806A8BE-7384-4130-AE6A-D9FF692B5769}"/>
              </a:ext>
            </a:extLst>
          </p:cNvPr>
          <p:cNvSpPr>
            <a:spLocks noGrp="1"/>
          </p:cNvSpPr>
          <p:nvPr>
            <p:ph type="title"/>
          </p:nvPr>
        </p:nvSpPr>
        <p:spPr>
          <a:xfrm>
            <a:off x="170654" y="108174"/>
            <a:ext cx="8223251" cy="713720"/>
          </a:xfrm>
        </p:spPr>
        <p:txBody>
          <a:bodyPr/>
          <a:lstStyle/>
          <a:p>
            <a:r>
              <a:rPr lang="en-GB" sz="3200">
                <a:solidFill>
                  <a:srgbClr val="FFFFFF"/>
                </a:solidFill>
                <a:latin typeface="Arial" panose="020B0604020202020204" pitchFamily="34" charset="0"/>
                <a:ea typeface="Roboto"/>
                <a:cs typeface="Arial" panose="020B0604020202020204" pitchFamily="34" charset="0"/>
              </a:rPr>
              <a:t>EVENT </a:t>
            </a:r>
            <a:r>
              <a:rPr lang="en-GB" sz="3200">
                <a:latin typeface="Arial" panose="020B0604020202020204" pitchFamily="34" charset="0"/>
                <a:ea typeface="Roboto"/>
                <a:cs typeface="Arial" panose="020B0604020202020204" pitchFamily="34" charset="0"/>
              </a:rPr>
              <a:t>INFORMATION</a:t>
            </a:r>
          </a:p>
        </p:txBody>
      </p:sp>
      <p:sp>
        <p:nvSpPr>
          <p:cNvPr id="16" name="TextBox 15">
            <a:extLst>
              <a:ext uri="{FF2B5EF4-FFF2-40B4-BE49-F238E27FC236}">
                <a16:creationId xmlns:a16="http://schemas.microsoft.com/office/drawing/2014/main" id="{7A801081-658B-471A-B3C7-B9F449A7F9AB}"/>
              </a:ext>
            </a:extLst>
          </p:cNvPr>
          <p:cNvSpPr txBox="1"/>
          <p:nvPr/>
        </p:nvSpPr>
        <p:spPr>
          <a:xfrm>
            <a:off x="178848" y="3401741"/>
            <a:ext cx="8688527" cy="461665"/>
          </a:xfrm>
          <a:prstGeom prst="rect">
            <a:avLst/>
          </a:prstGeom>
          <a:noFill/>
        </p:spPr>
        <p:txBody>
          <a:bodyPr wrap="square">
            <a:spAutoFit/>
          </a:bodyPr>
          <a:lstStyle/>
          <a:p>
            <a:endParaRPr lang="en-GB" sz="1400" b="1">
              <a:latin typeface="Roboto Thin" panose="02000000000000000000" pitchFamily="2" charset="0"/>
              <a:ea typeface="Roboto Thin" panose="02000000000000000000" pitchFamily="2" charset="0"/>
            </a:endParaRPr>
          </a:p>
          <a:p>
            <a:endParaRPr lang="en-GB" sz="1000">
              <a:latin typeface="Roboto Thin" panose="02000000000000000000" pitchFamily="2" charset="0"/>
              <a:ea typeface="Roboto Thin" panose="02000000000000000000" pitchFamily="2" charset="0"/>
            </a:endParaRPr>
          </a:p>
        </p:txBody>
      </p:sp>
      <p:sp>
        <p:nvSpPr>
          <p:cNvPr id="9" name="Subtitle 3">
            <a:extLst>
              <a:ext uri="{FF2B5EF4-FFF2-40B4-BE49-F238E27FC236}">
                <a16:creationId xmlns:a16="http://schemas.microsoft.com/office/drawing/2014/main" id="{3D3B0DA4-1E22-48A9-B22C-CFE61DD35610}"/>
              </a:ext>
            </a:extLst>
          </p:cNvPr>
          <p:cNvSpPr txBox="1">
            <a:spLocks/>
          </p:cNvSpPr>
          <p:nvPr/>
        </p:nvSpPr>
        <p:spPr>
          <a:xfrm>
            <a:off x="146801" y="1018648"/>
            <a:ext cx="8924047" cy="4221893"/>
          </a:xfrm>
          <a:prstGeom prst="rect">
            <a:avLst/>
          </a:prstGeom>
          <a:ln>
            <a:noFill/>
          </a:ln>
        </p:spPr>
        <p:txBody>
          <a:bodyPr vert="horz" lIns="91440" tIns="45720" rIns="91440" bIns="45720" rtlCol="0" anchor="t">
            <a:normAutofit lnSpcReduction="10000"/>
          </a:bodyPr>
          <a:lstStyle>
            <a:lvl1pPr marL="0" indent="0" algn="l" defTabSz="685800" rtl="0" eaLnBrk="1" latinLnBrk="0" hangingPunct="1">
              <a:lnSpc>
                <a:spcPct val="100000"/>
              </a:lnSpc>
              <a:spcBef>
                <a:spcPts val="750"/>
              </a:spcBef>
              <a:buClr>
                <a:schemeClr val="tx1"/>
              </a:buClr>
              <a:buFont typeface="Wingdings" pitchFamily="2" charset="2"/>
              <a:buNone/>
              <a:defRPr sz="1400" b="0" i="0" kern="120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900" indent="0" algn="ctr" defTabSz="685800" rtl="0" eaLnBrk="1" latinLnBrk="0" hangingPunct="1">
              <a:lnSpc>
                <a:spcPct val="100000"/>
              </a:lnSpc>
              <a:spcBef>
                <a:spcPts val="375"/>
              </a:spcBef>
              <a:buClr>
                <a:schemeClr val="tx1"/>
              </a:buClr>
              <a:buFont typeface="Wingdings" pitchFamily="2" charset="2"/>
              <a:buNone/>
              <a:defRPr sz="15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685800" indent="0" algn="ctr" defTabSz="685800" rtl="0" eaLnBrk="1" latinLnBrk="0" hangingPunct="1">
              <a:lnSpc>
                <a:spcPct val="100000"/>
              </a:lnSpc>
              <a:spcBef>
                <a:spcPts val="375"/>
              </a:spcBef>
              <a:buClr>
                <a:schemeClr val="tx1"/>
              </a:buClr>
              <a:buFont typeface="Wingdings" pitchFamily="2" charset="2"/>
              <a:buNone/>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287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3716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17145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0574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4003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7432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a:lstStyle>
          <a:p>
            <a:r>
              <a:rPr lang="en-US" sz="1200" b="1">
                <a:solidFill>
                  <a:schemeClr val="tx1"/>
                </a:solidFill>
                <a:latin typeface="Calibri"/>
                <a:ea typeface="Roboto Thin"/>
                <a:cs typeface="Roboto Thin"/>
              </a:rPr>
              <a:t>ACCESSIBILITY </a:t>
            </a:r>
            <a:endParaRPr lang="en-US" sz="1200" b="1">
              <a:solidFill>
                <a:schemeClr val="tx1"/>
              </a:solidFill>
              <a:latin typeface="Calibri"/>
              <a:ea typeface="Roboto Thin"/>
            </a:endParaRPr>
          </a:p>
          <a:p>
            <a:r>
              <a:rPr lang="en-GB" sz="1000">
                <a:solidFill>
                  <a:srgbClr val="FFFFFF"/>
                </a:solidFill>
                <a:latin typeface="Calibri"/>
                <a:ea typeface="Roboto Thin"/>
                <a:cs typeface="Roboto Thin"/>
              </a:rPr>
              <a:t>All routes to the Tennis Centre will have clear accessible routes. There will be clearly marked accessible routes and lifts. </a:t>
            </a:r>
            <a:r>
              <a:rPr lang="en-GB" sz="1000">
                <a:solidFill>
                  <a:schemeClr val="bg1"/>
                </a:solidFill>
                <a:effectLst/>
                <a:latin typeface="Calibri" panose="020F0502020204030204" pitchFamily="34" charset="0"/>
                <a:ea typeface="Calibri" panose="020F0502020204030204" pitchFamily="34" charset="0"/>
              </a:rPr>
              <a:t>We have an access ramp down into the tennis centre and then an access ramp leading onto the tennis courts. There are also two access points through the double fire doors at court one end and court four end. </a:t>
            </a:r>
          </a:p>
          <a:p>
            <a:endParaRPr lang="en-GB" sz="1000">
              <a:solidFill>
                <a:srgbClr val="FFFFFF"/>
              </a:solidFill>
              <a:latin typeface="Calibri"/>
              <a:ea typeface="Roboto Thin"/>
              <a:cs typeface="Roboto Thin"/>
            </a:endParaRPr>
          </a:p>
          <a:p>
            <a:r>
              <a:rPr lang="en-US" sz="1200" b="1">
                <a:solidFill>
                  <a:schemeClr val="tx1"/>
                </a:solidFill>
                <a:latin typeface="Calibri"/>
                <a:ea typeface="Roboto Thin"/>
                <a:cs typeface="Roboto Thin"/>
              </a:rPr>
              <a:t>ACCOMMODATION</a:t>
            </a:r>
          </a:p>
          <a:p>
            <a:r>
              <a:rPr lang="en-GB" sz="1000">
                <a:solidFill>
                  <a:srgbClr val="FFFFFF"/>
                </a:solidFill>
                <a:latin typeface="Calibri"/>
                <a:ea typeface="Roboto Thin"/>
                <a:cs typeface="Roboto Thin"/>
              </a:rPr>
              <a:t>Please find below details of hotels in the vicinity of the venue: </a:t>
            </a:r>
            <a:endParaRPr lang="en-GB" sz="1000">
              <a:solidFill>
                <a:srgbClr val="FFFFFF"/>
              </a:solidFill>
              <a:latin typeface="Calibri"/>
              <a:ea typeface="Roboto Thin"/>
            </a:endParaRPr>
          </a:p>
          <a:p>
            <a:pPr>
              <a:lnSpc>
                <a:spcPct val="107000"/>
              </a:lnSpc>
              <a:spcAft>
                <a:spcPts val="800"/>
              </a:spcAft>
            </a:pPr>
            <a:r>
              <a:rPr lang="en-GB" sz="1000" u="sng">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Village Hotel, Leeds North</a:t>
            </a:r>
            <a:r>
              <a:rPr lang="en-GB" sz="10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en-GB" sz="1000" b="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 </a:t>
            </a:r>
            <a:r>
              <a:rPr lang="en-GB" sz="10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0113 323 6150</a:t>
            </a:r>
            <a:endParaRPr lang="en-GB"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000" u="sng" err="1">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Weetwood</a:t>
            </a:r>
            <a:r>
              <a:rPr lang="en-GB" sz="1000" u="sng">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 Hall</a:t>
            </a:r>
            <a:r>
              <a:rPr lang="en-GB" sz="10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en-GB" sz="1000" b="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 </a:t>
            </a:r>
            <a:r>
              <a:rPr lang="en-GB" sz="10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0113 230 6000</a:t>
            </a:r>
            <a:endParaRPr lang="en-GB"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Ascot Grange Hotel</a:t>
            </a:r>
            <a:r>
              <a:rPr lang="en-GB" sz="10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en-GB" sz="1000" b="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 </a:t>
            </a:r>
            <a:r>
              <a:rPr lang="en-GB" sz="10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0113 293 4444</a:t>
            </a:r>
            <a:endParaRPr lang="en-GB"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000">
                <a:solidFill>
                  <a:srgbClr val="1F2834"/>
                </a:solidFill>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Premier Inn </a:t>
            </a:r>
            <a:r>
              <a:rPr lang="en-GB" sz="1000" err="1">
                <a:solidFill>
                  <a:srgbClr val="1F2834"/>
                </a:solidFill>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Headingley</a:t>
            </a:r>
            <a:r>
              <a:rPr lang="en-GB" sz="1000">
                <a:solidFill>
                  <a:srgbClr val="1F2834"/>
                </a:solidFill>
                <a:latin typeface="Calibri" panose="020F0502020204030204" pitchFamily="34" charset="0"/>
                <a:ea typeface="Calibri" panose="020F0502020204030204" pitchFamily="34" charset="0"/>
                <a:cs typeface="Times New Roman" panose="02020603050405020304" pitchFamily="18" charset="0"/>
              </a:rPr>
              <a:t>	</a:t>
            </a:r>
            <a:r>
              <a:rPr lang="en-GB" sz="100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n-GB" sz="1000" b="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a:t>
            </a:r>
            <a:r>
              <a:rPr lang="en-GB" sz="100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0871 097 1063</a:t>
            </a:r>
            <a:endParaRPr lang="en-GB"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1000">
                <a:solidFill>
                  <a:srgbClr val="FFFFFF"/>
                </a:solidFill>
                <a:latin typeface="Calibri"/>
                <a:ea typeface="Roboto Thin"/>
                <a:cs typeface="Roboto Thin"/>
              </a:rPr>
              <a:t>Please note that these hotels are just a guide for exhibitors and are not recommended by UCAS</a:t>
            </a:r>
            <a:r>
              <a:rPr lang="en-GB" sz="1000" b="1">
                <a:solidFill>
                  <a:srgbClr val="FFFFFF"/>
                </a:solidFill>
                <a:latin typeface="Calibri"/>
                <a:ea typeface="Roboto Thin"/>
                <a:cs typeface="Roboto Thin"/>
              </a:rPr>
              <a:t>. </a:t>
            </a:r>
            <a:endParaRPr lang="en-GB" sz="1000" b="1">
              <a:solidFill>
                <a:srgbClr val="FFFFFF"/>
              </a:solidFill>
              <a:latin typeface="Calibri"/>
              <a:ea typeface="Roboto Thin"/>
            </a:endParaRPr>
          </a:p>
          <a:p>
            <a:r>
              <a:rPr lang="en-GB" sz="1200" b="1">
                <a:solidFill>
                  <a:schemeClr val="tx1"/>
                </a:solidFill>
                <a:latin typeface="Calibri"/>
                <a:ea typeface="Roboto Thin"/>
                <a:cs typeface="Roboto Thin"/>
              </a:rPr>
              <a:t>CARPARKING</a:t>
            </a:r>
            <a:r>
              <a:rPr lang="en-GB" sz="1200" b="1">
                <a:solidFill>
                  <a:srgbClr val="FFFFFF"/>
                </a:solidFill>
                <a:latin typeface="Calibri"/>
                <a:ea typeface="Roboto Thin"/>
                <a:cs typeface="Roboto Thin"/>
              </a:rPr>
              <a:t> </a:t>
            </a:r>
            <a:endParaRPr lang="en-GB" sz="1200" b="1">
              <a:solidFill>
                <a:srgbClr val="FFFFFF"/>
              </a:solidFill>
              <a:latin typeface="Calibri"/>
              <a:ea typeface="Roboto Thin"/>
            </a:endParaRPr>
          </a:p>
          <a:p>
            <a:pPr algn="just">
              <a:lnSpc>
                <a:spcPct val="107000"/>
              </a:lnSpc>
              <a:spcAft>
                <a:spcPts val="800"/>
              </a:spcAft>
            </a:pPr>
            <a:r>
              <a:rPr lang="en-GB" sz="1000">
                <a:solidFill>
                  <a:srgbClr val="1F2834"/>
                </a:solidFill>
                <a:effectLst/>
                <a:latin typeface="Calibri" panose="020F0502020204030204" pitchFamily="34" charset="0"/>
                <a:ea typeface="Times New Roman" panose="02020603050405020304" pitchFamily="18" charset="0"/>
              </a:rPr>
              <a:t>During the exhibition on Wednesday 14th and Thursday 15th June, all exhibitors will get one free parking space per stand.</a:t>
            </a:r>
            <a:r>
              <a:rPr lang="en-GB" sz="1000">
                <a:solidFill>
                  <a:srgbClr val="1F2834"/>
                </a:solidFill>
                <a:effectLst/>
                <a:latin typeface="Calibri" panose="020F0502020204030204" pitchFamily="34" charset="0"/>
                <a:ea typeface="Times New Roman" panose="02020603050405020304" pitchFamily="18" charset="0"/>
                <a:cs typeface="Calibri" panose="020F0502020204030204" pitchFamily="34" charset="0"/>
              </a:rPr>
              <a:t> Please use the Church Wood Avenue entrance. Exhibitors can park free of charge in the pay and display car park on the right-hand-side as you enter the campus. A parking permit must be displayed on the windscreen of your vehicle. Permits can be found at the end of this pack, please print off and display.</a:t>
            </a:r>
            <a:endParaRPr lang="en-GB" sz="1000">
              <a:solidFill>
                <a:srgbClr val="1F2834"/>
              </a:solidFill>
              <a:effectLst/>
              <a:latin typeface="Calibri" panose="020F0502020204030204" pitchFamily="34" charset="0"/>
              <a:ea typeface="Calibri" panose="020F0502020204030204" pitchFamily="34" charset="0"/>
              <a:cs typeface="Times New Roman" panose="02020603050405020304" pitchFamily="18" charset="0"/>
            </a:endParaRPr>
          </a:p>
          <a:p>
            <a:r>
              <a:rPr lang="en-GB" sz="1000">
                <a:solidFill>
                  <a:srgbClr val="1F2834"/>
                </a:solidFill>
                <a:effectLst/>
                <a:latin typeface="Calibri" panose="020F0502020204030204" pitchFamily="34" charset="0"/>
                <a:ea typeface="Times New Roman" panose="02020603050405020304" pitchFamily="18" charset="0"/>
              </a:rPr>
              <a:t> </a:t>
            </a:r>
            <a:endParaRPr lang="en-US" sz="1200" b="1">
              <a:solidFill>
                <a:srgbClr val="1F2834"/>
              </a:solidFill>
              <a:latin typeface="Calibri"/>
              <a:ea typeface="Roboto Thin"/>
            </a:endParaRPr>
          </a:p>
          <a:p>
            <a:endParaRPr lang="en-GB" sz="1000">
              <a:solidFill>
                <a:srgbClr val="FFFFFF"/>
              </a:solidFill>
              <a:latin typeface="Calibri"/>
              <a:ea typeface="Roboto Thin"/>
            </a:endParaRPr>
          </a:p>
        </p:txBody>
      </p:sp>
    </p:spTree>
    <p:extLst>
      <p:ext uri="{BB962C8B-B14F-4D97-AF65-F5344CB8AC3E}">
        <p14:creationId xmlns:p14="http://schemas.microsoft.com/office/powerpoint/2010/main" val="3218984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7C300E-E77A-A1EF-C9A6-D863E359F5CB}"/>
              </a:ext>
            </a:extLst>
          </p:cNvPr>
          <p:cNvSpPr/>
          <p:nvPr/>
        </p:nvSpPr>
        <p:spPr>
          <a:xfrm>
            <a:off x="0" y="-60512"/>
            <a:ext cx="9313499" cy="53927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A801081-658B-471A-B3C7-B9F449A7F9AB}"/>
              </a:ext>
            </a:extLst>
          </p:cNvPr>
          <p:cNvSpPr txBox="1"/>
          <p:nvPr/>
        </p:nvSpPr>
        <p:spPr>
          <a:xfrm>
            <a:off x="178848" y="3401741"/>
            <a:ext cx="8688527" cy="461665"/>
          </a:xfrm>
          <a:prstGeom prst="rect">
            <a:avLst/>
          </a:prstGeom>
          <a:noFill/>
        </p:spPr>
        <p:txBody>
          <a:bodyPr wrap="square">
            <a:spAutoFit/>
          </a:bodyPr>
          <a:lstStyle/>
          <a:p>
            <a:endParaRPr lang="en-GB" sz="1400" b="1">
              <a:latin typeface="Roboto Thin" panose="02000000000000000000" pitchFamily="2" charset="0"/>
              <a:ea typeface="Roboto Thin" panose="02000000000000000000" pitchFamily="2" charset="0"/>
            </a:endParaRPr>
          </a:p>
          <a:p>
            <a:endParaRPr lang="en-GB" sz="1000">
              <a:latin typeface="Roboto Thin" panose="02000000000000000000" pitchFamily="2" charset="0"/>
              <a:ea typeface="Roboto Thin" panose="02000000000000000000" pitchFamily="2" charset="0"/>
            </a:endParaRPr>
          </a:p>
        </p:txBody>
      </p:sp>
      <p:sp>
        <p:nvSpPr>
          <p:cNvPr id="9" name="Subtitle 3">
            <a:extLst>
              <a:ext uri="{FF2B5EF4-FFF2-40B4-BE49-F238E27FC236}">
                <a16:creationId xmlns:a16="http://schemas.microsoft.com/office/drawing/2014/main" id="{3D3B0DA4-1E22-48A9-B22C-CFE61DD35610}"/>
              </a:ext>
            </a:extLst>
          </p:cNvPr>
          <p:cNvSpPr txBox="1">
            <a:spLocks/>
          </p:cNvSpPr>
          <p:nvPr/>
        </p:nvSpPr>
        <p:spPr>
          <a:xfrm>
            <a:off x="142340" y="969582"/>
            <a:ext cx="8912950" cy="4221893"/>
          </a:xfrm>
          <a:prstGeom prst="rect">
            <a:avLst/>
          </a:prstGeom>
          <a:ln>
            <a:noFill/>
          </a:ln>
        </p:spPr>
        <p:txBody>
          <a:bodyPr vert="horz" lIns="91440" tIns="45720" rIns="91440" bIns="45720" rtlCol="0" anchor="t">
            <a:normAutofit fontScale="92500" lnSpcReduction="10000"/>
          </a:bodyPr>
          <a:lstStyle>
            <a:lvl1pPr marL="0" indent="0" algn="l" defTabSz="685800" rtl="0" eaLnBrk="1" latinLnBrk="0" hangingPunct="1">
              <a:lnSpc>
                <a:spcPct val="100000"/>
              </a:lnSpc>
              <a:spcBef>
                <a:spcPts val="750"/>
              </a:spcBef>
              <a:buClr>
                <a:schemeClr val="tx1"/>
              </a:buClr>
              <a:buFont typeface="Wingdings" pitchFamily="2" charset="2"/>
              <a:buNone/>
              <a:defRPr sz="1400" b="0" i="0" kern="120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900" indent="0" algn="ctr" defTabSz="685800" rtl="0" eaLnBrk="1" latinLnBrk="0" hangingPunct="1">
              <a:lnSpc>
                <a:spcPct val="100000"/>
              </a:lnSpc>
              <a:spcBef>
                <a:spcPts val="375"/>
              </a:spcBef>
              <a:buClr>
                <a:schemeClr val="tx1"/>
              </a:buClr>
              <a:buFont typeface="Wingdings" pitchFamily="2" charset="2"/>
              <a:buNone/>
              <a:defRPr sz="15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685800" indent="0" algn="ctr" defTabSz="685800" rtl="0" eaLnBrk="1" latinLnBrk="0" hangingPunct="1">
              <a:lnSpc>
                <a:spcPct val="100000"/>
              </a:lnSpc>
              <a:spcBef>
                <a:spcPts val="375"/>
              </a:spcBef>
              <a:buClr>
                <a:schemeClr val="tx1"/>
              </a:buClr>
              <a:buFont typeface="Wingdings" pitchFamily="2" charset="2"/>
              <a:buNone/>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287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3716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17145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0574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4003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7432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a:lstStyle>
          <a:p>
            <a:r>
              <a:rPr lang="en-GB" sz="1200" b="1">
                <a:solidFill>
                  <a:schemeClr val="tx1"/>
                </a:solidFill>
                <a:latin typeface="Calibri"/>
                <a:ea typeface="Roboto Thin"/>
                <a:cs typeface="Roboto Thin"/>
              </a:rPr>
              <a:t>CATERING</a:t>
            </a:r>
            <a:r>
              <a:rPr lang="en-GB" sz="1200" b="1">
                <a:solidFill>
                  <a:srgbClr val="FFFFFF"/>
                </a:solidFill>
                <a:latin typeface="Calibri"/>
                <a:ea typeface="Roboto Thin"/>
                <a:cs typeface="Roboto Thin"/>
              </a:rPr>
              <a:t> </a:t>
            </a:r>
            <a:endParaRPr lang="en-GB" sz="1200">
              <a:latin typeface="Calibri"/>
              <a:ea typeface="Roboto Thin"/>
              <a:cs typeface="Roboto Thin"/>
            </a:endParaRPr>
          </a:p>
          <a:p>
            <a:r>
              <a:rPr lang="en-GB" sz="1000">
                <a:solidFill>
                  <a:schemeClr val="bg1"/>
                </a:solidFill>
                <a:latin typeface="Calibri"/>
                <a:ea typeface="Roboto Thin"/>
                <a:cs typeface="Roboto Thin"/>
              </a:rPr>
              <a:t>Use the Food Court for exhibitor lunches. Please ask ambassadors for directions.</a:t>
            </a:r>
          </a:p>
          <a:p>
            <a:r>
              <a:rPr lang="en-GB" sz="1000">
                <a:solidFill>
                  <a:schemeClr val="bg1"/>
                </a:solidFill>
                <a:latin typeface="Calibri"/>
                <a:ea typeface="Roboto Thin"/>
                <a:cs typeface="Roboto Thin"/>
              </a:rPr>
              <a:t>The event will not close for lunch. Exhibitor tea and coffee will be available free of charge in the exhibitor break room. Hot drinks taken into the exhibition hall must have lids. Water fountains are available around the hall but please bring your own water bottles with you.  </a:t>
            </a:r>
          </a:p>
          <a:p>
            <a:endParaRPr lang="en-GB" sz="1000">
              <a:solidFill>
                <a:srgbClr val="FF0000"/>
              </a:solidFill>
              <a:latin typeface="Calibri"/>
              <a:ea typeface="Roboto Thin"/>
              <a:cs typeface="Roboto Thin"/>
            </a:endParaRPr>
          </a:p>
          <a:p>
            <a:r>
              <a:rPr lang="en-GB" sz="1200" b="1">
                <a:solidFill>
                  <a:schemeClr val="tx1"/>
                </a:solidFill>
                <a:latin typeface="Calibri"/>
                <a:ea typeface="Roboto Thin"/>
                <a:cs typeface="Roboto Thin"/>
              </a:rPr>
              <a:t>FIRST AID</a:t>
            </a:r>
            <a:endParaRPr lang="en-GB" sz="1000" b="1">
              <a:solidFill>
                <a:schemeClr val="tx1"/>
              </a:solidFill>
              <a:highlight>
                <a:srgbClr val="FF00FF"/>
              </a:highlight>
              <a:latin typeface="Calibri"/>
              <a:ea typeface="Roboto Thin"/>
              <a:cs typeface="Roboto Thin"/>
            </a:endParaRPr>
          </a:p>
          <a:p>
            <a:pPr>
              <a:lnSpc>
                <a:spcPct val="107000"/>
              </a:lnSpc>
              <a:spcAft>
                <a:spcPts val="800"/>
              </a:spcAft>
            </a:pPr>
            <a:r>
              <a:rPr lang="en-GB" sz="10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If you sustain any personal injuries, or are present when an accident happens, please ask for assistance from the organisers or visit the information/registration marquee outside the exhibition hall. </a:t>
            </a:r>
            <a:endParaRPr lang="en-GB" sz="1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200" b="1">
                <a:solidFill>
                  <a:schemeClr val="tx1"/>
                </a:solidFill>
                <a:latin typeface="Calibri"/>
                <a:ea typeface="Roboto Thin"/>
                <a:cs typeface="Roboto Thin"/>
              </a:rPr>
              <a:t>INTERNET</a:t>
            </a:r>
            <a:endParaRPr lang="en-US" sz="900" b="1">
              <a:solidFill>
                <a:schemeClr val="tx1"/>
              </a:solidFill>
              <a:latin typeface="Calibri"/>
              <a:ea typeface="Roboto Thin"/>
              <a:cs typeface="Roboto Thin"/>
            </a:endParaRPr>
          </a:p>
          <a:p>
            <a:r>
              <a:rPr lang="en-GB" sz="1000" err="1">
                <a:solidFill>
                  <a:schemeClr val="bg1"/>
                </a:solidFill>
                <a:effectLst/>
                <a:latin typeface="Calibri" panose="020F0502020204030204" pitchFamily="34" charset="0"/>
                <a:ea typeface="Times New Roman" panose="02020603050405020304" pitchFamily="18" charset="0"/>
              </a:rPr>
              <a:t>Eduroam</a:t>
            </a:r>
            <a:r>
              <a:rPr lang="en-GB" sz="1000">
                <a:solidFill>
                  <a:schemeClr val="bg1"/>
                </a:solidFill>
                <a:effectLst/>
                <a:latin typeface="Calibri" panose="020F0502020204030204" pitchFamily="34" charset="0"/>
                <a:ea typeface="Times New Roman" panose="02020603050405020304" pitchFamily="18" charset="0"/>
              </a:rPr>
              <a:t> is available on our campus. For those exhibitors not on </a:t>
            </a:r>
            <a:r>
              <a:rPr lang="en-GB" sz="1000" err="1">
                <a:solidFill>
                  <a:schemeClr val="bg1"/>
                </a:solidFill>
                <a:effectLst/>
                <a:latin typeface="Calibri" panose="020F0502020204030204" pitchFamily="34" charset="0"/>
                <a:ea typeface="Times New Roman" panose="02020603050405020304" pitchFamily="18" charset="0"/>
              </a:rPr>
              <a:t>Eduroam</a:t>
            </a:r>
            <a:r>
              <a:rPr lang="en-GB" sz="1000">
                <a:solidFill>
                  <a:schemeClr val="bg1"/>
                </a:solidFill>
                <a:effectLst/>
                <a:latin typeface="Calibri" panose="020F0502020204030204" pitchFamily="34" charset="0"/>
                <a:ea typeface="Times New Roman" panose="02020603050405020304" pitchFamily="18" charset="0"/>
              </a:rPr>
              <a:t>, we can supply visitor log ins on the day.</a:t>
            </a:r>
          </a:p>
          <a:p>
            <a:r>
              <a:rPr lang="en-GB" sz="1200" b="1">
                <a:solidFill>
                  <a:schemeClr val="tx1"/>
                </a:solidFill>
                <a:latin typeface="Calibri"/>
                <a:ea typeface="Roboto Thin"/>
                <a:cs typeface="Roboto Thin"/>
              </a:rPr>
              <a:t>SCANNING </a:t>
            </a:r>
          </a:p>
          <a:p>
            <a:r>
              <a:rPr lang="en-GB" sz="1000">
                <a:solidFill>
                  <a:schemeClr val="bg1"/>
                </a:solidFill>
                <a:latin typeface="Calibri"/>
                <a:ea typeface="Roboto Thin"/>
                <a:cs typeface="Roboto Thin"/>
              </a:rPr>
              <a:t>To take advantage of lead scanning at this event, you need to download the </a:t>
            </a:r>
            <a:r>
              <a:rPr lang="en-GB" sz="1000" err="1">
                <a:solidFill>
                  <a:schemeClr val="bg1"/>
                </a:solidFill>
                <a:latin typeface="Calibri"/>
                <a:ea typeface="Roboto Thin"/>
                <a:cs typeface="Roboto Thin"/>
              </a:rPr>
              <a:t>Smartlead</a:t>
            </a:r>
            <a:r>
              <a:rPr lang="en-GB" sz="1000">
                <a:solidFill>
                  <a:schemeClr val="bg1"/>
                </a:solidFill>
                <a:latin typeface="Calibri"/>
                <a:ea typeface="Roboto Thin"/>
                <a:cs typeface="Roboto Thin"/>
              </a:rPr>
              <a:t> UCAS and have purchased scanning for the UCAS/Discovery events. You will need a license code per device per event which are assigned to you when you purchase the scanning. Make sure your staff at the event have been provided with the license codes. </a:t>
            </a:r>
            <a:br>
              <a:rPr lang="en-GB" sz="1000">
                <a:latin typeface="Calibri"/>
                <a:ea typeface="Roboto Thin"/>
                <a:cs typeface="Roboto Thin"/>
              </a:rPr>
            </a:br>
            <a:br>
              <a:rPr lang="en-GB" sz="1000">
                <a:latin typeface="Calibri"/>
                <a:ea typeface="Roboto Thin"/>
                <a:cs typeface="Roboto Thin"/>
              </a:rPr>
            </a:br>
            <a:r>
              <a:rPr lang="en-GB" sz="1000">
                <a:solidFill>
                  <a:schemeClr val="bg1"/>
                </a:solidFill>
                <a:latin typeface="Calibri"/>
                <a:ea typeface="Roboto Thin"/>
                <a:cs typeface="Roboto Thin"/>
              </a:rPr>
              <a:t> You will find a guide to setting up your device and how to manage your data in the </a:t>
            </a:r>
            <a:r>
              <a:rPr lang="en-GB" sz="1000">
                <a:solidFill>
                  <a:schemeClr val="bg1"/>
                </a:solidFill>
                <a:latin typeface="Calibri"/>
                <a:ea typeface="Roboto Thin"/>
                <a:cs typeface="Roboto Thin"/>
                <a:hlinkClick r:id="rId3"/>
              </a:rPr>
              <a:t>Exhibitor zone </a:t>
            </a:r>
            <a:r>
              <a:rPr lang="en-GB" sz="1000">
                <a:solidFill>
                  <a:schemeClr val="bg1"/>
                </a:solidFill>
                <a:latin typeface="Calibri"/>
                <a:ea typeface="Roboto Thin"/>
                <a:cs typeface="Roboto Thin"/>
              </a:rPr>
              <a:t>along with a Scanning Instructions document that you can share with your staff attending the event. Hard copies are also provided on your stand.</a:t>
            </a:r>
            <a:br>
              <a:rPr lang="en-GB" sz="1000">
                <a:latin typeface="Calibri"/>
                <a:ea typeface="Roboto Thin"/>
                <a:cs typeface="Roboto Thin"/>
              </a:rPr>
            </a:br>
            <a:br>
              <a:rPr lang="en-GB" sz="1000">
                <a:latin typeface="Calibri"/>
                <a:ea typeface="Roboto Thin"/>
                <a:cs typeface="Roboto Thin"/>
              </a:rPr>
            </a:br>
            <a:r>
              <a:rPr lang="en-GB" sz="1000">
                <a:solidFill>
                  <a:schemeClr val="bg1"/>
                </a:solidFill>
                <a:latin typeface="Calibri"/>
                <a:ea typeface="Roboto Thin"/>
                <a:cs typeface="Roboto Thin"/>
              </a:rPr>
              <a:t> A member of the UCAS team will be on hand at the exhibitor/scanner help desk in the Tennis Centre to support you at the event or you can call 01242 544808 or email </a:t>
            </a:r>
            <a:r>
              <a:rPr lang="en-GB" sz="1000">
                <a:solidFill>
                  <a:schemeClr val="bg1"/>
                </a:solidFill>
                <a:latin typeface="Calibri"/>
                <a:ea typeface="Roboto Thin"/>
                <a:cs typeface="Roboto Thin"/>
                <a:hlinkClick r:id="rId4">
                  <a:extLst>
                    <a:ext uri="{A12FA001-AC4F-418D-AE19-62706E023703}">
                      <ahyp:hlinkClr xmlns:ahyp="http://schemas.microsoft.com/office/drawing/2018/hyperlinkcolor" val="tx"/>
                    </a:ext>
                  </a:extLst>
                </a:hlinkClick>
              </a:rPr>
              <a:t>events@ucas.ac.uk</a:t>
            </a:r>
            <a:r>
              <a:rPr lang="en-GB" sz="1000">
                <a:solidFill>
                  <a:schemeClr val="bg1"/>
                </a:solidFill>
                <a:latin typeface="Calibri"/>
                <a:ea typeface="Roboto Thin"/>
                <a:cs typeface="Roboto Thin"/>
              </a:rPr>
              <a:t>. </a:t>
            </a:r>
            <a:endParaRPr lang="en-GB" sz="1000">
              <a:solidFill>
                <a:schemeClr val="bg1"/>
              </a:solidFill>
              <a:latin typeface="Calibri"/>
            </a:endParaRPr>
          </a:p>
          <a:p>
            <a:r>
              <a:rPr lang="en-GB" sz="1200" b="1">
                <a:solidFill>
                  <a:schemeClr val="tx1"/>
                </a:solidFill>
                <a:latin typeface="Calibri"/>
                <a:ea typeface="Roboto Thin"/>
                <a:cs typeface="Roboto Thin"/>
              </a:rPr>
              <a:t>RISK ASSESSMENTS </a:t>
            </a:r>
            <a:endParaRPr lang="en-GB" sz="1200" b="1">
              <a:solidFill>
                <a:schemeClr val="tx1"/>
              </a:solidFill>
              <a:latin typeface="Calibri"/>
              <a:ea typeface="Roboto Thin"/>
            </a:endParaRPr>
          </a:p>
          <a:p>
            <a:r>
              <a:rPr lang="en-GB" sz="1000">
                <a:solidFill>
                  <a:srgbClr val="FFFFFF"/>
                </a:solidFill>
                <a:latin typeface="Calibri"/>
                <a:ea typeface="Roboto Thin"/>
                <a:cs typeface="Roboto Thin"/>
              </a:rPr>
              <a:t>All exhibitors need to provide a risk assessment for your stand build and any activities that will be happening on your stand. Please send this through to Emily Bibby e.bibby@ucas.ac.uk at least 4 weeks before the exhibition date. The event organiser has completed a risk assessment for the event.</a:t>
            </a:r>
          </a:p>
          <a:p>
            <a:endParaRPr lang="en-GB" sz="1000" b="1">
              <a:solidFill>
                <a:srgbClr val="FFFFFF"/>
              </a:solidFill>
              <a:latin typeface="Calibri"/>
              <a:ea typeface="Roboto Thin"/>
            </a:endParaRPr>
          </a:p>
          <a:p>
            <a:endParaRPr lang="en-GB" sz="1000">
              <a:solidFill>
                <a:srgbClr val="FFFFFF"/>
              </a:solidFill>
              <a:latin typeface="Calibri"/>
              <a:ea typeface="Roboto Thin"/>
            </a:endParaRPr>
          </a:p>
        </p:txBody>
      </p:sp>
      <p:sp>
        <p:nvSpPr>
          <p:cNvPr id="2" name="Title 3">
            <a:extLst>
              <a:ext uri="{FF2B5EF4-FFF2-40B4-BE49-F238E27FC236}">
                <a16:creationId xmlns:a16="http://schemas.microsoft.com/office/drawing/2014/main" id="{60BEC0EF-9D53-EB29-0CCF-862255D498C7}"/>
              </a:ext>
            </a:extLst>
          </p:cNvPr>
          <p:cNvSpPr>
            <a:spLocks noGrp="1"/>
          </p:cNvSpPr>
          <p:nvPr>
            <p:ph type="title"/>
          </p:nvPr>
        </p:nvSpPr>
        <p:spPr>
          <a:xfrm>
            <a:off x="170654" y="108174"/>
            <a:ext cx="8223251" cy="713720"/>
          </a:xfrm>
        </p:spPr>
        <p:txBody>
          <a:bodyPr/>
          <a:lstStyle/>
          <a:p>
            <a:r>
              <a:rPr lang="en-GB" sz="3200">
                <a:solidFill>
                  <a:srgbClr val="FFFFFF"/>
                </a:solidFill>
                <a:latin typeface="Arial" panose="020B0604020202020204" pitchFamily="34" charset="0"/>
                <a:ea typeface="Roboto"/>
                <a:cs typeface="Arial" panose="020B0604020202020204" pitchFamily="34" charset="0"/>
              </a:rPr>
              <a:t>EVENT </a:t>
            </a:r>
            <a:r>
              <a:rPr lang="en-GB" sz="3200">
                <a:latin typeface="Arial" panose="020B0604020202020204" pitchFamily="34" charset="0"/>
                <a:ea typeface="Roboto"/>
                <a:cs typeface="Arial" panose="020B0604020202020204" pitchFamily="34" charset="0"/>
              </a:rPr>
              <a:t>INFORMATION</a:t>
            </a:r>
          </a:p>
        </p:txBody>
      </p:sp>
    </p:spTree>
    <p:extLst>
      <p:ext uri="{BB962C8B-B14F-4D97-AF65-F5344CB8AC3E}">
        <p14:creationId xmlns:p14="http://schemas.microsoft.com/office/powerpoint/2010/main" val="1640625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7" name="Subtitle 3">
            <a:extLst>
              <a:ext uri="{FF2B5EF4-FFF2-40B4-BE49-F238E27FC236}">
                <a16:creationId xmlns:a16="http://schemas.microsoft.com/office/drawing/2014/main" id="{55A7A4B4-C972-4A93-AC85-3DEA382354C3}"/>
              </a:ext>
            </a:extLst>
          </p:cNvPr>
          <p:cNvSpPr txBox="1">
            <a:spLocks/>
          </p:cNvSpPr>
          <p:nvPr/>
        </p:nvSpPr>
        <p:spPr>
          <a:xfrm>
            <a:off x="122349" y="1078791"/>
            <a:ext cx="8899302" cy="4157563"/>
          </a:xfrm>
          <a:prstGeom prst="rect">
            <a:avLst/>
          </a:prstGeom>
          <a:ln>
            <a:noFill/>
          </a:ln>
        </p:spPr>
        <p:txBody>
          <a:bodyPr vert="horz" lIns="91440" tIns="45720" rIns="91440" bIns="45720" rtlCol="0" anchor="t">
            <a:noAutofit/>
          </a:bodyPr>
          <a:lstStyle>
            <a:lvl1pPr marL="0" indent="0" algn="l" defTabSz="685800" rtl="0" eaLnBrk="1" latinLnBrk="0" hangingPunct="1">
              <a:lnSpc>
                <a:spcPct val="100000"/>
              </a:lnSpc>
              <a:spcBef>
                <a:spcPts val="750"/>
              </a:spcBef>
              <a:buClr>
                <a:schemeClr val="tx1"/>
              </a:buClr>
              <a:buFont typeface="Wingdings" pitchFamily="2" charset="2"/>
              <a:buNone/>
              <a:defRPr sz="1400" b="0" i="0" kern="120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900" indent="0" algn="ctr" defTabSz="685800" rtl="0" eaLnBrk="1" latinLnBrk="0" hangingPunct="1">
              <a:lnSpc>
                <a:spcPct val="100000"/>
              </a:lnSpc>
              <a:spcBef>
                <a:spcPts val="375"/>
              </a:spcBef>
              <a:buClr>
                <a:schemeClr val="tx1"/>
              </a:buClr>
              <a:buFont typeface="Wingdings" pitchFamily="2" charset="2"/>
              <a:buNone/>
              <a:defRPr sz="15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685800" indent="0" algn="ctr" defTabSz="685800" rtl="0" eaLnBrk="1" latinLnBrk="0" hangingPunct="1">
              <a:lnSpc>
                <a:spcPct val="100000"/>
              </a:lnSpc>
              <a:spcBef>
                <a:spcPts val="375"/>
              </a:spcBef>
              <a:buClr>
                <a:schemeClr val="tx1"/>
              </a:buClr>
              <a:buFont typeface="Wingdings" pitchFamily="2" charset="2"/>
              <a:buNone/>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287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3716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17145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0574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4003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7432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a:lstStyle>
          <a:p>
            <a:r>
              <a:rPr lang="en-GB" sz="1200" b="1">
                <a:solidFill>
                  <a:schemeClr val="tx1"/>
                </a:solidFill>
                <a:latin typeface="Calibri"/>
                <a:ea typeface="Roboto Thin"/>
                <a:cs typeface="Roboto Thin"/>
              </a:rPr>
              <a:t>SCHEDULE:</a:t>
            </a:r>
            <a:endParaRPr lang="en-GB" sz="1200" b="1">
              <a:solidFill>
                <a:srgbClr val="FFFFFF"/>
              </a:solidFill>
              <a:latin typeface="Calibri"/>
              <a:ea typeface="Roboto Thin"/>
              <a:cs typeface="Roboto Thin"/>
            </a:endParaRPr>
          </a:p>
          <a:p>
            <a:r>
              <a:rPr lang="en-GB" sz="900" b="1">
                <a:solidFill>
                  <a:schemeClr val="tx1"/>
                </a:solidFill>
                <a:latin typeface="Calibri"/>
                <a:ea typeface="Roboto Thin"/>
                <a:cs typeface="Roboto Thin"/>
              </a:rPr>
              <a:t>BUILD DAY: </a:t>
            </a:r>
            <a:r>
              <a:rPr lang="en-GB" sz="900" b="1">
                <a:solidFill>
                  <a:srgbClr val="FFFFFF"/>
                </a:solidFill>
                <a:latin typeface="Calibri"/>
                <a:ea typeface="Roboto Thin"/>
                <a:cs typeface="Roboto Thin"/>
              </a:rPr>
              <a:t>(Tuesday 13</a:t>
            </a:r>
            <a:r>
              <a:rPr lang="en-GB" sz="900" b="1" baseline="30000">
                <a:solidFill>
                  <a:srgbClr val="FFFFFF"/>
                </a:solidFill>
                <a:latin typeface="Calibri"/>
                <a:ea typeface="Roboto Thin"/>
                <a:cs typeface="Roboto Thin"/>
              </a:rPr>
              <a:t>th</a:t>
            </a:r>
            <a:r>
              <a:rPr lang="en-GB" sz="900" b="1">
                <a:solidFill>
                  <a:srgbClr val="FFFFFF"/>
                </a:solidFill>
                <a:latin typeface="Calibri"/>
                <a:ea typeface="Roboto Thin"/>
                <a:cs typeface="Roboto Thin"/>
              </a:rPr>
              <a:t> June)</a:t>
            </a:r>
            <a:endParaRPr lang="en-US" sz="900">
              <a:latin typeface="Calibri"/>
              <a:ea typeface="Roboto Thin"/>
              <a:cs typeface="Roboto Thin"/>
            </a:endParaRPr>
          </a:p>
          <a:p>
            <a:r>
              <a:rPr lang="en-GB" sz="900">
                <a:solidFill>
                  <a:srgbClr val="FFFFFF"/>
                </a:solidFill>
                <a:latin typeface="Calibri"/>
                <a:ea typeface="Roboto Thin"/>
                <a:cs typeface="Roboto Thin"/>
              </a:rPr>
              <a:t>08:00 – 15:00 Event set up</a:t>
            </a:r>
            <a:endParaRPr lang="en-US" sz="900">
              <a:latin typeface="Calibri"/>
              <a:ea typeface="Roboto Thin"/>
              <a:cs typeface="Roboto Thin"/>
            </a:endParaRPr>
          </a:p>
          <a:p>
            <a:r>
              <a:rPr lang="en-GB" sz="900">
                <a:solidFill>
                  <a:srgbClr val="FFFFFF"/>
                </a:solidFill>
                <a:latin typeface="Calibri"/>
                <a:ea typeface="Roboto Thin"/>
                <a:cs typeface="Roboto Thin"/>
              </a:rPr>
              <a:t>15:00 – 19:00 Exhibitor/contractor access.</a:t>
            </a:r>
          </a:p>
          <a:p>
            <a:endParaRPr lang="en-US" sz="900">
              <a:latin typeface="Calibri"/>
              <a:ea typeface="Roboto Thin"/>
              <a:cs typeface="Roboto Thin"/>
            </a:endParaRPr>
          </a:p>
          <a:p>
            <a:r>
              <a:rPr lang="en-GB" sz="900" b="1">
                <a:solidFill>
                  <a:schemeClr val="tx1"/>
                </a:solidFill>
                <a:latin typeface="Calibri"/>
                <a:ea typeface="Roboto Thin"/>
                <a:cs typeface="Roboto Thin"/>
              </a:rPr>
              <a:t>EVENT DAY: </a:t>
            </a:r>
            <a:r>
              <a:rPr lang="en-GB" sz="900" b="1">
                <a:solidFill>
                  <a:srgbClr val="FFFFFF"/>
                </a:solidFill>
                <a:latin typeface="Calibri"/>
                <a:ea typeface="Roboto Thin"/>
                <a:cs typeface="Calibri"/>
              </a:rPr>
              <a:t>(Wednesday 14</a:t>
            </a:r>
            <a:r>
              <a:rPr lang="en-GB" sz="900" b="1" baseline="30000">
                <a:solidFill>
                  <a:srgbClr val="FFFFFF"/>
                </a:solidFill>
                <a:latin typeface="Calibri"/>
                <a:ea typeface="Roboto Thin"/>
                <a:cs typeface="Calibri"/>
              </a:rPr>
              <a:t>th</a:t>
            </a:r>
            <a:r>
              <a:rPr lang="en-GB" sz="900" b="1">
                <a:solidFill>
                  <a:srgbClr val="FFFFFF"/>
                </a:solidFill>
                <a:latin typeface="Calibri"/>
                <a:ea typeface="Roboto Thin"/>
                <a:cs typeface="Calibri"/>
              </a:rPr>
              <a:t> June)</a:t>
            </a:r>
            <a:endParaRPr lang="en-US" sz="900">
              <a:latin typeface="Calibri"/>
              <a:ea typeface="Roboto Thin"/>
              <a:cs typeface="Roboto Thin"/>
            </a:endParaRPr>
          </a:p>
          <a:p>
            <a:r>
              <a:rPr lang="en-GB" sz="900">
                <a:solidFill>
                  <a:srgbClr val="FFFFFF"/>
                </a:solidFill>
                <a:latin typeface="Calibri"/>
                <a:ea typeface="Roboto Thin"/>
                <a:cs typeface="Roboto Thin"/>
              </a:rPr>
              <a:t>07.30 – 09:00 Exhibitor access.</a:t>
            </a:r>
            <a:endParaRPr lang="en-US" sz="900">
              <a:latin typeface="Calibri"/>
              <a:ea typeface="Roboto Thin"/>
              <a:cs typeface="Roboto Thin"/>
            </a:endParaRPr>
          </a:p>
          <a:p>
            <a:r>
              <a:rPr lang="en-GB" sz="900">
                <a:solidFill>
                  <a:srgbClr val="FFFFFF"/>
                </a:solidFill>
                <a:latin typeface="Calibri"/>
                <a:ea typeface="Roboto Thin"/>
                <a:cs typeface="Roboto Thin"/>
              </a:rPr>
              <a:t>09:30 – 15:00 Exhibition open – trolleys will not be allowed on the exhibition floor once the exhibition has opened to the public. </a:t>
            </a:r>
            <a:endParaRPr lang="en-US" sz="900">
              <a:latin typeface="Calibri"/>
              <a:ea typeface="Roboto Thin"/>
              <a:cs typeface="Roboto Thin"/>
            </a:endParaRPr>
          </a:p>
          <a:p>
            <a:r>
              <a:rPr lang="en-GB" sz="900">
                <a:solidFill>
                  <a:srgbClr val="FFFFFF"/>
                </a:solidFill>
                <a:latin typeface="Calibri"/>
                <a:ea typeface="Roboto Thin"/>
                <a:cs typeface="Roboto Thin"/>
              </a:rPr>
              <a:t>15:00 – 16:00 Stand replenishment. </a:t>
            </a:r>
          </a:p>
          <a:p>
            <a:endParaRPr lang="en-US" sz="900">
              <a:latin typeface="Calibri"/>
              <a:ea typeface="Roboto Thin"/>
              <a:cs typeface="Roboto Thin"/>
            </a:endParaRPr>
          </a:p>
          <a:p>
            <a:r>
              <a:rPr lang="en-GB" sz="900" b="1">
                <a:solidFill>
                  <a:schemeClr val="tx1"/>
                </a:solidFill>
                <a:latin typeface="Calibri"/>
                <a:ea typeface="Roboto Thin"/>
                <a:cs typeface="Roboto Thin"/>
              </a:rPr>
              <a:t>EVENT DAY 2 </a:t>
            </a:r>
            <a:r>
              <a:rPr lang="en-GB" sz="900" b="1">
                <a:solidFill>
                  <a:srgbClr val="FFFFFF"/>
                </a:solidFill>
                <a:latin typeface="Calibri"/>
                <a:ea typeface="Roboto Thin"/>
                <a:cs typeface="Roboto Thin"/>
              </a:rPr>
              <a:t>(Thursday 15</a:t>
            </a:r>
            <a:r>
              <a:rPr lang="en-GB" sz="900" b="1" baseline="30000">
                <a:solidFill>
                  <a:srgbClr val="FFFFFF"/>
                </a:solidFill>
                <a:latin typeface="Calibri"/>
                <a:ea typeface="Roboto Thin"/>
                <a:cs typeface="Roboto Thin"/>
              </a:rPr>
              <a:t>th</a:t>
            </a:r>
            <a:r>
              <a:rPr lang="en-GB" sz="900" b="1">
                <a:solidFill>
                  <a:srgbClr val="FFFFFF"/>
                </a:solidFill>
                <a:latin typeface="Calibri"/>
                <a:ea typeface="Roboto Thin"/>
                <a:cs typeface="Roboto Thin"/>
              </a:rPr>
              <a:t> June) </a:t>
            </a:r>
            <a:endParaRPr lang="en-US" sz="900">
              <a:latin typeface="Calibri"/>
              <a:ea typeface="Roboto Thin"/>
              <a:cs typeface="Roboto Thin"/>
            </a:endParaRPr>
          </a:p>
          <a:p>
            <a:r>
              <a:rPr lang="en-GB" sz="900">
                <a:solidFill>
                  <a:srgbClr val="FFFFFF"/>
                </a:solidFill>
                <a:latin typeface="Calibri"/>
                <a:ea typeface="Roboto Thin"/>
                <a:cs typeface="Calibri"/>
              </a:rPr>
              <a:t>07.30 – 09:00 Exhibitor access.</a:t>
            </a:r>
            <a:endParaRPr lang="en-US" sz="900">
              <a:latin typeface="Calibri"/>
              <a:ea typeface="Roboto Thin"/>
              <a:cs typeface="Calibri"/>
            </a:endParaRPr>
          </a:p>
          <a:p>
            <a:r>
              <a:rPr lang="en-GB" sz="900">
                <a:solidFill>
                  <a:srgbClr val="FFFFFF"/>
                </a:solidFill>
                <a:latin typeface="Calibri"/>
                <a:ea typeface="Roboto Thin"/>
                <a:cs typeface="Calibri"/>
              </a:rPr>
              <a:t>09:30 – 15:00 Exhibition open – trolleys will not be allowed on the exhibition floor once the exhibition has opened to the public. </a:t>
            </a:r>
            <a:endParaRPr lang="en-US">
              <a:cs typeface="Calibri"/>
            </a:endParaRPr>
          </a:p>
          <a:p>
            <a:r>
              <a:rPr lang="en-GB" sz="900">
                <a:solidFill>
                  <a:srgbClr val="FFFFFF"/>
                </a:solidFill>
                <a:latin typeface="Calibri"/>
                <a:ea typeface="Roboto Thin"/>
                <a:cs typeface="Roboto Thin"/>
              </a:rPr>
              <a:t>15:00 – 16:15 Exhibitor/contractor breakdown. </a:t>
            </a:r>
            <a:endParaRPr lang="en-US" sz="900">
              <a:latin typeface="Calibri"/>
              <a:ea typeface="Roboto Thin"/>
              <a:cs typeface="Roboto Thin"/>
            </a:endParaRPr>
          </a:p>
          <a:p>
            <a:r>
              <a:rPr lang="en-GB" sz="900">
                <a:solidFill>
                  <a:srgbClr val="FFFFFF"/>
                </a:solidFill>
                <a:latin typeface="Calibri"/>
                <a:ea typeface="Roboto Thin"/>
                <a:cs typeface="Roboto Thin"/>
              </a:rPr>
              <a:t>16:30 - event breakdown </a:t>
            </a:r>
            <a:r>
              <a:rPr lang="en-US" sz="900">
                <a:solidFill>
                  <a:srgbClr val="FFFFFF"/>
                </a:solidFill>
                <a:latin typeface="Calibri"/>
                <a:ea typeface="Roboto Thin"/>
                <a:cs typeface="Roboto Thin"/>
              </a:rPr>
              <a:t> </a:t>
            </a:r>
            <a:endParaRPr lang="en-GB" sz="900">
              <a:latin typeface="Calibri"/>
              <a:ea typeface="Roboto Thin"/>
              <a:cs typeface="Roboto Thin"/>
            </a:endParaRPr>
          </a:p>
          <a:p>
            <a:endParaRPr lang="en-GB" sz="800">
              <a:latin typeface="Calibri"/>
              <a:cs typeface="Roboto Thin"/>
            </a:endParaRPr>
          </a:p>
          <a:p>
            <a:endParaRPr lang="en-GB" sz="800">
              <a:solidFill>
                <a:srgbClr val="FFFFFF"/>
              </a:solidFill>
              <a:latin typeface="Calibri"/>
              <a:cs typeface="Roboto Thin"/>
            </a:endParaRPr>
          </a:p>
          <a:p>
            <a:endParaRPr lang="en-GB" sz="800">
              <a:solidFill>
                <a:srgbClr val="FFFFFF"/>
              </a:solidFill>
              <a:latin typeface="Calibri"/>
              <a:cs typeface="Roboto Thin"/>
            </a:endParaRPr>
          </a:p>
        </p:txBody>
      </p:sp>
      <p:sp>
        <p:nvSpPr>
          <p:cNvPr id="5" name="Title 3">
            <a:extLst>
              <a:ext uri="{FF2B5EF4-FFF2-40B4-BE49-F238E27FC236}">
                <a16:creationId xmlns:a16="http://schemas.microsoft.com/office/drawing/2014/main" id="{59EA9C03-5D47-8B1B-334D-04DC390F38AD}"/>
              </a:ext>
            </a:extLst>
          </p:cNvPr>
          <p:cNvSpPr>
            <a:spLocks noGrp="1"/>
          </p:cNvSpPr>
          <p:nvPr>
            <p:ph type="title"/>
          </p:nvPr>
        </p:nvSpPr>
        <p:spPr>
          <a:xfrm>
            <a:off x="202460" y="116125"/>
            <a:ext cx="8223251" cy="713720"/>
          </a:xfrm>
        </p:spPr>
        <p:txBody>
          <a:bodyPr/>
          <a:lstStyle/>
          <a:p>
            <a:r>
              <a:rPr lang="en-GB" sz="3200">
                <a:solidFill>
                  <a:srgbClr val="FFFFFF"/>
                </a:solidFill>
                <a:latin typeface="Arial" panose="020B0604020202020204" pitchFamily="34" charset="0"/>
                <a:ea typeface="Roboto"/>
                <a:cs typeface="Arial" panose="020B0604020202020204" pitchFamily="34" charset="0"/>
              </a:rPr>
              <a:t>LOGISTICS</a:t>
            </a:r>
            <a:endParaRPr lang="en-GB" sz="3200">
              <a:latin typeface="Arial" panose="020B0604020202020204" pitchFamily="34" charset="0"/>
              <a:ea typeface="Roboto"/>
              <a:cs typeface="Arial" panose="020B0604020202020204" pitchFamily="34" charset="0"/>
            </a:endParaRPr>
          </a:p>
        </p:txBody>
      </p:sp>
    </p:spTree>
    <p:extLst>
      <p:ext uri="{BB962C8B-B14F-4D97-AF65-F5344CB8AC3E}">
        <p14:creationId xmlns:p14="http://schemas.microsoft.com/office/powerpoint/2010/main" val="2106022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7" name="Subtitle 3">
            <a:extLst>
              <a:ext uri="{FF2B5EF4-FFF2-40B4-BE49-F238E27FC236}">
                <a16:creationId xmlns:a16="http://schemas.microsoft.com/office/drawing/2014/main" id="{55A7A4B4-C972-4A93-AC85-3DEA382354C3}"/>
              </a:ext>
            </a:extLst>
          </p:cNvPr>
          <p:cNvSpPr txBox="1">
            <a:spLocks/>
          </p:cNvSpPr>
          <p:nvPr/>
        </p:nvSpPr>
        <p:spPr>
          <a:xfrm>
            <a:off x="142340" y="1054331"/>
            <a:ext cx="8899302" cy="4089170"/>
          </a:xfrm>
          <a:prstGeom prst="rect">
            <a:avLst/>
          </a:prstGeom>
          <a:ln>
            <a:noFill/>
          </a:ln>
        </p:spPr>
        <p:txBody>
          <a:bodyPr vert="horz" lIns="91440" tIns="45720" rIns="91440" bIns="45720" rtlCol="0" anchor="t">
            <a:noAutofit/>
          </a:bodyPr>
          <a:lstStyle>
            <a:lvl1pPr marL="0" indent="0" algn="l" defTabSz="685800" rtl="0" eaLnBrk="1" latinLnBrk="0" hangingPunct="1">
              <a:lnSpc>
                <a:spcPct val="100000"/>
              </a:lnSpc>
              <a:spcBef>
                <a:spcPts val="750"/>
              </a:spcBef>
              <a:buClr>
                <a:schemeClr val="tx1"/>
              </a:buClr>
              <a:buFont typeface="Wingdings" pitchFamily="2" charset="2"/>
              <a:buNone/>
              <a:defRPr sz="1400" b="0" i="0" kern="120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900" indent="0" algn="ctr" defTabSz="685800" rtl="0" eaLnBrk="1" latinLnBrk="0" hangingPunct="1">
              <a:lnSpc>
                <a:spcPct val="100000"/>
              </a:lnSpc>
              <a:spcBef>
                <a:spcPts val="375"/>
              </a:spcBef>
              <a:buClr>
                <a:schemeClr val="tx1"/>
              </a:buClr>
              <a:buFont typeface="Wingdings" pitchFamily="2" charset="2"/>
              <a:buNone/>
              <a:defRPr sz="15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685800" indent="0" algn="ctr" defTabSz="685800" rtl="0" eaLnBrk="1" latinLnBrk="0" hangingPunct="1">
              <a:lnSpc>
                <a:spcPct val="100000"/>
              </a:lnSpc>
              <a:spcBef>
                <a:spcPts val="375"/>
              </a:spcBef>
              <a:buClr>
                <a:schemeClr val="tx1"/>
              </a:buClr>
              <a:buFont typeface="Wingdings" pitchFamily="2" charset="2"/>
              <a:buNone/>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287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3716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17145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0574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4003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7432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a:lstStyle>
          <a:p>
            <a:r>
              <a:rPr lang="en-US" sz="1200" b="1">
                <a:solidFill>
                  <a:schemeClr val="tx1"/>
                </a:solidFill>
                <a:latin typeface="Calibri"/>
                <a:ea typeface="Roboto Thin"/>
                <a:cs typeface="Calibri"/>
              </a:rPr>
              <a:t>ARRIVAL </a:t>
            </a:r>
          </a:p>
          <a:p>
            <a:pPr>
              <a:spcBef>
                <a:spcPts val="0"/>
              </a:spcBef>
            </a:pPr>
            <a:r>
              <a:rPr lang="en-GB" sz="1000">
                <a:solidFill>
                  <a:schemeClr val="bg1"/>
                </a:solidFill>
                <a:latin typeface="Calibri"/>
                <a:ea typeface="Roboto Thin"/>
                <a:cs typeface="Calibri"/>
              </a:rPr>
              <a:t>To gain entry to the Tennis Centre, exhibitor lanyards must be worn at all times. Your lanyard will be ready to collect when you arrive at the</a:t>
            </a:r>
          </a:p>
          <a:p>
            <a:pPr>
              <a:spcBef>
                <a:spcPts val="0"/>
              </a:spcBef>
            </a:pPr>
            <a:r>
              <a:rPr lang="en-GB" sz="1000">
                <a:solidFill>
                  <a:schemeClr val="bg1"/>
                </a:solidFill>
                <a:latin typeface="Calibri"/>
                <a:ea typeface="Roboto Thin"/>
                <a:cs typeface="Calibri"/>
              </a:rPr>
              <a:t>Tennis Centre. You must register details of who will be attending before the event, through your </a:t>
            </a:r>
            <a:r>
              <a:rPr lang="en-GB" sz="1000" err="1">
                <a:solidFill>
                  <a:schemeClr val="bg1"/>
                </a:solidFill>
                <a:latin typeface="Calibri"/>
                <a:ea typeface="Roboto Thin"/>
                <a:cs typeface="Calibri"/>
              </a:rPr>
              <a:t>ENet</a:t>
            </a:r>
            <a:r>
              <a:rPr lang="en-GB" sz="1000">
                <a:solidFill>
                  <a:schemeClr val="bg1"/>
                </a:solidFill>
                <a:latin typeface="Calibri"/>
                <a:ea typeface="Roboto Thin"/>
                <a:cs typeface="Calibri"/>
              </a:rPr>
              <a:t> account – instructions on</a:t>
            </a:r>
          </a:p>
          <a:p>
            <a:pPr>
              <a:spcBef>
                <a:spcPts val="0"/>
              </a:spcBef>
            </a:pPr>
            <a:r>
              <a:rPr lang="en-GB" sz="1000">
                <a:solidFill>
                  <a:schemeClr val="bg1"/>
                </a:solidFill>
                <a:latin typeface="Calibri"/>
                <a:ea typeface="Roboto Thin"/>
                <a:cs typeface="Calibri"/>
              </a:rPr>
              <a:t>how to do this will be emailed to the lead booker. Please find a campus map linked </a:t>
            </a:r>
            <a:r>
              <a:rPr lang="en-GB" sz="1000">
                <a:solidFill>
                  <a:schemeClr val="bg1"/>
                </a:solidFill>
                <a:latin typeface="Calibri"/>
                <a:ea typeface="Roboto Thin"/>
                <a:cs typeface="Calibri"/>
                <a:hlinkClick r:id="rId2"/>
              </a:rPr>
              <a:t>here.</a:t>
            </a:r>
            <a:endParaRPr lang="en-GB" sz="1000">
              <a:solidFill>
                <a:schemeClr val="bg1"/>
              </a:solidFill>
              <a:latin typeface="Calibri"/>
              <a:ea typeface="Roboto Thin"/>
              <a:cs typeface="Calibri"/>
            </a:endParaRPr>
          </a:p>
          <a:p>
            <a:r>
              <a:rPr lang="en-US" sz="1200" b="1">
                <a:solidFill>
                  <a:schemeClr val="tx1"/>
                </a:solidFill>
                <a:latin typeface="+mn-lt"/>
                <a:ea typeface="Roboto Thin"/>
                <a:cs typeface="Calibri"/>
              </a:rPr>
              <a:t>BUILD-UP</a:t>
            </a:r>
            <a:endParaRPr lang="en-US">
              <a:solidFill>
                <a:schemeClr val="tx1"/>
              </a:solidFill>
              <a:latin typeface="+mn-lt"/>
            </a:endParaRPr>
          </a:p>
          <a:p>
            <a:r>
              <a:rPr lang="en-GB" sz="1000">
                <a:solidFill>
                  <a:srgbClr val="FFFFFF"/>
                </a:solidFill>
                <a:latin typeface="Calibri"/>
                <a:ea typeface="Roboto Thin"/>
                <a:cs typeface="Calibri"/>
              </a:rPr>
              <a:t>Build-up times: </a:t>
            </a:r>
          </a:p>
          <a:p>
            <a:r>
              <a:rPr lang="en-GB" sz="1000">
                <a:solidFill>
                  <a:srgbClr val="FFFFFF"/>
                </a:solidFill>
                <a:latin typeface="Calibri"/>
                <a:cs typeface="Calibri"/>
              </a:rPr>
              <a:t>13th June 2023		</a:t>
            </a:r>
            <a:r>
              <a:rPr lang="en-GB" sz="1000">
                <a:solidFill>
                  <a:schemeClr val="bg1"/>
                </a:solidFill>
                <a:latin typeface="Calibri"/>
                <a:cs typeface="Calibri"/>
              </a:rPr>
              <a:t>12.00 – 15:00	Logistics &amp; stand build firms only</a:t>
            </a:r>
          </a:p>
          <a:p>
            <a:r>
              <a:rPr lang="en-GB" sz="1000">
                <a:solidFill>
                  <a:schemeClr val="bg1"/>
                </a:solidFill>
                <a:latin typeface="Calibri"/>
                <a:cs typeface="Calibri"/>
              </a:rPr>
              <a:t>			15:00 – 19:00	All exhibitor access</a:t>
            </a:r>
          </a:p>
          <a:p>
            <a:r>
              <a:rPr lang="en-GB" sz="1000">
                <a:solidFill>
                  <a:srgbClr val="FFFFFF"/>
                </a:solidFill>
                <a:latin typeface="Calibri"/>
                <a:cs typeface="Calibri"/>
              </a:rPr>
              <a:t>14th June 2023		07:30 – 09:15	All exhibitor access</a:t>
            </a:r>
          </a:p>
          <a:p>
            <a:r>
              <a:rPr lang="en-GB" sz="1000">
                <a:solidFill>
                  <a:srgbClr val="FFFFFF"/>
                </a:solidFill>
                <a:latin typeface="Calibri"/>
                <a:cs typeface="Calibri"/>
              </a:rPr>
              <a:t>15th June 2023		07:30 – 09:15	All exhibitor access</a:t>
            </a:r>
          </a:p>
          <a:p>
            <a:endParaRPr lang="en-GB" sz="1000">
              <a:solidFill>
                <a:srgbClr val="FFFFFF"/>
              </a:solidFill>
              <a:latin typeface="Calibri"/>
              <a:cs typeface="Calibri"/>
            </a:endParaRPr>
          </a:p>
          <a:p>
            <a:r>
              <a:rPr lang="en-GB" sz="1200" b="1">
                <a:solidFill>
                  <a:schemeClr val="tx1"/>
                </a:solidFill>
                <a:latin typeface="Calibri"/>
                <a:cs typeface="Calibri"/>
              </a:rPr>
              <a:t>THE EVENT</a:t>
            </a:r>
          </a:p>
          <a:p>
            <a:r>
              <a:rPr lang="en-GB" sz="1000">
                <a:solidFill>
                  <a:srgbClr val="FFFFFF"/>
                </a:solidFill>
                <a:latin typeface="Calibri"/>
                <a:ea typeface="Roboto Thin"/>
                <a:cs typeface="Calibri"/>
              </a:rPr>
              <a:t>Event day and times:</a:t>
            </a:r>
          </a:p>
          <a:p>
            <a:r>
              <a:rPr lang="en-GB" sz="1000">
                <a:solidFill>
                  <a:srgbClr val="FFFFFF"/>
                </a:solidFill>
                <a:latin typeface="Calibri"/>
                <a:cs typeface="Calibri"/>
              </a:rPr>
              <a:t>14th &amp; 15th June 2023		09:30 – 15:00</a:t>
            </a:r>
          </a:p>
          <a:p>
            <a:endParaRPr lang="en-GB" sz="800">
              <a:solidFill>
                <a:srgbClr val="FFFFFF"/>
              </a:solidFill>
              <a:latin typeface="Calibri"/>
              <a:cs typeface="Calibri"/>
            </a:endParaRPr>
          </a:p>
          <a:p>
            <a:endParaRPr lang="en-GB" sz="1000">
              <a:solidFill>
                <a:srgbClr val="FFFFFF"/>
              </a:solidFill>
              <a:latin typeface="Calibri"/>
              <a:cs typeface="Calibri"/>
            </a:endParaRPr>
          </a:p>
        </p:txBody>
      </p:sp>
      <p:sp>
        <p:nvSpPr>
          <p:cNvPr id="4" name="Title 3">
            <a:extLst>
              <a:ext uri="{FF2B5EF4-FFF2-40B4-BE49-F238E27FC236}">
                <a16:creationId xmlns:a16="http://schemas.microsoft.com/office/drawing/2014/main" id="{1EE0E370-C86F-C160-4DD5-279C0EF2EDF1}"/>
              </a:ext>
            </a:extLst>
          </p:cNvPr>
          <p:cNvSpPr txBox="1">
            <a:spLocks/>
          </p:cNvSpPr>
          <p:nvPr/>
        </p:nvSpPr>
        <p:spPr>
          <a:xfrm>
            <a:off x="202460" y="116125"/>
            <a:ext cx="8223251" cy="713720"/>
          </a:xfrm>
          <a:prstGeom prst="rect">
            <a:avLst/>
          </a:prstGeom>
          <a:noFill/>
        </p:spPr>
        <p:txBody>
          <a:bodyPr vert="horz" wrap="none" lIns="0" tIns="0" rIns="0" bIns="0" rtlCol="0" anchor="b">
            <a:noAutofit/>
          </a:bodyPr>
          <a:lstStyle>
            <a:lvl1pPr algn="l" defTabSz="685783" rtl="0" eaLnBrk="1" latinLnBrk="0" hangingPunct="1">
              <a:lnSpc>
                <a:spcPct val="90000"/>
              </a:lnSpc>
              <a:spcBef>
                <a:spcPct val="0"/>
              </a:spcBef>
              <a:buNone/>
              <a:defRPr sz="4500" b="1"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GB" sz="3200">
                <a:solidFill>
                  <a:srgbClr val="FFFFFF"/>
                </a:solidFill>
                <a:latin typeface="Arial" panose="020B0604020202020204" pitchFamily="34" charset="0"/>
                <a:ea typeface="Roboto"/>
                <a:cs typeface="Arial" panose="020B0604020202020204" pitchFamily="34" charset="0"/>
              </a:rPr>
              <a:t>LOGISTICS</a:t>
            </a:r>
            <a:endParaRPr lang="en-GB" sz="3200">
              <a:latin typeface="Arial" panose="020B0604020202020204" pitchFamily="34" charset="0"/>
              <a:ea typeface="Roboto"/>
              <a:cs typeface="Arial" panose="020B0604020202020204" pitchFamily="34" charset="0"/>
            </a:endParaRPr>
          </a:p>
        </p:txBody>
      </p:sp>
    </p:spTree>
    <p:extLst>
      <p:ext uri="{BB962C8B-B14F-4D97-AF65-F5344CB8AC3E}">
        <p14:creationId xmlns:p14="http://schemas.microsoft.com/office/powerpoint/2010/main" val="683456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7" name="Subtitle 3">
            <a:extLst>
              <a:ext uri="{FF2B5EF4-FFF2-40B4-BE49-F238E27FC236}">
                <a16:creationId xmlns:a16="http://schemas.microsoft.com/office/drawing/2014/main" id="{55A7A4B4-C972-4A93-AC85-3DEA382354C3}"/>
              </a:ext>
            </a:extLst>
          </p:cNvPr>
          <p:cNvSpPr txBox="1">
            <a:spLocks/>
          </p:cNvSpPr>
          <p:nvPr/>
        </p:nvSpPr>
        <p:spPr>
          <a:xfrm>
            <a:off x="142340" y="1045408"/>
            <a:ext cx="8899302" cy="4157563"/>
          </a:xfrm>
          <a:prstGeom prst="rect">
            <a:avLst/>
          </a:prstGeom>
          <a:ln>
            <a:noFill/>
          </a:ln>
        </p:spPr>
        <p:txBody>
          <a:bodyPr vert="horz" lIns="91440" tIns="45720" rIns="91440" bIns="45720" rtlCol="0" anchor="t">
            <a:noAutofit/>
          </a:bodyPr>
          <a:lstStyle>
            <a:lvl1pPr marL="0" indent="0" algn="l" defTabSz="685800" rtl="0" eaLnBrk="1" latinLnBrk="0" hangingPunct="1">
              <a:lnSpc>
                <a:spcPct val="100000"/>
              </a:lnSpc>
              <a:spcBef>
                <a:spcPts val="750"/>
              </a:spcBef>
              <a:buClr>
                <a:schemeClr val="tx1"/>
              </a:buClr>
              <a:buFont typeface="Wingdings" pitchFamily="2" charset="2"/>
              <a:buNone/>
              <a:defRPr sz="1400" b="0" i="0" kern="120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900" indent="0" algn="ctr" defTabSz="685800" rtl="0" eaLnBrk="1" latinLnBrk="0" hangingPunct="1">
              <a:lnSpc>
                <a:spcPct val="100000"/>
              </a:lnSpc>
              <a:spcBef>
                <a:spcPts val="375"/>
              </a:spcBef>
              <a:buClr>
                <a:schemeClr val="tx1"/>
              </a:buClr>
              <a:buFont typeface="Wingdings" pitchFamily="2" charset="2"/>
              <a:buNone/>
              <a:defRPr sz="15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685800" indent="0" algn="ctr" defTabSz="685800" rtl="0" eaLnBrk="1" latinLnBrk="0" hangingPunct="1">
              <a:lnSpc>
                <a:spcPct val="100000"/>
              </a:lnSpc>
              <a:spcBef>
                <a:spcPts val="375"/>
              </a:spcBef>
              <a:buClr>
                <a:schemeClr val="tx1"/>
              </a:buClr>
              <a:buFont typeface="Wingdings" pitchFamily="2" charset="2"/>
              <a:buNone/>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287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3716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17145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0574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4003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7432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a:lstStyle>
          <a:p>
            <a:r>
              <a:rPr lang="en-GB" sz="1200" b="1">
                <a:solidFill>
                  <a:schemeClr val="tx1"/>
                </a:solidFill>
                <a:latin typeface="Calibri"/>
                <a:ea typeface="Roboto Thin"/>
                <a:cs typeface="Calibri"/>
              </a:rPr>
              <a:t>UNLOADING</a:t>
            </a:r>
          </a:p>
          <a:p>
            <a:pPr>
              <a:spcBef>
                <a:spcPts val="0"/>
              </a:spcBef>
            </a:pPr>
            <a:r>
              <a:rPr lang="en-GB" sz="1000">
                <a:solidFill>
                  <a:schemeClr val="bg1"/>
                </a:solidFill>
                <a:latin typeface="Calibri"/>
                <a:ea typeface="Roboto Thin"/>
                <a:cs typeface="Calibri"/>
              </a:rPr>
              <a:t>Please unload your vehicle on the morning of the event outside the Tennis Centre and then park your vehicle in the pay and display car park which will be free for this event. Unloading of your vehicle must happen before 8.45am on event days.</a:t>
            </a:r>
          </a:p>
          <a:p>
            <a:pPr>
              <a:spcBef>
                <a:spcPts val="0"/>
              </a:spcBef>
            </a:pPr>
            <a:r>
              <a:rPr lang="en-GB" sz="1000">
                <a:solidFill>
                  <a:schemeClr val="bg1"/>
                </a:solidFill>
                <a:latin typeface="Calibri"/>
                <a:ea typeface="Roboto Thin"/>
                <a:cs typeface="Calibri"/>
              </a:rPr>
              <a:t>If you are arriving by taxi, please make your way to Leeds Beckett University, </a:t>
            </a:r>
            <a:r>
              <a:rPr lang="en-GB" sz="1000" err="1">
                <a:solidFill>
                  <a:schemeClr val="bg1"/>
                </a:solidFill>
                <a:latin typeface="Calibri"/>
                <a:ea typeface="Roboto Thin"/>
                <a:cs typeface="Calibri"/>
              </a:rPr>
              <a:t>Headingley</a:t>
            </a:r>
            <a:r>
              <a:rPr lang="en-GB" sz="1000">
                <a:solidFill>
                  <a:schemeClr val="bg1"/>
                </a:solidFill>
                <a:latin typeface="Calibri"/>
                <a:ea typeface="Roboto Thin"/>
                <a:cs typeface="Calibri"/>
              </a:rPr>
              <a:t> Campus, LS6 3QQ (please see campus map) where someone can direct you to the Tennis Centre. </a:t>
            </a:r>
            <a:endParaRPr lang="en-US" sz="1000">
              <a:solidFill>
                <a:schemeClr val="bg1"/>
              </a:solidFill>
              <a:latin typeface="Calibri"/>
              <a:ea typeface="Roboto Thin"/>
              <a:cs typeface="Calibri"/>
            </a:endParaRPr>
          </a:p>
          <a:p>
            <a:r>
              <a:rPr lang="en-GB" sz="1000">
                <a:solidFill>
                  <a:schemeClr val="tx1"/>
                </a:solidFill>
                <a:latin typeface="Calibri"/>
                <a:ea typeface="Roboto Thin"/>
              </a:rPr>
              <a:t>Trolleys are not provided at the venue, so please bring your own if you need one to deliver goods to your stand. Trolleys are only permitted on the exhibition floor outside event opening hours, for the safety of visitors.</a:t>
            </a:r>
          </a:p>
          <a:p>
            <a:endParaRPr lang="en-US" sz="1000" b="1">
              <a:solidFill>
                <a:srgbClr val="FFFFFF"/>
              </a:solidFill>
              <a:latin typeface="Calibri"/>
              <a:ea typeface="Roboto Thi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2834"/>
                </a:solidFill>
                <a:effectLst/>
                <a:uLnTx/>
                <a:uFillTx/>
                <a:latin typeface="Calibri"/>
                <a:ea typeface="Roboto Thin"/>
                <a:cs typeface="Roboto Thin"/>
              </a:rPr>
              <a:t>BREAKDOWN</a:t>
            </a:r>
            <a:r>
              <a:rPr kumimoji="0" lang="en-US" sz="1200" b="1" i="0" u="none" strike="noStrike" kern="1200" cap="none" spc="0" normalizeH="0" baseline="0" noProof="0">
                <a:ln>
                  <a:noFill/>
                </a:ln>
                <a:solidFill>
                  <a:srgbClr val="FFFFFF"/>
                </a:solidFill>
                <a:effectLst/>
                <a:uLnTx/>
                <a:uFillTx/>
                <a:latin typeface="Calibri"/>
                <a:ea typeface="Roboto Thin"/>
                <a:cs typeface="Roboto Thin"/>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F2834"/>
              </a:solidFill>
              <a:effectLst/>
              <a:uLnTx/>
              <a:uFillTx/>
              <a:latin typeface="Calibri"/>
              <a:ea typeface="Roboto Thin"/>
              <a:cs typeface="Roboto Thi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Calibri"/>
                <a:ea typeface="Roboto Thin"/>
                <a:cs typeface="Roboto Thin"/>
              </a:rPr>
              <a:t>15th June 2023		From 15:00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0000"/>
              </a:solidFill>
              <a:effectLst/>
              <a:uLnTx/>
              <a:uFillTx/>
              <a:latin typeface="Calibri"/>
              <a:ea typeface="Roboto Thin"/>
              <a:cs typeface="Roboto Thi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1"/>
                </a:solidFill>
                <a:effectLst/>
                <a:uLnTx/>
                <a:uFillTx/>
                <a:latin typeface="Calibri"/>
                <a:ea typeface="Roboto Thin"/>
                <a:cs typeface="Calibri"/>
              </a:rPr>
              <a:t>Exhibitors must remain on their stands, and not start dismantling them until the exhibition is clear of visitors. We anticipate this to be 5 to 10 minutes after the exhibition closes. To help facilitate this, and ensure health and safety is maintained, the loading doors will stay closed until the venue is clear of visitors.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chemeClr val="bg1"/>
                </a:solidFill>
                <a:effectLst/>
                <a:uLnTx/>
                <a:uFillTx/>
                <a:latin typeface="Calibri"/>
                <a:ea typeface="Roboto Thin"/>
                <a:cs typeface="Calibri"/>
              </a:rPr>
              <a:t>If exhibitors start dismantling stands while the event is still open, there will be no alternative but to close the exhibition, irrespective of how many visitors remain in the hall – this is standard industry practice, in line with guidance in the </a:t>
            </a:r>
            <a:r>
              <a:rPr kumimoji="0" lang="en-GB" sz="1000" b="0" i="0" u="none" strike="noStrike" kern="1200" cap="none" spc="0" normalizeH="0" baseline="0" noProof="0" err="1">
                <a:ln>
                  <a:noFill/>
                </a:ln>
                <a:solidFill>
                  <a:schemeClr val="bg1"/>
                </a:solidFill>
                <a:effectLst/>
                <a:uLnTx/>
                <a:uFillTx/>
                <a:latin typeface="Calibri"/>
                <a:ea typeface="Roboto Thin"/>
                <a:cs typeface="Calibri"/>
              </a:rPr>
              <a:t>eGuide</a:t>
            </a:r>
            <a:r>
              <a:rPr kumimoji="0" lang="en-GB" sz="1000" b="0" i="0" u="none" strike="noStrike" kern="1200" cap="none" spc="0" normalizeH="0" baseline="0" noProof="0">
                <a:ln>
                  <a:noFill/>
                </a:ln>
                <a:solidFill>
                  <a:schemeClr val="bg1"/>
                </a:solidFill>
                <a:effectLst/>
                <a:uLnTx/>
                <a:uFillTx/>
                <a:latin typeface="Calibri"/>
                <a:ea typeface="Roboto Thin"/>
                <a:cs typeface="Calibri"/>
              </a:rPr>
              <a:t>. This is because stands which are broken down while visitors are still in the hall pose a health and safety risk. As stated in the exhibitors’ code of conduct, all issues raised will be logged and reviewed regularly by UCAS and HELOA. The same principles apply for dismantling, as accessing.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000">
                <a:solidFill>
                  <a:schemeClr val="bg1"/>
                </a:solidFill>
                <a:latin typeface="Calibri"/>
                <a:ea typeface="Roboto Thin"/>
                <a:cs typeface="Calibri"/>
              </a:rPr>
              <a:t>Logistics contractors must not enter the campus arrive prior to 15.15. </a:t>
            </a:r>
            <a:endParaRPr kumimoji="0" lang="en-GB" sz="1000" b="0" i="0" u="none" strike="noStrike" kern="1200" cap="none" spc="0" normalizeH="0" baseline="0" noProof="0">
              <a:ln>
                <a:noFill/>
              </a:ln>
              <a:solidFill>
                <a:schemeClr val="bg1"/>
              </a:solidFill>
              <a:effectLst/>
              <a:uLnTx/>
              <a:uFillTx/>
              <a:latin typeface="Calibri"/>
              <a:ea typeface="Roboto Thin"/>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chemeClr val="bg1"/>
              </a:solidFill>
              <a:effectLst/>
              <a:uLnTx/>
              <a:uFillTx/>
              <a:latin typeface="Calibri"/>
              <a:ea typeface="Roboto Thin"/>
              <a:cs typeface="Calibri"/>
            </a:endParaRPr>
          </a:p>
          <a:p>
            <a:endParaRPr lang="en-GB" sz="1200" b="1">
              <a:solidFill>
                <a:schemeClr val="bg1"/>
              </a:solidFill>
              <a:latin typeface="Calibri"/>
              <a:ea typeface="Roboto Thin"/>
              <a:cs typeface="Calibri"/>
            </a:endParaRPr>
          </a:p>
          <a:p>
            <a:endParaRPr lang="en-GB" sz="1200" b="1">
              <a:solidFill>
                <a:schemeClr val="tx1"/>
              </a:solidFill>
              <a:latin typeface="Calibri"/>
              <a:ea typeface="Roboto Thin"/>
              <a:cs typeface="Calibri"/>
            </a:endParaRPr>
          </a:p>
          <a:p>
            <a:endParaRPr lang="en-GB" sz="1200">
              <a:solidFill>
                <a:schemeClr val="tx1"/>
              </a:solidFill>
              <a:latin typeface="Roboto Thin"/>
              <a:ea typeface="Roboto Thin"/>
              <a:cs typeface="Roboto Thin"/>
            </a:endParaRPr>
          </a:p>
          <a:p>
            <a:endParaRPr lang="en-GB" sz="1000">
              <a:solidFill>
                <a:schemeClr val="bg1"/>
              </a:solidFill>
              <a:highlight>
                <a:srgbClr val="FF00FF"/>
              </a:highlight>
              <a:latin typeface="Calibri"/>
              <a:cs typeface="Roboto Thin"/>
            </a:endParaRPr>
          </a:p>
          <a:p>
            <a:endParaRPr lang="en-GB" sz="1000">
              <a:solidFill>
                <a:schemeClr val="bg1"/>
              </a:solidFill>
              <a:latin typeface="Calibri"/>
              <a:cs typeface="Calibri"/>
            </a:endParaRPr>
          </a:p>
        </p:txBody>
      </p:sp>
      <p:sp>
        <p:nvSpPr>
          <p:cNvPr id="4" name="Title 3">
            <a:extLst>
              <a:ext uri="{FF2B5EF4-FFF2-40B4-BE49-F238E27FC236}">
                <a16:creationId xmlns:a16="http://schemas.microsoft.com/office/drawing/2014/main" id="{9AFBBE51-0103-41B0-3F29-14491846B2DC}"/>
              </a:ext>
            </a:extLst>
          </p:cNvPr>
          <p:cNvSpPr>
            <a:spLocks noGrp="1"/>
          </p:cNvSpPr>
          <p:nvPr>
            <p:ph type="title"/>
          </p:nvPr>
        </p:nvSpPr>
        <p:spPr>
          <a:xfrm>
            <a:off x="202460" y="116125"/>
            <a:ext cx="8223251" cy="713720"/>
          </a:xfrm>
        </p:spPr>
        <p:txBody>
          <a:bodyPr/>
          <a:lstStyle/>
          <a:p>
            <a:r>
              <a:rPr lang="en-GB" sz="3200">
                <a:solidFill>
                  <a:srgbClr val="FFFFFF"/>
                </a:solidFill>
                <a:latin typeface="Arial" panose="020B0604020202020204" pitchFamily="34" charset="0"/>
                <a:ea typeface="Roboto"/>
                <a:cs typeface="Arial" panose="020B0604020202020204" pitchFamily="34" charset="0"/>
              </a:rPr>
              <a:t>LOGISTICS </a:t>
            </a:r>
            <a:r>
              <a:rPr lang="en-GB" sz="1600">
                <a:solidFill>
                  <a:srgbClr val="FFFFFF"/>
                </a:solidFill>
                <a:latin typeface="Arial" panose="020B0604020202020204" pitchFamily="34" charset="0"/>
                <a:ea typeface="Roboto"/>
                <a:cs typeface="Arial" panose="020B0604020202020204" pitchFamily="34" charset="0"/>
              </a:rPr>
              <a:t>(added an extra page here)</a:t>
            </a:r>
            <a:endParaRPr lang="en-GB" sz="1600">
              <a:latin typeface="Arial" panose="020B0604020202020204" pitchFamily="34" charset="0"/>
              <a:ea typeface="Roboto"/>
              <a:cs typeface="Arial" panose="020B0604020202020204" pitchFamily="34" charset="0"/>
            </a:endParaRPr>
          </a:p>
        </p:txBody>
      </p:sp>
    </p:spTree>
    <p:extLst>
      <p:ext uri="{BB962C8B-B14F-4D97-AF65-F5344CB8AC3E}">
        <p14:creationId xmlns:p14="http://schemas.microsoft.com/office/powerpoint/2010/main" val="4094660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7" name="Subtitle 3">
            <a:extLst>
              <a:ext uri="{FF2B5EF4-FFF2-40B4-BE49-F238E27FC236}">
                <a16:creationId xmlns:a16="http://schemas.microsoft.com/office/drawing/2014/main" id="{55A7A4B4-C972-4A93-AC85-3DEA382354C3}"/>
              </a:ext>
            </a:extLst>
          </p:cNvPr>
          <p:cNvSpPr txBox="1">
            <a:spLocks/>
          </p:cNvSpPr>
          <p:nvPr/>
        </p:nvSpPr>
        <p:spPr>
          <a:xfrm>
            <a:off x="142340" y="1045408"/>
            <a:ext cx="8899302" cy="4157563"/>
          </a:xfrm>
          <a:prstGeom prst="rect">
            <a:avLst/>
          </a:prstGeom>
          <a:ln>
            <a:noFill/>
          </a:ln>
        </p:spPr>
        <p:txBody>
          <a:bodyPr vert="horz" lIns="91440" tIns="45720" rIns="91440" bIns="45720" rtlCol="0" anchor="t">
            <a:noAutofit/>
          </a:bodyPr>
          <a:lstStyle>
            <a:lvl1pPr marL="0" indent="0" algn="l" defTabSz="685800" rtl="0" eaLnBrk="1" latinLnBrk="0" hangingPunct="1">
              <a:lnSpc>
                <a:spcPct val="100000"/>
              </a:lnSpc>
              <a:spcBef>
                <a:spcPts val="750"/>
              </a:spcBef>
              <a:buClr>
                <a:schemeClr val="tx1"/>
              </a:buClr>
              <a:buFont typeface="Wingdings" pitchFamily="2" charset="2"/>
              <a:buNone/>
              <a:defRPr sz="1400" b="0" i="0" kern="120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900" indent="0" algn="ctr" defTabSz="685800" rtl="0" eaLnBrk="1" latinLnBrk="0" hangingPunct="1">
              <a:lnSpc>
                <a:spcPct val="100000"/>
              </a:lnSpc>
              <a:spcBef>
                <a:spcPts val="375"/>
              </a:spcBef>
              <a:buClr>
                <a:schemeClr val="tx1"/>
              </a:buClr>
              <a:buFont typeface="Wingdings" pitchFamily="2" charset="2"/>
              <a:buNone/>
              <a:defRPr sz="15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685800" indent="0" algn="ctr" defTabSz="685800" rtl="0" eaLnBrk="1" latinLnBrk="0" hangingPunct="1">
              <a:lnSpc>
                <a:spcPct val="100000"/>
              </a:lnSpc>
              <a:spcBef>
                <a:spcPts val="375"/>
              </a:spcBef>
              <a:buClr>
                <a:schemeClr val="tx1"/>
              </a:buClr>
              <a:buFont typeface="Wingdings" pitchFamily="2" charset="2"/>
              <a:buNone/>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287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3716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17145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0574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4003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7432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a:lstStyle>
          <a:p>
            <a:r>
              <a:rPr lang="en-US" sz="1200" b="1">
                <a:solidFill>
                  <a:schemeClr val="tx1"/>
                </a:solidFill>
                <a:latin typeface="Calibri"/>
                <a:ea typeface="Roboto Thin"/>
                <a:cs typeface="Calibri"/>
              </a:rPr>
              <a:t>DELIVERIES </a:t>
            </a:r>
            <a:endParaRPr lang="en-US" sz="1200">
              <a:solidFill>
                <a:schemeClr val="tx1"/>
              </a:solidFill>
              <a:latin typeface="Roboto Thin"/>
              <a:ea typeface="Roboto Thin"/>
              <a:cs typeface="Roboto Thin"/>
            </a:endParaRPr>
          </a:p>
          <a:p>
            <a:r>
              <a:rPr lang="en-GB" sz="1000">
                <a:solidFill>
                  <a:schemeClr val="tx1"/>
                </a:solidFill>
                <a:latin typeface="Calibri"/>
                <a:ea typeface="Roboto Thin"/>
                <a:cs typeface="Roboto Thin"/>
              </a:rPr>
              <a:t>Please refer to the build-up and breakdown section in addition to the information below. </a:t>
            </a:r>
          </a:p>
          <a:p>
            <a:r>
              <a:rPr lang="en-GB" sz="1000">
                <a:solidFill>
                  <a:schemeClr val="tx1"/>
                </a:solidFill>
                <a:latin typeface="Calibri"/>
                <a:ea typeface="Roboto Thin"/>
                <a:cs typeface="Roboto Thin"/>
              </a:rPr>
              <a:t>The venue address for couriers is: </a:t>
            </a:r>
          </a:p>
          <a:p>
            <a:pPr>
              <a:spcBef>
                <a:spcPts val="0"/>
              </a:spcBef>
            </a:pPr>
            <a:endParaRPr lang="en-GB" sz="1000" b="1">
              <a:solidFill>
                <a:schemeClr val="tx1"/>
              </a:solidFill>
              <a:latin typeface="Calibri"/>
              <a:ea typeface="Roboto Thin"/>
              <a:cs typeface="Roboto Thin"/>
            </a:endParaRPr>
          </a:p>
          <a:p>
            <a:pPr>
              <a:spcBef>
                <a:spcPts val="0"/>
              </a:spcBef>
            </a:pPr>
            <a:r>
              <a:rPr lang="en-GB" sz="1000" b="1">
                <a:solidFill>
                  <a:schemeClr val="tx1"/>
                </a:solidFill>
                <a:latin typeface="Calibri"/>
                <a:ea typeface="Roboto Thin"/>
                <a:cs typeface="Roboto Thin"/>
              </a:rPr>
              <a:t>Exhibitor name </a:t>
            </a:r>
          </a:p>
          <a:p>
            <a:pPr>
              <a:spcBef>
                <a:spcPts val="0"/>
              </a:spcBef>
            </a:pPr>
            <a:r>
              <a:rPr lang="en-GB" sz="1000" b="1">
                <a:solidFill>
                  <a:schemeClr val="tx1"/>
                </a:solidFill>
                <a:latin typeface="Calibri"/>
                <a:ea typeface="Roboto Thin"/>
                <a:cs typeface="Roboto Thin"/>
              </a:rPr>
              <a:t>Stand number </a:t>
            </a:r>
          </a:p>
          <a:p>
            <a:pPr>
              <a:spcBef>
                <a:spcPts val="0"/>
              </a:spcBef>
            </a:pPr>
            <a:r>
              <a:rPr lang="en-GB" sz="1000">
                <a:solidFill>
                  <a:schemeClr val="tx1"/>
                </a:solidFill>
                <a:latin typeface="Calibri"/>
                <a:ea typeface="Roboto Thin"/>
                <a:cs typeface="Roboto Thin"/>
              </a:rPr>
              <a:t>UCAS Leeds</a:t>
            </a:r>
          </a:p>
          <a:p>
            <a:pPr>
              <a:spcBef>
                <a:spcPts val="0"/>
              </a:spcBef>
            </a:pPr>
            <a:r>
              <a:rPr lang="en-GB" sz="1000">
                <a:solidFill>
                  <a:schemeClr val="tx1"/>
                </a:solidFill>
                <a:latin typeface="Calibri"/>
                <a:ea typeface="Roboto Thin"/>
                <a:cs typeface="Roboto Thin"/>
              </a:rPr>
              <a:t>Stand number [***] (see floorplan for your stand number)</a:t>
            </a:r>
          </a:p>
          <a:p>
            <a:pPr>
              <a:spcBef>
                <a:spcPts val="0"/>
              </a:spcBef>
            </a:pPr>
            <a:r>
              <a:rPr lang="en-GB" sz="1000">
                <a:solidFill>
                  <a:schemeClr val="tx1"/>
                </a:solidFill>
                <a:latin typeface="Calibri"/>
                <a:ea typeface="Roboto Thin"/>
                <a:cs typeface="Roboto Thin"/>
              </a:rPr>
              <a:t>[Organisation name] </a:t>
            </a:r>
          </a:p>
          <a:p>
            <a:pPr>
              <a:spcBef>
                <a:spcPts val="0"/>
              </a:spcBef>
            </a:pPr>
            <a:r>
              <a:rPr lang="en-GB" sz="1000">
                <a:solidFill>
                  <a:schemeClr val="tx1"/>
                </a:solidFill>
                <a:latin typeface="Calibri"/>
                <a:ea typeface="Roboto Thin"/>
                <a:cs typeface="Roboto Thin"/>
              </a:rPr>
              <a:t>c/o Leeds Beckett University</a:t>
            </a:r>
          </a:p>
          <a:p>
            <a:pPr>
              <a:spcBef>
                <a:spcPts val="0"/>
              </a:spcBef>
            </a:pPr>
            <a:r>
              <a:rPr lang="en-GB" sz="1000">
                <a:solidFill>
                  <a:schemeClr val="tx1"/>
                </a:solidFill>
                <a:latin typeface="Calibri"/>
                <a:ea typeface="Roboto Thin"/>
                <a:cs typeface="Roboto Thin"/>
              </a:rPr>
              <a:t>Tennis Centre, </a:t>
            </a:r>
            <a:r>
              <a:rPr lang="en-GB" sz="1000" err="1">
                <a:solidFill>
                  <a:schemeClr val="tx1"/>
                </a:solidFill>
                <a:latin typeface="Calibri"/>
                <a:ea typeface="Roboto Thin"/>
                <a:cs typeface="Roboto Thin"/>
              </a:rPr>
              <a:t>Headingley</a:t>
            </a:r>
            <a:r>
              <a:rPr lang="en-GB" sz="1000">
                <a:solidFill>
                  <a:schemeClr val="tx1"/>
                </a:solidFill>
                <a:latin typeface="Calibri"/>
                <a:ea typeface="Roboto Thin"/>
                <a:cs typeface="Roboto Thin"/>
              </a:rPr>
              <a:t> Campus</a:t>
            </a:r>
          </a:p>
          <a:p>
            <a:pPr>
              <a:spcBef>
                <a:spcPts val="0"/>
              </a:spcBef>
            </a:pPr>
            <a:r>
              <a:rPr lang="en-GB" sz="1000">
                <a:solidFill>
                  <a:schemeClr val="tx1"/>
                </a:solidFill>
                <a:latin typeface="Calibri"/>
                <a:ea typeface="Roboto Thin"/>
                <a:cs typeface="Roboto Thin"/>
              </a:rPr>
              <a:t>Leeds, LS6 3QQ</a:t>
            </a:r>
          </a:p>
          <a:p>
            <a:endParaRPr lang="en-GB" sz="1200" b="1">
              <a:solidFill>
                <a:schemeClr val="tx1"/>
              </a:solidFill>
              <a:latin typeface="Calibri"/>
              <a:ea typeface="Roboto Thin"/>
              <a:cs typeface="Roboto Thin"/>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F2834"/>
                </a:solidFill>
                <a:effectLst/>
                <a:uLnTx/>
                <a:uFillTx/>
                <a:latin typeface="Calibri"/>
                <a:ea typeface="Roboto Thin"/>
                <a:cs typeface="Roboto Thin"/>
              </a:rPr>
              <a:t>Deliveries can be made anytime between </a:t>
            </a:r>
            <a:r>
              <a:rPr kumimoji="0" lang="en-GB" sz="1000" b="0" i="0" u="none" strike="noStrike" kern="1200" cap="none" spc="0" normalizeH="0" baseline="0" noProof="0">
                <a:ln>
                  <a:noFill/>
                </a:ln>
                <a:solidFill>
                  <a:schemeClr val="tx1"/>
                </a:solidFill>
                <a:effectLst/>
                <a:uLnTx/>
                <a:uFillTx/>
                <a:latin typeface="Calibri"/>
                <a:ea typeface="Roboto Thin"/>
                <a:cs typeface="Roboto Thin"/>
              </a:rPr>
              <a:t>12.00– 19:00 on the 13th June</a:t>
            </a:r>
            <a:r>
              <a:rPr kumimoji="0" lang="en-GB" sz="1000" b="0" i="0" u="none" strike="noStrike" kern="1200" cap="none" spc="0" normalizeH="0" baseline="0" noProof="0">
                <a:ln>
                  <a:noFill/>
                </a:ln>
                <a:solidFill>
                  <a:srgbClr val="1F2834"/>
                </a:solidFill>
                <a:effectLst/>
                <a:uLnTx/>
                <a:uFillTx/>
                <a:latin typeface="Calibri"/>
                <a:ea typeface="Roboto Thin"/>
                <a:cs typeface="Roboto Thin"/>
              </a:rPr>
              <a:t>.</a:t>
            </a:r>
            <a:r>
              <a:rPr lang="en-GB" sz="1000">
                <a:solidFill>
                  <a:srgbClr val="1F2834"/>
                </a:solidFill>
                <a:latin typeface="Calibri"/>
                <a:ea typeface="Roboto Thin"/>
                <a:cs typeface="Roboto Thin"/>
              </a:rPr>
              <a:t> </a:t>
            </a:r>
            <a:r>
              <a:rPr kumimoji="0" lang="en-GB" sz="1000" b="0" i="0" u="none" strike="noStrike" kern="1200" cap="none" spc="0" normalizeH="0" baseline="0" noProof="0">
                <a:ln>
                  <a:noFill/>
                </a:ln>
                <a:solidFill>
                  <a:srgbClr val="1F2834"/>
                </a:solidFill>
                <a:effectLst/>
                <a:uLnTx/>
                <a:uFillTx/>
                <a:latin typeface="Calibri"/>
                <a:ea typeface="Roboto Thin"/>
                <a:cs typeface="Roboto Thin"/>
              </a:rPr>
              <a:t>Any deliveries made before this time will not be accepted by the venue and returned to the sender.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F2834"/>
                </a:solidFill>
                <a:effectLst/>
                <a:uLnTx/>
                <a:uFillTx/>
                <a:latin typeface="Calibri"/>
                <a:ea typeface="Roboto Thin"/>
                <a:cs typeface="Roboto Thin"/>
              </a:rPr>
              <a:t> If you are expecting goods to be delivered by courier, please make sure they are aware of the dates of the event, and venue opening times. All deliveries not clearly addressed, or those which arrive prior to the stated time, are likely to be lost or returned to the sender. Please make sure the staff on your stand are aware of: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F2834"/>
                </a:solidFill>
                <a:effectLst/>
                <a:uLnTx/>
                <a:uFillTx/>
                <a:latin typeface="Calibri"/>
                <a:ea typeface="Roboto Thin"/>
                <a:cs typeface="Roboto Thin"/>
              </a:rPr>
              <a:t> •	who your courier is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F2834"/>
                </a:solidFill>
                <a:effectLst/>
                <a:uLnTx/>
                <a:uFillTx/>
                <a:latin typeface="Calibri"/>
                <a:ea typeface="Roboto Thin"/>
                <a:cs typeface="Roboto Thin"/>
              </a:rPr>
              <a:t>•	your courier’s contact details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F2834"/>
                </a:solidFill>
                <a:effectLst/>
                <a:uLnTx/>
                <a:uFillTx/>
                <a:latin typeface="Calibri"/>
                <a:ea typeface="Roboto Thin"/>
                <a:cs typeface="Roboto Thin"/>
              </a:rPr>
              <a:t>•	what is being delivered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F2834"/>
                </a:solidFill>
                <a:effectLst/>
                <a:uLnTx/>
                <a:uFillTx/>
                <a:latin typeface="Calibri"/>
                <a:ea typeface="Roboto Thin"/>
                <a:cs typeface="Roboto Thin"/>
              </a:rPr>
              <a:t>Note: All deliveries must access campus via the Church Wood Avenue entrance – for satnav, use LS6 5LF.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1F2834"/>
                </a:solidFill>
                <a:effectLst/>
                <a:uLnTx/>
                <a:uFillTx/>
                <a:latin typeface="Calibri"/>
                <a:ea typeface="Roboto Thin"/>
                <a:cs typeface="Roboto Thin"/>
              </a:rPr>
              <a:t>No pallets/pallet trucks will be allowed inside the exhibition venue. All delivery companies must remove any pallets immediately following unloading. </a:t>
            </a:r>
            <a:endParaRPr lang="en-GB" sz="1000">
              <a:solidFill>
                <a:schemeClr val="bg1"/>
              </a:solidFill>
              <a:highlight>
                <a:srgbClr val="FF00FF"/>
              </a:highlight>
              <a:latin typeface="Calibri"/>
              <a:cs typeface="Roboto Thin"/>
            </a:endParaRPr>
          </a:p>
          <a:p>
            <a:endParaRPr lang="en-GB" sz="1000">
              <a:solidFill>
                <a:schemeClr val="bg1"/>
              </a:solidFill>
              <a:latin typeface="Calibri"/>
              <a:cs typeface="Calibri"/>
            </a:endParaRPr>
          </a:p>
        </p:txBody>
      </p:sp>
      <p:sp>
        <p:nvSpPr>
          <p:cNvPr id="4" name="Title 3">
            <a:extLst>
              <a:ext uri="{FF2B5EF4-FFF2-40B4-BE49-F238E27FC236}">
                <a16:creationId xmlns:a16="http://schemas.microsoft.com/office/drawing/2014/main" id="{9AFBBE51-0103-41B0-3F29-14491846B2DC}"/>
              </a:ext>
            </a:extLst>
          </p:cNvPr>
          <p:cNvSpPr>
            <a:spLocks noGrp="1"/>
          </p:cNvSpPr>
          <p:nvPr>
            <p:ph type="title"/>
          </p:nvPr>
        </p:nvSpPr>
        <p:spPr>
          <a:xfrm>
            <a:off x="202460" y="116125"/>
            <a:ext cx="8223251" cy="713720"/>
          </a:xfrm>
        </p:spPr>
        <p:txBody>
          <a:bodyPr/>
          <a:lstStyle/>
          <a:p>
            <a:r>
              <a:rPr lang="en-GB" sz="3200">
                <a:solidFill>
                  <a:srgbClr val="FFFFFF"/>
                </a:solidFill>
                <a:latin typeface="Arial" panose="020B0604020202020204" pitchFamily="34" charset="0"/>
                <a:ea typeface="Roboto"/>
                <a:cs typeface="Arial" panose="020B0604020202020204" pitchFamily="34" charset="0"/>
              </a:rPr>
              <a:t>LOGISTICS</a:t>
            </a:r>
            <a:endParaRPr lang="en-GB" sz="3200">
              <a:latin typeface="Arial" panose="020B0604020202020204" pitchFamily="34" charset="0"/>
              <a:ea typeface="Roboto"/>
              <a:cs typeface="Arial" panose="020B0604020202020204" pitchFamily="34" charset="0"/>
            </a:endParaRPr>
          </a:p>
        </p:txBody>
      </p:sp>
    </p:spTree>
    <p:extLst>
      <p:ext uri="{BB962C8B-B14F-4D97-AF65-F5344CB8AC3E}">
        <p14:creationId xmlns:p14="http://schemas.microsoft.com/office/powerpoint/2010/main" val="2826063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7" name="Subtitle 3">
            <a:extLst>
              <a:ext uri="{FF2B5EF4-FFF2-40B4-BE49-F238E27FC236}">
                <a16:creationId xmlns:a16="http://schemas.microsoft.com/office/drawing/2014/main" id="{55A7A4B4-C972-4A93-AC85-3DEA382354C3}"/>
              </a:ext>
            </a:extLst>
          </p:cNvPr>
          <p:cNvSpPr txBox="1">
            <a:spLocks/>
          </p:cNvSpPr>
          <p:nvPr/>
        </p:nvSpPr>
        <p:spPr>
          <a:xfrm>
            <a:off x="142340" y="1045408"/>
            <a:ext cx="8899302" cy="4157563"/>
          </a:xfrm>
          <a:prstGeom prst="rect">
            <a:avLst/>
          </a:prstGeom>
          <a:ln>
            <a:noFill/>
          </a:ln>
        </p:spPr>
        <p:txBody>
          <a:bodyPr vert="horz" lIns="91440" tIns="45720" rIns="91440" bIns="45720" rtlCol="0" anchor="t">
            <a:noAutofit/>
          </a:bodyPr>
          <a:lstStyle>
            <a:lvl1pPr marL="0" indent="0" algn="l" defTabSz="685800" rtl="0" eaLnBrk="1" latinLnBrk="0" hangingPunct="1">
              <a:lnSpc>
                <a:spcPct val="100000"/>
              </a:lnSpc>
              <a:spcBef>
                <a:spcPts val="750"/>
              </a:spcBef>
              <a:buClr>
                <a:schemeClr val="tx1"/>
              </a:buClr>
              <a:buFont typeface="Wingdings" pitchFamily="2" charset="2"/>
              <a:buNone/>
              <a:defRPr sz="1400" b="0" i="0" kern="120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900" indent="0" algn="ctr" defTabSz="685800" rtl="0" eaLnBrk="1" latinLnBrk="0" hangingPunct="1">
              <a:lnSpc>
                <a:spcPct val="100000"/>
              </a:lnSpc>
              <a:spcBef>
                <a:spcPts val="375"/>
              </a:spcBef>
              <a:buClr>
                <a:schemeClr val="tx1"/>
              </a:buClr>
              <a:buFont typeface="Wingdings" pitchFamily="2" charset="2"/>
              <a:buNone/>
              <a:defRPr sz="15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685800" indent="0" algn="ctr" defTabSz="685800" rtl="0" eaLnBrk="1" latinLnBrk="0" hangingPunct="1">
              <a:lnSpc>
                <a:spcPct val="100000"/>
              </a:lnSpc>
              <a:spcBef>
                <a:spcPts val="375"/>
              </a:spcBef>
              <a:buClr>
                <a:schemeClr val="tx1"/>
              </a:buClr>
              <a:buFont typeface="Wingdings" pitchFamily="2" charset="2"/>
              <a:buNone/>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287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371600" indent="0" algn="ctr" defTabSz="685800" rtl="0" eaLnBrk="1" latinLnBrk="0" hangingPunct="1">
              <a:lnSpc>
                <a:spcPct val="100000"/>
              </a:lnSpc>
              <a:spcBef>
                <a:spcPts val="375"/>
              </a:spcBef>
              <a:buClr>
                <a:schemeClr val="tx1"/>
              </a:buClr>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17145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0574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4003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743200" indent="0" algn="ctr" defTabSz="685800" rtl="0" eaLnBrk="1" latinLnBrk="0" hangingPunct="1">
              <a:lnSpc>
                <a:spcPct val="100000"/>
              </a:lnSpc>
              <a:spcBef>
                <a:spcPts val="375"/>
              </a:spcBef>
              <a:buFont typeface="Wingdings" pitchFamily="2" charset="2"/>
              <a:buNone/>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a:lstStyle>
          <a:p>
            <a:r>
              <a:rPr lang="en-GB" sz="1200" b="1">
                <a:solidFill>
                  <a:schemeClr val="tx1"/>
                </a:solidFill>
                <a:latin typeface="Calibri"/>
                <a:ea typeface="Roboto Thin"/>
                <a:cs typeface="Roboto Thin"/>
              </a:rPr>
              <a:t>ORGANISERS</a:t>
            </a:r>
            <a:endParaRPr lang="en-GB" sz="1200" b="1">
              <a:solidFill>
                <a:schemeClr val="tx1"/>
              </a:solidFill>
              <a:latin typeface="Calibri"/>
              <a:cs typeface="Roboto Thin"/>
            </a:endParaRPr>
          </a:p>
          <a:p>
            <a:r>
              <a:rPr lang="en-GB" sz="1000">
                <a:solidFill>
                  <a:schemeClr val="tx1"/>
                </a:solidFill>
                <a:latin typeface="Calibri"/>
                <a:ea typeface="Roboto Thin"/>
                <a:cs typeface="Roboto Thin"/>
              </a:rPr>
              <a:t>The organisers can be contacted through the staff at the Registration/Information marquee outside of the Exhibition Hall.  The lead organiser is Klaudia Gawrysiak. During the exhibition, Klaudia can be contacted on 07387233317  </a:t>
            </a:r>
          </a:p>
          <a:p>
            <a:r>
              <a:rPr lang="en-GB" sz="1000">
                <a:solidFill>
                  <a:schemeClr val="tx1"/>
                </a:solidFill>
                <a:latin typeface="Calibri"/>
                <a:ea typeface="Roboto Thin"/>
                <a:cs typeface="Roboto Thin"/>
              </a:rPr>
              <a:t>Before the exhibition, please contact recruitmentevents@leedsbeckett.ac.uk.</a:t>
            </a:r>
          </a:p>
          <a:p>
            <a:r>
              <a:rPr lang="en-GB" sz="1200" b="1">
                <a:solidFill>
                  <a:schemeClr val="tx1"/>
                </a:solidFill>
                <a:latin typeface="Calibri"/>
                <a:ea typeface="Roboto Thin"/>
                <a:cs typeface="Calibri"/>
              </a:rPr>
              <a:t>STORAGE</a:t>
            </a:r>
            <a:endParaRPr lang="en-GB" sz="1200">
              <a:solidFill>
                <a:schemeClr val="tx1"/>
              </a:solidFill>
              <a:latin typeface="Roboto Thin"/>
              <a:ea typeface="Roboto Thin"/>
              <a:cs typeface="Roboto Thin"/>
            </a:endParaRPr>
          </a:p>
          <a:p>
            <a:r>
              <a:rPr kumimoji="0" lang="en-GB" sz="1000" b="0" i="0" u="none" strike="noStrike" kern="1200" cap="none" spc="0" normalizeH="0" baseline="0" noProof="0">
                <a:ln>
                  <a:noFill/>
                </a:ln>
                <a:solidFill>
                  <a:srgbClr val="1F2834"/>
                </a:solidFill>
                <a:effectLst/>
                <a:uLnTx/>
                <a:uFillTx/>
                <a:latin typeface="Calibri"/>
                <a:ea typeface="Roboto Thin"/>
                <a:cs typeface="Roboto Thin"/>
              </a:rPr>
              <a:t>Storage space at the venue is extremely limited, so please only deliver resources that can be accommodated within the confines of your stand. </a:t>
            </a:r>
          </a:p>
          <a:p>
            <a:endParaRPr lang="en-GB" sz="1000">
              <a:solidFill>
                <a:schemeClr val="bg1"/>
              </a:solidFill>
              <a:highlight>
                <a:srgbClr val="FF00FF"/>
              </a:highlight>
              <a:latin typeface="Calibri"/>
              <a:cs typeface="Roboto Thin"/>
            </a:endParaRPr>
          </a:p>
          <a:p>
            <a:endParaRPr lang="en-GB" sz="1000">
              <a:solidFill>
                <a:schemeClr val="bg1"/>
              </a:solidFill>
              <a:latin typeface="Calibri"/>
              <a:cs typeface="Calibri"/>
            </a:endParaRPr>
          </a:p>
        </p:txBody>
      </p:sp>
      <p:sp>
        <p:nvSpPr>
          <p:cNvPr id="4" name="Title 3">
            <a:extLst>
              <a:ext uri="{FF2B5EF4-FFF2-40B4-BE49-F238E27FC236}">
                <a16:creationId xmlns:a16="http://schemas.microsoft.com/office/drawing/2014/main" id="{9AFBBE51-0103-41B0-3F29-14491846B2DC}"/>
              </a:ext>
            </a:extLst>
          </p:cNvPr>
          <p:cNvSpPr>
            <a:spLocks noGrp="1"/>
          </p:cNvSpPr>
          <p:nvPr>
            <p:ph type="title"/>
          </p:nvPr>
        </p:nvSpPr>
        <p:spPr>
          <a:xfrm>
            <a:off x="202460" y="116125"/>
            <a:ext cx="8223251" cy="713720"/>
          </a:xfrm>
        </p:spPr>
        <p:txBody>
          <a:bodyPr/>
          <a:lstStyle/>
          <a:p>
            <a:r>
              <a:rPr lang="en-GB" sz="3200">
                <a:solidFill>
                  <a:srgbClr val="FFFFFF"/>
                </a:solidFill>
                <a:latin typeface="Arial" panose="020B0604020202020204" pitchFamily="34" charset="0"/>
                <a:ea typeface="Roboto"/>
                <a:cs typeface="Arial" panose="020B0604020202020204" pitchFamily="34" charset="0"/>
              </a:rPr>
              <a:t>LOGISTICS </a:t>
            </a:r>
            <a:r>
              <a:rPr lang="en-GB" sz="1600">
                <a:solidFill>
                  <a:srgbClr val="FFFFFF"/>
                </a:solidFill>
                <a:latin typeface="Arial" panose="020B0604020202020204" pitchFamily="34" charset="0"/>
                <a:ea typeface="Roboto"/>
                <a:cs typeface="Arial" panose="020B0604020202020204" pitchFamily="34" charset="0"/>
              </a:rPr>
              <a:t>(added an extra page here)</a:t>
            </a:r>
            <a:endParaRPr lang="en-GB" sz="1600">
              <a:latin typeface="Arial" panose="020B0604020202020204" pitchFamily="34" charset="0"/>
              <a:ea typeface="Roboto"/>
              <a:cs typeface="Arial" panose="020B0604020202020204" pitchFamily="34" charset="0"/>
            </a:endParaRPr>
          </a:p>
        </p:txBody>
      </p:sp>
    </p:spTree>
    <p:extLst>
      <p:ext uri="{BB962C8B-B14F-4D97-AF65-F5344CB8AC3E}">
        <p14:creationId xmlns:p14="http://schemas.microsoft.com/office/powerpoint/2010/main" val="3255885452"/>
      </p:ext>
    </p:extLst>
  </p:cSld>
  <p:clrMapOvr>
    <a:masterClrMapping/>
  </p:clrMapOvr>
</p:sld>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231EDBAEA52A44BE6DA24F6021F679" ma:contentTypeVersion="" ma:contentTypeDescription="Create a new document." ma:contentTypeScope="" ma:versionID="eb032f32be9232bbf494b45c5f1abd9f">
  <xsd:schema xmlns:xsd="http://www.w3.org/2001/XMLSchema" xmlns:xs="http://www.w3.org/2001/XMLSchema" xmlns:p="http://schemas.microsoft.com/office/2006/metadata/properties" xmlns:ns2="55603442-09ec-4cf3-b21f-b1c3f828b53a" xmlns:ns3="65932ca6-4adc-484d-b8f1-15dd16f54743" xmlns:ns4="e4892233-78cd-43d9-a9a5-a1ec5c9e84f2" targetNamespace="http://schemas.microsoft.com/office/2006/metadata/properties" ma:root="true" ma:fieldsID="6be4c406b84bb79079d2153c8b83b9be" ns2:_="" ns3:_="" ns4:_="">
    <xsd:import namespace="55603442-09ec-4cf3-b21f-b1c3f828b53a"/>
    <xsd:import namespace="65932ca6-4adc-484d-b8f1-15dd16f54743"/>
    <xsd:import namespace="e4892233-78cd-43d9-a9a5-a1ec5c9e84f2"/>
    <xsd:element name="properties">
      <xsd:complexType>
        <xsd:sequence>
          <xsd:element name="documentManagement">
            <xsd:complexType>
              <xsd:all>
                <xsd:element ref="ns2:o594b9623ea34bdc9c6aea44ad991b1e" minOccurs="0"/>
                <xsd:element ref="ns2:TaxCatchAll" minOccurs="0"/>
                <xsd:element ref="ns2:id9aa5e1b5a5459bb4675cfd87a13fa5" minOccurs="0"/>
                <xsd:element ref="ns3:MediaServiceMetadata" minOccurs="0"/>
                <xsd:element ref="ns3:MediaServiceFastMetadata" minOccurs="0"/>
                <xsd:element ref="ns4:SharedWithUsers" minOccurs="0"/>
                <xsd:element ref="ns4:SharedWithDetails" minOccurs="0"/>
                <xsd:element ref="ns3:MediaServiceDateTaken" minOccurs="0"/>
                <xsd:element ref="ns3:MediaServiceLocation"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LengthInSeconds" minOccurs="0"/>
                <xsd:element ref="ns3:lcf76f155ced4ddcb4097134ff3c332f"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o594b9623ea34bdc9c6aea44ad991b1e" ma:index="9" ma:taxonomy="true" ma:internalName="o594b9623ea34bdc9c6aea44ad991b1e" ma:taxonomyFieldName="Document_x0020_Type" ma:displayName="Document Type" ma:default="" ma:fieldId="{8594b962-3ea3-4bdc-9c6a-ea44ad991b1e}" ma:sspId="780052e2-7a6d-497f-9711-5471179560a1" ma:termSetId="6382f8d6-c56d-48db-b6e7-1cb2f96a46e5"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afc0f26e-c3d7-4eb4-a1d0-321f5475e467}" ma:internalName="TaxCatchAll" ma:showField="CatchAllData" ma:web="e4892233-78cd-43d9-a9a5-a1ec5c9e84f2">
      <xsd:complexType>
        <xsd:complexContent>
          <xsd:extension base="dms:MultiChoiceLookup">
            <xsd:sequence>
              <xsd:element name="Value" type="dms:Lookup" maxOccurs="unbounded" minOccurs="0" nillable="true"/>
            </xsd:sequence>
          </xsd:extension>
        </xsd:complexContent>
      </xsd:complexType>
    </xsd:element>
    <xsd:element name="id9aa5e1b5a5459bb4675cfd87a13fa5" ma:index="12" ma:taxonomy="true" ma:internalName="id9aa5e1b5a5459bb4675cfd87a13fa5" ma:taxonomyFieldName="Protective_x0020_Marking" ma:displayName="Protective Marking" ma:default="" ma:fieldId="{2d9aa5e1-b5a5-459b-b467-5cfd87a13fa5}" ma:sspId="780052e2-7a6d-497f-9711-5471179560a1" ma:termSetId="df74b54d-9358-424a-8190-c53c0077f21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5932ca6-4adc-484d-b8f1-15dd16f54743"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LengthInSeconds" ma:index="24" nillable="true" ma:displayName="MediaLengthInSeconds" ma:hidden="true"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892233-78cd-43d9-a9a5-a1ec5c9e84f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SharedWithUsers xmlns="e4892233-78cd-43d9-a9a5-a1ec5c9e84f2">
      <UserInfo>
        <DisplayName>Kay Harper</DisplayName>
        <AccountId>165</AccountId>
        <AccountType/>
      </UserInfo>
      <UserInfo>
        <DisplayName>Camilla Meeuwissen-True</DisplayName>
        <AccountId>155</AccountId>
        <AccountType/>
      </UserInfo>
    </SharedWithUsers>
    <lcf76f155ced4ddcb4097134ff3c332f xmlns="65932ca6-4adc-484d-b8f1-15dd16f54743">
      <Terms xmlns="http://schemas.microsoft.com/office/infopath/2007/PartnerControls"/>
    </lcf76f155ced4ddcb4097134ff3c332f>
    <o594b9623ea34bdc9c6aea44ad991b1e xmlns="55603442-09ec-4cf3-b21f-b1c3f828b53a">
      <Terms xmlns="http://schemas.microsoft.com/office/infopath/2007/PartnerControls"/>
    </o594b9623ea34bdc9c6aea44ad991b1e>
    <id9aa5e1b5a5459bb4675cfd87a13fa5 xmlns="55603442-09ec-4cf3-b21f-b1c3f828b53a">
      <Terms xmlns="http://schemas.microsoft.com/office/infopath/2007/PartnerControls"/>
    </id9aa5e1b5a5459bb4675cfd87a13fa5>
  </documentManagement>
</p:properties>
</file>

<file path=customXml/itemProps1.xml><?xml version="1.0" encoding="utf-8"?>
<ds:datastoreItem xmlns:ds="http://schemas.openxmlformats.org/officeDocument/2006/customXml" ds:itemID="{D5293FC8-5957-48F4-8E0C-88D5BEF16694}"/>
</file>

<file path=customXml/itemProps2.xml><?xml version="1.0" encoding="utf-8"?>
<ds:datastoreItem xmlns:ds="http://schemas.openxmlformats.org/officeDocument/2006/customXml" ds:itemID="{67E61C9A-8ABF-4146-B06B-7B87FCB3F76D}">
  <ds:schemaRefs>
    <ds:schemaRef ds:uri="http://schemas.microsoft.com/sharepoint/v3/contenttype/forms"/>
  </ds:schemaRefs>
</ds:datastoreItem>
</file>

<file path=customXml/itemProps3.xml><?xml version="1.0" encoding="utf-8"?>
<ds:datastoreItem xmlns:ds="http://schemas.openxmlformats.org/officeDocument/2006/customXml" ds:itemID="{440FDCD6-A7AB-4E9A-8D34-6EB49E737799}">
  <ds:schemaRefs>
    <ds:schemaRef ds:uri="06c46ce8-e7a3-4001-9ccb-1bd40581efd8"/>
    <ds:schemaRef ds:uri="38488625-844a-4f29-bf37-9a46f234d5e9"/>
    <ds:schemaRef ds:uri="55603442-09ec-4cf3-b21f-b1c3f828b53a"/>
    <ds:schemaRef ds:uri="65932ca6-4adc-484d-b8f1-15dd16f54743"/>
    <ds:schemaRef ds:uri="e4892233-78cd-43d9-a9a5-a1ec5c9e84f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1601</Words>
  <Application>Microsoft Office PowerPoint</Application>
  <PresentationFormat>On-screen Show (16:9)</PresentationFormat>
  <Paragraphs>132</Paragraphs>
  <Slides>11</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Mongoose Regular</vt:lpstr>
      <vt:lpstr>Roboto</vt:lpstr>
      <vt:lpstr>Roboto Light</vt:lpstr>
      <vt:lpstr>Roboto Thin</vt:lpstr>
      <vt:lpstr>Wingdings</vt:lpstr>
      <vt:lpstr>ucas2020</vt:lpstr>
      <vt:lpstr>PowerPoint Presentation</vt:lpstr>
      <vt:lpstr>PowerPoint Presentation</vt:lpstr>
      <vt:lpstr>EVENT INFORMATION</vt:lpstr>
      <vt:lpstr>EVENT INFORMATION</vt:lpstr>
      <vt:lpstr>LOGISTICS</vt:lpstr>
      <vt:lpstr>PowerPoint Presentation</vt:lpstr>
      <vt:lpstr>LOGISTICS (added an extra page here)</vt:lpstr>
      <vt:lpstr>LOGISTICS</vt:lpstr>
      <vt:lpstr>LOGISTICS (added an extra page here)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Emily Bibby</cp:lastModifiedBy>
  <cp:revision>2</cp:revision>
  <dcterms:created xsi:type="dcterms:W3CDTF">2020-07-08T13:08:58Z</dcterms:created>
  <dcterms:modified xsi:type="dcterms:W3CDTF">2023-05-23T11:08:49Z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0x010100E910193BC6106349B18DF32B03DA8B13</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y fmtid="{D5CDD505-2E9C-101B-9397-08002B2CF9AE}" pid="11" name="Document_x0020_Type">
    <vt:lpwstr/>
  </property>
  <property fmtid="{D5CDD505-2E9C-101B-9397-08002B2CF9AE}" pid="12" name="of3bb56970f14d9287ee26c2d07836b5">
    <vt:lpwstr>STANDARD|2325cda6-4dcc-491d-9c86-24597bb9f7a5</vt:lpwstr>
  </property>
  <property fmtid="{D5CDD505-2E9C-101B-9397-08002B2CF9AE}" pid="13" name="Retention">
    <vt:lpwstr>1;#STANDARD|2325cda6-4dcc-491d-9c86-24597bb9f7a5</vt:lpwstr>
  </property>
  <property fmtid="{D5CDD505-2E9C-101B-9397-08002B2CF9AE}" pid="14" name="Protective_x0020_Marking">
    <vt:lpwstr/>
  </property>
  <property fmtid="{D5CDD505-2E9C-101B-9397-08002B2CF9AE}" pid="15" name="Document Type">
    <vt:lpwstr>55;#Handbook|69089f80-3e03-4659-a2c3-8f702a5c1425</vt:lpwstr>
  </property>
  <property fmtid="{D5CDD505-2E9C-101B-9397-08002B2CF9AE}" pid="16" name="Protective Marking">
    <vt:lpwstr>4;#Internal Use Only|6880ffdc-6355-4504-b0db-97f56942321b</vt:lpwstr>
  </property>
</Properties>
</file>