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3"/>
  </p:notesMasterIdLst>
  <p:sldIdLst>
    <p:sldId id="364" r:id="rId5"/>
    <p:sldId id="390" r:id="rId6"/>
    <p:sldId id="366" r:id="rId7"/>
    <p:sldId id="393" r:id="rId8"/>
    <p:sldId id="387" r:id="rId9"/>
    <p:sldId id="392" r:id="rId10"/>
    <p:sldId id="391" r:id="rId11"/>
    <p:sldId id="365"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1F2834"/>
    <a:srgbClr val="B12F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911644-4865-C285-73F4-F8C63017C779}" v="29" dt="2023-05-16T09:54:10.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p:restoredTop sz="94694"/>
  </p:normalViewPr>
  <p:slideViewPr>
    <p:cSldViewPr snapToGrid="0">
      <p:cViewPr varScale="1">
        <p:scale>
          <a:sx n="112" d="100"/>
          <a:sy n="112" d="100"/>
        </p:scale>
        <p:origin x="114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ylock, Shannon-May" userId="S::shannon-may.blaylock@cumbria.ac.uk::ff92c81c-8312-40d6-8def-6c67d46b6c62" providerId="AD" clId="Web-{3E911644-4865-C285-73F4-F8C63017C779}"/>
    <pc:docChg chg="modSld">
      <pc:chgData name="Blaylock, Shannon-May" userId="S::shannon-may.blaylock@cumbria.ac.uk::ff92c81c-8312-40d6-8def-6c67d46b6c62" providerId="AD" clId="Web-{3E911644-4865-C285-73F4-F8C63017C779}" dt="2023-05-16T09:54:10.090" v="28" actId="20577"/>
      <pc:docMkLst>
        <pc:docMk/>
      </pc:docMkLst>
      <pc:sldChg chg="modSp">
        <pc:chgData name="Blaylock, Shannon-May" userId="S::shannon-may.blaylock@cumbria.ac.uk::ff92c81c-8312-40d6-8def-6c67d46b6c62" providerId="AD" clId="Web-{3E911644-4865-C285-73F4-F8C63017C779}" dt="2023-05-16T09:54:10.090" v="28" actId="20577"/>
        <pc:sldMkLst>
          <pc:docMk/>
          <pc:sldMk cId="3218984391" sldId="366"/>
        </pc:sldMkLst>
        <pc:spChg chg="mod">
          <ac:chgData name="Blaylock, Shannon-May" userId="S::shannon-may.blaylock@cumbria.ac.uk::ff92c81c-8312-40d6-8def-6c67d46b6c62" providerId="AD" clId="Web-{3E911644-4865-C285-73F4-F8C63017C779}" dt="2023-05-16T09:54:10.090" v="28" actId="20577"/>
          <ac:spMkLst>
            <pc:docMk/>
            <pc:sldMk cId="3218984391" sldId="366"/>
            <ac:spMk id="9" creationId="{3D3B0DA4-1E22-48A9-B22C-CFE61DD356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a:t>
            </a:fld>
            <a:endParaRPr lang="en-US"/>
          </a:p>
        </p:txBody>
      </p:sp>
    </p:spTree>
    <p:extLst>
      <p:ext uri="{BB962C8B-B14F-4D97-AF65-F5344CB8AC3E}">
        <p14:creationId xmlns:p14="http://schemas.microsoft.com/office/powerpoint/2010/main" val="117078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B106E-8D4E-4C4B-B3F1-B510A67D8807}" type="slidenum">
              <a:rPr lang="en-US" smtClean="0"/>
              <a:t>2</a:t>
            </a:fld>
            <a:endParaRPr lang="en-US"/>
          </a:p>
        </p:txBody>
      </p:sp>
    </p:spTree>
    <p:extLst>
      <p:ext uri="{BB962C8B-B14F-4D97-AF65-F5344CB8AC3E}">
        <p14:creationId xmlns:p14="http://schemas.microsoft.com/office/powerpoint/2010/main" val="540343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403692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7"/>
            <a:ext cx="4958139"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45459" y="991242"/>
            <a:ext cx="4240307"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60" y="1006610"/>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7"/>
            <a:ext cx="4958139"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7" y="2937295"/>
            <a:ext cx="8223251" cy="1629945"/>
          </a:xfrm>
        </p:spPr>
        <p:txBody>
          <a:bodyPr/>
          <a:lstStyle>
            <a:lvl1pPr marL="0" indent="0">
              <a:buNone/>
              <a:defRPr sz="18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7" y="1282306"/>
            <a:ext cx="8223251"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7" y="2937295"/>
            <a:ext cx="8223251" cy="1629945"/>
          </a:xfrm>
        </p:spPr>
        <p:txBody>
          <a:bodyPr/>
          <a:lstStyle>
            <a:lvl1pPr marL="0" indent="0">
              <a:buNone/>
              <a:defRPr sz="1800">
                <a:solidFill>
                  <a:schemeClr val="accent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7"/>
            <a:ext cx="4958139"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4"/>
            <a:ext cx="4240307"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9" y="1635125"/>
            <a:ext cx="3868340" cy="410883"/>
          </a:xfrm>
        </p:spPr>
        <p:txBody>
          <a:bodyPr anchor="b">
            <a:noAutofit/>
          </a:bodyPr>
          <a:lstStyle>
            <a:lvl1pPr marL="0" indent="0">
              <a:buNone/>
              <a:defRPr sz="2100" b="1">
                <a:solidFill>
                  <a:schemeClr val="accent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2" y="2110580"/>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3"/>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3"/>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4"/>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4"/>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5"/>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5"/>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6"/>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6"/>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7"/>
            <a:ext cx="4958139"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4"/>
            <a:ext cx="4240307"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Blank 6">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Blank 6">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Blank 6">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Blank 6">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Blank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_Blank 6">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Blank 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91"/>
            <a:ext cx="742323"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16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16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16 May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16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3455"/>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16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3455"/>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16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8" y="1635127"/>
            <a:ext cx="8569325" cy="2997597"/>
          </a:xfrm>
          <a:prstGeom prst="rect">
            <a:avLst/>
          </a:prstGeom>
          <a:ln>
            <a:noFill/>
          </a:ln>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16 May 2023</a:t>
            </a:fld>
            <a:endParaRPr lang="en-US"/>
          </a:p>
        </p:txBody>
      </p:sp>
      <p:sp>
        <p:nvSpPr>
          <p:cNvPr id="5" name="Footer Placeholder 4"/>
          <p:cNvSpPr>
            <a:spLocks noGrp="1"/>
          </p:cNvSpPr>
          <p:nvPr>
            <p:ph type="ftr" sz="quarter" idx="3"/>
          </p:nvPr>
        </p:nvSpPr>
        <p:spPr>
          <a:xfrm>
            <a:off x="287339"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736" r:id="rId26"/>
    <p:sldLayoutId id="2147483787" r:id="rId27"/>
    <p:sldLayoutId id="2147483788" r:id="rId28"/>
    <p:sldLayoutId id="2147483789" r:id="rId29"/>
    <p:sldLayoutId id="2147483790" r:id="rId30"/>
    <p:sldLayoutId id="2147483791" r:id="rId31"/>
    <p:sldLayoutId id="2147483792" r:id="rId32"/>
    <p:sldLayoutId id="2147483737" r:id="rId33"/>
    <p:sldLayoutId id="2147483794" r:id="rId34"/>
    <p:sldLayoutId id="2147483795" r:id="rId35"/>
    <p:sldLayoutId id="2147483796" r:id="rId36"/>
    <p:sldLayoutId id="2147483797" r:id="rId37"/>
    <p:sldLayoutId id="2147483793" r:id="rId38"/>
    <p:sldLayoutId id="2147483798" r:id="rId39"/>
    <p:sldLayoutId id="2147483738" r:id="rId40"/>
    <p:sldLayoutId id="2147483799" r:id="rId41"/>
    <p:sldLayoutId id="2147483800" r:id="rId42"/>
    <p:sldLayoutId id="2147483801" r:id="rId43"/>
    <p:sldLayoutId id="2147483802" r:id="rId44"/>
    <p:sldLayoutId id="2147483803" r:id="rId45"/>
    <p:sldLayoutId id="2147483804" r:id="rId46"/>
    <p:sldLayoutId id="2147483739"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806" r:id="rId61"/>
    <p:sldLayoutId id="2147483807" r:id="rId62"/>
    <p:sldLayoutId id="2147483808" r:id="rId63"/>
    <p:sldLayoutId id="2147483809" r:id="rId64"/>
    <p:sldLayoutId id="2147483810" r:id="rId65"/>
    <p:sldLayoutId id="2147483811" r:id="rId66"/>
    <p:sldLayoutId id="2147483812" r:id="rId67"/>
    <p:sldLayoutId id="2147483813" r:id="rId68"/>
    <p:sldLayoutId id="2147483741" r:id="rId69"/>
    <p:sldLayoutId id="2147483761" r:id="rId70"/>
    <p:sldLayoutId id="2147483762" r:id="rId71"/>
    <p:sldLayoutId id="2147483763" r:id="rId72"/>
    <p:sldLayoutId id="2147483764" r:id="rId73"/>
    <p:sldLayoutId id="2147483805" r:id="rId74"/>
  </p:sldLayoutIdLst>
  <p:hf hdr="0"/>
  <p:txStyles>
    <p:title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46" indent="-171446" algn="l" defTabSz="685783" rtl="0" eaLnBrk="1" latinLnBrk="0" hangingPunct="1">
        <a:lnSpc>
          <a:spcPct val="100000"/>
        </a:lnSpc>
        <a:spcBef>
          <a:spcPts val="751"/>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514338" indent="-171446" algn="l" defTabSz="685783"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857229" indent="-171446" algn="l" defTabSz="685783"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200121" indent="-171446" algn="l" defTabSz="685783" rtl="0" eaLnBrk="1" latinLnBrk="0" hangingPunct="1">
        <a:lnSpc>
          <a:spcPct val="100000"/>
        </a:lnSpc>
        <a:spcBef>
          <a:spcPts val="375"/>
        </a:spcBef>
        <a:buClr>
          <a:schemeClr val="tx1"/>
        </a:buClr>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543012" indent="-171446" algn="l" defTabSz="685783" rtl="0" eaLnBrk="1" latinLnBrk="0" hangingPunct="1">
        <a:lnSpc>
          <a:spcPct val="100000"/>
        </a:lnSpc>
        <a:spcBef>
          <a:spcPts val="375"/>
        </a:spcBef>
        <a:buClr>
          <a:schemeClr val="tx1"/>
        </a:buClr>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885904"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795"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686"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578"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mailto:events@ucas.ac.uk"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hyperlink" Target="mailto:e.bibby@ucas.ac.uk"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hyperlink" Target="mailto:studentrecruitment@cumbria.ac.uk" TargetMode="External"/><Relationship Id="rId2" Type="http://schemas.openxmlformats.org/officeDocument/2006/relationships/hyperlink" Target="mailto:Shannon-May.Blaylock@cumbria.ac.uk" TargetMode="Externa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hyperlink" Target="https://www.linkedin.com/company/ucas" TargetMode="External"/><Relationship Id="rId3" Type="http://schemas.openxmlformats.org/officeDocument/2006/relationships/hyperlink" Target="https://en-gb.facebook.com/ucasonline/" TargetMode="External"/><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hyperlink" Target="https://twitter.com/ucas_online?ref_src=twsrc%5Egoogle%7Ctwcamp%5Eserp%7Ctwgr%5Eauthor" TargetMode="External"/><Relationship Id="rId10" Type="http://schemas.openxmlformats.org/officeDocument/2006/relationships/hyperlink" Target="mailto:events@ucas.ac.uk" TargetMode="External"/><Relationship Id="rId4" Type="http://schemas.openxmlformats.org/officeDocument/2006/relationships/image" Target="../media/image18.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reading a book&#10;&#10;Description automatically generated with medium confidence">
            <a:extLst>
              <a:ext uri="{FF2B5EF4-FFF2-40B4-BE49-F238E27FC236}">
                <a16:creationId xmlns:a16="http://schemas.microsoft.com/office/drawing/2014/main" id="{3DCAA34C-DECA-44A0-B15A-7CAA8A2E4882}"/>
              </a:ext>
            </a:extLst>
          </p:cNvPr>
          <p:cNvPicPr>
            <a:picLocks noChangeAspect="1"/>
          </p:cNvPicPr>
          <p:nvPr/>
        </p:nvPicPr>
        <p:blipFill rotWithShape="1">
          <a:blip r:embed="rId3"/>
          <a:srcRect t="15209" b="-15209"/>
          <a:stretch/>
        </p:blipFill>
        <p:spPr>
          <a:xfrm>
            <a:off x="0" y="0"/>
            <a:ext cx="9144000" cy="6085332"/>
          </a:xfrm>
          <a:prstGeom prst="rect">
            <a:avLst/>
          </a:prstGeom>
        </p:spPr>
      </p:pic>
      <p:sp>
        <p:nvSpPr>
          <p:cNvPr id="20" name="Rectangle 19">
            <a:extLst>
              <a:ext uri="{FF2B5EF4-FFF2-40B4-BE49-F238E27FC236}">
                <a16:creationId xmlns:a16="http://schemas.microsoft.com/office/drawing/2014/main" id="{6B3825D2-71FC-4113-B2E6-1522E8017CE2}"/>
              </a:ext>
            </a:extLst>
          </p:cNvPr>
          <p:cNvSpPr/>
          <p:nvPr/>
        </p:nvSpPr>
        <p:spPr>
          <a:xfrm>
            <a:off x="4874925" y="895531"/>
            <a:ext cx="3688010" cy="34265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8831FE7-6DB5-4EF3-8256-448A2E0008F1}"/>
              </a:ext>
            </a:extLst>
          </p:cNvPr>
          <p:cNvSpPr txBox="1"/>
          <p:nvPr/>
        </p:nvSpPr>
        <p:spPr>
          <a:xfrm>
            <a:off x="5049527" y="2724155"/>
            <a:ext cx="4809299" cy="646331"/>
          </a:xfrm>
          <a:prstGeom prst="rect">
            <a:avLst/>
          </a:prstGeom>
          <a:noFill/>
        </p:spPr>
        <p:txBody>
          <a:bodyPr wrap="square" lIns="91440" tIns="45720" rIns="91440" bIns="45720" rtlCol="0" anchor="t">
            <a:spAutoFit/>
          </a:bodyPr>
          <a:lstStyle/>
          <a:p>
            <a:r>
              <a:rPr lang="en-GB" dirty="0">
                <a:solidFill>
                  <a:schemeClr val="bg1"/>
                </a:solidFill>
                <a:latin typeface="Calibri"/>
                <a:ea typeface="Roboto Thin"/>
                <a:cs typeface="Calibri"/>
              </a:rPr>
              <a:t>Location specific information for</a:t>
            </a:r>
          </a:p>
          <a:p>
            <a:r>
              <a:rPr lang="en-GB" dirty="0">
                <a:solidFill>
                  <a:schemeClr val="accent3"/>
                </a:solidFill>
                <a:latin typeface="Calibri"/>
                <a:ea typeface="Roboto Thin"/>
                <a:cs typeface="Calibri"/>
              </a:rPr>
              <a:t>UCAS Discovery Carlisle 2023</a:t>
            </a:r>
            <a:endParaRPr lang="en-GB" dirty="0">
              <a:solidFill>
                <a:schemeClr val="accent3"/>
              </a:solidFill>
              <a:latin typeface="Calibri"/>
              <a:ea typeface="Roboto Thin" panose="02000000000000000000" pitchFamily="2" charset="0"/>
              <a:cs typeface="Calibri"/>
            </a:endParaRPr>
          </a:p>
        </p:txBody>
      </p:sp>
      <p:sp>
        <p:nvSpPr>
          <p:cNvPr id="3" name="TextBox 2">
            <a:extLst>
              <a:ext uri="{FF2B5EF4-FFF2-40B4-BE49-F238E27FC236}">
                <a16:creationId xmlns:a16="http://schemas.microsoft.com/office/drawing/2014/main" id="{35A57C11-15F2-435D-931D-033B3A4C4D1E}"/>
              </a:ext>
            </a:extLst>
          </p:cNvPr>
          <p:cNvSpPr txBox="1"/>
          <p:nvPr/>
        </p:nvSpPr>
        <p:spPr>
          <a:xfrm>
            <a:off x="293704" y="4640607"/>
            <a:ext cx="336310" cy="338554"/>
          </a:xfrm>
          <a:prstGeom prst="rect">
            <a:avLst/>
          </a:prstGeom>
          <a:noFill/>
        </p:spPr>
        <p:txBody>
          <a:bodyPr wrap="square" rtlCol="0">
            <a:spAutoFit/>
          </a:bodyPr>
          <a:lstStyle/>
          <a:p>
            <a:r>
              <a:rPr lang="en-GB" sz="1600" b="1" dirty="0">
                <a:solidFill>
                  <a:schemeClr val="bg1"/>
                </a:solidFill>
              </a:rPr>
              <a:t>1</a:t>
            </a:r>
          </a:p>
        </p:txBody>
      </p:sp>
      <p:sp>
        <p:nvSpPr>
          <p:cNvPr id="12" name="TextBox 11">
            <a:extLst>
              <a:ext uri="{FF2B5EF4-FFF2-40B4-BE49-F238E27FC236}">
                <a16:creationId xmlns:a16="http://schemas.microsoft.com/office/drawing/2014/main" id="{8D89634A-62BC-4B89-68D3-56706CB2AFE1}"/>
              </a:ext>
            </a:extLst>
          </p:cNvPr>
          <p:cNvSpPr txBox="1"/>
          <p:nvPr/>
        </p:nvSpPr>
        <p:spPr>
          <a:xfrm>
            <a:off x="5049527" y="1110216"/>
            <a:ext cx="4572000" cy="1569660"/>
          </a:xfrm>
          <a:prstGeom prst="rect">
            <a:avLst/>
          </a:prstGeom>
          <a:noFill/>
        </p:spPr>
        <p:txBody>
          <a:bodyPr wrap="square">
            <a:spAutoFit/>
          </a:bodyPr>
          <a:lstStyle/>
          <a:p>
            <a:r>
              <a:rPr lang="en-GB" sz="3200" dirty="0">
                <a:solidFill>
                  <a:schemeClr val="bg1"/>
                </a:solidFill>
                <a:latin typeface="Arial" panose="020B0604020202020204" pitchFamily="34" charset="0"/>
                <a:cs typeface="Arial" panose="020B0604020202020204" pitchFamily="34" charset="0"/>
              </a:rPr>
              <a:t>EVENT</a:t>
            </a:r>
            <a:br>
              <a:rPr lang="en-GB" sz="3200" dirty="0">
                <a:solidFill>
                  <a:schemeClr val="bg1"/>
                </a:solidFill>
                <a:latin typeface="Arial" panose="020B0604020202020204" pitchFamily="34" charset="0"/>
                <a:cs typeface="Arial" panose="020B0604020202020204" pitchFamily="34" charset="0"/>
              </a:rPr>
            </a:br>
            <a:r>
              <a:rPr lang="en-GB" sz="3200" dirty="0">
                <a:solidFill>
                  <a:schemeClr val="bg1"/>
                </a:solidFill>
                <a:latin typeface="Arial" panose="020B0604020202020204" pitchFamily="34" charset="0"/>
                <a:cs typeface="Arial" panose="020B0604020202020204" pitchFamily="34" charset="0"/>
              </a:rPr>
              <a:t>LOCATION</a:t>
            </a:r>
            <a:br>
              <a:rPr lang="en-GB" sz="3200" dirty="0">
                <a:solidFill>
                  <a:schemeClr val="bg1"/>
                </a:solidFill>
                <a:latin typeface="Arial" panose="020B0604020202020204" pitchFamily="34" charset="0"/>
                <a:cs typeface="Arial" panose="020B0604020202020204" pitchFamily="34" charset="0"/>
              </a:rPr>
            </a:br>
            <a:r>
              <a:rPr lang="en-GB" sz="3200" b="1" dirty="0">
                <a:solidFill>
                  <a:schemeClr val="bg1"/>
                </a:solidFill>
                <a:latin typeface="Arial" panose="020B0604020202020204" pitchFamily="34" charset="0"/>
                <a:cs typeface="Arial" panose="020B0604020202020204" pitchFamily="34" charset="0"/>
              </a:rPr>
              <a:t>INFORMATION</a:t>
            </a:r>
            <a:endParaRPr lang="en-US" sz="3200" b="1" dirty="0">
              <a:solidFill>
                <a:schemeClr val="bg1"/>
              </a:solidFill>
              <a:latin typeface="Arial" panose="020B0604020202020204" pitchFamily="34" charset="0"/>
              <a:cs typeface="Arial" panose="020B0604020202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243D5A41-D457-77BB-7EC6-F9A1C5D65783}"/>
              </a:ext>
            </a:extLst>
          </p:cNvPr>
          <p:cNvPicPr>
            <a:picLocks noChangeAspect="1"/>
          </p:cNvPicPr>
          <p:nvPr/>
        </p:nvPicPr>
        <p:blipFill>
          <a:blip r:embed="rId4"/>
          <a:stretch>
            <a:fillRect/>
          </a:stretch>
        </p:blipFill>
        <p:spPr>
          <a:xfrm>
            <a:off x="7139832" y="3716735"/>
            <a:ext cx="1765300" cy="469900"/>
          </a:xfrm>
          <a:prstGeom prst="rect">
            <a:avLst/>
          </a:prstGeom>
        </p:spPr>
      </p:pic>
    </p:spTree>
    <p:extLst>
      <p:ext uri="{BB962C8B-B14F-4D97-AF65-F5344CB8AC3E}">
        <p14:creationId xmlns:p14="http://schemas.microsoft.com/office/powerpoint/2010/main" val="2685336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ceiling, people&#10;&#10;Description automatically generated">
            <a:extLst>
              <a:ext uri="{FF2B5EF4-FFF2-40B4-BE49-F238E27FC236}">
                <a16:creationId xmlns:a16="http://schemas.microsoft.com/office/drawing/2014/main" id="{0EF14546-A6C0-0883-BAC8-D15C8499938E}"/>
              </a:ext>
            </a:extLst>
          </p:cNvPr>
          <p:cNvPicPr>
            <a:picLocks noChangeAspect="1"/>
          </p:cNvPicPr>
          <p:nvPr/>
        </p:nvPicPr>
        <p:blipFill>
          <a:blip r:embed="rId3"/>
          <a:stretch>
            <a:fillRect/>
          </a:stretch>
        </p:blipFill>
        <p:spPr>
          <a:xfrm>
            <a:off x="3757318" y="-36466"/>
            <a:ext cx="7887523" cy="5241916"/>
          </a:xfrm>
          <a:prstGeom prst="rect">
            <a:avLst/>
          </a:prstGeom>
        </p:spPr>
      </p:pic>
      <p:sp>
        <p:nvSpPr>
          <p:cNvPr id="12" name="Subtitle 3">
            <a:extLst>
              <a:ext uri="{FF2B5EF4-FFF2-40B4-BE49-F238E27FC236}">
                <a16:creationId xmlns:a16="http://schemas.microsoft.com/office/drawing/2014/main" id="{C4A44E39-E02B-4388-AFA3-C4BFD53295C6}"/>
              </a:ext>
            </a:extLst>
          </p:cNvPr>
          <p:cNvSpPr txBox="1">
            <a:spLocks/>
          </p:cNvSpPr>
          <p:nvPr/>
        </p:nvSpPr>
        <p:spPr>
          <a:xfrm>
            <a:off x="4446982" y="2742369"/>
            <a:ext cx="4111599" cy="3102244"/>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0" indent="0" algn="ctr">
              <a:lnSpc>
                <a:spcPct val="107000"/>
              </a:lnSpc>
              <a:spcAft>
                <a:spcPts val="800"/>
              </a:spcAft>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C5AFAD3-3A7F-48A3-B62A-816B461F6743}"/>
              </a:ext>
            </a:extLst>
          </p:cNvPr>
          <p:cNvSpPr txBox="1"/>
          <p:nvPr/>
        </p:nvSpPr>
        <p:spPr>
          <a:xfrm>
            <a:off x="150006" y="1014832"/>
            <a:ext cx="3607312" cy="2277547"/>
          </a:xfrm>
          <a:prstGeom prst="rect">
            <a:avLst/>
          </a:prstGeom>
          <a:noFill/>
        </p:spPr>
        <p:txBody>
          <a:bodyPr wrap="square" lIns="91440" tIns="45720" rIns="91440" bIns="45720" rtlCol="0" anchor="t">
            <a:spAutoFit/>
          </a:bodyPr>
          <a:lstStyle/>
          <a:p>
            <a:r>
              <a:rPr lang="en-US" sz="1600" b="1" dirty="0">
                <a:solidFill>
                  <a:schemeClr val="bg1"/>
                </a:solidFill>
                <a:latin typeface="Arial" panose="020B0604020202020204" pitchFamily="34" charset="0"/>
                <a:ea typeface="Roboto Light"/>
                <a:cs typeface="Arial" panose="020B0604020202020204" pitchFamily="34" charset="0"/>
              </a:rPr>
              <a:t>EVENT: </a:t>
            </a:r>
            <a:r>
              <a:rPr lang="en-US" b="1" dirty="0">
                <a:solidFill>
                  <a:schemeClr val="accent3"/>
                </a:solidFill>
                <a:latin typeface="Calibri"/>
                <a:ea typeface="Roboto Light"/>
                <a:cs typeface="Roboto Light"/>
              </a:rPr>
              <a:t>UCAS Discovery Carlisle 2023</a:t>
            </a:r>
          </a:p>
          <a:p>
            <a:r>
              <a:rPr lang="en-US" sz="1600" b="1" dirty="0">
                <a:solidFill>
                  <a:schemeClr val="bg1"/>
                </a:solidFill>
                <a:latin typeface="Arial" panose="020B0604020202020204" pitchFamily="34" charset="0"/>
                <a:ea typeface="Roboto Light"/>
                <a:cs typeface="Arial" panose="020B0604020202020204" pitchFamily="34" charset="0"/>
              </a:rPr>
              <a:t>DATE</a:t>
            </a:r>
            <a:r>
              <a:rPr lang="en-US" sz="1600" b="1" dirty="0">
                <a:solidFill>
                  <a:schemeClr val="bg1"/>
                </a:solidFill>
                <a:latin typeface="Mongoose Regular" panose="02000000000000000000" pitchFamily="2" charset="77"/>
                <a:ea typeface="Roboto Light"/>
                <a:cs typeface="Roboto Light"/>
              </a:rPr>
              <a:t>:   </a:t>
            </a:r>
            <a:r>
              <a:rPr lang="en-US" b="1" dirty="0">
                <a:solidFill>
                  <a:schemeClr val="accent3"/>
                </a:solidFill>
                <a:latin typeface="Calibri"/>
                <a:ea typeface="Roboto Light"/>
                <a:cs typeface="Roboto Light"/>
              </a:rPr>
              <a:t>Wednesday 5th July 2023</a:t>
            </a:r>
          </a:p>
          <a:p>
            <a:r>
              <a:rPr lang="en-US" sz="1600" b="1" dirty="0">
                <a:solidFill>
                  <a:schemeClr val="bg1"/>
                </a:solidFill>
                <a:latin typeface="Arial" panose="020B0604020202020204" pitchFamily="34" charset="0"/>
                <a:ea typeface="Roboto Light"/>
                <a:cs typeface="Arial" panose="020B0604020202020204" pitchFamily="34" charset="0"/>
              </a:rPr>
              <a:t>OPENING TIMES: </a:t>
            </a:r>
            <a:r>
              <a:rPr lang="en-US" b="1" dirty="0">
                <a:solidFill>
                  <a:schemeClr val="accent3"/>
                </a:solidFill>
                <a:latin typeface="Calibri"/>
                <a:ea typeface="Roboto Light"/>
                <a:cs typeface="Roboto Light"/>
              </a:rPr>
              <a:t>9:30am – 2:30pm</a:t>
            </a:r>
            <a:endParaRPr lang="en-US" sz="2000" b="1" dirty="0">
              <a:solidFill>
                <a:schemeClr val="accent3"/>
              </a:solidFill>
              <a:latin typeface="Calibri"/>
              <a:ea typeface="Roboto Light" panose="02000000000000000000" pitchFamily="2" charset="0"/>
              <a:cs typeface="Roboto Light" panose="02000000000000000000" pitchFamily="2" charset="0"/>
            </a:endParaRPr>
          </a:p>
          <a:p>
            <a:r>
              <a:rPr lang="en-US" sz="1600" b="1" dirty="0">
                <a:solidFill>
                  <a:schemeClr val="bg1"/>
                </a:solidFill>
                <a:latin typeface="Arial" panose="020B0604020202020204" pitchFamily="34" charset="0"/>
                <a:ea typeface="Roboto Light"/>
                <a:cs typeface="Arial" panose="020B0604020202020204" pitchFamily="34" charset="0"/>
              </a:rPr>
              <a:t>VENUE: </a:t>
            </a:r>
          </a:p>
          <a:p>
            <a:r>
              <a:rPr lang="en-GB" b="1" dirty="0">
                <a:solidFill>
                  <a:schemeClr val="accent3"/>
                </a:solidFill>
                <a:latin typeface="Calibri"/>
                <a:ea typeface="Roboto Light"/>
                <a:cs typeface="Roboto Light"/>
              </a:rPr>
              <a:t>University of Cumbria Sports Hall</a:t>
            </a:r>
          </a:p>
          <a:p>
            <a:r>
              <a:rPr lang="en-GB" b="1" dirty="0">
                <a:solidFill>
                  <a:schemeClr val="accent3"/>
                </a:solidFill>
                <a:latin typeface="Calibri"/>
                <a:ea typeface="Roboto Light"/>
                <a:cs typeface="Roboto Light"/>
              </a:rPr>
              <a:t>Fusehill Street, Carlisle</a:t>
            </a:r>
          </a:p>
          <a:p>
            <a:r>
              <a:rPr lang="en-GB" b="1" dirty="0">
                <a:solidFill>
                  <a:schemeClr val="accent3"/>
                </a:solidFill>
                <a:latin typeface="Calibri"/>
                <a:ea typeface="Roboto Light"/>
                <a:cs typeface="Roboto Light"/>
              </a:rPr>
              <a:t>CA1 2HH</a:t>
            </a:r>
            <a:endParaRPr lang="en-US" b="1" dirty="0">
              <a:solidFill>
                <a:schemeClr val="accent3"/>
              </a:solidFill>
              <a:highlight>
                <a:srgbClr val="FFFF00"/>
              </a:highlight>
              <a:latin typeface="Calibri"/>
              <a:ea typeface="Roboto Light"/>
              <a:cs typeface="Roboto Light"/>
            </a:endParaRPr>
          </a:p>
        </p:txBody>
      </p:sp>
      <p:sp>
        <p:nvSpPr>
          <p:cNvPr id="21" name="TextBox 20">
            <a:extLst>
              <a:ext uri="{FF2B5EF4-FFF2-40B4-BE49-F238E27FC236}">
                <a16:creationId xmlns:a16="http://schemas.microsoft.com/office/drawing/2014/main" id="{0CE00BBC-441B-4B28-880C-3AC01C868F0E}"/>
              </a:ext>
            </a:extLst>
          </p:cNvPr>
          <p:cNvSpPr txBox="1"/>
          <p:nvPr/>
        </p:nvSpPr>
        <p:spPr>
          <a:xfrm>
            <a:off x="288675" y="4691641"/>
            <a:ext cx="514630" cy="369332"/>
          </a:xfrm>
          <a:prstGeom prst="rect">
            <a:avLst/>
          </a:prstGeom>
          <a:noFill/>
        </p:spPr>
        <p:txBody>
          <a:bodyPr wrap="square" rtlCol="0">
            <a:spAutoFit/>
          </a:bodyPr>
          <a:lstStyle/>
          <a:p>
            <a:r>
              <a:rPr lang="en-GB" b="1" dirty="0">
                <a:solidFill>
                  <a:schemeClr val="bg1"/>
                </a:solidFill>
              </a:rPr>
              <a:t>15</a:t>
            </a:r>
          </a:p>
        </p:txBody>
      </p:sp>
      <p:sp>
        <p:nvSpPr>
          <p:cNvPr id="3" name="Title 3">
            <a:extLst>
              <a:ext uri="{FF2B5EF4-FFF2-40B4-BE49-F238E27FC236}">
                <a16:creationId xmlns:a16="http://schemas.microsoft.com/office/drawing/2014/main" id="{B9FBC190-7FEA-3E8D-7A6E-DE09A9D4C16F}"/>
              </a:ext>
            </a:extLst>
          </p:cNvPr>
          <p:cNvSpPr txBox="1">
            <a:spLocks/>
          </p:cNvSpPr>
          <p:nvPr/>
        </p:nvSpPr>
        <p:spPr>
          <a:xfrm>
            <a:off x="86398" y="375669"/>
            <a:ext cx="8223251" cy="713720"/>
          </a:xfrm>
          <a:prstGeom prst="rect">
            <a:avLst/>
          </a:prstGeom>
        </p:spPr>
        <p:txBody>
          <a:bodyPr/>
          <a:lst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dirty="0">
                <a:solidFill>
                  <a:srgbClr val="FFFFFF"/>
                </a:solidFill>
                <a:latin typeface="Arial" panose="020B0604020202020204" pitchFamily="34" charset="0"/>
                <a:ea typeface="Roboto"/>
                <a:cs typeface="Arial" panose="020B0604020202020204" pitchFamily="34" charset="0"/>
              </a:rPr>
              <a:t>EXHIBITING AT</a:t>
            </a:r>
            <a:endParaRPr lang="en-GB" sz="3200" dirty="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5577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42A65D-257E-6CD1-C250-28E0616E86B9}"/>
              </a:ext>
            </a:extLst>
          </p:cNvPr>
          <p:cNvSpPr/>
          <p:nvPr/>
        </p:nvSpPr>
        <p:spPr>
          <a:xfrm>
            <a:off x="-84750" y="-152188"/>
            <a:ext cx="9313499" cy="53927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806A8BE-7384-4130-AE6A-D9FF692B5769}"/>
              </a:ext>
            </a:extLst>
          </p:cNvPr>
          <p:cNvSpPr>
            <a:spLocks noGrp="1"/>
          </p:cNvSpPr>
          <p:nvPr>
            <p:ph type="title"/>
          </p:nvPr>
        </p:nvSpPr>
        <p:spPr>
          <a:xfrm>
            <a:off x="170654" y="108174"/>
            <a:ext cx="8223251" cy="713720"/>
          </a:xfrm>
        </p:spPr>
        <p:txBody>
          <a:bodyPr/>
          <a:lstStyle/>
          <a:p>
            <a:r>
              <a:rPr lang="en-GB" sz="3200" dirty="0">
                <a:solidFill>
                  <a:srgbClr val="FFFFFF"/>
                </a:solidFill>
                <a:latin typeface="Arial" panose="020B0604020202020204" pitchFamily="34" charset="0"/>
                <a:ea typeface="Roboto"/>
                <a:cs typeface="Arial" panose="020B0604020202020204" pitchFamily="34" charset="0"/>
              </a:rPr>
              <a:t>EVENT </a:t>
            </a:r>
            <a:r>
              <a:rPr lang="en-GB" sz="3200" dirty="0">
                <a:latin typeface="Arial" panose="020B0604020202020204" pitchFamily="34" charset="0"/>
                <a:ea typeface="Roboto"/>
                <a:cs typeface="Arial" panose="020B0604020202020204" pitchFamily="34" charset="0"/>
              </a:rPr>
              <a:t>INFORMATION</a:t>
            </a:r>
          </a:p>
        </p:txBody>
      </p:sp>
      <p:sp>
        <p:nvSpPr>
          <p:cNvPr id="16" name="TextBox 15">
            <a:extLst>
              <a:ext uri="{FF2B5EF4-FFF2-40B4-BE49-F238E27FC236}">
                <a16:creationId xmlns:a16="http://schemas.microsoft.com/office/drawing/2014/main" id="{7A801081-658B-471A-B3C7-B9F449A7F9AB}"/>
              </a:ext>
            </a:extLst>
          </p:cNvPr>
          <p:cNvSpPr txBox="1"/>
          <p:nvPr/>
        </p:nvSpPr>
        <p:spPr>
          <a:xfrm>
            <a:off x="178848" y="3401741"/>
            <a:ext cx="8688527" cy="461665"/>
          </a:xfrm>
          <a:prstGeom prst="rect">
            <a:avLst/>
          </a:prstGeom>
          <a:noFill/>
        </p:spPr>
        <p:txBody>
          <a:bodyPr wrap="square">
            <a:spAutoFit/>
          </a:bodyPr>
          <a:lstStyle/>
          <a:p>
            <a:endParaRPr lang="en-GB" sz="1400" b="1" dirty="0">
              <a:latin typeface="Roboto Thin" panose="02000000000000000000" pitchFamily="2" charset="0"/>
              <a:ea typeface="Roboto Thin" panose="02000000000000000000" pitchFamily="2" charset="0"/>
            </a:endParaRPr>
          </a:p>
          <a:p>
            <a:endParaRPr lang="en-GB" sz="1000" dirty="0">
              <a:latin typeface="Roboto Thin" panose="02000000000000000000" pitchFamily="2" charset="0"/>
              <a:ea typeface="Roboto Thin" panose="02000000000000000000" pitchFamily="2" charset="0"/>
            </a:endParaRPr>
          </a:p>
        </p:txBody>
      </p:sp>
      <p:sp>
        <p:nvSpPr>
          <p:cNvPr id="9" name="Subtitle 3">
            <a:extLst>
              <a:ext uri="{FF2B5EF4-FFF2-40B4-BE49-F238E27FC236}">
                <a16:creationId xmlns:a16="http://schemas.microsoft.com/office/drawing/2014/main" id="{3D3B0DA4-1E22-48A9-B22C-CFE61DD35610}"/>
              </a:ext>
            </a:extLst>
          </p:cNvPr>
          <p:cNvSpPr txBox="1">
            <a:spLocks/>
          </p:cNvSpPr>
          <p:nvPr/>
        </p:nvSpPr>
        <p:spPr>
          <a:xfrm>
            <a:off x="146801" y="1018648"/>
            <a:ext cx="8924047" cy="4124852"/>
          </a:xfrm>
          <a:prstGeom prst="rect">
            <a:avLst/>
          </a:prstGeom>
          <a:ln>
            <a:noFill/>
          </a:ln>
        </p:spPr>
        <p:txBody>
          <a:bodyPr vert="horz" lIns="91440" tIns="45720" rIns="91440" bIns="45720" rtlCol="0" anchor="t">
            <a:normAutofit lnSpcReduction="10000"/>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US" sz="1200" b="1" dirty="0">
                <a:solidFill>
                  <a:schemeClr val="tx1"/>
                </a:solidFill>
                <a:latin typeface="Calibri"/>
                <a:ea typeface="Roboto Thin"/>
                <a:cs typeface="Roboto Thin"/>
              </a:rPr>
              <a:t>ACCOMMODATION</a:t>
            </a:r>
          </a:p>
          <a:p>
            <a:r>
              <a:rPr lang="en-GB" sz="1000" dirty="0">
                <a:solidFill>
                  <a:srgbClr val="FFFFFF"/>
                </a:solidFill>
                <a:latin typeface="Calibri"/>
                <a:ea typeface="Roboto Thin"/>
                <a:cs typeface="Roboto Thin"/>
              </a:rPr>
              <a:t>Please find below details of hotels in the vicinity of the venue: </a:t>
            </a:r>
            <a:endParaRPr lang="en-GB" sz="1000" dirty="0">
              <a:solidFill>
                <a:srgbClr val="FFFFFF"/>
              </a:solidFill>
              <a:latin typeface="Calibri"/>
              <a:ea typeface="Roboto Thin"/>
            </a:endParaRPr>
          </a:p>
          <a:p>
            <a:r>
              <a:rPr lang="en-GB" sz="1000" b="0" i="0" u="none" strike="noStrike" baseline="0" dirty="0">
                <a:solidFill>
                  <a:srgbClr val="0562C1"/>
                </a:solidFill>
                <a:latin typeface="Calibri" panose="020F0502020204030204" pitchFamily="34" charset="0"/>
              </a:rPr>
              <a:t>Travelodge Carlisle City Centre </a:t>
            </a:r>
            <a:r>
              <a:rPr lang="en-GB" sz="1000" b="0" i="0" u="none" strike="noStrike" baseline="0" dirty="0">
                <a:solidFill>
                  <a:schemeClr val="bg1"/>
                </a:solidFill>
                <a:latin typeface="Calibri" panose="020F0502020204030204" pitchFamily="34" charset="0"/>
              </a:rPr>
              <a:t>08719 846374 </a:t>
            </a:r>
          </a:p>
          <a:p>
            <a:r>
              <a:rPr lang="en-GB" sz="1000" b="0" i="0" u="none" strike="noStrike" baseline="0" dirty="0">
                <a:solidFill>
                  <a:srgbClr val="0562C1"/>
                </a:solidFill>
                <a:latin typeface="Calibri" panose="020F0502020204030204" pitchFamily="34" charset="0"/>
              </a:rPr>
              <a:t>Ibis Carlisle City Centre </a:t>
            </a:r>
            <a:r>
              <a:rPr lang="en-GB" sz="1000" b="0" i="0" u="none" strike="noStrike" baseline="0" dirty="0">
                <a:solidFill>
                  <a:schemeClr val="bg1"/>
                </a:solidFill>
                <a:latin typeface="Calibri" panose="020F0502020204030204" pitchFamily="34" charset="0"/>
              </a:rPr>
              <a:t>01228 587690 </a:t>
            </a:r>
          </a:p>
          <a:p>
            <a:r>
              <a:rPr lang="en-GB" sz="1000" b="0" i="0" u="none" strike="noStrike" baseline="0" dirty="0">
                <a:solidFill>
                  <a:srgbClr val="0562C1"/>
                </a:solidFill>
                <a:latin typeface="Calibri" panose="020F0502020204030204" pitchFamily="34" charset="0"/>
              </a:rPr>
              <a:t>The Crown and Mitre Hotel </a:t>
            </a:r>
            <a:r>
              <a:rPr lang="en-GB" sz="1000" b="0" i="0" u="none" strike="noStrike" baseline="0" dirty="0">
                <a:solidFill>
                  <a:schemeClr val="bg1"/>
                </a:solidFill>
                <a:latin typeface="Calibri" panose="020F0502020204030204" pitchFamily="34" charset="0"/>
              </a:rPr>
              <a:t>01228 525491 </a:t>
            </a:r>
          </a:p>
          <a:p>
            <a:r>
              <a:rPr lang="en-GB" sz="1000" dirty="0">
                <a:solidFill>
                  <a:srgbClr val="FFFFFF"/>
                </a:solidFill>
                <a:latin typeface="Calibri"/>
                <a:ea typeface="Roboto Thin"/>
                <a:cs typeface="Roboto Thin"/>
              </a:rPr>
              <a:t>Please note that these hotels are just a guide for exhibitors and are not recommended by UCAS</a:t>
            </a:r>
            <a:r>
              <a:rPr lang="en-GB" sz="1000" b="1" dirty="0">
                <a:solidFill>
                  <a:srgbClr val="FFFFFF"/>
                </a:solidFill>
                <a:latin typeface="Calibri"/>
                <a:ea typeface="Roboto Thin"/>
                <a:cs typeface="Roboto Thin"/>
              </a:rPr>
              <a:t>. </a:t>
            </a:r>
            <a:endParaRPr lang="en-GB" sz="1000" b="1" dirty="0">
              <a:solidFill>
                <a:srgbClr val="FFFFFF"/>
              </a:solidFill>
              <a:latin typeface="Calibri"/>
              <a:ea typeface="Roboto Thin"/>
            </a:endParaRPr>
          </a:p>
          <a:p>
            <a:r>
              <a:rPr lang="en-GB" sz="1200" b="1" dirty="0">
                <a:solidFill>
                  <a:schemeClr val="tx1"/>
                </a:solidFill>
                <a:latin typeface="Calibri"/>
                <a:ea typeface="Roboto Thin"/>
                <a:cs typeface="Roboto Thin"/>
              </a:rPr>
              <a:t>CAR PARKING</a:t>
            </a:r>
            <a:r>
              <a:rPr lang="en-GB" sz="1200" b="1" dirty="0">
                <a:solidFill>
                  <a:srgbClr val="FFFFFF"/>
                </a:solidFill>
                <a:latin typeface="Calibri"/>
                <a:ea typeface="Roboto Thin"/>
                <a:cs typeface="Roboto Thin"/>
              </a:rPr>
              <a:t> </a:t>
            </a:r>
            <a:endParaRPr lang="en-GB" sz="1200" b="1" dirty="0">
              <a:solidFill>
                <a:srgbClr val="FFFFFF"/>
              </a:solidFill>
              <a:latin typeface="Calibri"/>
              <a:ea typeface="Roboto Thin"/>
            </a:endParaRPr>
          </a:p>
          <a:p>
            <a:r>
              <a:rPr lang="en-GB" sz="1000" dirty="0">
                <a:solidFill>
                  <a:srgbClr val="FFFFFF"/>
                </a:solidFill>
                <a:latin typeface="Calibri"/>
                <a:ea typeface="Roboto Thin"/>
                <a:cs typeface="Roboto Thin"/>
              </a:rPr>
              <a:t>Limited exhibitor car parking is available in the vicinity of the sports hall, within reserved bays which will be clearly identified by signage. </a:t>
            </a:r>
          </a:p>
          <a:p>
            <a:r>
              <a:rPr lang="en-GB" sz="1000" dirty="0">
                <a:solidFill>
                  <a:srgbClr val="FFFFFF"/>
                </a:solidFill>
                <a:latin typeface="Calibri"/>
                <a:ea typeface="Roboto Thin"/>
                <a:cs typeface="Roboto Thin"/>
              </a:rPr>
              <a:t>The sports hall is located to the rear of the campus and can be accessed via the one-way entry system to the campus from Fusehill Street.</a:t>
            </a:r>
          </a:p>
          <a:p>
            <a:r>
              <a:rPr lang="en-GB" sz="1000" dirty="0">
                <a:solidFill>
                  <a:srgbClr val="FFFFFF"/>
                </a:solidFill>
                <a:latin typeface="Calibri"/>
                <a:ea typeface="Roboto Thin"/>
                <a:cs typeface="Roboto Thin"/>
              </a:rPr>
              <a:t>Additional pay and display parking is available at Cecil Street Car Park, 12 Aglionby Street, Carlisle, CA1 1NX. </a:t>
            </a:r>
          </a:p>
          <a:p>
            <a:r>
              <a:rPr lang="en-GB" sz="1000" dirty="0">
                <a:solidFill>
                  <a:srgbClr val="FFFFFF"/>
                </a:solidFill>
                <a:latin typeface="Calibri"/>
                <a:ea typeface="Roboto Thin"/>
                <a:cs typeface="Roboto Thin"/>
              </a:rPr>
              <a:t>Please print off the parking pass at the back of this pack and display in the windscreen of your vehicle if parking onsite.</a:t>
            </a:r>
          </a:p>
          <a:p>
            <a:pPr marR="0" lvl="0" fontAlgn="auto">
              <a:spcAft>
                <a:spcPts val="0"/>
              </a:spcAft>
              <a:buSzTx/>
              <a:tabLst/>
              <a:defRPr/>
            </a:pPr>
            <a:r>
              <a:rPr lang="en-GB" sz="1200" b="1" dirty="0">
                <a:solidFill>
                  <a:schemeClr val="tx1"/>
                </a:solidFill>
                <a:latin typeface="Calibri"/>
                <a:ea typeface="Roboto Thin"/>
                <a:cs typeface="Roboto Thin"/>
              </a:rPr>
              <a:t>CATERING </a:t>
            </a:r>
          </a:p>
          <a:p>
            <a:pPr marR="0" lvl="0" fontAlgn="auto">
              <a:spcAft>
                <a:spcPts val="0"/>
              </a:spcAft>
              <a:buSzTx/>
              <a:tabLst/>
              <a:defRPr/>
            </a:pPr>
            <a:r>
              <a:rPr lang="en-GB" sz="1000" dirty="0">
                <a:solidFill>
                  <a:srgbClr val="FFFFFF"/>
                </a:solidFill>
                <a:latin typeface="Calibri"/>
                <a:ea typeface="Roboto Thin"/>
                <a:cs typeface="Roboto Thin"/>
              </a:rPr>
              <a:t>The exhibitor lounge (staff room) is located within the sports hall where you can access free hot and cold drinks. </a:t>
            </a:r>
          </a:p>
          <a:p>
            <a:pPr>
              <a:defRPr/>
            </a:pPr>
            <a:r>
              <a:rPr lang="en-GB" sz="1000" dirty="0">
                <a:solidFill>
                  <a:srgbClr val="FFFFFF"/>
                </a:solidFill>
                <a:latin typeface="Calibri"/>
                <a:ea typeface="Roboto Thin"/>
                <a:cs typeface="Roboto Thin"/>
              </a:rPr>
              <a:t>Seating in this space will be limited. You will also find a grab and go snack facility in our catering outlet 'The Cube', where you can purchase food and drinks such as sandwiches, snacks, cold drinks and a small selection of hot items. Cashless purchasing only. </a:t>
            </a:r>
          </a:p>
          <a:p>
            <a:pPr marR="0" lvl="0" fontAlgn="auto">
              <a:spcAft>
                <a:spcPts val="0"/>
              </a:spcAft>
              <a:buSzTx/>
              <a:tabLst/>
              <a:defRPr/>
            </a:pPr>
            <a:r>
              <a:rPr lang="en-GB" sz="1000" dirty="0">
                <a:solidFill>
                  <a:srgbClr val="FFFFFF"/>
                </a:solidFill>
                <a:latin typeface="Calibri"/>
                <a:ea typeface="Roboto Thin"/>
                <a:cs typeface="Roboto Thin"/>
              </a:rPr>
              <a:t>The event will not close for lunch. If you’re a lone exhibitor and don’t want to leave your stand during the day, we have event staff who will be happy to fetch you any refreshments, if they are able to do so.</a:t>
            </a:r>
          </a:p>
          <a:p>
            <a:endParaRPr lang="en-US" sz="1200" b="1" dirty="0">
              <a:solidFill>
                <a:srgbClr val="FFFFFF"/>
              </a:solidFill>
              <a:latin typeface="Calibri"/>
              <a:ea typeface="Roboto Thin"/>
            </a:endParaRPr>
          </a:p>
          <a:p>
            <a:endParaRPr lang="en-GB" sz="1000" dirty="0">
              <a:solidFill>
                <a:srgbClr val="FFFFFF"/>
              </a:solidFill>
              <a:latin typeface="Calibri"/>
              <a:ea typeface="Roboto Thin"/>
            </a:endParaRPr>
          </a:p>
        </p:txBody>
      </p:sp>
    </p:spTree>
    <p:extLst>
      <p:ext uri="{BB962C8B-B14F-4D97-AF65-F5344CB8AC3E}">
        <p14:creationId xmlns:p14="http://schemas.microsoft.com/office/powerpoint/2010/main" val="3218984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7C300E-E77A-A1EF-C9A6-D863E359F5CB}"/>
              </a:ext>
            </a:extLst>
          </p:cNvPr>
          <p:cNvSpPr/>
          <p:nvPr/>
        </p:nvSpPr>
        <p:spPr>
          <a:xfrm>
            <a:off x="-53526" y="-40144"/>
            <a:ext cx="9313499" cy="53927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A801081-658B-471A-B3C7-B9F449A7F9AB}"/>
              </a:ext>
            </a:extLst>
          </p:cNvPr>
          <p:cNvSpPr txBox="1"/>
          <p:nvPr/>
        </p:nvSpPr>
        <p:spPr>
          <a:xfrm>
            <a:off x="178848" y="3401741"/>
            <a:ext cx="8688527" cy="461665"/>
          </a:xfrm>
          <a:prstGeom prst="rect">
            <a:avLst/>
          </a:prstGeom>
          <a:noFill/>
        </p:spPr>
        <p:txBody>
          <a:bodyPr wrap="square">
            <a:spAutoFit/>
          </a:bodyPr>
          <a:lstStyle/>
          <a:p>
            <a:endParaRPr lang="en-GB" sz="1400" b="1" dirty="0">
              <a:latin typeface="Roboto Thin" panose="02000000000000000000" pitchFamily="2" charset="0"/>
              <a:ea typeface="Roboto Thin" panose="02000000000000000000" pitchFamily="2" charset="0"/>
            </a:endParaRPr>
          </a:p>
          <a:p>
            <a:endParaRPr lang="en-GB" sz="1000" dirty="0">
              <a:latin typeface="Roboto Thin" panose="02000000000000000000" pitchFamily="2" charset="0"/>
              <a:ea typeface="Roboto Thin" panose="02000000000000000000" pitchFamily="2" charset="0"/>
            </a:endParaRPr>
          </a:p>
        </p:txBody>
      </p:sp>
      <p:sp>
        <p:nvSpPr>
          <p:cNvPr id="9" name="Subtitle 3">
            <a:extLst>
              <a:ext uri="{FF2B5EF4-FFF2-40B4-BE49-F238E27FC236}">
                <a16:creationId xmlns:a16="http://schemas.microsoft.com/office/drawing/2014/main" id="{3D3B0DA4-1E22-48A9-B22C-CFE61DD35610}"/>
              </a:ext>
            </a:extLst>
          </p:cNvPr>
          <p:cNvSpPr txBox="1">
            <a:spLocks/>
          </p:cNvSpPr>
          <p:nvPr/>
        </p:nvSpPr>
        <p:spPr>
          <a:xfrm>
            <a:off x="142340" y="969582"/>
            <a:ext cx="8912950" cy="4221893"/>
          </a:xfrm>
          <a:prstGeom prst="rect">
            <a:avLst/>
          </a:prstGeom>
          <a:ln>
            <a:noFill/>
          </a:ln>
        </p:spPr>
        <p:txBody>
          <a:bodyPr vert="horz" lIns="91440" tIns="45720" rIns="91440" bIns="45720" rtlCol="0" anchor="t">
            <a:norm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GB" sz="1200" b="1" dirty="0">
                <a:solidFill>
                  <a:schemeClr val="tx1"/>
                </a:solidFill>
                <a:latin typeface="Calibri"/>
                <a:ea typeface="Roboto Thin"/>
                <a:cs typeface="Roboto Thin"/>
              </a:rPr>
              <a:t>FIRST AID</a:t>
            </a:r>
            <a:endParaRPr lang="en-GB" sz="1000" b="1" dirty="0">
              <a:solidFill>
                <a:schemeClr val="tx1"/>
              </a:solidFill>
              <a:highlight>
                <a:srgbClr val="FF00FF"/>
              </a:highlight>
              <a:latin typeface="Calibri"/>
              <a:ea typeface="Roboto Thin"/>
              <a:cs typeface="Roboto Thin"/>
            </a:endParaRPr>
          </a:p>
          <a:p>
            <a:r>
              <a:rPr lang="en-GB" sz="1000" dirty="0">
                <a:solidFill>
                  <a:srgbClr val="FFFFFF"/>
                </a:solidFill>
                <a:latin typeface="Calibri"/>
                <a:ea typeface="Roboto Thin"/>
                <a:cs typeface="Roboto Thin"/>
              </a:rPr>
              <a:t>If you sustain any personal injuries, or are present when an accident happens, please ask for assistance from the organisers.</a:t>
            </a:r>
          </a:p>
          <a:p>
            <a:r>
              <a:rPr lang="en-GB" sz="1000" dirty="0">
                <a:solidFill>
                  <a:srgbClr val="FFFFFF"/>
                </a:solidFill>
                <a:latin typeface="Calibri"/>
                <a:ea typeface="Roboto Thin"/>
                <a:cs typeface="Roboto Thin"/>
              </a:rPr>
              <a:t>Please go to the sports hall reception desk immediately if you require first aid assistance.</a:t>
            </a:r>
          </a:p>
          <a:p>
            <a:r>
              <a:rPr lang="en-US" sz="1200" b="1" dirty="0">
                <a:solidFill>
                  <a:schemeClr val="tx1"/>
                </a:solidFill>
                <a:latin typeface="Calibri"/>
                <a:ea typeface="Roboto Thin"/>
                <a:cs typeface="Roboto Thin"/>
              </a:rPr>
              <a:t>INTERNET</a:t>
            </a:r>
            <a:endParaRPr lang="en-US" sz="900" b="1" dirty="0">
              <a:solidFill>
                <a:schemeClr val="tx1"/>
              </a:solidFill>
              <a:latin typeface="Calibri"/>
              <a:ea typeface="Roboto Thin"/>
              <a:cs typeface="Roboto Thin"/>
            </a:endParaRPr>
          </a:p>
          <a:p>
            <a:r>
              <a:rPr lang="en-GB" sz="1000" dirty="0">
                <a:solidFill>
                  <a:srgbClr val="FFFFFF"/>
                </a:solidFill>
                <a:latin typeface="Calibri"/>
                <a:ea typeface="Roboto Thin"/>
                <a:cs typeface="Roboto Thin"/>
              </a:rPr>
              <a:t>Internet access is available free via </a:t>
            </a:r>
            <a:r>
              <a:rPr lang="en-GB" sz="1000" dirty="0" err="1">
                <a:solidFill>
                  <a:srgbClr val="FFFFFF"/>
                </a:solidFill>
                <a:latin typeface="Calibri"/>
                <a:ea typeface="Roboto Thin"/>
                <a:cs typeface="Roboto Thin"/>
              </a:rPr>
              <a:t>Eduroam</a:t>
            </a:r>
            <a:r>
              <a:rPr lang="en-GB" sz="1000" dirty="0">
                <a:solidFill>
                  <a:srgbClr val="FFFFFF"/>
                </a:solidFill>
                <a:latin typeface="Calibri"/>
                <a:ea typeface="Roboto Thin"/>
                <a:cs typeface="Roboto Thin"/>
              </a:rPr>
              <a:t> and via the University of Cumbria conference network. You will be required to create a login to our cloud-based conference network of which details will be provided to you on your stand and via the sports hall reception desk.</a:t>
            </a:r>
          </a:p>
          <a:p>
            <a:r>
              <a:rPr lang="en-GB" sz="1200" b="1" dirty="0">
                <a:solidFill>
                  <a:schemeClr val="tx1"/>
                </a:solidFill>
                <a:latin typeface="Calibri"/>
                <a:ea typeface="Roboto Thin"/>
                <a:cs typeface="Roboto Thin"/>
              </a:rPr>
              <a:t>SCANNING</a:t>
            </a:r>
          </a:p>
          <a:p>
            <a:r>
              <a:rPr lang="en-GB" sz="1000" dirty="0">
                <a:solidFill>
                  <a:schemeClr val="bg1"/>
                </a:solidFill>
                <a:latin typeface="Calibri"/>
                <a:ea typeface="Roboto Thin"/>
                <a:cs typeface="Roboto Thin"/>
              </a:rPr>
              <a:t>To take advantage of lead scanning at this event, you need to download the </a:t>
            </a:r>
            <a:r>
              <a:rPr lang="en-GB" sz="1000" dirty="0" err="1">
                <a:solidFill>
                  <a:schemeClr val="bg1"/>
                </a:solidFill>
                <a:latin typeface="Calibri"/>
                <a:ea typeface="Roboto Thin"/>
                <a:cs typeface="Roboto Thin"/>
              </a:rPr>
              <a:t>Smartlead</a:t>
            </a:r>
            <a:r>
              <a:rPr lang="en-GB" sz="1000" dirty="0">
                <a:solidFill>
                  <a:schemeClr val="bg1"/>
                </a:solidFill>
                <a:latin typeface="Calibri"/>
                <a:ea typeface="Roboto Thin"/>
                <a:cs typeface="Roboto Thin"/>
              </a:rPr>
              <a:t> UCAS and have purchased scanning for the UCAS/Discovery events. You will need a license code per device per event which are assigned to you when you purchase the scanning. Make sure your staff at the event have been provided with the license codes. </a:t>
            </a:r>
            <a:br>
              <a:rPr lang="en-GB" sz="1000" dirty="0">
                <a:latin typeface="Calibri"/>
                <a:ea typeface="Roboto Thin"/>
                <a:cs typeface="Roboto Thin"/>
              </a:rPr>
            </a:br>
            <a:br>
              <a:rPr lang="en-GB" sz="1000" dirty="0">
                <a:latin typeface="Calibri"/>
                <a:ea typeface="Roboto Thin"/>
                <a:cs typeface="Roboto Thin"/>
              </a:rPr>
            </a:br>
            <a:r>
              <a:rPr lang="en-GB" sz="1000" dirty="0">
                <a:solidFill>
                  <a:schemeClr val="bg1"/>
                </a:solidFill>
                <a:latin typeface="Calibri"/>
                <a:ea typeface="Roboto Thin"/>
                <a:cs typeface="Roboto Thin"/>
              </a:rPr>
              <a:t> You will find a guide to setting up your device and how to manage your data in the Exhibitor zone [link] along with a Scanning Instructions document that you can share with your staff attending the event. Hard copies are also provided on your stand.</a:t>
            </a:r>
            <a:br>
              <a:rPr lang="en-GB" sz="1000" dirty="0">
                <a:latin typeface="Calibri"/>
                <a:ea typeface="Roboto Thin"/>
                <a:cs typeface="Roboto Thin"/>
              </a:rPr>
            </a:br>
            <a:br>
              <a:rPr lang="en-GB" sz="1000" dirty="0">
                <a:latin typeface="Calibri"/>
                <a:ea typeface="Roboto Thin"/>
                <a:cs typeface="Roboto Thin"/>
              </a:rPr>
            </a:br>
            <a:r>
              <a:rPr lang="en-GB" sz="1000" dirty="0">
                <a:solidFill>
                  <a:schemeClr val="bg1"/>
                </a:solidFill>
                <a:latin typeface="Calibri"/>
                <a:ea typeface="Roboto Thin"/>
                <a:cs typeface="Roboto Thin"/>
              </a:rPr>
              <a:t> A member of the UCAS team will be on hand at the exhibitor/scanner help desk [not sure what this is called] to support you at the event or you can call 01242 544808 or email </a:t>
            </a:r>
            <a:r>
              <a:rPr lang="en-GB" sz="1000" dirty="0">
                <a:solidFill>
                  <a:schemeClr val="bg1"/>
                </a:solidFill>
                <a:latin typeface="Calibri"/>
                <a:ea typeface="Roboto Thin"/>
                <a:cs typeface="Roboto Thin"/>
                <a:hlinkClick r:id="rId3">
                  <a:extLst>
                    <a:ext uri="{A12FA001-AC4F-418D-AE19-62706E023703}">
                      <ahyp:hlinkClr xmlns:ahyp="http://schemas.microsoft.com/office/drawing/2018/hyperlinkcolor" val="tx"/>
                    </a:ext>
                  </a:extLst>
                </a:hlinkClick>
              </a:rPr>
              <a:t>events@ucas.ac.uk</a:t>
            </a:r>
            <a:r>
              <a:rPr lang="en-GB" sz="1000" dirty="0">
                <a:solidFill>
                  <a:schemeClr val="bg1"/>
                </a:solidFill>
                <a:latin typeface="Calibri"/>
                <a:ea typeface="Roboto Thin"/>
                <a:cs typeface="Roboto Thin"/>
              </a:rPr>
              <a:t>. </a:t>
            </a:r>
            <a:endParaRPr lang="en-GB" sz="1000" dirty="0">
              <a:solidFill>
                <a:schemeClr val="bg1"/>
              </a:solidFill>
              <a:latin typeface="Calibri"/>
            </a:endParaRPr>
          </a:p>
          <a:p>
            <a:r>
              <a:rPr lang="en-GB" sz="1200" b="1" dirty="0">
                <a:solidFill>
                  <a:schemeClr val="tx1"/>
                </a:solidFill>
                <a:latin typeface="Calibri"/>
                <a:ea typeface="Roboto Thin"/>
                <a:cs typeface="Roboto Thin"/>
              </a:rPr>
              <a:t>RISK ASSESSMENTS </a:t>
            </a:r>
            <a:endParaRPr lang="en-GB" sz="1200" b="1" dirty="0">
              <a:solidFill>
                <a:schemeClr val="tx1"/>
              </a:solidFill>
              <a:latin typeface="Calibri"/>
              <a:ea typeface="Roboto Thin"/>
            </a:endParaRPr>
          </a:p>
          <a:p>
            <a:r>
              <a:rPr lang="en-GB" sz="1000" dirty="0">
                <a:solidFill>
                  <a:srgbClr val="FFFFFF"/>
                </a:solidFill>
                <a:latin typeface="Calibri"/>
                <a:ea typeface="Roboto Thin"/>
                <a:cs typeface="Roboto Thin"/>
              </a:rPr>
              <a:t>All exhibitors need to provide a risk assessment for your stand build and any activities that will be happening on your stand. Please send this through to Emily Bibby e.bibby@ucas.ac.uk least 4 weeks before the exhibition date. The event organiser has completed a risk assessment for the event.</a:t>
            </a:r>
          </a:p>
          <a:p>
            <a:endParaRPr lang="en-GB" sz="1000" b="1" dirty="0">
              <a:solidFill>
                <a:srgbClr val="FFFFFF"/>
              </a:solidFill>
              <a:latin typeface="Calibri"/>
              <a:ea typeface="Roboto Thin"/>
            </a:endParaRPr>
          </a:p>
          <a:p>
            <a:endParaRPr lang="en-GB" sz="1000" dirty="0">
              <a:solidFill>
                <a:srgbClr val="FFFFFF"/>
              </a:solidFill>
              <a:latin typeface="Calibri"/>
              <a:ea typeface="Roboto Thin"/>
            </a:endParaRPr>
          </a:p>
        </p:txBody>
      </p:sp>
      <p:sp>
        <p:nvSpPr>
          <p:cNvPr id="2" name="Title 3">
            <a:extLst>
              <a:ext uri="{FF2B5EF4-FFF2-40B4-BE49-F238E27FC236}">
                <a16:creationId xmlns:a16="http://schemas.microsoft.com/office/drawing/2014/main" id="{60BEC0EF-9D53-EB29-0CCF-862255D498C7}"/>
              </a:ext>
            </a:extLst>
          </p:cNvPr>
          <p:cNvSpPr>
            <a:spLocks noGrp="1"/>
          </p:cNvSpPr>
          <p:nvPr>
            <p:ph type="title"/>
          </p:nvPr>
        </p:nvSpPr>
        <p:spPr>
          <a:xfrm>
            <a:off x="170654" y="108174"/>
            <a:ext cx="8223251" cy="713720"/>
          </a:xfrm>
        </p:spPr>
        <p:txBody>
          <a:bodyPr/>
          <a:lstStyle/>
          <a:p>
            <a:r>
              <a:rPr lang="en-GB" sz="3200" dirty="0">
                <a:solidFill>
                  <a:srgbClr val="FFFFFF"/>
                </a:solidFill>
                <a:latin typeface="Arial" panose="020B0604020202020204" pitchFamily="34" charset="0"/>
                <a:ea typeface="Roboto"/>
                <a:cs typeface="Arial" panose="020B0604020202020204" pitchFamily="34" charset="0"/>
              </a:rPr>
              <a:t>EVENT </a:t>
            </a:r>
            <a:r>
              <a:rPr lang="en-GB" sz="3200" dirty="0">
                <a:latin typeface="Arial" panose="020B0604020202020204" pitchFamily="34" charset="0"/>
                <a:ea typeface="Roboto"/>
                <a:cs typeface="Arial" panose="020B0604020202020204" pitchFamily="34" charset="0"/>
              </a:rPr>
              <a:t>INFORMATION</a:t>
            </a:r>
          </a:p>
        </p:txBody>
      </p:sp>
    </p:spTree>
    <p:extLst>
      <p:ext uri="{BB962C8B-B14F-4D97-AF65-F5344CB8AC3E}">
        <p14:creationId xmlns:p14="http://schemas.microsoft.com/office/powerpoint/2010/main" val="1640625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22349" y="1078791"/>
            <a:ext cx="8899302" cy="4157563"/>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GB" sz="1200" b="1" dirty="0">
                <a:solidFill>
                  <a:schemeClr val="tx1"/>
                </a:solidFill>
                <a:latin typeface="Calibri"/>
                <a:ea typeface="Roboto Thin"/>
                <a:cs typeface="Roboto Thin"/>
              </a:rPr>
              <a:t>SCHEDULE:</a:t>
            </a:r>
          </a:p>
          <a:p>
            <a:endParaRPr lang="en-GB" sz="1200" b="1" dirty="0">
              <a:solidFill>
                <a:srgbClr val="FFFFFF"/>
              </a:solidFill>
              <a:latin typeface="Calibri"/>
              <a:ea typeface="Roboto Thin"/>
              <a:cs typeface="Roboto Thin"/>
            </a:endParaRPr>
          </a:p>
          <a:p>
            <a:r>
              <a:rPr lang="en-GB" sz="1050" b="1" dirty="0">
                <a:solidFill>
                  <a:schemeClr val="tx1"/>
                </a:solidFill>
                <a:latin typeface="Calibri"/>
                <a:ea typeface="Roboto Thin"/>
                <a:cs typeface="Roboto Thin"/>
              </a:rPr>
              <a:t>BUILD DAY: </a:t>
            </a:r>
            <a:r>
              <a:rPr lang="en-GB" sz="1050" b="1" dirty="0">
                <a:solidFill>
                  <a:srgbClr val="FFFFFF"/>
                </a:solidFill>
                <a:latin typeface="Calibri"/>
                <a:ea typeface="Roboto Thin"/>
                <a:cs typeface="Roboto Thin"/>
              </a:rPr>
              <a:t>Tuesday 4</a:t>
            </a:r>
            <a:r>
              <a:rPr lang="en-GB" sz="1050" b="1" baseline="30000" dirty="0">
                <a:solidFill>
                  <a:srgbClr val="FFFFFF"/>
                </a:solidFill>
                <a:latin typeface="Calibri"/>
                <a:ea typeface="Roboto Thin"/>
                <a:cs typeface="Roboto Thin"/>
              </a:rPr>
              <a:t>th</a:t>
            </a:r>
            <a:r>
              <a:rPr lang="en-GB" sz="1050" b="1" dirty="0">
                <a:solidFill>
                  <a:srgbClr val="FFFFFF"/>
                </a:solidFill>
                <a:latin typeface="Calibri"/>
                <a:ea typeface="Roboto Thin"/>
                <a:cs typeface="Roboto Thin"/>
              </a:rPr>
              <a:t> July</a:t>
            </a:r>
            <a:endParaRPr lang="en-US" sz="1050" dirty="0">
              <a:latin typeface="Calibri"/>
              <a:ea typeface="Roboto Thin"/>
              <a:cs typeface="Roboto Thin"/>
            </a:endParaRPr>
          </a:p>
          <a:p>
            <a:r>
              <a:rPr lang="en-GB" sz="1050" dirty="0">
                <a:solidFill>
                  <a:srgbClr val="FFFFFF"/>
                </a:solidFill>
                <a:latin typeface="Calibri"/>
                <a:ea typeface="Roboto Thin"/>
                <a:cs typeface="Roboto Thin"/>
              </a:rPr>
              <a:t>15:30 – 17:00 Event set up – deliveries can be made during this time</a:t>
            </a:r>
            <a:endParaRPr lang="en-US" sz="1050" dirty="0">
              <a:latin typeface="Calibri"/>
              <a:ea typeface="Roboto Thin"/>
              <a:cs typeface="Roboto Thin"/>
            </a:endParaRPr>
          </a:p>
          <a:p>
            <a:r>
              <a:rPr lang="en-GB" sz="1050" dirty="0">
                <a:solidFill>
                  <a:srgbClr val="FFFFFF"/>
                </a:solidFill>
                <a:latin typeface="Calibri"/>
                <a:ea typeface="Roboto Thin"/>
                <a:cs typeface="Roboto Thin"/>
              </a:rPr>
              <a:t>15:30 – 17:00 Exhibitor/contractor access.</a:t>
            </a:r>
          </a:p>
          <a:p>
            <a:endParaRPr lang="en-US" sz="1050" dirty="0">
              <a:latin typeface="Calibri"/>
              <a:ea typeface="Roboto Thin"/>
              <a:cs typeface="Roboto Thin"/>
            </a:endParaRPr>
          </a:p>
          <a:p>
            <a:r>
              <a:rPr lang="en-GB" sz="1050" b="1" dirty="0">
                <a:solidFill>
                  <a:schemeClr val="tx1"/>
                </a:solidFill>
                <a:latin typeface="Calibri"/>
                <a:ea typeface="Roboto Thin"/>
                <a:cs typeface="Roboto Thin"/>
              </a:rPr>
              <a:t>EVENT DAY: </a:t>
            </a:r>
            <a:r>
              <a:rPr lang="en-GB" sz="1050" b="1" dirty="0">
                <a:solidFill>
                  <a:srgbClr val="FFFFFF"/>
                </a:solidFill>
                <a:latin typeface="Calibri"/>
                <a:ea typeface="Roboto Thin"/>
                <a:cs typeface="Calibri"/>
              </a:rPr>
              <a:t>Wednesday 5</a:t>
            </a:r>
            <a:r>
              <a:rPr lang="en-GB" sz="1050" b="1" baseline="30000" dirty="0">
                <a:solidFill>
                  <a:srgbClr val="FFFFFF"/>
                </a:solidFill>
                <a:latin typeface="Calibri"/>
                <a:ea typeface="Roboto Thin"/>
                <a:cs typeface="Calibri"/>
              </a:rPr>
              <a:t>th</a:t>
            </a:r>
            <a:r>
              <a:rPr lang="en-GB" sz="1050" b="1" dirty="0">
                <a:solidFill>
                  <a:srgbClr val="FFFFFF"/>
                </a:solidFill>
                <a:latin typeface="Calibri"/>
                <a:ea typeface="Roboto Thin"/>
                <a:cs typeface="Calibri"/>
              </a:rPr>
              <a:t> July</a:t>
            </a:r>
            <a:endParaRPr lang="en-US" sz="1050" dirty="0">
              <a:latin typeface="Calibri"/>
              <a:ea typeface="Roboto Thin"/>
              <a:cs typeface="Roboto Thin"/>
            </a:endParaRPr>
          </a:p>
          <a:p>
            <a:r>
              <a:rPr lang="en-GB" sz="1050" dirty="0">
                <a:solidFill>
                  <a:srgbClr val="FFFFFF"/>
                </a:solidFill>
                <a:latin typeface="Calibri"/>
                <a:ea typeface="Roboto Thin"/>
                <a:cs typeface="Roboto Thin"/>
              </a:rPr>
              <a:t>08:00 – 09:00 Exhibitor access.</a:t>
            </a:r>
            <a:endParaRPr lang="en-US" sz="1050" dirty="0">
              <a:latin typeface="Calibri"/>
              <a:ea typeface="Roboto Thin"/>
              <a:cs typeface="Roboto Thin"/>
            </a:endParaRPr>
          </a:p>
          <a:p>
            <a:r>
              <a:rPr lang="en-GB" sz="1050" dirty="0">
                <a:solidFill>
                  <a:srgbClr val="FFFFFF"/>
                </a:solidFill>
                <a:latin typeface="Calibri"/>
                <a:ea typeface="Roboto Thin"/>
                <a:cs typeface="Roboto Thin"/>
              </a:rPr>
              <a:t>09:30 – 14:30 Exhibition open – trolleys will not be allowed on the exhibition floor once the exhibition has opened to the public. </a:t>
            </a:r>
            <a:endParaRPr lang="en-US" sz="1050" dirty="0">
              <a:latin typeface="Calibri"/>
              <a:ea typeface="Roboto Thin"/>
              <a:cs typeface="Roboto Thin"/>
            </a:endParaRPr>
          </a:p>
          <a:p>
            <a:r>
              <a:rPr lang="en-GB" sz="1050" dirty="0">
                <a:solidFill>
                  <a:srgbClr val="FFFFFF"/>
                </a:solidFill>
                <a:latin typeface="Calibri"/>
                <a:ea typeface="Roboto Thin"/>
                <a:cs typeface="Roboto Thin"/>
              </a:rPr>
              <a:t>14:40 – 17:00 Stand replenishment. </a:t>
            </a:r>
            <a:endParaRPr lang="en-US" sz="1050" dirty="0">
              <a:latin typeface="Calibri"/>
              <a:ea typeface="Roboto Thin"/>
              <a:cs typeface="Roboto Thin"/>
            </a:endParaRPr>
          </a:p>
          <a:p>
            <a:endParaRPr lang="en-GB" sz="800" dirty="0">
              <a:solidFill>
                <a:srgbClr val="FFFFFF"/>
              </a:solidFill>
              <a:latin typeface="Calibri"/>
              <a:cs typeface="Roboto Thin"/>
            </a:endParaRPr>
          </a:p>
        </p:txBody>
      </p:sp>
      <p:sp>
        <p:nvSpPr>
          <p:cNvPr id="5" name="Title 3">
            <a:extLst>
              <a:ext uri="{FF2B5EF4-FFF2-40B4-BE49-F238E27FC236}">
                <a16:creationId xmlns:a16="http://schemas.microsoft.com/office/drawing/2014/main" id="{59EA9C03-5D47-8B1B-334D-04DC390F38AD}"/>
              </a:ext>
            </a:extLst>
          </p:cNvPr>
          <p:cNvSpPr>
            <a:spLocks noGrp="1"/>
          </p:cNvSpPr>
          <p:nvPr>
            <p:ph type="title"/>
          </p:nvPr>
        </p:nvSpPr>
        <p:spPr>
          <a:xfrm>
            <a:off x="202460" y="116125"/>
            <a:ext cx="8223251" cy="713720"/>
          </a:xfrm>
        </p:spPr>
        <p:txBody>
          <a:bodyPr/>
          <a:lstStyle/>
          <a:p>
            <a:r>
              <a:rPr lang="en-GB" sz="3200" dirty="0">
                <a:solidFill>
                  <a:srgbClr val="FFFFFF"/>
                </a:solidFill>
                <a:latin typeface="Arial" panose="020B0604020202020204" pitchFamily="34" charset="0"/>
                <a:ea typeface="Roboto"/>
                <a:cs typeface="Arial" panose="020B0604020202020204" pitchFamily="34" charset="0"/>
              </a:rPr>
              <a:t>LOGISTICS</a:t>
            </a:r>
            <a:endParaRPr lang="en-GB" sz="3200" dirty="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10602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42340" y="712495"/>
            <a:ext cx="8899302" cy="4157563"/>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US" sz="1200" b="1" dirty="0">
                <a:solidFill>
                  <a:schemeClr val="tx1"/>
                </a:solidFill>
                <a:latin typeface="Calibri"/>
                <a:ea typeface="Roboto Thin"/>
                <a:cs typeface="Calibri"/>
              </a:rPr>
              <a:t>ARRIVAL</a:t>
            </a:r>
          </a:p>
          <a:p>
            <a:r>
              <a:rPr lang="en-GB" sz="1050" dirty="0">
                <a:solidFill>
                  <a:srgbClr val="FFFFFF"/>
                </a:solidFill>
                <a:latin typeface="Calibri"/>
                <a:ea typeface="Roboto Thin"/>
                <a:cs typeface="Calibri"/>
              </a:rPr>
              <a:t>If you are arriving by vehicle, please access the campus through the one-way entry system, following the road round to the sports hall at the rear of the campus. Limited reserved parking bays are available for exhibitors immediately in the sports hall vicinity on a first-come, first-served basis and these will be clearly marked. See Parking section for more information. If you are arriving on foot, please follow the same one way system road round to the rear of the campus where the sports hall is located.</a:t>
            </a:r>
            <a:endParaRPr lang="en-GB" sz="1050" b="1" dirty="0">
              <a:solidFill>
                <a:srgbClr val="FFFFFF"/>
              </a:solidFill>
              <a:latin typeface="Calibri"/>
              <a:ea typeface="Roboto Thin"/>
              <a:cs typeface="Calibri"/>
            </a:endParaRPr>
          </a:p>
          <a:p>
            <a:r>
              <a:rPr lang="en-US" sz="1200" b="1" dirty="0">
                <a:solidFill>
                  <a:schemeClr val="tx1"/>
                </a:solidFill>
                <a:latin typeface="+mn-lt"/>
                <a:ea typeface="Roboto Thin"/>
                <a:cs typeface="Calibri"/>
              </a:rPr>
              <a:t>BUILD-UP</a:t>
            </a:r>
            <a:endParaRPr lang="en-US" dirty="0">
              <a:solidFill>
                <a:schemeClr val="tx1"/>
              </a:solidFill>
              <a:latin typeface="+mn-lt"/>
            </a:endParaRPr>
          </a:p>
          <a:p>
            <a:r>
              <a:rPr lang="en-GB" sz="1000" dirty="0">
                <a:solidFill>
                  <a:srgbClr val="FFFFFF"/>
                </a:solidFill>
                <a:latin typeface="Calibri"/>
                <a:ea typeface="Roboto Thin"/>
                <a:cs typeface="Calibri"/>
              </a:rPr>
              <a:t>Build-up times: Tuesday 4</a:t>
            </a:r>
            <a:r>
              <a:rPr lang="en-GB" sz="1000" baseline="30000" dirty="0">
                <a:solidFill>
                  <a:srgbClr val="FFFFFF"/>
                </a:solidFill>
                <a:latin typeface="Calibri"/>
                <a:ea typeface="Roboto Thin"/>
                <a:cs typeface="Calibri"/>
              </a:rPr>
              <a:t>th</a:t>
            </a:r>
            <a:r>
              <a:rPr lang="en-GB" sz="1000" dirty="0">
                <a:solidFill>
                  <a:srgbClr val="FFFFFF"/>
                </a:solidFill>
                <a:latin typeface="Calibri"/>
                <a:ea typeface="Roboto Thin"/>
                <a:cs typeface="Calibri"/>
              </a:rPr>
              <a:t> July 15:30 – 17:00</a:t>
            </a:r>
            <a:endParaRPr lang="en-GB" sz="1000" dirty="0">
              <a:solidFill>
                <a:srgbClr val="FFFFFF"/>
              </a:solidFill>
              <a:latin typeface="Calibri"/>
              <a:cs typeface="Calibri"/>
            </a:endParaRPr>
          </a:p>
          <a:p>
            <a:r>
              <a:rPr lang="en-GB" sz="1000" dirty="0">
                <a:solidFill>
                  <a:srgbClr val="FFFFFF"/>
                </a:solidFill>
                <a:latin typeface="Calibri"/>
                <a:ea typeface="Roboto Thin"/>
                <a:cs typeface="Calibri"/>
              </a:rPr>
              <a:t>Event day and build time: Wednesday 5</a:t>
            </a:r>
            <a:r>
              <a:rPr lang="en-GB" sz="1000" baseline="30000" dirty="0">
                <a:solidFill>
                  <a:srgbClr val="FFFFFF"/>
                </a:solidFill>
                <a:latin typeface="Calibri"/>
                <a:ea typeface="Roboto Thin"/>
                <a:cs typeface="Calibri"/>
              </a:rPr>
              <a:t>th</a:t>
            </a:r>
            <a:r>
              <a:rPr lang="en-GB" sz="1000" dirty="0">
                <a:solidFill>
                  <a:srgbClr val="FFFFFF"/>
                </a:solidFill>
                <a:latin typeface="Calibri"/>
                <a:ea typeface="Roboto Thin"/>
                <a:cs typeface="Calibri"/>
              </a:rPr>
              <a:t> July 08:00 – 09:00</a:t>
            </a:r>
            <a:endParaRPr lang="en-GB" sz="1000" dirty="0">
              <a:solidFill>
                <a:srgbClr val="FFFFFF"/>
              </a:solidFill>
              <a:latin typeface="Calibri"/>
              <a:cs typeface="Calibri"/>
            </a:endParaRPr>
          </a:p>
          <a:p>
            <a:r>
              <a:rPr lang="en-GB" sz="1000" dirty="0">
                <a:solidFill>
                  <a:srgbClr val="FFFFFF"/>
                </a:solidFill>
                <a:latin typeface="Calibri"/>
                <a:ea typeface="Roboto Thin"/>
                <a:cs typeface="Calibri"/>
              </a:rPr>
              <a:t>Access is available to the sports hall through both the entrance door and via the double exit doors that will be open directly into the sports hall. Trolley access is available via small ramp. Any deliveries must be brought into the sports hall by you or your courier and left within your allocated stand space. Any deliveries left outside the sports hall will not be accepted. Parking and drop off facilities for couriers is available next to the sports hall.</a:t>
            </a:r>
          </a:p>
          <a:p>
            <a:r>
              <a:rPr lang="en-US" sz="1100" dirty="0">
                <a:solidFill>
                  <a:srgbClr val="FFFFFF"/>
                </a:solidFill>
                <a:latin typeface="Calibri"/>
                <a:ea typeface="Roboto Thin"/>
              </a:rPr>
              <a:t>Please clearly place a parking permit in your windscreen.</a:t>
            </a:r>
          </a:p>
          <a:p>
            <a:r>
              <a:rPr lang="en-US" sz="1200" b="1" dirty="0">
                <a:solidFill>
                  <a:schemeClr val="tx1"/>
                </a:solidFill>
                <a:latin typeface="Calibri"/>
                <a:ea typeface="Roboto Thin"/>
                <a:cs typeface="Roboto Thin"/>
              </a:rPr>
              <a:t>BREAKDOWN</a:t>
            </a:r>
            <a:r>
              <a:rPr lang="en-US" sz="1200" b="1" dirty="0">
                <a:solidFill>
                  <a:srgbClr val="FFFFFF"/>
                </a:solidFill>
                <a:latin typeface="Calibri"/>
                <a:ea typeface="Roboto Thin"/>
                <a:cs typeface="Roboto Thin"/>
              </a:rPr>
              <a:t> </a:t>
            </a:r>
            <a:endParaRPr lang="en-US" sz="1200" dirty="0">
              <a:latin typeface="Calibri"/>
              <a:ea typeface="Roboto Thin"/>
              <a:cs typeface="Roboto Thin"/>
            </a:endParaRPr>
          </a:p>
          <a:p>
            <a:r>
              <a:rPr lang="en-GB" sz="1000" dirty="0">
                <a:solidFill>
                  <a:srgbClr val="FFFFFF"/>
                </a:solidFill>
                <a:latin typeface="Calibri"/>
                <a:ea typeface="Roboto Thin"/>
                <a:cs typeface="Roboto Thin"/>
              </a:rPr>
              <a:t>Breakdown time: 14:40-17:00</a:t>
            </a:r>
            <a:endParaRPr lang="en-US" sz="1000" dirty="0">
              <a:latin typeface="Calibri"/>
              <a:ea typeface="Roboto Thin"/>
              <a:cs typeface="Roboto Thin"/>
            </a:endParaRPr>
          </a:p>
          <a:p>
            <a:r>
              <a:rPr lang="en-GB" sz="1000" dirty="0">
                <a:solidFill>
                  <a:srgbClr val="FFFFFF"/>
                </a:solidFill>
                <a:latin typeface="Calibri"/>
                <a:ea typeface="Roboto Thin"/>
                <a:cs typeface="Roboto Thin"/>
              </a:rPr>
              <a:t>Event helpers will be available to remove any empty cardboard boxes from your stand area and there are skips directly located outside next to the sports hall for any rubbish. Access is available to the sports hall through both the entrance door and via the double exit doors that will be open directly into the sports hall. Trolley access is available via small ramp.</a:t>
            </a:r>
          </a:p>
          <a:p>
            <a:r>
              <a:rPr lang="en-GB" sz="1000" dirty="0">
                <a:solidFill>
                  <a:srgbClr val="FFFFFF"/>
                </a:solidFill>
                <a:latin typeface="Calibri"/>
                <a:ea typeface="Roboto Thin"/>
                <a:cs typeface="Roboto Thin"/>
              </a:rPr>
              <a:t>If you think you might need extra time to build your stand (outside the build-up times stated above), please contact  </a:t>
            </a:r>
            <a:r>
              <a:rPr lang="en-GB" sz="1000" dirty="0">
                <a:solidFill>
                  <a:schemeClr val="bg1"/>
                </a:solidFill>
                <a:latin typeface="Calibri"/>
                <a:ea typeface="Roboto Thin"/>
                <a:cs typeface="Roboto Thin"/>
                <a:hlinkClick r:id="rId2">
                  <a:extLst>
                    <a:ext uri="{A12FA001-AC4F-418D-AE19-62706E023703}">
                      <ahyp:hlinkClr xmlns:ahyp="http://schemas.microsoft.com/office/drawing/2018/hyperlinkcolor" val="tx"/>
                    </a:ext>
                  </a:extLst>
                </a:hlinkClick>
              </a:rPr>
              <a:t>events@ucas.ac.uk</a:t>
            </a:r>
            <a:r>
              <a:rPr lang="en-GB" sz="1000" dirty="0">
                <a:solidFill>
                  <a:srgbClr val="FFFFFF"/>
                </a:solidFill>
                <a:latin typeface="Calibri"/>
                <a:ea typeface="Roboto Thin"/>
                <a:cs typeface="Roboto Thin"/>
              </a:rPr>
              <a:t>. In some circumstances, early access to the venue on the build-up day may be given, but this is only with the advance permission of the organiser. If advance permission has not been granted, exhibitors will be turned away from the venue until the exhibitor build-up session starts.</a:t>
            </a:r>
            <a:endParaRPr lang="en-GB" sz="1000" dirty="0">
              <a:latin typeface="Calibri"/>
            </a:endParaRPr>
          </a:p>
          <a:p>
            <a:endParaRPr lang="en-US" sz="1100" dirty="0">
              <a:solidFill>
                <a:srgbClr val="FFFFFF"/>
              </a:solidFill>
              <a:latin typeface="Calibri"/>
              <a:ea typeface="Roboto Thin"/>
            </a:endParaRPr>
          </a:p>
        </p:txBody>
      </p:sp>
      <p:sp>
        <p:nvSpPr>
          <p:cNvPr id="4" name="Title 3">
            <a:extLst>
              <a:ext uri="{FF2B5EF4-FFF2-40B4-BE49-F238E27FC236}">
                <a16:creationId xmlns:a16="http://schemas.microsoft.com/office/drawing/2014/main" id="{1EE0E370-C86F-C160-4DD5-279C0EF2EDF1}"/>
              </a:ext>
            </a:extLst>
          </p:cNvPr>
          <p:cNvSpPr txBox="1">
            <a:spLocks/>
          </p:cNvSpPr>
          <p:nvPr/>
        </p:nvSpPr>
        <p:spPr>
          <a:xfrm>
            <a:off x="202460" y="116125"/>
            <a:ext cx="8223251" cy="713720"/>
          </a:xfrm>
          <a:prstGeom prst="rect">
            <a:avLst/>
          </a:prstGeom>
          <a:noFill/>
        </p:spPr>
        <p:txBody>
          <a:bodyPr vert="horz" wrap="none" lIns="0" tIns="0" rIns="0" bIns="0" rtlCol="0" anchor="b">
            <a:noAutofit/>
          </a:bodyPr>
          <a:lstStyle>
            <a:lvl1pPr algn="l" defTabSz="685783" rtl="0" eaLnBrk="1" latinLnBrk="0" hangingPunct="1">
              <a:lnSpc>
                <a:spcPct val="90000"/>
              </a:lnSpc>
              <a:spcBef>
                <a:spcPct val="0"/>
              </a:spcBef>
              <a:buNone/>
              <a:defRPr sz="45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2800" dirty="0">
                <a:solidFill>
                  <a:srgbClr val="FFFFFF"/>
                </a:solidFill>
                <a:latin typeface="Arial" panose="020B0604020202020204" pitchFamily="34" charset="0"/>
                <a:ea typeface="Roboto"/>
                <a:cs typeface="Arial" panose="020B0604020202020204" pitchFamily="34" charset="0"/>
              </a:rPr>
              <a:t>LOGISTICS</a:t>
            </a:r>
            <a:endParaRPr lang="en-GB" sz="2800" dirty="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683456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42340" y="840314"/>
            <a:ext cx="8899302" cy="4157563"/>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US" sz="1200" b="1" dirty="0">
                <a:solidFill>
                  <a:schemeClr val="tx1"/>
                </a:solidFill>
                <a:latin typeface="Calibri"/>
                <a:ea typeface="Roboto Thin"/>
                <a:cs typeface="Calibri"/>
              </a:rPr>
              <a:t>DELIVERIES </a:t>
            </a:r>
            <a:endParaRPr lang="en-US" sz="1200" dirty="0">
              <a:solidFill>
                <a:schemeClr val="tx1"/>
              </a:solidFill>
              <a:latin typeface="Roboto Thin"/>
              <a:ea typeface="Roboto Thin"/>
              <a:cs typeface="Roboto Thin"/>
            </a:endParaRPr>
          </a:p>
          <a:p>
            <a:r>
              <a:rPr lang="en-GB" sz="900" dirty="0">
                <a:solidFill>
                  <a:schemeClr val="bg1"/>
                </a:solidFill>
                <a:latin typeface="Calibri"/>
                <a:ea typeface="Roboto Thin"/>
                <a:cs typeface="Roboto Thin"/>
              </a:rPr>
              <a:t>The venue address for couriers is: </a:t>
            </a:r>
          </a:p>
          <a:p>
            <a:pPr>
              <a:spcBef>
                <a:spcPts val="0"/>
              </a:spcBef>
            </a:pPr>
            <a:r>
              <a:rPr lang="en-GB" sz="900" dirty="0">
                <a:solidFill>
                  <a:schemeClr val="bg1"/>
                </a:solidFill>
                <a:latin typeface="Calibri"/>
                <a:ea typeface="Roboto Thin"/>
                <a:cs typeface="Roboto Thin"/>
              </a:rPr>
              <a:t>Exhibitor name </a:t>
            </a:r>
          </a:p>
          <a:p>
            <a:pPr>
              <a:spcBef>
                <a:spcPts val="0"/>
              </a:spcBef>
            </a:pPr>
            <a:r>
              <a:rPr lang="en-GB" sz="900" dirty="0">
                <a:solidFill>
                  <a:schemeClr val="bg1"/>
                </a:solidFill>
                <a:latin typeface="Calibri"/>
                <a:ea typeface="Roboto Thin"/>
                <a:cs typeface="Roboto Thin"/>
              </a:rPr>
              <a:t>Stand number </a:t>
            </a:r>
          </a:p>
          <a:p>
            <a:pPr>
              <a:spcBef>
                <a:spcPts val="0"/>
              </a:spcBef>
            </a:pPr>
            <a:r>
              <a:rPr lang="en-GB" sz="900" dirty="0">
                <a:solidFill>
                  <a:schemeClr val="bg1"/>
                </a:solidFill>
                <a:latin typeface="Calibri"/>
                <a:ea typeface="Roboto Thin"/>
                <a:cs typeface="Roboto Thin"/>
              </a:rPr>
              <a:t>UCAS Discovery Carlisle</a:t>
            </a:r>
          </a:p>
          <a:p>
            <a:pPr>
              <a:spcBef>
                <a:spcPts val="0"/>
              </a:spcBef>
            </a:pPr>
            <a:r>
              <a:rPr lang="en-GB" sz="900" dirty="0">
                <a:solidFill>
                  <a:schemeClr val="bg1"/>
                </a:solidFill>
                <a:latin typeface="Calibri"/>
                <a:ea typeface="Roboto Thin"/>
                <a:cs typeface="Roboto Thin"/>
              </a:rPr>
              <a:t>University of Cumbria Sports Hall </a:t>
            </a:r>
          </a:p>
          <a:p>
            <a:pPr>
              <a:spcBef>
                <a:spcPts val="0"/>
              </a:spcBef>
            </a:pPr>
            <a:r>
              <a:rPr lang="en-GB" sz="900" dirty="0">
                <a:solidFill>
                  <a:schemeClr val="bg1"/>
                </a:solidFill>
                <a:latin typeface="Calibri"/>
                <a:ea typeface="Roboto Thin"/>
                <a:cs typeface="Roboto Thin"/>
              </a:rPr>
              <a:t>Fusehill Street</a:t>
            </a:r>
          </a:p>
          <a:p>
            <a:pPr>
              <a:spcBef>
                <a:spcPts val="0"/>
              </a:spcBef>
            </a:pPr>
            <a:r>
              <a:rPr lang="en-GB" sz="900" dirty="0">
                <a:solidFill>
                  <a:schemeClr val="bg1"/>
                </a:solidFill>
                <a:latin typeface="Calibri"/>
                <a:ea typeface="Roboto Thin"/>
                <a:cs typeface="Roboto Thin"/>
              </a:rPr>
              <a:t> Carlisle </a:t>
            </a:r>
          </a:p>
          <a:p>
            <a:pPr>
              <a:spcBef>
                <a:spcPts val="0"/>
              </a:spcBef>
            </a:pPr>
            <a:r>
              <a:rPr lang="en-GB" sz="900" dirty="0">
                <a:solidFill>
                  <a:schemeClr val="bg1"/>
                </a:solidFill>
                <a:latin typeface="Calibri"/>
                <a:ea typeface="Roboto Thin"/>
                <a:cs typeface="Roboto Thin"/>
              </a:rPr>
              <a:t>CA1 2HH </a:t>
            </a:r>
          </a:p>
          <a:p>
            <a:r>
              <a:rPr lang="en-GB" sz="1000" dirty="0">
                <a:solidFill>
                  <a:schemeClr val="bg1"/>
                </a:solidFill>
                <a:latin typeface="Calibri"/>
                <a:ea typeface="Roboto Thin"/>
                <a:cs typeface="Roboto Thin"/>
              </a:rPr>
              <a:t>Deliveries can be made from Tuesday 4 July from 15:30 – 17:00. Any deliveries made before this time will not be accepted by the venue and returned to the sender.</a:t>
            </a:r>
          </a:p>
          <a:p>
            <a:r>
              <a:rPr lang="en-GB" sz="1200" b="1" dirty="0">
                <a:solidFill>
                  <a:schemeClr val="tx1"/>
                </a:solidFill>
                <a:latin typeface="Calibri"/>
                <a:ea typeface="Roboto Thin"/>
                <a:cs typeface="Roboto Thin"/>
              </a:rPr>
              <a:t>ORGANISERS</a:t>
            </a:r>
            <a:endParaRPr lang="en-GB" sz="1200" b="1" dirty="0">
              <a:solidFill>
                <a:schemeClr val="tx1"/>
              </a:solidFill>
              <a:latin typeface="Calibri"/>
              <a:cs typeface="Roboto Thin"/>
            </a:endParaRPr>
          </a:p>
          <a:p>
            <a:r>
              <a:rPr lang="en-GB" sz="1000" dirty="0">
                <a:solidFill>
                  <a:schemeClr val="bg1"/>
                </a:solidFill>
                <a:latin typeface="Calibri"/>
                <a:ea typeface="Roboto Thin"/>
                <a:cs typeface="Roboto Thin"/>
              </a:rPr>
              <a:t>The organisers can be found at the sports hall reception desk. The lead organisers are Shannon May Blaylock and Carly Scott. During the exhibition, Shannon can be contacted on 07791511888 and Carly can be contacted on 07841339563. Before the exhibition, please contact Shannon on 01228 279 305, or at </a:t>
            </a:r>
          </a:p>
          <a:p>
            <a:r>
              <a:rPr lang="en-GB" sz="1000" dirty="0">
                <a:solidFill>
                  <a:schemeClr val="accent3">
                    <a:lumMod val="50000"/>
                  </a:schemeClr>
                </a:solidFill>
                <a:latin typeface="Calibri"/>
                <a:ea typeface="Roboto Thin"/>
                <a:cs typeface="Roboto Thin"/>
                <a:hlinkClick r:id="rId2">
                  <a:extLst>
                    <a:ext uri="{A12FA001-AC4F-418D-AE19-62706E023703}">
                      <ahyp:hlinkClr xmlns:ahyp="http://schemas.microsoft.com/office/drawing/2018/hyperlinkcolor" val="tx"/>
                    </a:ext>
                  </a:extLst>
                </a:hlinkClick>
              </a:rPr>
              <a:t>Shannon-May.Blaylock@cumbria.ac.uk</a:t>
            </a:r>
            <a:r>
              <a:rPr lang="en-GB" sz="1000" dirty="0">
                <a:solidFill>
                  <a:schemeClr val="accent3">
                    <a:lumMod val="50000"/>
                  </a:schemeClr>
                </a:solidFill>
                <a:latin typeface="Calibri"/>
                <a:ea typeface="Roboto Thin"/>
                <a:cs typeface="Roboto Thin"/>
              </a:rPr>
              <a:t> </a:t>
            </a:r>
            <a:r>
              <a:rPr lang="en-GB" sz="1000" dirty="0">
                <a:solidFill>
                  <a:schemeClr val="bg1"/>
                </a:solidFill>
                <a:latin typeface="Calibri"/>
                <a:ea typeface="Roboto Thin"/>
                <a:cs typeface="Roboto Thin"/>
              </a:rPr>
              <a:t>/ </a:t>
            </a:r>
            <a:r>
              <a:rPr lang="en-GB" sz="1000" dirty="0">
                <a:solidFill>
                  <a:schemeClr val="accent3">
                    <a:lumMod val="50000"/>
                  </a:schemeClr>
                </a:solidFill>
                <a:latin typeface="Calibri"/>
                <a:ea typeface="Roboto Thin"/>
                <a:cs typeface="Roboto Thin"/>
                <a:hlinkClick r:id="rId3">
                  <a:extLst>
                    <a:ext uri="{A12FA001-AC4F-418D-AE19-62706E023703}">
                      <ahyp:hlinkClr xmlns:ahyp="http://schemas.microsoft.com/office/drawing/2018/hyperlinkcolor" val="tx"/>
                    </a:ext>
                  </a:extLst>
                </a:hlinkClick>
              </a:rPr>
              <a:t>studentrecruitment@cumbria.ac.uk</a:t>
            </a:r>
            <a:endParaRPr lang="en-GB" sz="1000" dirty="0">
              <a:solidFill>
                <a:schemeClr val="accent3">
                  <a:lumMod val="50000"/>
                </a:schemeClr>
              </a:solidFill>
              <a:latin typeface="Calibri"/>
              <a:ea typeface="Roboto Thin"/>
              <a:cs typeface="Roboto Thin"/>
            </a:endParaRPr>
          </a:p>
          <a:p>
            <a:r>
              <a:rPr lang="en-GB" sz="1200" b="1" dirty="0">
                <a:solidFill>
                  <a:schemeClr val="tx1"/>
                </a:solidFill>
                <a:latin typeface="Calibri"/>
                <a:ea typeface="Roboto Thin"/>
                <a:cs typeface="Calibri"/>
              </a:rPr>
              <a:t>STORAGE</a:t>
            </a:r>
            <a:endParaRPr lang="en-GB" sz="1200" dirty="0">
              <a:solidFill>
                <a:schemeClr val="tx1"/>
              </a:solidFill>
              <a:latin typeface="Roboto Thin"/>
              <a:ea typeface="Roboto Thin"/>
              <a:cs typeface="Roboto Thin"/>
            </a:endParaRPr>
          </a:p>
          <a:p>
            <a:r>
              <a:rPr lang="en-GB" sz="1000" dirty="0">
                <a:solidFill>
                  <a:schemeClr val="bg1"/>
                </a:solidFill>
                <a:latin typeface="Calibri"/>
                <a:ea typeface="Roboto Thin"/>
                <a:cs typeface="Calibri"/>
              </a:rPr>
              <a:t>There is limited storage space at this event, please ask staff for access to store your items. </a:t>
            </a:r>
            <a:endParaRPr lang="en-GB" sz="1000" dirty="0">
              <a:solidFill>
                <a:schemeClr val="bg1"/>
              </a:solidFill>
              <a:latin typeface="Roboto Thin"/>
              <a:ea typeface="Roboto Thin"/>
              <a:cs typeface="Roboto Thin"/>
            </a:endParaRPr>
          </a:p>
          <a:p>
            <a:endParaRPr lang="en-GB" sz="1000" dirty="0">
              <a:solidFill>
                <a:schemeClr val="bg1"/>
              </a:solidFill>
              <a:highlight>
                <a:srgbClr val="FF00FF"/>
              </a:highlight>
              <a:latin typeface="Calibri"/>
              <a:cs typeface="Roboto Thin"/>
            </a:endParaRPr>
          </a:p>
          <a:p>
            <a:endParaRPr lang="en-GB" sz="1000" dirty="0">
              <a:solidFill>
                <a:schemeClr val="bg1"/>
              </a:solidFill>
              <a:latin typeface="Calibri"/>
              <a:cs typeface="Calibri"/>
            </a:endParaRPr>
          </a:p>
        </p:txBody>
      </p:sp>
      <p:sp>
        <p:nvSpPr>
          <p:cNvPr id="4" name="Title 3">
            <a:extLst>
              <a:ext uri="{FF2B5EF4-FFF2-40B4-BE49-F238E27FC236}">
                <a16:creationId xmlns:a16="http://schemas.microsoft.com/office/drawing/2014/main" id="{9AFBBE51-0103-41B0-3F29-14491846B2DC}"/>
              </a:ext>
            </a:extLst>
          </p:cNvPr>
          <p:cNvSpPr>
            <a:spLocks noGrp="1"/>
          </p:cNvSpPr>
          <p:nvPr>
            <p:ph type="title"/>
          </p:nvPr>
        </p:nvSpPr>
        <p:spPr>
          <a:xfrm>
            <a:off x="202460" y="116125"/>
            <a:ext cx="8223251" cy="713720"/>
          </a:xfrm>
        </p:spPr>
        <p:txBody>
          <a:bodyPr/>
          <a:lstStyle/>
          <a:p>
            <a:r>
              <a:rPr lang="en-GB" sz="3200" dirty="0">
                <a:solidFill>
                  <a:srgbClr val="FFFFFF"/>
                </a:solidFill>
                <a:latin typeface="Arial" panose="020B0604020202020204" pitchFamily="34" charset="0"/>
                <a:ea typeface="Roboto"/>
                <a:cs typeface="Arial" panose="020B0604020202020204" pitchFamily="34" charset="0"/>
              </a:rPr>
              <a:t>LOGISTICS</a:t>
            </a:r>
            <a:endParaRPr lang="en-GB" sz="3200" dirty="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82606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 indoor, people&#10;&#10;Description automatically generated">
            <a:extLst>
              <a:ext uri="{FF2B5EF4-FFF2-40B4-BE49-F238E27FC236}">
                <a16:creationId xmlns:a16="http://schemas.microsoft.com/office/drawing/2014/main" id="{02884F8E-275A-44EE-8CF7-84F00EF248DF}"/>
              </a:ext>
            </a:extLst>
          </p:cNvPr>
          <p:cNvPicPr>
            <a:picLocks noGrp="1" noChangeAspect="1"/>
          </p:cNvPicPr>
          <p:nvPr>
            <p:ph type="pic" sz="quarter" idx="10"/>
          </p:nvPr>
        </p:nvPicPr>
        <p:blipFill>
          <a:blip r:embed="rId2"/>
          <a:srcRect l="20370" r="20370"/>
          <a:stretch>
            <a:fillRect/>
          </a:stretch>
        </p:blipFill>
        <p:spPr/>
      </p:pic>
      <p:sp>
        <p:nvSpPr>
          <p:cNvPr id="12" name="Subtitle 3">
            <a:extLst>
              <a:ext uri="{FF2B5EF4-FFF2-40B4-BE49-F238E27FC236}">
                <a16:creationId xmlns:a16="http://schemas.microsoft.com/office/drawing/2014/main" id="{C4A44E39-E02B-4388-AFA3-C4BFD53295C6}"/>
              </a:ext>
            </a:extLst>
          </p:cNvPr>
          <p:cNvSpPr txBox="1">
            <a:spLocks/>
          </p:cNvSpPr>
          <p:nvPr/>
        </p:nvSpPr>
        <p:spPr>
          <a:xfrm>
            <a:off x="4446982" y="2742369"/>
            <a:ext cx="4111599" cy="3102244"/>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0" indent="0" algn="ctr">
              <a:lnSpc>
                <a:spcPct val="107000"/>
              </a:lnSpc>
              <a:spcAft>
                <a:spcPts val="800"/>
              </a:spcAft>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5A59E0DF-2034-4B88-8023-D34036361E47}"/>
              </a:ext>
            </a:extLst>
          </p:cNvPr>
          <p:cNvGrpSpPr/>
          <p:nvPr/>
        </p:nvGrpSpPr>
        <p:grpSpPr>
          <a:xfrm>
            <a:off x="4917650" y="4255884"/>
            <a:ext cx="316800" cy="316800"/>
            <a:chOff x="5963303" y="1415834"/>
            <a:chExt cx="500456" cy="500456"/>
          </a:xfrm>
          <a:solidFill>
            <a:srgbClr val="FF33CC"/>
          </a:solidFill>
        </p:grpSpPr>
        <p:sp>
          <p:nvSpPr>
            <p:cNvPr id="8" name="Oval 7">
              <a:extLst>
                <a:ext uri="{FF2B5EF4-FFF2-40B4-BE49-F238E27FC236}">
                  <a16:creationId xmlns:a16="http://schemas.microsoft.com/office/drawing/2014/main" id="{DA2CDC1C-571B-4679-8EF6-202DF85C2B0D}"/>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39D260E3-0E00-42CD-B6EF-0AF4E53A92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10" name="Group 9">
            <a:extLst>
              <a:ext uri="{FF2B5EF4-FFF2-40B4-BE49-F238E27FC236}">
                <a16:creationId xmlns:a16="http://schemas.microsoft.com/office/drawing/2014/main" id="{31554FC8-1C25-4BFD-A323-4B6E3A1BAB1A}"/>
              </a:ext>
            </a:extLst>
          </p:cNvPr>
          <p:cNvGrpSpPr/>
          <p:nvPr/>
        </p:nvGrpSpPr>
        <p:grpSpPr>
          <a:xfrm>
            <a:off x="5590802" y="4293491"/>
            <a:ext cx="316800" cy="316800"/>
            <a:chOff x="5963297" y="1415834"/>
            <a:chExt cx="500455" cy="500456"/>
          </a:xfrm>
          <a:solidFill>
            <a:srgbClr val="FF33CC"/>
          </a:solidFill>
        </p:grpSpPr>
        <p:sp>
          <p:nvSpPr>
            <p:cNvPr id="13" name="Oval 12">
              <a:extLst>
                <a:ext uri="{FF2B5EF4-FFF2-40B4-BE49-F238E27FC236}">
                  <a16:creationId xmlns:a16="http://schemas.microsoft.com/office/drawing/2014/main" id="{BF737F2A-9F70-45F8-948D-AFC75A36410C}"/>
                </a:ext>
              </a:extLst>
            </p:cNvPr>
            <p:cNvSpPr/>
            <p:nvPr/>
          </p:nvSpPr>
          <p:spPr>
            <a:xfrm>
              <a:off x="5963297" y="1415834"/>
              <a:ext cx="500455"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hlinkClick r:id="rId5"/>
              <a:extLst>
                <a:ext uri="{FF2B5EF4-FFF2-40B4-BE49-F238E27FC236}">
                  <a16:creationId xmlns:a16="http://schemas.microsoft.com/office/drawing/2014/main" id="{04E0A1FC-0217-4464-9E66-D7509387F40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66511" y="1527209"/>
              <a:ext cx="294036" cy="294035"/>
            </a:xfrm>
            <a:prstGeom prst="rect">
              <a:avLst/>
            </a:prstGeom>
            <a:grpFill/>
          </p:spPr>
        </p:pic>
      </p:grpSp>
      <p:grpSp>
        <p:nvGrpSpPr>
          <p:cNvPr id="15" name="Group 14">
            <a:extLst>
              <a:ext uri="{FF2B5EF4-FFF2-40B4-BE49-F238E27FC236}">
                <a16:creationId xmlns:a16="http://schemas.microsoft.com/office/drawing/2014/main" id="{A2A2F01A-1B55-47DA-BDCB-ECA0A968CE9B}"/>
              </a:ext>
            </a:extLst>
          </p:cNvPr>
          <p:cNvGrpSpPr/>
          <p:nvPr/>
        </p:nvGrpSpPr>
        <p:grpSpPr>
          <a:xfrm>
            <a:off x="6303494" y="4293491"/>
            <a:ext cx="316800" cy="316800"/>
            <a:chOff x="5963303" y="1415834"/>
            <a:chExt cx="500456" cy="500456"/>
          </a:xfrm>
          <a:solidFill>
            <a:srgbClr val="FF33CC"/>
          </a:solidFill>
        </p:grpSpPr>
        <p:sp>
          <p:nvSpPr>
            <p:cNvPr id="16" name="Oval 15">
              <a:extLst>
                <a:ext uri="{FF2B5EF4-FFF2-40B4-BE49-F238E27FC236}">
                  <a16:creationId xmlns:a16="http://schemas.microsoft.com/office/drawing/2014/main" id="{6DE16741-9BBD-4271-AB99-6E5C20B6F017}"/>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147D7A7-5CA8-4A13-AC00-321C8AC5143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18" name="Group 17">
            <a:extLst>
              <a:ext uri="{FF2B5EF4-FFF2-40B4-BE49-F238E27FC236}">
                <a16:creationId xmlns:a16="http://schemas.microsoft.com/office/drawing/2014/main" id="{348D25EF-45EF-4BDE-B26B-287FAD45DCBD}"/>
              </a:ext>
            </a:extLst>
          </p:cNvPr>
          <p:cNvGrpSpPr/>
          <p:nvPr/>
        </p:nvGrpSpPr>
        <p:grpSpPr>
          <a:xfrm>
            <a:off x="7016190" y="4293491"/>
            <a:ext cx="316800" cy="316800"/>
            <a:chOff x="2764076" y="1349181"/>
            <a:chExt cx="500456" cy="500456"/>
          </a:xfrm>
          <a:solidFill>
            <a:srgbClr val="FF33CC"/>
          </a:solidFill>
        </p:grpSpPr>
        <p:sp>
          <p:nvSpPr>
            <p:cNvPr id="19" name="Oval 18">
              <a:extLst>
                <a:ext uri="{FF2B5EF4-FFF2-40B4-BE49-F238E27FC236}">
                  <a16:creationId xmlns:a16="http://schemas.microsoft.com/office/drawing/2014/main" id="{2EF4CBD6-B173-41A7-BAE7-575BE314562A}"/>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8"/>
              <a:extLst>
                <a:ext uri="{FF2B5EF4-FFF2-40B4-BE49-F238E27FC236}">
                  <a16:creationId xmlns:a16="http://schemas.microsoft.com/office/drawing/2014/main" id="{6B25F051-A936-46CA-B743-DFE3074F6DF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2" name="TextBox 1">
            <a:extLst>
              <a:ext uri="{FF2B5EF4-FFF2-40B4-BE49-F238E27FC236}">
                <a16:creationId xmlns:a16="http://schemas.microsoft.com/office/drawing/2014/main" id="{4C5AFAD3-3A7F-48A3-B62A-816B461F6743}"/>
              </a:ext>
            </a:extLst>
          </p:cNvPr>
          <p:cNvSpPr txBox="1"/>
          <p:nvPr/>
        </p:nvSpPr>
        <p:spPr>
          <a:xfrm>
            <a:off x="4705707" y="1472840"/>
            <a:ext cx="3852874" cy="2185214"/>
          </a:xfrm>
          <a:prstGeom prst="rect">
            <a:avLst/>
          </a:prstGeom>
          <a:noFill/>
        </p:spPr>
        <p:txBody>
          <a:bodyPr wrap="square" lIns="91440" tIns="45720" rIns="91440" bIns="45720" rtlCol="0" anchor="t">
            <a:spAutoFit/>
          </a:bodyPr>
          <a:lstStyle/>
          <a:p>
            <a:r>
              <a:rPr lang="en-GB" sz="1400" b="1" dirty="0">
                <a:solidFill>
                  <a:schemeClr val="accent4"/>
                </a:solidFill>
                <a:latin typeface="Calibri"/>
                <a:ea typeface="Roboto Thin"/>
                <a:cs typeface="Calibri"/>
              </a:rPr>
              <a:t>UCAS Events Team</a:t>
            </a:r>
          </a:p>
          <a:p>
            <a:r>
              <a:rPr lang="en-US" sz="1200" dirty="0">
                <a:solidFill>
                  <a:schemeClr val="bg1"/>
                </a:solidFill>
                <a:latin typeface="Calibri"/>
                <a:ea typeface="Roboto Thin"/>
                <a:cs typeface="Roboto Thin"/>
              </a:rPr>
              <a:t>E: </a:t>
            </a:r>
            <a:r>
              <a:rPr lang="en-US" sz="1200" dirty="0">
                <a:solidFill>
                  <a:schemeClr val="bg1"/>
                </a:solidFill>
                <a:latin typeface="Calibri"/>
                <a:ea typeface="Roboto Thin"/>
                <a:cs typeface="Roboto Thin"/>
                <a:hlinkClick r:id="rId10">
                  <a:extLst>
                    <a:ext uri="{A12FA001-AC4F-418D-AE19-62706E023703}">
                      <ahyp:hlinkClr xmlns:ahyp="http://schemas.microsoft.com/office/drawing/2018/hyperlinkcolor" val="tx"/>
                    </a:ext>
                  </a:extLst>
                </a:hlinkClick>
              </a:rPr>
              <a:t>events@ucas.ac.uk</a:t>
            </a:r>
            <a:endParaRPr lang="en-US" sz="1200" dirty="0">
              <a:solidFill>
                <a:schemeClr val="bg1"/>
              </a:solidFill>
              <a:latin typeface="Calibri"/>
              <a:ea typeface="Roboto Thin"/>
              <a:cs typeface="Roboto Thin"/>
            </a:endParaRPr>
          </a:p>
          <a:p>
            <a:r>
              <a:rPr lang="en-US" sz="1200" dirty="0">
                <a:solidFill>
                  <a:schemeClr val="bg1"/>
                </a:solidFill>
                <a:latin typeface="Calibri"/>
                <a:ea typeface="Roboto Thin"/>
                <a:cs typeface="Roboto Thin"/>
              </a:rPr>
              <a:t>T: 01242 544 808</a:t>
            </a:r>
          </a:p>
          <a:p>
            <a:endParaRPr lang="en-US" sz="1200" b="1" dirty="0">
              <a:solidFill>
                <a:schemeClr val="bg1"/>
              </a:solidFill>
              <a:latin typeface="Calibri"/>
              <a:ea typeface="Roboto Thin"/>
              <a:cs typeface="Roboto Thin"/>
            </a:endParaRPr>
          </a:p>
          <a:p>
            <a:endParaRPr lang="en-US" sz="1200" b="1" dirty="0">
              <a:solidFill>
                <a:srgbClr val="FFFFFF"/>
              </a:solidFill>
              <a:latin typeface="Calibri"/>
              <a:ea typeface="Roboto Thin"/>
              <a:cs typeface="Roboto Thin"/>
            </a:endParaRPr>
          </a:p>
          <a:p>
            <a:r>
              <a:rPr lang="en-US" sz="1400" b="1" dirty="0">
                <a:solidFill>
                  <a:schemeClr val="accent3"/>
                </a:solidFill>
                <a:latin typeface="Calibri"/>
                <a:ea typeface="Roboto Thin"/>
                <a:cs typeface="Roboto Thin"/>
              </a:rPr>
              <a:t>Onsite general enquiries: </a:t>
            </a:r>
          </a:p>
          <a:p>
            <a:r>
              <a:rPr lang="en-US" sz="1200" dirty="0">
                <a:solidFill>
                  <a:schemeClr val="bg1"/>
                </a:solidFill>
                <a:latin typeface="Calibri"/>
                <a:ea typeface="Roboto Thin"/>
                <a:cs typeface="Roboto Thin"/>
              </a:rPr>
              <a:t>Look out for event ambassadors wearing </a:t>
            </a:r>
            <a:r>
              <a:rPr lang="en-US" sz="1200" dirty="0" err="1">
                <a:solidFill>
                  <a:schemeClr val="bg1"/>
                </a:solidFill>
                <a:latin typeface="Calibri"/>
                <a:ea typeface="Roboto Thin"/>
                <a:cs typeface="Roboto Thin"/>
              </a:rPr>
              <a:t>coloured</a:t>
            </a:r>
            <a:r>
              <a:rPr lang="en-US" sz="1200" dirty="0">
                <a:solidFill>
                  <a:schemeClr val="bg1"/>
                </a:solidFill>
                <a:latin typeface="Calibri"/>
                <a:ea typeface="Roboto Thin"/>
                <a:cs typeface="Roboto Thin"/>
              </a:rPr>
              <a:t> t-shirts, they can offer advice and answer any questions.</a:t>
            </a:r>
          </a:p>
          <a:p>
            <a:r>
              <a:rPr lang="en-US" sz="1200" dirty="0">
                <a:solidFill>
                  <a:schemeClr val="bg1"/>
                </a:solidFill>
                <a:latin typeface="Calibri"/>
                <a:ea typeface="Roboto Thin"/>
                <a:cs typeface="Roboto Thin"/>
              </a:rPr>
              <a:t>Please </a:t>
            </a:r>
            <a:r>
              <a:rPr lang="en-US" sz="1200" dirty="0" err="1">
                <a:solidFill>
                  <a:schemeClr val="bg1"/>
                </a:solidFill>
                <a:latin typeface="Calibri"/>
                <a:ea typeface="Roboto Thin"/>
                <a:cs typeface="Roboto Thin"/>
              </a:rPr>
              <a:t>familiarise</a:t>
            </a:r>
            <a:r>
              <a:rPr lang="en-US" sz="1200" dirty="0">
                <a:solidFill>
                  <a:schemeClr val="bg1"/>
                </a:solidFill>
                <a:latin typeface="Calibri"/>
                <a:ea typeface="Roboto Thin"/>
                <a:cs typeface="Roboto Thin"/>
              </a:rPr>
              <a:t> yourself with the on-site organisers office at each event for any questions you have or help you need    </a:t>
            </a:r>
          </a:p>
          <a:p>
            <a:endParaRPr lang="en-US" sz="1200" dirty="0">
              <a:solidFill>
                <a:schemeClr val="bg1"/>
              </a:solidFill>
              <a:latin typeface="Calibri"/>
              <a:ea typeface="Roboto Thin"/>
              <a:cs typeface="Roboto Thin"/>
            </a:endParaRPr>
          </a:p>
        </p:txBody>
      </p:sp>
      <p:sp>
        <p:nvSpPr>
          <p:cNvPr id="21" name="TextBox 20">
            <a:extLst>
              <a:ext uri="{FF2B5EF4-FFF2-40B4-BE49-F238E27FC236}">
                <a16:creationId xmlns:a16="http://schemas.microsoft.com/office/drawing/2014/main" id="{0CE00BBC-441B-4B28-880C-3AC01C868F0E}"/>
              </a:ext>
            </a:extLst>
          </p:cNvPr>
          <p:cNvSpPr txBox="1"/>
          <p:nvPr/>
        </p:nvSpPr>
        <p:spPr>
          <a:xfrm>
            <a:off x="288675" y="4691641"/>
            <a:ext cx="514630" cy="369332"/>
          </a:xfrm>
          <a:prstGeom prst="rect">
            <a:avLst/>
          </a:prstGeom>
          <a:noFill/>
        </p:spPr>
        <p:txBody>
          <a:bodyPr wrap="square" rtlCol="0">
            <a:spAutoFit/>
          </a:bodyPr>
          <a:lstStyle/>
          <a:p>
            <a:r>
              <a:rPr lang="en-GB" b="1" dirty="0">
                <a:solidFill>
                  <a:schemeClr val="bg1"/>
                </a:solidFill>
              </a:rPr>
              <a:t>15</a:t>
            </a:r>
          </a:p>
        </p:txBody>
      </p:sp>
      <p:sp>
        <p:nvSpPr>
          <p:cNvPr id="4" name="Title 3">
            <a:extLst>
              <a:ext uri="{FF2B5EF4-FFF2-40B4-BE49-F238E27FC236}">
                <a16:creationId xmlns:a16="http://schemas.microsoft.com/office/drawing/2014/main" id="{1FCA08FC-E40A-8C7F-507B-D50A59A5DB3B}"/>
              </a:ext>
            </a:extLst>
          </p:cNvPr>
          <p:cNvSpPr txBox="1">
            <a:spLocks/>
          </p:cNvSpPr>
          <p:nvPr/>
        </p:nvSpPr>
        <p:spPr>
          <a:xfrm>
            <a:off x="4690197" y="300605"/>
            <a:ext cx="8223251" cy="713720"/>
          </a:xfrm>
          <a:prstGeom prst="rect">
            <a:avLst/>
          </a:prstGeom>
        </p:spPr>
        <p:txBody>
          <a:bodyPr/>
          <a:lst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dirty="0">
                <a:solidFill>
                  <a:srgbClr val="FFFFFF"/>
                </a:solidFill>
                <a:latin typeface="Arial" panose="020B0604020202020204" pitchFamily="34" charset="0"/>
                <a:ea typeface="Roboto"/>
                <a:cs typeface="Arial" panose="020B0604020202020204" pitchFamily="34" charset="0"/>
              </a:rPr>
              <a:t>CONTACT</a:t>
            </a:r>
            <a:br>
              <a:rPr lang="en-GB" sz="3200" dirty="0">
                <a:solidFill>
                  <a:srgbClr val="FFFFFF"/>
                </a:solidFill>
                <a:latin typeface="Arial" panose="020B0604020202020204" pitchFamily="34" charset="0"/>
                <a:ea typeface="Roboto"/>
                <a:cs typeface="Arial" panose="020B0604020202020204" pitchFamily="34" charset="0"/>
              </a:rPr>
            </a:br>
            <a:r>
              <a:rPr lang="en-GB" sz="3200" dirty="0">
                <a:solidFill>
                  <a:srgbClr val="FFFFFF"/>
                </a:solidFill>
                <a:latin typeface="Arial" panose="020B0604020202020204" pitchFamily="34" charset="0"/>
                <a:ea typeface="Roboto"/>
                <a:cs typeface="Arial" panose="020B0604020202020204" pitchFamily="34" charset="0"/>
              </a:rPr>
              <a:t>DETAILS</a:t>
            </a:r>
            <a:endParaRPr lang="en-GB" sz="3200" dirty="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189880439"/>
      </p:ext>
    </p:extLst>
  </p:cSld>
  <p:clrMapOvr>
    <a:masterClrMapping/>
  </p:clrMapOvr>
</p:sld>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231EDBAEA52A44BE6DA24F6021F679" ma:contentTypeVersion="" ma:contentTypeDescription="Create a new document." ma:contentTypeScope="" ma:versionID="eb032f32be9232bbf494b45c5f1abd9f">
  <xsd:schema xmlns:xsd="http://www.w3.org/2001/XMLSchema" xmlns:xs="http://www.w3.org/2001/XMLSchema" xmlns:p="http://schemas.microsoft.com/office/2006/metadata/properties" xmlns:ns2="55603442-09ec-4cf3-b21f-b1c3f828b53a" xmlns:ns3="65932ca6-4adc-484d-b8f1-15dd16f54743" xmlns:ns4="e4892233-78cd-43d9-a9a5-a1ec5c9e84f2" targetNamespace="http://schemas.microsoft.com/office/2006/metadata/properties" ma:root="true" ma:fieldsID="6be4c406b84bb79079d2153c8b83b9be" ns2:_="" ns3:_="" ns4:_="">
    <xsd:import namespace="55603442-09ec-4cf3-b21f-b1c3f828b53a"/>
    <xsd:import namespace="65932ca6-4adc-484d-b8f1-15dd16f54743"/>
    <xsd:import namespace="e4892233-78cd-43d9-a9a5-a1ec5c9e84f2"/>
    <xsd:element name="properties">
      <xsd:complexType>
        <xsd:sequence>
          <xsd:element name="documentManagement">
            <xsd:complexType>
              <xsd:all>
                <xsd:element ref="ns2:o594b9623ea34bdc9c6aea44ad991b1e" minOccurs="0"/>
                <xsd:element ref="ns2:TaxCatchAll" minOccurs="0"/>
                <xsd:element ref="ns2:id9aa5e1b5a5459bb4675cfd87a13fa5"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o594b9623ea34bdc9c6aea44ad991b1e" ma:index="9" ma:taxonomy="true" ma:internalName="o594b9623ea34bdc9c6aea44ad991b1e" ma:taxonomyFieldName="Document_x0020_Type" ma:displayName="Document Type" ma:default="" ma:fieldId="{8594b962-3ea3-4bdc-9c6a-ea44ad991b1e}" ma:sspId="780052e2-7a6d-497f-9711-5471179560a1" ma:termSetId="6382f8d6-c56d-48db-b6e7-1cb2f96a46e5"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fc0f26e-c3d7-4eb4-a1d0-321f5475e467}" ma:internalName="TaxCatchAll" ma:showField="CatchAllData" ma:web="e4892233-78cd-43d9-a9a5-a1ec5c9e84f2">
      <xsd:complexType>
        <xsd:complexContent>
          <xsd:extension base="dms:MultiChoiceLookup">
            <xsd:sequence>
              <xsd:element name="Value" type="dms:Lookup" maxOccurs="unbounded" minOccurs="0" nillable="true"/>
            </xsd:sequence>
          </xsd:extension>
        </xsd:complexContent>
      </xsd:complexType>
    </xsd:element>
    <xsd:element name="id9aa5e1b5a5459bb4675cfd87a13fa5" ma:index="12" ma:taxonomy="true" ma:internalName="id9aa5e1b5a5459bb4675cfd87a13fa5" ma:taxonomyFieldName="Protective_x0020_Marking" ma:displayName="Protective Marking" ma:default="" ma:fieldId="{2d9aa5e1-b5a5-459b-b467-5cfd87a13fa5}" ma:sspId="780052e2-7a6d-497f-9711-5471179560a1" ma:termSetId="df74b54d-9358-424a-8190-c53c0077f21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932ca6-4adc-484d-b8f1-15dd16f5474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892233-78cd-43d9-a9a5-a1ec5c9e84f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SharedWithUsers xmlns="e4892233-78cd-43d9-a9a5-a1ec5c9e84f2">
      <UserInfo>
        <DisplayName>Kay Harper</DisplayName>
        <AccountId>165</AccountId>
        <AccountType/>
      </UserInfo>
      <UserInfo>
        <DisplayName>Camilla Meeuwissen-True</DisplayName>
        <AccountId>155</AccountId>
        <AccountType/>
      </UserInfo>
    </SharedWithUsers>
    <lcf76f155ced4ddcb4097134ff3c332f xmlns="65932ca6-4adc-484d-b8f1-15dd16f54743">
      <Terms xmlns="http://schemas.microsoft.com/office/infopath/2007/PartnerControls"/>
    </lcf76f155ced4ddcb4097134ff3c332f>
    <o594b9623ea34bdc9c6aea44ad991b1e xmlns="55603442-09ec-4cf3-b21f-b1c3f828b53a">
      <Terms xmlns="http://schemas.microsoft.com/office/infopath/2007/PartnerControls"/>
    </o594b9623ea34bdc9c6aea44ad991b1e>
    <id9aa5e1b5a5459bb4675cfd87a13fa5 xmlns="55603442-09ec-4cf3-b21f-b1c3f828b53a">
      <Terms xmlns="http://schemas.microsoft.com/office/infopath/2007/PartnerControls"/>
    </id9aa5e1b5a5459bb4675cfd87a13fa5>
  </documentManagement>
</p:properties>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F053BF7B-6DD6-46BA-A36F-576864B33655}"/>
</file>

<file path=customXml/itemProps3.xml><?xml version="1.0" encoding="utf-8"?>
<ds:datastoreItem xmlns:ds="http://schemas.openxmlformats.org/officeDocument/2006/customXml" ds:itemID="{440FDCD6-A7AB-4E9A-8D34-6EB49E737799}">
  <ds:schemaRefs>
    <ds:schemaRef ds:uri="http://purl.org/dc/terms/"/>
    <ds:schemaRef ds:uri="http://purl.org/dc/dcmitype/"/>
    <ds:schemaRef ds:uri="65932ca6-4adc-484d-b8f1-15dd16f54743"/>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e4892233-78cd-43d9-a9a5-a1ec5c9e84f2"/>
    <ds:schemaRef ds:uri="55603442-09ec-4cf3-b21f-b1c3f828b53a"/>
    <ds:schemaRef ds:uri="http://www.w3.org/XML/1998/namespace"/>
    <ds:schemaRef ds:uri="9eb0491c-8962-4c50-b255-3fa74399585b"/>
    <ds:schemaRef ds:uri="5c4cc830-909f-4af9-a8fd-197da16de5dc"/>
  </ds:schemaRefs>
</ds:datastoreItem>
</file>

<file path=docProps/app.xml><?xml version="1.0" encoding="utf-8"?>
<Properties xmlns="http://schemas.openxmlformats.org/officeDocument/2006/extended-properties" xmlns:vt="http://schemas.openxmlformats.org/officeDocument/2006/docPropsVTypes">
  <Template/>
  <TotalTime>9681</TotalTime>
  <Words>1300</Words>
  <Application>Microsoft Office PowerPoint</Application>
  <PresentationFormat>On-screen Show (16:9)</PresentationFormat>
  <Paragraphs>91</Paragraphs>
  <Slides>8</Slides>
  <Notes>3</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ucas2020</vt:lpstr>
      <vt:lpstr>PowerPoint Presentation</vt:lpstr>
      <vt:lpstr>PowerPoint Presentation</vt:lpstr>
      <vt:lpstr>EVENT INFORMATION</vt:lpstr>
      <vt:lpstr>EVENT INFORMATION</vt:lpstr>
      <vt:lpstr>LOGISTICS</vt:lpstr>
      <vt:lpstr>PowerPoint Presentation</vt:lpstr>
      <vt:lpstr>LOGISTICS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Blaylock, Shannon-May</cp:lastModifiedBy>
  <cp:revision>446</cp:revision>
  <dcterms:created xsi:type="dcterms:W3CDTF">2020-07-08T13:08:58Z</dcterms:created>
  <dcterms:modified xsi:type="dcterms:W3CDTF">2023-05-16T09:54:13Z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0x01010069908CB080EB1B4C9A8CF9CE72C814E6</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Document_x0020_Type">
    <vt:lpwstr/>
  </property>
  <property fmtid="{D5CDD505-2E9C-101B-9397-08002B2CF9AE}" pid="12" name="of3bb56970f14d9287ee26c2d07836b5">
    <vt:lpwstr>STANDARD|2325cda6-4dcc-491d-9c86-24597bb9f7a5</vt:lpwstr>
  </property>
  <property fmtid="{D5CDD505-2E9C-101B-9397-08002B2CF9AE}" pid="13" name="Retention">
    <vt:lpwstr>1;#STANDARD|2325cda6-4dcc-491d-9c86-24597bb9f7a5</vt:lpwstr>
  </property>
  <property fmtid="{D5CDD505-2E9C-101B-9397-08002B2CF9AE}" pid="14" name="Protective_x0020_Marking">
    <vt:lpwstr/>
  </property>
  <property fmtid="{D5CDD505-2E9C-101B-9397-08002B2CF9AE}" pid="15" name="Document Type">
    <vt:lpwstr>55;#Handbook|69089f80-3e03-4659-a2c3-8f702a5c1425</vt:lpwstr>
  </property>
  <property fmtid="{D5CDD505-2E9C-101B-9397-08002B2CF9AE}" pid="16" name="Protective Marking">
    <vt:lpwstr>4;#Internal Use Only|6880ffdc-6355-4504-b0db-97f56942321b</vt:lpwstr>
  </property>
</Properties>
</file>