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3648" r:id="rId2"/>
    <p:sldMasterId id="2147484026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E6E3E-E99B-4056-AC88-69AFBAC07730}" v="2" dt="2024-01-24T13:11:4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0105-10AD-4AF4-B989-BCDEF06286F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A588-AD0E-48AE-9B61-FC61F34D9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8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1F293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We’re constantly developing the Hub to keep improving the experience for students to enable them to make fully informed decisions: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more the Hub is used and interacted with, the more personalised and useful the information will be.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examples: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recommendation updates for more personalised suggestions to aid decision-making.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 in the life apprentice videos are a way for young people to see peer mentors doing an apprenticeship in a subject area they’re interested in to help them work out if an apprenticeship or traditional degree route is right for them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subject guides – expanded list with a careers and outcomes focus, and a clearer view on routes and pathways into different subjects and careers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Peer-to-peer content guiding students through the decision-making process and laying out the options plus the pros and cons, clearly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Coming soon: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Personalisation phase 2 for Q1 2024, focusing on careers and subjects to help funnel students through more relevant UCAS content at the right time in their decision-making journey. This will be linked to what they favourite, and their onboarding responses.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15E1D-2A42-4D8D-A8F7-BB223B4F71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2C74-E300-F250-863B-FCB0639E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D0E5F-C28D-9294-DE67-3FC2ED2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6E5B-A0B7-B33D-C3E5-0426F381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2CB-6F15-90EE-BEDC-B90D3C5E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FFC-BFF3-BB1B-3CFF-7CEA7019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5A99-D0A3-756B-BEB0-F5AE6174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8C78-AD8E-2819-DF64-47D029EA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3077-E8C6-49EA-40A4-C099DA8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674C9E-5592-B805-03C5-54F9EEBE6026}"/>
              </a:ext>
            </a:extLst>
          </p:cNvPr>
          <p:cNvSpPr/>
          <p:nvPr userDrawn="1"/>
        </p:nvSpPr>
        <p:spPr>
          <a:xfrm>
            <a:off x="1" y="0"/>
            <a:ext cx="4287328" cy="6858000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F40D-D3A1-911D-429B-A9DBC7F90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586" y="1711349"/>
            <a:ext cx="2951376" cy="4810221"/>
          </a:xfrm>
        </p:spPr>
        <p:txBody>
          <a:bodyPr wrap="square" tIns="0" anchor="b" anchorCtr="0">
            <a:noAutofit/>
          </a:bodyPr>
          <a:lstStyle>
            <a:lvl1pPr algn="l">
              <a:lnSpc>
                <a:spcPts val="7000"/>
              </a:lnSpc>
              <a:defRPr sz="8800" b="0" i="0">
                <a:solidFill>
                  <a:srgbClr val="706CB2"/>
                </a:solidFill>
                <a:latin typeface="Mongoose Medium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4" name="Picture 13" descr="UCAS Logo">
            <a:extLst>
              <a:ext uri="{FF2B5EF4-FFF2-40B4-BE49-F238E27FC236}">
                <a16:creationId xmlns:a16="http://schemas.microsoft.com/office/drawing/2014/main" id="{14AE746B-D16E-8044-6B8A-63114EF75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86" y="551704"/>
            <a:ext cx="1085194" cy="3255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5CF2D-3693-1D31-F9BC-2B06D762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085" y="473570"/>
            <a:ext cx="7115357" cy="6048000"/>
          </a:xfrm>
        </p:spPr>
        <p:txBody>
          <a:bodyPr/>
          <a:lstStyle>
            <a:lvl1pPr marL="228600" indent="-228600">
              <a:buClr>
                <a:srgbClr val="706CB2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706CB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706CB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706CB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706CB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3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0816-0A73-18C8-DF6C-4122C494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F3C5-AB1A-1315-DA54-88E01AF2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4E29-E851-45DA-E7CE-A2C21AE4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A91-C6D6-654A-B5DA-2A03CF75B7B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BB6E-9ECC-606A-BCB4-4340F7D5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9832-7C06-2D71-774C-3BE4E08F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EF79-3EAF-D917-DD85-D70493F8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87B-F92B-E7B3-803B-652440F9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5C59-0345-E247-5497-AF1352DA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998-F165-4B19-AB1C-A60FC410F4B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C353-8694-38D8-F9F4-FA840815F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A75D-1F0F-1052-4B91-015849C8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48C6B-1474-D52F-D7DE-ABD4AFCB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0620-4E7E-3584-11C1-6CE85476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912"/>
            <a:ext cx="10515600" cy="459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CC47-8F07-C337-E86B-68E57433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6302-BA95-1D81-845B-3B183FFF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BA2D4DB-E042-A742-BB6E-D3D5AD3582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7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0" i="0" kern="1200">
          <a:solidFill>
            <a:schemeClr val="tx1"/>
          </a:solidFill>
          <a:latin typeface="Mongoose Medium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578B2-E8E0-0CF8-73F4-711B7A77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A65E9-AF92-6393-0A95-B1FC65FA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B33D-90BF-F4A3-BE50-476DE679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BA91-C6D6-654A-B5DA-2A03CF75B7B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6DD2-71F7-F4D5-C6EB-96639698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68288-40BD-97ED-50CA-D5F95596E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BC7A42A-5050-B713-274D-D2DA68ED3503}"/>
              </a:ext>
            </a:extLst>
          </p:cNvPr>
          <p:cNvSpPr txBox="1">
            <a:spLocks/>
          </p:cNvSpPr>
          <p:nvPr/>
        </p:nvSpPr>
        <p:spPr>
          <a:xfrm>
            <a:off x="628582" y="2192229"/>
            <a:ext cx="10838795" cy="2022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bg1"/>
                </a:solidFill>
                <a:latin typeface="Oswald Medium"/>
              </a:rPr>
              <a:t>APPRENTICESHIPS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6885-91CB-E912-08C1-6AABF6287654}"/>
              </a:ext>
            </a:extLst>
          </p:cNvPr>
          <p:cNvSpPr/>
          <p:nvPr/>
        </p:nvSpPr>
        <p:spPr>
          <a:xfrm>
            <a:off x="628581" y="4160520"/>
            <a:ext cx="3383349" cy="882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99"/>
              </a:solidFill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486C5186-738B-3C21-4A26-A8D83827963A}"/>
              </a:ext>
            </a:extLst>
          </p:cNvPr>
          <p:cNvSpPr txBox="1">
            <a:spLocks/>
          </p:cNvSpPr>
          <p:nvPr/>
        </p:nvSpPr>
        <p:spPr>
          <a:xfrm>
            <a:off x="533988" y="4565114"/>
            <a:ext cx="10838795" cy="9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GUIDE FOR STUDENTS</a:t>
            </a:r>
          </a:p>
        </p:txBody>
      </p:sp>
    </p:spTree>
    <p:extLst>
      <p:ext uri="{BB962C8B-B14F-4D97-AF65-F5344CB8AC3E}">
        <p14:creationId xmlns:p14="http://schemas.microsoft.com/office/powerpoint/2010/main" val="20960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D04384-29A2-75F0-23BD-3BD147D99562}"/>
              </a:ext>
            </a:extLst>
          </p:cNvPr>
          <p:cNvSpPr txBox="1">
            <a:spLocks/>
          </p:cNvSpPr>
          <p:nvPr/>
        </p:nvSpPr>
        <p:spPr>
          <a:xfrm>
            <a:off x="250195" y="3606994"/>
            <a:ext cx="5976957" cy="274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 the first time you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can now see apprenticeship opportunities alongside undergraduate courses on ucas.com.</a:t>
            </a:r>
          </a:p>
          <a:p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UCAS Hub enables you to explore all your options and build a profile in one place.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50F9CEE-7452-DC6C-C456-D2D6D303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8" y="462877"/>
            <a:ext cx="2729898" cy="419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1D226C6E-516A-027F-2348-3E19B170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89" y="1122289"/>
            <a:ext cx="2571183" cy="426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07CD8D-3EF5-2C62-343F-BF0D1BCA9B82}"/>
              </a:ext>
            </a:extLst>
          </p:cNvPr>
          <p:cNvSpPr txBox="1">
            <a:spLocks/>
          </p:cNvSpPr>
          <p:nvPr/>
        </p:nvSpPr>
        <p:spPr>
          <a:xfrm>
            <a:off x="250195" y="583512"/>
            <a:ext cx="5485668" cy="538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schemeClr val="bg1"/>
                </a:solidFill>
                <a:latin typeface="Oswald Medium" panose="00000600000000000000" pitchFamily="2" charset="0"/>
              </a:rPr>
              <a:t>NEW: Exploring all the options in the UCAS HUB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9DC23EA-2F1F-7ED5-05EC-FB4FD05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5D52F-179D-E3A4-0DB5-332F222AD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1075" y="2759236"/>
            <a:ext cx="2564948" cy="1751694"/>
          </a:xfrm>
          <a:prstGeom prst="rect">
            <a:avLst/>
          </a:prstGeom>
          <a:noFill/>
          <a:ln w="25400" cap="sq">
            <a:solidFill>
              <a:srgbClr val="F37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5597-5DB0-8F03-4F6F-8332A611B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582" y="2759236"/>
            <a:ext cx="2498671" cy="1751694"/>
          </a:xfrm>
          <a:prstGeom prst="rect">
            <a:avLst/>
          </a:prstGeom>
          <a:noFill/>
          <a:ln w="25400" cap="sq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353D4-3AE6-7999-B76E-B6D9578A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5285" y="2762820"/>
            <a:ext cx="2498671" cy="1748110"/>
          </a:xfrm>
          <a:prstGeom prst="rect">
            <a:avLst/>
          </a:prstGeom>
          <a:noFill/>
          <a:ln w="25400" cap="sq">
            <a:solidFill>
              <a:srgbClr val="57B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Arrow: Chevron 33">
            <a:extLst>
              <a:ext uri="{FF2B5EF4-FFF2-40B4-BE49-F238E27FC236}">
                <a16:creationId xmlns:a16="http://schemas.microsoft.com/office/drawing/2014/main" id="{C3C0F42F-722C-6CAA-6E3B-055E51EC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4054" y="339416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8" name="Arrow: Chevron 33">
            <a:extLst>
              <a:ext uri="{FF2B5EF4-FFF2-40B4-BE49-F238E27FC236}">
                <a16:creationId xmlns:a16="http://schemas.microsoft.com/office/drawing/2014/main" id="{962B65E2-4371-4B57-C0B3-A41EC83F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6120" y="339416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F87AA-2F58-2881-698D-57CB45CCB13C}"/>
              </a:ext>
            </a:extLst>
          </p:cNvPr>
          <p:cNvSpPr txBox="1"/>
          <p:nvPr/>
        </p:nvSpPr>
        <p:spPr>
          <a:xfrm>
            <a:off x="9259255" y="4650392"/>
            <a:ext cx="2498671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this matches an employer’s search criteria, then you are invited to apply.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81079-8149-83A9-5420-2C84C8E4B935}"/>
              </a:ext>
            </a:extLst>
          </p:cNvPr>
          <p:cNvSpPr txBox="1"/>
          <p:nvPr/>
        </p:nvSpPr>
        <p:spPr>
          <a:xfrm>
            <a:off x="9285050" y="2322280"/>
            <a:ext cx="2511200" cy="326884"/>
          </a:xfrm>
          <a:prstGeom prst="rect">
            <a:avLst/>
          </a:prstGeom>
          <a:solidFill>
            <a:srgbClr val="00AEEF">
              <a:alpha val="35191"/>
            </a:srgbClr>
          </a:solidFill>
          <a:ln w="25400">
            <a:solidFill>
              <a:srgbClr val="00AEEF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386F2-8679-52BA-B84C-919B8928A3A5}"/>
              </a:ext>
            </a:extLst>
          </p:cNvPr>
          <p:cNvSpPr txBox="1"/>
          <p:nvPr/>
        </p:nvSpPr>
        <p:spPr>
          <a:xfrm>
            <a:off x="6203825" y="4629845"/>
            <a:ext cx="256494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Enter information on your preferences such as location and area of interest.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C9783-4F1B-1547-2BCB-F49A023FC5C1}"/>
              </a:ext>
            </a:extLst>
          </p:cNvPr>
          <p:cNvSpPr txBox="1"/>
          <p:nvPr/>
        </p:nvSpPr>
        <p:spPr>
          <a:xfrm>
            <a:off x="6208293" y="2323503"/>
            <a:ext cx="2577728" cy="326884"/>
          </a:xfrm>
          <a:prstGeom prst="rect">
            <a:avLst/>
          </a:prstGeom>
          <a:solidFill>
            <a:srgbClr val="F37561">
              <a:alpha val="35191"/>
            </a:srgbClr>
          </a:solidFill>
          <a:ln w="25400">
            <a:solidFill>
              <a:srgbClr val="F37561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Entry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4043A-B445-C757-F052-66BA91E468CA}"/>
              </a:ext>
            </a:extLst>
          </p:cNvPr>
          <p:cNvSpPr txBox="1"/>
          <p:nvPr/>
        </p:nvSpPr>
        <p:spPr>
          <a:xfrm>
            <a:off x="3180816" y="4744886"/>
            <a:ext cx="2498671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for Smart Alerts in your UCAS Hub account.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F5E3B-B2B7-DA58-E9A1-C902249E269C}"/>
              </a:ext>
            </a:extLst>
          </p:cNvPr>
          <p:cNvSpPr txBox="1"/>
          <p:nvPr/>
        </p:nvSpPr>
        <p:spPr>
          <a:xfrm>
            <a:off x="3167500" y="2323503"/>
            <a:ext cx="2541764" cy="326884"/>
          </a:xfrm>
          <a:prstGeom prst="rect">
            <a:avLst/>
          </a:prstGeom>
          <a:solidFill>
            <a:srgbClr val="57BF93">
              <a:alpha val="35191"/>
            </a:srgbClr>
          </a:solidFill>
          <a:ln w="25400">
            <a:solidFill>
              <a:srgbClr val="57BF93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Alert Sign Up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199ED4-37B2-C825-3D9F-9A2F0061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72" y="466008"/>
            <a:ext cx="11180226" cy="1327329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Oswald Medium" panose="00000600000000000000" pitchFamily="2" charset="0"/>
              </a:rPr>
              <a:t>Get linked to apprenticeship opportunities direct to your inbox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B2743A0-32D6-4A24-8736-0E487FD7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0" y="2322556"/>
            <a:ext cx="2736435" cy="3429658"/>
          </a:xfr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When you register on ucas.com for the first time or access your UCAS Hub account, you can sign up to be linked to relevant apprenticeship opportunities that match your profile.</a:t>
            </a:r>
          </a:p>
        </p:txBody>
      </p:sp>
      <p:pic>
        <p:nvPicPr>
          <p:cNvPr id="17" name="Graphic 16" descr="Alarm Ringing with solid fill">
            <a:extLst>
              <a:ext uri="{FF2B5EF4-FFF2-40B4-BE49-F238E27FC236}">
                <a16:creationId xmlns:a16="http://schemas.microsoft.com/office/drawing/2014/main" id="{36D58140-F83E-B7C6-AE7E-89BD9C8B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400" y="2835150"/>
            <a:ext cx="1486500" cy="1486500"/>
          </a:xfrm>
          <a:prstGeom prst="rect">
            <a:avLst/>
          </a:prstGeom>
        </p:spPr>
      </p:pic>
      <p:pic>
        <p:nvPicPr>
          <p:cNvPr id="18" name="Graphic 17" descr="Keyboard with solid fill">
            <a:extLst>
              <a:ext uri="{FF2B5EF4-FFF2-40B4-BE49-F238E27FC236}">
                <a16:creationId xmlns:a16="http://schemas.microsoft.com/office/drawing/2014/main" id="{E7C9749D-24DF-1CE8-390A-9FB72A83C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466" y="2884962"/>
            <a:ext cx="1386162" cy="1386162"/>
          </a:xfrm>
          <a:prstGeom prst="rect">
            <a:avLst/>
          </a:prstGeom>
        </p:spPr>
      </p:pic>
      <p:pic>
        <p:nvPicPr>
          <p:cNvPr id="19" name="Graphic 18" descr="Laptop with solid fill">
            <a:extLst>
              <a:ext uri="{FF2B5EF4-FFF2-40B4-BE49-F238E27FC236}">
                <a16:creationId xmlns:a16="http://schemas.microsoft.com/office/drawing/2014/main" id="{7771D502-98AA-AD75-A17E-50099081A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1774" y="2821130"/>
            <a:ext cx="1513828" cy="15138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B99798-79C2-DEC3-9B4B-C29E41A9BB38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7977EFB-1D05-C89A-77E5-DAE41624D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3C0215F-F8A6-DF88-B024-F42723AE64C4}"/>
              </a:ext>
            </a:extLst>
          </p:cNvPr>
          <p:cNvSpPr txBox="1">
            <a:spLocks/>
          </p:cNvSpPr>
          <p:nvPr/>
        </p:nvSpPr>
        <p:spPr>
          <a:xfrm>
            <a:off x="404572" y="466008"/>
            <a:ext cx="11212184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Oswald Medium" panose="00000600000000000000" pitchFamily="2" charset="0"/>
              </a:rPr>
              <a:t>6 steps to follow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AECD0-4618-A80F-6A05-A1DE8CFFF6D4}"/>
              </a:ext>
            </a:extLst>
          </p:cNvPr>
          <p:cNvSpPr txBox="1"/>
          <p:nvPr/>
        </p:nvSpPr>
        <p:spPr>
          <a:xfrm>
            <a:off x="10493966" y="2591109"/>
            <a:ext cx="1484173" cy="931636"/>
          </a:xfrm>
          <a:prstGeom prst="roundRect">
            <a:avLst/>
          </a:prstGeom>
          <a:noFill/>
          <a:ln w="25400">
            <a:solidFill>
              <a:srgbClr val="F3756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70E38-6FCB-4721-D1A5-5D508D53BE86}"/>
              </a:ext>
            </a:extLst>
          </p:cNvPr>
          <p:cNvSpPr txBox="1"/>
          <p:nvPr/>
        </p:nvSpPr>
        <p:spPr>
          <a:xfrm>
            <a:off x="8840074" y="2591109"/>
            <a:ext cx="1435305" cy="931636"/>
          </a:xfrm>
          <a:prstGeom prst="roundRect">
            <a:avLst/>
          </a:prstGeom>
          <a:noFill/>
          <a:ln w="25400">
            <a:solidFill>
              <a:srgbClr val="15BCBC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</a:t>
            </a:r>
            <a:b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vacancies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0D4DA-4DEB-E54F-E65F-0F3B9EB76DE0}"/>
              </a:ext>
            </a:extLst>
          </p:cNvPr>
          <p:cNvSpPr txBox="1"/>
          <p:nvPr/>
        </p:nvSpPr>
        <p:spPr>
          <a:xfrm>
            <a:off x="7130028" y="2591109"/>
            <a:ext cx="1491458" cy="931636"/>
          </a:xfrm>
          <a:prstGeom prst="roundRect">
            <a:avLst/>
          </a:prstGeom>
          <a:noFill/>
          <a:ln w="25400">
            <a:solidFill>
              <a:srgbClr val="00AEEF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your profile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8F222-BFEB-7B9D-087A-4960A449AD7D}"/>
              </a:ext>
            </a:extLst>
          </p:cNvPr>
          <p:cNvSpPr txBox="1"/>
          <p:nvPr/>
        </p:nvSpPr>
        <p:spPr>
          <a:xfrm>
            <a:off x="4505582" y="2591109"/>
            <a:ext cx="2405858" cy="931633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subjects, courses, industries, job roles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57CA4-2A89-153D-D443-337EFFEAA2F0}"/>
              </a:ext>
            </a:extLst>
          </p:cNvPr>
          <p:cNvSpPr txBox="1"/>
          <p:nvPr/>
        </p:nvSpPr>
        <p:spPr>
          <a:xfrm>
            <a:off x="213860" y="2591109"/>
            <a:ext cx="1319480" cy="931636"/>
          </a:xfrm>
          <a:prstGeom prst="roundRect">
            <a:avLst/>
          </a:prstGeom>
          <a:noFill/>
          <a:ln w="25400">
            <a:solidFill>
              <a:srgbClr val="FCAF17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on UCAS Hub</a:t>
            </a:r>
          </a:p>
        </p:txBody>
      </p:sp>
      <p:cxnSp>
        <p:nvCxnSpPr>
          <p:cNvPr id="15" name="Straight Arrow Connector 14" descr="Arrow pointing right showing year / timeline">
            <a:extLst>
              <a:ext uri="{FF2B5EF4-FFF2-40B4-BE49-F238E27FC236}">
                <a16:creationId xmlns:a16="http://schemas.microsoft.com/office/drawing/2014/main" id="{BE548661-65D4-0826-DB87-B36C64A6D9BE}"/>
              </a:ext>
            </a:extLst>
          </p:cNvPr>
          <p:cNvCxnSpPr>
            <a:cxnSpLocks/>
          </p:cNvCxnSpPr>
          <p:nvPr/>
        </p:nvCxnSpPr>
        <p:spPr>
          <a:xfrm>
            <a:off x="213860" y="2165216"/>
            <a:ext cx="117642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16B7478-3F1B-DC89-DA1E-FFAF9A1E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59" y="527134"/>
            <a:ext cx="1458097" cy="437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C3D960-DD68-7D20-B6FC-8A3EF9E01DA0}"/>
              </a:ext>
            </a:extLst>
          </p:cNvPr>
          <p:cNvSpPr txBox="1"/>
          <p:nvPr/>
        </p:nvSpPr>
        <p:spPr>
          <a:xfrm>
            <a:off x="1751929" y="2591109"/>
            <a:ext cx="2535064" cy="93163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Option to sign up to receive alerts on opportunities that match your profile 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727A54EE-77C7-2E91-B393-4E75507688EA}"/>
              </a:ext>
            </a:extLst>
          </p:cNvPr>
          <p:cNvSpPr/>
          <p:nvPr/>
        </p:nvSpPr>
        <p:spPr>
          <a:xfrm>
            <a:off x="340426" y="198286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98C5BDE9-6B5C-3874-C0DF-C5BFB76A4D69}"/>
              </a:ext>
            </a:extLst>
          </p:cNvPr>
          <p:cNvSpPr/>
          <p:nvPr/>
        </p:nvSpPr>
        <p:spPr>
          <a:xfrm>
            <a:off x="2484126" y="197670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E7F592A1-9BCD-1B91-4F39-A610D47D090E}"/>
              </a:ext>
            </a:extLst>
          </p:cNvPr>
          <p:cNvSpPr/>
          <p:nvPr/>
        </p:nvSpPr>
        <p:spPr>
          <a:xfrm>
            <a:off x="5173176" y="198764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DA315A72-50BF-1FF9-5950-53B137C2153D}"/>
              </a:ext>
            </a:extLst>
          </p:cNvPr>
          <p:cNvSpPr/>
          <p:nvPr/>
        </p:nvSpPr>
        <p:spPr>
          <a:xfrm>
            <a:off x="7326891" y="197670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20914FDE-1E2D-59DC-73A2-FAB0BEEE070B}"/>
              </a:ext>
            </a:extLst>
          </p:cNvPr>
          <p:cNvSpPr/>
          <p:nvPr/>
        </p:nvSpPr>
        <p:spPr>
          <a:xfrm>
            <a:off x="9022391" y="197670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5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3685B311-7E35-4F30-6961-6606B1D75D01}"/>
              </a:ext>
            </a:extLst>
          </p:cNvPr>
          <p:cNvSpPr/>
          <p:nvPr/>
        </p:nvSpPr>
        <p:spPr>
          <a:xfrm>
            <a:off x="10662807" y="1976703"/>
            <a:ext cx="1070669" cy="401454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Step 6</a:t>
            </a:r>
          </a:p>
        </p:txBody>
      </p:sp>
      <p:pic>
        <p:nvPicPr>
          <p:cNvPr id="13" name="Picture 12" descr="A person sitting on a computer&#10;&#10;Description automatically generated">
            <a:extLst>
              <a:ext uri="{FF2B5EF4-FFF2-40B4-BE49-F238E27FC236}">
                <a16:creationId xmlns:a16="http://schemas.microsoft.com/office/drawing/2014/main" id="{F9E4E447-2D51-B8B6-818B-F1A2E6A79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b="26425"/>
          <a:stretch/>
        </p:blipFill>
        <p:spPr>
          <a:xfrm>
            <a:off x="-1" y="3828720"/>
            <a:ext cx="12192000" cy="30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E607E83-FD8A-01DE-EDA7-6F601470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7EF352-BF8A-A200-3C5F-E6AA6440D4EE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3BBC83-AA94-7AA2-0EE3-53B866B1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DEA78-9871-BA3D-EE5D-31A007D953D0}"/>
              </a:ext>
            </a:extLst>
          </p:cNvPr>
          <p:cNvSpPr txBox="1"/>
          <p:nvPr/>
        </p:nvSpPr>
        <p:spPr>
          <a:xfrm>
            <a:off x="-187927" y="6067460"/>
            <a:ext cx="734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 www.ucas.com/apprenticeships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9492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44A5-5B9B-4EF1-E66F-58B9BB47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92D050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Overview</a:t>
            </a:r>
            <a:br>
              <a:rPr lang="en-GB" sz="6000" dirty="0">
                <a:solidFill>
                  <a:srgbClr val="00B0F0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E4BD3-DDAE-07BF-B644-49E08952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812381"/>
            <a:ext cx="10515600" cy="150018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following guidance has been prepared to share with students </a:t>
            </a:r>
            <a:r>
              <a:rPr lang="en-GB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support them to make 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informed choices about their future.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397A319-7BD4-9E92-36CB-596DB94B1901}"/>
              </a:ext>
            </a:extLst>
          </p:cNvPr>
          <p:cNvSpPr txBox="1">
            <a:spLocks/>
          </p:cNvSpPr>
          <p:nvPr/>
        </p:nvSpPr>
        <p:spPr>
          <a:xfrm>
            <a:off x="4776342" y="775296"/>
            <a:ext cx="10148888" cy="13589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chemeClr val="tx1"/>
                </a:solidFill>
                <a:latin typeface="Mongoose Medium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GB" dirty="0"/>
            </a:br>
            <a:endParaRPr lang="en-GB" sz="11000" dirty="0">
              <a:solidFill>
                <a:srgbClr val="7030A0"/>
              </a:solidFill>
              <a:latin typeface="Oswald Medium" panose="000006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3B8D-D316-67D6-9240-E4EDFE2604E8}"/>
              </a:ext>
            </a:extLst>
          </p:cNvPr>
          <p:cNvSpPr txBox="1">
            <a:spLocks/>
          </p:cNvSpPr>
          <p:nvPr/>
        </p:nvSpPr>
        <p:spPr>
          <a:xfrm>
            <a:off x="5165037" y="1102308"/>
            <a:ext cx="6312260" cy="5309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rgbClr val="92D050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Part 1: </a:t>
            </a:r>
            <a:r>
              <a:rPr lang="en-GB" sz="2400" dirty="0"/>
              <a:t>What apprenticeships are, their benefits, and how they work.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2: </a:t>
            </a:r>
            <a:r>
              <a:rPr lang="en-GB" sz="2400" dirty="0"/>
              <a:t>How to understand the different apprenticeship levels and the choice of roles available.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3: </a:t>
            </a:r>
            <a:r>
              <a:rPr lang="en-GB" sz="2400" dirty="0"/>
              <a:t>How to explore apprenticeships on ucas.com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D19D25-402A-667F-D806-71C12B032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13988" r="28684" b="19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38345" y="2760651"/>
            <a:ext cx="5660571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It’s a real job where you can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learn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gain experience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study for a qualification and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get paid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 is an employee,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with a contract of employment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holiday leave.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650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different apprenticeships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available, from Nuclear Engineer to Architect to Digital Marketer. 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1: What’s an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apprenticeship?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10B8A77-D56E-A9BF-441C-04C1AE58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02" y="6114056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20564" r="26340" b="1029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17080" y="2633060"/>
            <a:ext cx="5660571" cy="409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Apprenticeships are funded by the Government and/or the employer so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don’t have loans or tuition fees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Wages vary depending on the industry but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salaries can often be very competitive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By the end of an apprenticeship, you’ll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 the right skills and knowledge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needed for your chosen career.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What are the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24331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28820" y="2044061"/>
            <a:ext cx="5660571" cy="418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apprenticeship takes between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one to six years to complete.</a:t>
            </a:r>
          </a:p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typically work for a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minimum of 30 hours a week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(and most will work full time, between 37 – 40 hours per week). Part-time options are also available in some cases.</a:t>
            </a:r>
          </a:p>
          <a:p>
            <a:pPr marL="457200" indent="-457200">
              <a:buClr>
                <a:srgbClr val="706CB2"/>
              </a:buClr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have time away from their day-job </a:t>
            </a:r>
            <a:r>
              <a:rPr lang="en-GB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protected for study</a:t>
            </a:r>
            <a:r>
              <a:rPr lang="en-GB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This tends to equate to about a day a week and is also paid time. 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5928820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How does it work?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6503" r="28040" b="652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AF271-3D49-FA30-1A9F-9F93E71D06E9}"/>
              </a:ext>
            </a:extLst>
          </p:cNvPr>
          <p:cNvSpPr/>
          <p:nvPr/>
        </p:nvSpPr>
        <p:spPr>
          <a:xfrm>
            <a:off x="9434834" y="3099001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237FC2-9F5B-9AAA-3283-79E6AA6DE155}"/>
              </a:ext>
            </a:extLst>
          </p:cNvPr>
          <p:cNvSpPr/>
          <p:nvPr/>
        </p:nvSpPr>
        <p:spPr>
          <a:xfrm>
            <a:off x="6401329" y="3075067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C7EB9-1DC8-CDF4-F2CB-9B5533B85043}"/>
              </a:ext>
            </a:extLst>
          </p:cNvPr>
          <p:cNvSpPr/>
          <p:nvPr/>
        </p:nvSpPr>
        <p:spPr>
          <a:xfrm>
            <a:off x="3339238" y="3085062"/>
            <a:ext cx="2545875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3D87B-3796-406E-A11C-682CE6E4B7A3}"/>
              </a:ext>
            </a:extLst>
          </p:cNvPr>
          <p:cNvSpPr/>
          <p:nvPr/>
        </p:nvSpPr>
        <p:spPr>
          <a:xfrm>
            <a:off x="305733" y="3085062"/>
            <a:ext cx="2517289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D357D-EC4E-BB77-E5CD-213AC15D7116}"/>
              </a:ext>
            </a:extLst>
          </p:cNvPr>
          <p:cNvSpPr txBox="1"/>
          <p:nvPr/>
        </p:nvSpPr>
        <p:spPr>
          <a:xfrm>
            <a:off x="6400590" y="1939800"/>
            <a:ext cx="2518030" cy="1489200"/>
          </a:xfrm>
          <a:prstGeom prst="roundRect">
            <a:avLst/>
          </a:prstGeom>
          <a:solidFill>
            <a:srgbClr val="CC0099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EB405-83AA-0D96-436A-AD9F2C12A5B2}"/>
              </a:ext>
            </a:extLst>
          </p:cNvPr>
          <p:cNvSpPr txBox="1"/>
          <p:nvPr/>
        </p:nvSpPr>
        <p:spPr>
          <a:xfrm>
            <a:off x="3339240" y="1939802"/>
            <a:ext cx="2545875" cy="1459221"/>
          </a:xfrm>
          <a:prstGeom prst="round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720F4-D53F-1E3F-BD39-2D09A4018780}"/>
              </a:ext>
            </a:extLst>
          </p:cNvPr>
          <p:cNvSpPr txBox="1"/>
          <p:nvPr/>
        </p:nvSpPr>
        <p:spPr>
          <a:xfrm>
            <a:off x="305733" y="1932046"/>
            <a:ext cx="2518030" cy="14777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 dirty="0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A11D-E66E-D7F3-1A65-6D410AAE1AD7}"/>
              </a:ext>
            </a:extLst>
          </p:cNvPr>
          <p:cNvSpPr txBox="1"/>
          <p:nvPr/>
        </p:nvSpPr>
        <p:spPr>
          <a:xfrm>
            <a:off x="9434095" y="1932046"/>
            <a:ext cx="2518030" cy="1477737"/>
          </a:xfrm>
          <a:prstGeom prst="roundRect">
            <a:avLst/>
          </a:prstGeom>
          <a:solidFill>
            <a:srgbClr val="FFC0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6-7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FFA9FE-2E9B-1A1C-2D6F-53775A75631C}"/>
              </a:ext>
            </a:extLst>
          </p:cNvPr>
          <p:cNvSpPr/>
          <p:nvPr/>
        </p:nvSpPr>
        <p:spPr>
          <a:xfrm>
            <a:off x="751279" y="3085062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Intermediate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947AE4A-3B1E-E2DF-DF5A-C6041B252F93}"/>
              </a:ext>
            </a:extLst>
          </p:cNvPr>
          <p:cNvSpPr/>
          <p:nvPr/>
        </p:nvSpPr>
        <p:spPr>
          <a:xfrm>
            <a:off x="3809633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A4757A9-B215-D326-ECE6-A141D508B14B}"/>
              </a:ext>
            </a:extLst>
          </p:cNvPr>
          <p:cNvSpPr/>
          <p:nvPr/>
        </p:nvSpPr>
        <p:spPr>
          <a:xfrm>
            <a:off x="6809687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Higher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47590BE-5537-748E-4BE1-A4785D9A5918}"/>
              </a:ext>
            </a:extLst>
          </p:cNvPr>
          <p:cNvSpPr/>
          <p:nvPr/>
        </p:nvSpPr>
        <p:spPr>
          <a:xfrm>
            <a:off x="9858438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Degree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18247-7F78-4315-2C94-31D734809BAB}"/>
              </a:ext>
            </a:extLst>
          </p:cNvPr>
          <p:cNvSpPr txBox="1"/>
          <p:nvPr/>
        </p:nvSpPr>
        <p:spPr>
          <a:xfrm>
            <a:off x="394023" y="3834079"/>
            <a:ext cx="2414349" cy="1749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Nuclear Operative, Junior Estate Agent, Rail Engineering Operative, Finance Assistant.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66686-0386-5AE9-6D56-BA320F58CD3D}"/>
              </a:ext>
            </a:extLst>
          </p:cNvPr>
          <p:cNvSpPr txBox="1"/>
          <p:nvPr/>
        </p:nvSpPr>
        <p:spPr>
          <a:xfrm>
            <a:off x="3376058" y="3851828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 </a:t>
            </a:r>
          </a:p>
          <a:p>
            <a:pPr algn="ctr"/>
            <a:r>
              <a:rPr lang="en-US" sz="1800" dirty="0">
                <a:latin typeface="Roboto Light"/>
                <a:ea typeface="Calibri"/>
                <a:cs typeface="Calibri"/>
              </a:rPr>
              <a:t>Chef De </a:t>
            </a:r>
            <a:r>
              <a:rPr lang="en-US" sz="1800" dirty="0" err="1">
                <a:latin typeface="Roboto Light"/>
                <a:ea typeface="Calibri"/>
                <a:cs typeface="Calibri"/>
              </a:rPr>
              <a:t>Partie</a:t>
            </a:r>
            <a:r>
              <a:rPr lang="en-US" sz="1800" dirty="0">
                <a:latin typeface="Roboto Light"/>
                <a:ea typeface="Calibri"/>
                <a:cs typeface="Calibri"/>
              </a:rPr>
              <a:t>, Fashion Assistant, Veterinary Nurse, IT Solutions Technician.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6E141-C040-7677-86EC-8CE3FBB9324A}"/>
              </a:ext>
            </a:extLst>
          </p:cNvPr>
          <p:cNvSpPr txBox="1"/>
          <p:nvPr/>
        </p:nvSpPr>
        <p:spPr>
          <a:xfrm>
            <a:off x="6421640" y="3851828"/>
            <a:ext cx="2414349" cy="1195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Marketing Executive, Journalist, Clinical Dental Technician.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8E6EB-6F97-ECB8-C410-FF0457595E9A}"/>
              </a:ext>
            </a:extLst>
          </p:cNvPr>
          <p:cNvSpPr txBox="1"/>
          <p:nvPr/>
        </p:nvSpPr>
        <p:spPr>
          <a:xfrm>
            <a:off x="9501182" y="3865697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Aerospace Engineer, Police Constable, Cyber Security, Ecologist</a:t>
            </a:r>
            <a:r>
              <a:rPr lang="en-US" sz="1048" dirty="0">
                <a:latin typeface="Roboto Light"/>
                <a:ea typeface="Calibri"/>
                <a:cs typeface="Calibri"/>
              </a:rPr>
              <a:t>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DD4BECC-CAA2-7F9B-574B-51C344EA6FA3}"/>
              </a:ext>
            </a:extLst>
          </p:cNvPr>
          <p:cNvSpPr txBox="1">
            <a:spLocks/>
          </p:cNvSpPr>
          <p:nvPr/>
        </p:nvSpPr>
        <p:spPr>
          <a:xfrm>
            <a:off x="304993" y="-198616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2: Apprenticeship levels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32B81-214B-9560-7723-B08799BC1F7F}"/>
              </a:ext>
            </a:extLst>
          </p:cNvPr>
          <p:cNvSpPr/>
          <p:nvPr/>
        </p:nvSpPr>
        <p:spPr>
          <a:xfrm>
            <a:off x="304993" y="5741581"/>
            <a:ext cx="2518030" cy="7900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410A3-431B-3363-1220-4D0D8192C2FC}"/>
              </a:ext>
            </a:extLst>
          </p:cNvPr>
          <p:cNvSpPr/>
          <p:nvPr/>
        </p:nvSpPr>
        <p:spPr>
          <a:xfrm>
            <a:off x="334155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8A766-1AB3-2158-4C76-28971C4A5768}"/>
              </a:ext>
            </a:extLst>
          </p:cNvPr>
          <p:cNvSpPr/>
          <p:nvPr/>
        </p:nvSpPr>
        <p:spPr>
          <a:xfrm>
            <a:off x="640058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CEA23-F567-DD32-5715-66825AF1E69E}"/>
              </a:ext>
            </a:extLst>
          </p:cNvPr>
          <p:cNvSpPr/>
          <p:nvPr/>
        </p:nvSpPr>
        <p:spPr>
          <a:xfrm>
            <a:off x="9419203" y="5758055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B13DD-A409-8BDD-CE7A-C5F4C74B9A49}"/>
              </a:ext>
            </a:extLst>
          </p:cNvPr>
          <p:cNvSpPr txBox="1"/>
          <p:nvPr/>
        </p:nvSpPr>
        <p:spPr>
          <a:xfrm>
            <a:off x="694577" y="5930210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GCSE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C5511-80DC-EB7B-5C6E-61D58B87BC4C}"/>
              </a:ext>
            </a:extLst>
          </p:cNvPr>
          <p:cNvSpPr txBox="1"/>
          <p:nvPr/>
        </p:nvSpPr>
        <p:spPr>
          <a:xfrm>
            <a:off x="3658333" y="5920946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41600-7420-2988-49C0-2712C89147EE}"/>
              </a:ext>
            </a:extLst>
          </p:cNvPr>
          <p:cNvSpPr txBox="1"/>
          <p:nvPr/>
        </p:nvSpPr>
        <p:spPr>
          <a:xfrm>
            <a:off x="6281891" y="5991765"/>
            <a:ext cx="278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 DEGREE+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78EC-B347-AAB1-71E6-5C649A69722C}"/>
              </a:ext>
            </a:extLst>
          </p:cNvPr>
          <p:cNvSpPr txBox="1"/>
          <p:nvPr/>
        </p:nvSpPr>
        <p:spPr>
          <a:xfrm>
            <a:off x="9316298" y="5922766"/>
            <a:ext cx="278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BACHELOR’S OR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30773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10970683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Types of </a:t>
            </a:r>
          </a:p>
          <a:p>
            <a:r>
              <a:rPr lang="en-GB" sz="6600" dirty="0">
                <a:latin typeface="Oswald Medium"/>
                <a:ea typeface="Roboto"/>
                <a:cs typeface="Roboto"/>
              </a:rPr>
              <a:t>apprenticeships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6CC9-990A-2BA1-3C5A-C5665B459C95}"/>
              </a:ext>
            </a:extLst>
          </p:cNvPr>
          <p:cNvSpPr txBox="1"/>
          <p:nvPr/>
        </p:nvSpPr>
        <p:spPr>
          <a:xfrm>
            <a:off x="404573" y="2503893"/>
            <a:ext cx="5943064" cy="82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81" dirty="0">
                <a:latin typeface="Roboto Light"/>
                <a:ea typeface="Calibri"/>
                <a:cs typeface="Calibri"/>
              </a:rPr>
              <a:t>There are over 650 different apprenticeship roles to consider. Here are some examples: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CA38CAF-922D-3DB8-6BC0-86C0093B2A07}"/>
              </a:ext>
            </a:extLst>
          </p:cNvPr>
          <p:cNvSpPr>
            <a:spLocks noGrp="1"/>
          </p:cNvSpPr>
          <p:nvPr/>
        </p:nvSpPr>
        <p:spPr>
          <a:xfrm>
            <a:off x="404573" y="3533407"/>
            <a:ext cx="8320561" cy="3561231"/>
          </a:xfrm>
          <a:prstGeom prst="rect">
            <a:avLst/>
          </a:prstGeom>
          <a:ln>
            <a:noFill/>
          </a:ln>
        </p:spPr>
        <p:txBody>
          <a:bodyPr vert="horz" lIns="0" tIns="0" rIns="0" bIns="0" numCol="3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Architect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Cyber Security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Finance assistant</a:t>
            </a:r>
            <a:endParaRPr lang="en-GB" sz="2000" dirty="0"/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Software developer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Accounting &amp; Taxation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Game Programmer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Boat Builder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Journalist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Solicitor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Event Assistant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Auto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Youth Worker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Civil Engineer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Sports Coach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Digital Marketer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Personal Trainer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pPr marL="0" indent="0">
              <a:buNone/>
            </a:pPr>
            <a:endParaRPr lang="en-GB" sz="1714" dirty="0">
              <a:latin typeface="Roboto Light"/>
            </a:endParaRPr>
          </a:p>
        </p:txBody>
      </p:sp>
      <p:pic>
        <p:nvPicPr>
          <p:cNvPr id="8" name="Picture Placeholder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9" r="26077" b="622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5691427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Part 3: How to explore apprenticeships </a:t>
            </a:r>
            <a:endParaRPr lang="en-GB" sz="6600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23110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E16DCD5-BC86-4BBD-5E0E-50BC93DC25C0}"/>
              </a:ext>
            </a:extLst>
          </p:cNvPr>
          <p:cNvSpPr txBox="1">
            <a:spLocks/>
          </p:cNvSpPr>
          <p:nvPr/>
        </p:nvSpPr>
        <p:spPr>
          <a:xfrm>
            <a:off x="404573" y="3291522"/>
            <a:ext cx="6108246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2990"/>
              </a:buClr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can register on the UCAS Hub to:</a:t>
            </a:r>
          </a:p>
          <a:p>
            <a:pPr>
              <a:buClr>
                <a:srgbClr val="812990"/>
              </a:buClr>
            </a:pPr>
            <a:endParaRPr lang="en-GB" sz="9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explore industries, employers, locations, careers and jobs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shortlist your favourites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where to start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how to apply</a:t>
            </a:r>
          </a:p>
        </p:txBody>
      </p:sp>
    </p:spTree>
    <p:extLst>
      <p:ext uri="{BB962C8B-B14F-4D97-AF65-F5344CB8AC3E}">
        <p14:creationId xmlns:p14="http://schemas.microsoft.com/office/powerpoint/2010/main" val="373096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CAS NHS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1637"/>
      </a:accent1>
      <a:accent2>
        <a:srgbClr val="EC2880"/>
      </a:accent2>
      <a:accent3>
        <a:srgbClr val="11BCBC"/>
      </a:accent3>
      <a:accent4>
        <a:srgbClr val="706CB2"/>
      </a:accent4>
      <a:accent5>
        <a:srgbClr val="802890"/>
      </a:accent5>
      <a:accent6>
        <a:srgbClr val="F37461"/>
      </a:accent6>
      <a:hlink>
        <a:srgbClr val="00AE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833</Words>
  <Application>Microsoft Office PowerPoint</Application>
  <PresentationFormat>Widescreen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Helvetica</vt:lpstr>
      <vt:lpstr>Mongoose Medium</vt:lpstr>
      <vt:lpstr>Oswald Medium</vt:lpstr>
      <vt:lpstr>Roboto</vt:lpstr>
      <vt:lpstr>Roboto Light</vt:lpstr>
      <vt:lpstr>Wingdings</vt:lpstr>
      <vt:lpstr>Office Theme</vt:lpstr>
      <vt:lpstr>Office Theme</vt:lpstr>
      <vt:lpstr>Office Theme</vt:lpstr>
      <vt:lpstr>PowerPoint Presentation</vt:lpstr>
      <vt:lpstr>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linked to apprenticeship opportunities direct to your inbox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Derbyshire</dc:creator>
  <cp:lastModifiedBy>Matt Cotton</cp:lastModifiedBy>
  <cp:revision>3</cp:revision>
  <dcterms:created xsi:type="dcterms:W3CDTF">2024-01-24T10:05:40Z</dcterms:created>
  <dcterms:modified xsi:type="dcterms:W3CDTF">2024-02-20T17:01:13Z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2024-01-24T11:40:29Z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edb98b3f-3f56-4f73-8154-3744c8fa510e</vt:lpwstr>
  </property>
  <property fmtid="{D5CDD505-2E9C-101B-9397-08002B2CF9AE}" pid="8" name="MSIP_Label_119c747e-0609-44bc-a84a-379ba7e92455_ContentBits">
    <vt:lpwstr>0</vt:lpwstr>
  </property>
</Properties>
</file>