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32" r:id="rId4"/>
    <p:sldMasterId id="2147483824" r:id="rId5"/>
  </p:sldMasterIdLst>
  <p:notesMasterIdLst>
    <p:notesMasterId r:id="rId27"/>
  </p:notesMasterIdLst>
  <p:sldIdLst>
    <p:sldId id="4129" r:id="rId6"/>
    <p:sldId id="4287" r:id="rId7"/>
    <p:sldId id="4282" r:id="rId8"/>
    <p:sldId id="4280" r:id="rId9"/>
    <p:sldId id="4342" r:id="rId10"/>
    <p:sldId id="4340" r:id="rId11"/>
    <p:sldId id="4285" r:id="rId12"/>
    <p:sldId id="4292" r:id="rId13"/>
    <p:sldId id="4346" r:id="rId14"/>
    <p:sldId id="4324" r:id="rId15"/>
    <p:sldId id="4328" r:id="rId16"/>
    <p:sldId id="4288" r:id="rId17"/>
    <p:sldId id="4344" r:id="rId18"/>
    <p:sldId id="4289" r:id="rId19"/>
    <p:sldId id="4345" r:id="rId20"/>
    <p:sldId id="4299" r:id="rId21"/>
    <p:sldId id="4290" r:id="rId22"/>
    <p:sldId id="4305" r:id="rId23"/>
    <p:sldId id="4341" r:id="rId24"/>
    <p:sldId id="4308" r:id="rId25"/>
    <p:sldId id="4338"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F261A-F7C1-8E44-3CAD-9B6CCACB7AB8}" name="Lynsey Hopkins" initials="LH" userId="S::L.Hopkins@ucas.ac.uk::d3873179-a831-431e-872a-7348b726cad0" providerId="AD"/>
  <p188:author id="{57BC0930-9F32-B65C-F48F-83407DE0990C}" name="Sarah Lloyd" initials="SL" userId="S::S.Lloyd@ucas.ac.uk::3886eee3-5367-4249-bf7f-63b38781a33c" providerId="AD"/>
  <p188:author id="{48264933-18EB-4D7B-E1A6-978FDF5E6D16}" name="Kim Eccleston" initials="KE" userId="S::K.Eccleston@ucas.ac.uk::f53f8cec-75ef-4a69-a417-41025075483e" providerId="AD"/>
  <p188:author id="{148A4C70-8BCC-64EB-3ACE-C84D725AFECE}" name="Callie Hawkins" initials="CH" userId="S::c.hawkins@ucas.ac.uk::868b9dd9-2d15-4c78-b82a-ae33240229b2" providerId="AD"/>
  <p188:author id="{98A90076-7428-C294-528D-C6F8A16E34B2}" name="Callie Hawkins" initials="" userId="S::C.Hawkins@ucas.ac.uk::868b9dd9-2d15-4c78-b82a-ae33240229b2" providerId="AD"/>
  <p188:author id="{0BC970EC-F92B-7AFE-628B-5321F513A322}" name="Samantha Sykes" initials="SS" userId="S::S.Sykes@ucas.ac.uk::90c81e61-1625-4134-9dba-bbafe25093fa" providerId="AD"/>
  <p188:author id="{95B7C2F6-9246-DB3C-3C13-B9C0AE316A57}" name="Kim Eccleston" initials="KE" userId="S::k.eccleston@ucas.ac.uk::f53f8cec-75ef-4a69-a417-41025075483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696BF-F225-452D-9250-A51325D7A17E}" v="119" dt="2024-04-09T16:42:47.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0611" autoAdjust="0"/>
  </p:normalViewPr>
  <p:slideViewPr>
    <p:cSldViewPr snapToGrid="0">
      <p:cViewPr varScale="1">
        <p:scale>
          <a:sx n="114" d="100"/>
          <a:sy n="114" d="100"/>
        </p:scale>
        <p:origin x="1434" y="96"/>
      </p:cViewPr>
      <p:guideLst>
        <p:guide orient="horz" pos="1643"/>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6CF67-CDFB-45AE-B145-B987EC3E5365}" type="doc">
      <dgm:prSet loTypeId="urn:microsoft.com/office/officeart/2018/2/layout/IconVerticalSolidList" loCatId="icon" qsTypeId="urn:microsoft.com/office/officeart/2005/8/quickstyle/simple4" qsCatId="simple" csTypeId="urn:microsoft.com/office/officeart/2005/8/colors/accent5_2" csCatId="accent5" phldr="1"/>
      <dgm:spPr/>
      <dgm:t>
        <a:bodyPr/>
        <a:lstStyle/>
        <a:p>
          <a:endParaRPr lang="en-US"/>
        </a:p>
      </dgm:t>
    </dgm:pt>
    <dgm:pt modelId="{1148BBB9-BF2F-4689-B0C4-F774FFDA08BA}">
      <dgm:prSet custT="1"/>
      <dgm:spPr/>
      <dgm:t>
        <a:bodyPr/>
        <a:lstStyle/>
        <a:p>
          <a:pPr>
            <a:lnSpc>
              <a:spcPct val="100000"/>
            </a:lnSpc>
          </a:pPr>
          <a:r>
            <a:rPr lang="en-GB" sz="1600" b="0" kern="1200" dirty="0">
              <a:latin typeface="Calibri Light" panose="020F0302020204030204"/>
              <a:ea typeface="+mn-ea"/>
              <a:cs typeface="+mn-cs"/>
            </a:rPr>
            <a:t>Section 1: Enter a </a:t>
          </a:r>
          <a:r>
            <a:rPr lang="en-US" sz="1600" b="0" kern="1200" dirty="0">
              <a:latin typeface="Calibri Light" panose="020F0302020204030204"/>
              <a:ea typeface="+mn-ea"/>
              <a:cs typeface="+mn-cs"/>
            </a:rPr>
            <a:t>general statement about your school/college/</a:t>
          </a:r>
          <a:r>
            <a:rPr lang="en-US" sz="1600" b="0" kern="1200" dirty="0" err="1">
              <a:latin typeface="Calibri Light" panose="020F0302020204030204"/>
              <a:ea typeface="+mn-ea"/>
              <a:cs typeface="+mn-cs"/>
            </a:rPr>
            <a:t>centre</a:t>
          </a:r>
          <a:r>
            <a:rPr lang="en-US" sz="1600" b="0" kern="1200" dirty="0">
              <a:latin typeface="Calibri Light" panose="020F0302020204030204"/>
              <a:ea typeface="+mn-ea"/>
              <a:cs typeface="+mn-cs"/>
            </a:rPr>
            <a:t> (mandatory).</a:t>
          </a:r>
          <a:r>
            <a:rPr lang="en-GB" sz="1600" kern="1200" dirty="0">
              <a:latin typeface="Roboto" panose="02000000000000000000" pitchFamily="2" charset="0"/>
              <a:ea typeface="Roboto" panose="02000000000000000000" pitchFamily="2" charset="0"/>
              <a:cs typeface="Roboto" panose="02000000000000000000" pitchFamily="2" charset="0"/>
            </a:rPr>
            <a:t> </a:t>
          </a:r>
          <a:endParaRPr lang="en-US" sz="1600" b="0" kern="1200" dirty="0">
            <a:latin typeface="+mj-lt"/>
          </a:endParaRPr>
        </a:p>
      </dgm:t>
    </dgm:pt>
    <dgm:pt modelId="{BF2204B6-B4B1-4EF1-B14B-2D1EEAAB1B24}" type="parTrans" cxnId="{6FB4795C-DEFE-4489-A2B9-0FAC210F1839}">
      <dgm:prSet/>
      <dgm:spPr/>
      <dgm:t>
        <a:bodyPr/>
        <a:lstStyle/>
        <a:p>
          <a:endParaRPr lang="en-US"/>
        </a:p>
      </dgm:t>
    </dgm:pt>
    <dgm:pt modelId="{B8DDF711-3D50-48EA-92C3-0FBAE977034B}" type="sibTrans" cxnId="{6FB4795C-DEFE-4489-A2B9-0FAC210F1839}">
      <dgm:prSet/>
      <dgm:spPr/>
      <dgm:t>
        <a:bodyPr/>
        <a:lstStyle/>
        <a:p>
          <a:endParaRPr lang="en-US"/>
        </a:p>
      </dgm:t>
    </dgm:pt>
    <dgm:pt modelId="{718C17D6-C24F-45C7-A4E2-799E77F01C92}">
      <dgm:prSet/>
      <dgm:spPr/>
      <dgm:t>
        <a:bodyPr/>
        <a:lstStyle/>
        <a:p>
          <a:pPr>
            <a:lnSpc>
              <a:spcPct val="100000"/>
            </a:lnSpc>
          </a:pPr>
          <a:r>
            <a:rPr lang="en-GB" b="0" dirty="0">
              <a:latin typeface="+mj-lt"/>
            </a:rPr>
            <a:t>Section 2: If applicable, enter any information about extenuating circumstances which may have impacted the applicant's education and achievement.</a:t>
          </a:r>
          <a:endParaRPr lang="en-US" b="0" dirty="0">
            <a:latin typeface="+mj-lt"/>
          </a:endParaRPr>
        </a:p>
      </dgm:t>
    </dgm:pt>
    <dgm:pt modelId="{4925B3D0-3BFF-4942-B8E6-079955F45EEE}" type="parTrans" cxnId="{6CFF328D-D197-4A2C-96E5-F372FCD16E29}">
      <dgm:prSet/>
      <dgm:spPr/>
      <dgm:t>
        <a:bodyPr/>
        <a:lstStyle/>
        <a:p>
          <a:endParaRPr lang="en-US"/>
        </a:p>
      </dgm:t>
    </dgm:pt>
    <dgm:pt modelId="{ACF78185-EB21-4217-B381-40931DBBC1B5}" type="sibTrans" cxnId="{6CFF328D-D197-4A2C-96E5-F372FCD16E29}">
      <dgm:prSet/>
      <dgm:spPr/>
      <dgm:t>
        <a:bodyPr/>
        <a:lstStyle/>
        <a:p>
          <a:endParaRPr lang="en-US"/>
        </a:p>
      </dgm:t>
    </dgm:pt>
    <dgm:pt modelId="{397704FC-CDBF-43E7-9B44-CFE4D9D1152A}">
      <dgm:prSet/>
      <dgm:spPr/>
      <dgm:t>
        <a:bodyPr/>
        <a:lstStyle/>
        <a:p>
          <a:pPr>
            <a:lnSpc>
              <a:spcPct val="100000"/>
            </a:lnSpc>
          </a:pPr>
          <a:r>
            <a:rPr lang="en-GB" b="0" dirty="0">
              <a:latin typeface="+mj-lt"/>
            </a:rPr>
            <a:t>Section 3: Outline other supportive information specific to the applicant and relevant to the course(s) applied for that you think universities/colleges should be aware of.</a:t>
          </a:r>
          <a:endParaRPr lang="en-US" b="0" dirty="0">
            <a:latin typeface="+mj-lt"/>
          </a:endParaRPr>
        </a:p>
      </dgm:t>
    </dgm:pt>
    <dgm:pt modelId="{88E3FDC8-1FC9-4270-8DA7-BDF64C383880}" type="parTrans" cxnId="{9C85080F-7056-40BD-A40F-E2A31C7F6FFB}">
      <dgm:prSet/>
      <dgm:spPr/>
      <dgm:t>
        <a:bodyPr/>
        <a:lstStyle/>
        <a:p>
          <a:endParaRPr lang="en-US"/>
        </a:p>
      </dgm:t>
    </dgm:pt>
    <dgm:pt modelId="{7962BD69-262A-4D3B-84A5-F8F8564F5FEB}" type="sibTrans" cxnId="{9C85080F-7056-40BD-A40F-E2A31C7F6FFB}">
      <dgm:prSet/>
      <dgm:spPr/>
      <dgm:t>
        <a:bodyPr/>
        <a:lstStyle/>
        <a:p>
          <a:endParaRPr lang="en-US"/>
        </a:p>
      </dgm:t>
    </dgm:pt>
    <dgm:pt modelId="{AF07A7E4-F084-47F3-A3C4-B43CC444540F}" type="pres">
      <dgm:prSet presAssocID="{9726CF67-CDFB-45AE-B145-B987EC3E5365}" presName="root" presStyleCnt="0">
        <dgm:presLayoutVars>
          <dgm:dir/>
          <dgm:resizeHandles val="exact"/>
        </dgm:presLayoutVars>
      </dgm:prSet>
      <dgm:spPr/>
    </dgm:pt>
    <dgm:pt modelId="{602F4A66-618C-4C18-844E-7C797CC28873}" type="pres">
      <dgm:prSet presAssocID="{1148BBB9-BF2F-4689-B0C4-F774FFDA08BA}" presName="compNode" presStyleCnt="0"/>
      <dgm:spPr/>
    </dgm:pt>
    <dgm:pt modelId="{0A1E4F69-54C3-4AD4-8AA1-A8EA1EC8D2B7}" type="pres">
      <dgm:prSet presAssocID="{1148BBB9-BF2F-4689-B0C4-F774FFDA08BA}" presName="bgRect" presStyleLbl="bgShp" presStyleIdx="0" presStyleCnt="3" custLinFactNeighborX="0" custLinFactNeighborY="3731"/>
      <dgm:spPr/>
    </dgm:pt>
    <dgm:pt modelId="{413DA795-E54A-4378-925B-F71B62D86671}" type="pres">
      <dgm:prSet presAssocID="{1148BBB9-BF2F-4689-B0C4-F774FFDA08BA}" presName="iconRect" presStyleLbl="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with solid fill"/>
        </a:ext>
      </dgm:extLst>
    </dgm:pt>
    <dgm:pt modelId="{E686AB6B-5884-4B8B-B777-FBDE01827767}" type="pres">
      <dgm:prSet presAssocID="{1148BBB9-BF2F-4689-B0C4-F774FFDA08BA}" presName="spaceRect" presStyleCnt="0"/>
      <dgm:spPr/>
    </dgm:pt>
    <dgm:pt modelId="{5BD23485-7A20-4C6E-B752-B144EA5D74CC}" type="pres">
      <dgm:prSet presAssocID="{1148BBB9-BF2F-4689-B0C4-F774FFDA08BA}" presName="parTx" presStyleLbl="revTx" presStyleIdx="0" presStyleCnt="3">
        <dgm:presLayoutVars>
          <dgm:chMax val="0"/>
          <dgm:chPref val="0"/>
        </dgm:presLayoutVars>
      </dgm:prSet>
      <dgm:spPr/>
    </dgm:pt>
    <dgm:pt modelId="{BF030107-DB25-48C1-907B-84259D92A5B4}" type="pres">
      <dgm:prSet presAssocID="{B8DDF711-3D50-48EA-92C3-0FBAE977034B}" presName="sibTrans" presStyleCnt="0"/>
      <dgm:spPr/>
    </dgm:pt>
    <dgm:pt modelId="{90C1679F-5AA3-4EB6-8FCE-62FAF77CDE57}" type="pres">
      <dgm:prSet presAssocID="{718C17D6-C24F-45C7-A4E2-799E77F01C92}" presName="compNode" presStyleCnt="0"/>
      <dgm:spPr/>
    </dgm:pt>
    <dgm:pt modelId="{51047958-E95F-4701-809B-AA39D0E7B327}" type="pres">
      <dgm:prSet presAssocID="{718C17D6-C24F-45C7-A4E2-799E77F01C92}" presName="bgRect" presStyleLbl="bgShp" presStyleIdx="1" presStyleCnt="3"/>
      <dgm:spPr/>
    </dgm:pt>
    <dgm:pt modelId="{3478A8BE-3521-4641-BA76-EEF7E697BDA9}" type="pres">
      <dgm:prSet presAssocID="{718C17D6-C24F-45C7-A4E2-799E77F01C9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ploma with solid fill"/>
        </a:ext>
      </dgm:extLst>
    </dgm:pt>
    <dgm:pt modelId="{2E072252-980E-43A3-95E9-5C3C44C40CF6}" type="pres">
      <dgm:prSet presAssocID="{718C17D6-C24F-45C7-A4E2-799E77F01C92}" presName="spaceRect" presStyleCnt="0"/>
      <dgm:spPr/>
    </dgm:pt>
    <dgm:pt modelId="{B8C46AE8-8B62-47EC-AFB8-A69C4CF31F83}" type="pres">
      <dgm:prSet presAssocID="{718C17D6-C24F-45C7-A4E2-799E77F01C92}" presName="parTx" presStyleLbl="revTx" presStyleIdx="1" presStyleCnt="3">
        <dgm:presLayoutVars>
          <dgm:chMax val="0"/>
          <dgm:chPref val="0"/>
        </dgm:presLayoutVars>
      </dgm:prSet>
      <dgm:spPr/>
    </dgm:pt>
    <dgm:pt modelId="{F270F566-00DD-4DD1-8756-8D6846A6CC24}" type="pres">
      <dgm:prSet presAssocID="{ACF78185-EB21-4217-B381-40931DBBC1B5}" presName="sibTrans" presStyleCnt="0"/>
      <dgm:spPr/>
    </dgm:pt>
    <dgm:pt modelId="{82267A56-5113-41FA-8A48-748107D32988}" type="pres">
      <dgm:prSet presAssocID="{397704FC-CDBF-43E7-9B44-CFE4D9D1152A}" presName="compNode" presStyleCnt="0"/>
      <dgm:spPr/>
    </dgm:pt>
    <dgm:pt modelId="{879E6FE2-40FC-4925-AEC7-4BFFDDB299D0}" type="pres">
      <dgm:prSet presAssocID="{397704FC-CDBF-43E7-9B44-CFE4D9D1152A}" presName="bgRect" presStyleLbl="bgShp" presStyleIdx="2" presStyleCnt="3"/>
      <dgm:spPr/>
    </dgm:pt>
    <dgm:pt modelId="{0C21E035-8DB8-4B2B-9689-A569C4DDCCED}" type="pres">
      <dgm:prSet presAssocID="{397704FC-CDBF-43E7-9B44-CFE4D9D1152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hand with solid fill"/>
        </a:ext>
      </dgm:extLst>
    </dgm:pt>
    <dgm:pt modelId="{3F561599-B306-4644-A208-A3D17F570DA9}" type="pres">
      <dgm:prSet presAssocID="{397704FC-CDBF-43E7-9B44-CFE4D9D1152A}" presName="spaceRect" presStyleCnt="0"/>
      <dgm:spPr/>
    </dgm:pt>
    <dgm:pt modelId="{C5AF6709-EC28-4F0F-93FA-B0F4D3C4AF77}" type="pres">
      <dgm:prSet presAssocID="{397704FC-CDBF-43E7-9B44-CFE4D9D1152A}" presName="parTx" presStyleLbl="revTx" presStyleIdx="2" presStyleCnt="3">
        <dgm:presLayoutVars>
          <dgm:chMax val="0"/>
          <dgm:chPref val="0"/>
        </dgm:presLayoutVars>
      </dgm:prSet>
      <dgm:spPr/>
    </dgm:pt>
  </dgm:ptLst>
  <dgm:cxnLst>
    <dgm:cxn modelId="{8B19EE0D-AD49-4917-961C-69F0AC8BA818}" type="presOf" srcId="{9726CF67-CDFB-45AE-B145-B987EC3E5365}" destId="{AF07A7E4-F084-47F3-A3C4-B43CC444540F}" srcOrd="0" destOrd="0" presId="urn:microsoft.com/office/officeart/2018/2/layout/IconVerticalSolidList"/>
    <dgm:cxn modelId="{9C85080F-7056-40BD-A40F-E2A31C7F6FFB}" srcId="{9726CF67-CDFB-45AE-B145-B987EC3E5365}" destId="{397704FC-CDBF-43E7-9B44-CFE4D9D1152A}" srcOrd="2" destOrd="0" parTransId="{88E3FDC8-1FC9-4270-8DA7-BDF64C383880}" sibTransId="{7962BD69-262A-4D3B-84A5-F8F8564F5FEB}"/>
    <dgm:cxn modelId="{6FB4795C-DEFE-4489-A2B9-0FAC210F1839}" srcId="{9726CF67-CDFB-45AE-B145-B987EC3E5365}" destId="{1148BBB9-BF2F-4689-B0C4-F774FFDA08BA}" srcOrd="0" destOrd="0" parTransId="{BF2204B6-B4B1-4EF1-B14B-2D1EEAAB1B24}" sibTransId="{B8DDF711-3D50-48EA-92C3-0FBAE977034B}"/>
    <dgm:cxn modelId="{A4E2F248-9BE5-4765-9522-79103E210C56}" type="presOf" srcId="{397704FC-CDBF-43E7-9B44-CFE4D9D1152A}" destId="{C5AF6709-EC28-4F0F-93FA-B0F4D3C4AF77}" srcOrd="0" destOrd="0" presId="urn:microsoft.com/office/officeart/2018/2/layout/IconVerticalSolidList"/>
    <dgm:cxn modelId="{6CFF328D-D197-4A2C-96E5-F372FCD16E29}" srcId="{9726CF67-CDFB-45AE-B145-B987EC3E5365}" destId="{718C17D6-C24F-45C7-A4E2-799E77F01C92}" srcOrd="1" destOrd="0" parTransId="{4925B3D0-3BFF-4942-B8E6-079955F45EEE}" sibTransId="{ACF78185-EB21-4217-B381-40931DBBC1B5}"/>
    <dgm:cxn modelId="{AF8828EB-FD80-4688-9641-744720B902E8}" type="presOf" srcId="{718C17D6-C24F-45C7-A4E2-799E77F01C92}" destId="{B8C46AE8-8B62-47EC-AFB8-A69C4CF31F83}" srcOrd="0" destOrd="0" presId="urn:microsoft.com/office/officeart/2018/2/layout/IconVerticalSolidList"/>
    <dgm:cxn modelId="{74917AED-3156-46CA-BAD7-0DB5AF266CD0}" type="presOf" srcId="{1148BBB9-BF2F-4689-B0C4-F774FFDA08BA}" destId="{5BD23485-7A20-4C6E-B752-B144EA5D74CC}" srcOrd="0" destOrd="0" presId="urn:microsoft.com/office/officeart/2018/2/layout/IconVerticalSolidList"/>
    <dgm:cxn modelId="{21188DF8-BD77-4984-9E80-A368A34C567B}" type="presParOf" srcId="{AF07A7E4-F084-47F3-A3C4-B43CC444540F}" destId="{602F4A66-618C-4C18-844E-7C797CC28873}" srcOrd="0" destOrd="0" presId="urn:microsoft.com/office/officeart/2018/2/layout/IconVerticalSolidList"/>
    <dgm:cxn modelId="{50C35C5B-AE11-4153-96C3-7F5D5D29CF63}" type="presParOf" srcId="{602F4A66-618C-4C18-844E-7C797CC28873}" destId="{0A1E4F69-54C3-4AD4-8AA1-A8EA1EC8D2B7}" srcOrd="0" destOrd="0" presId="urn:microsoft.com/office/officeart/2018/2/layout/IconVerticalSolidList"/>
    <dgm:cxn modelId="{AEECCD09-A7DE-4B1D-B611-763CF7472996}" type="presParOf" srcId="{602F4A66-618C-4C18-844E-7C797CC28873}" destId="{413DA795-E54A-4378-925B-F71B62D86671}" srcOrd="1" destOrd="0" presId="urn:microsoft.com/office/officeart/2018/2/layout/IconVerticalSolidList"/>
    <dgm:cxn modelId="{52CB94AC-11EB-4C26-BB67-E73CDCEF97B5}" type="presParOf" srcId="{602F4A66-618C-4C18-844E-7C797CC28873}" destId="{E686AB6B-5884-4B8B-B777-FBDE01827767}" srcOrd="2" destOrd="0" presId="urn:microsoft.com/office/officeart/2018/2/layout/IconVerticalSolidList"/>
    <dgm:cxn modelId="{F84C8DA5-655C-4143-B90A-ED3838C7D708}" type="presParOf" srcId="{602F4A66-618C-4C18-844E-7C797CC28873}" destId="{5BD23485-7A20-4C6E-B752-B144EA5D74CC}" srcOrd="3" destOrd="0" presId="urn:microsoft.com/office/officeart/2018/2/layout/IconVerticalSolidList"/>
    <dgm:cxn modelId="{053FF5E1-8D4F-4343-BB72-91C85E2736A2}" type="presParOf" srcId="{AF07A7E4-F084-47F3-A3C4-B43CC444540F}" destId="{BF030107-DB25-48C1-907B-84259D92A5B4}" srcOrd="1" destOrd="0" presId="urn:microsoft.com/office/officeart/2018/2/layout/IconVerticalSolidList"/>
    <dgm:cxn modelId="{A332A706-9B07-4F29-B662-EE2872ADDD50}" type="presParOf" srcId="{AF07A7E4-F084-47F3-A3C4-B43CC444540F}" destId="{90C1679F-5AA3-4EB6-8FCE-62FAF77CDE57}" srcOrd="2" destOrd="0" presId="urn:microsoft.com/office/officeart/2018/2/layout/IconVerticalSolidList"/>
    <dgm:cxn modelId="{84DDA0C0-4A8E-407F-B1A0-7F9EC8735715}" type="presParOf" srcId="{90C1679F-5AA3-4EB6-8FCE-62FAF77CDE57}" destId="{51047958-E95F-4701-809B-AA39D0E7B327}" srcOrd="0" destOrd="0" presId="urn:microsoft.com/office/officeart/2018/2/layout/IconVerticalSolidList"/>
    <dgm:cxn modelId="{A66111C1-B6BC-43D7-B0DC-BCA058CF16A9}" type="presParOf" srcId="{90C1679F-5AA3-4EB6-8FCE-62FAF77CDE57}" destId="{3478A8BE-3521-4641-BA76-EEF7E697BDA9}" srcOrd="1" destOrd="0" presId="urn:microsoft.com/office/officeart/2018/2/layout/IconVerticalSolidList"/>
    <dgm:cxn modelId="{D429324E-7447-40D1-9735-1F19A78F88AB}" type="presParOf" srcId="{90C1679F-5AA3-4EB6-8FCE-62FAF77CDE57}" destId="{2E072252-980E-43A3-95E9-5C3C44C40CF6}" srcOrd="2" destOrd="0" presId="urn:microsoft.com/office/officeart/2018/2/layout/IconVerticalSolidList"/>
    <dgm:cxn modelId="{5F4F1231-819E-4ED4-A50D-DA002D92AA1D}" type="presParOf" srcId="{90C1679F-5AA3-4EB6-8FCE-62FAF77CDE57}" destId="{B8C46AE8-8B62-47EC-AFB8-A69C4CF31F83}" srcOrd="3" destOrd="0" presId="urn:microsoft.com/office/officeart/2018/2/layout/IconVerticalSolidList"/>
    <dgm:cxn modelId="{C5263E87-E1C1-47C2-83AD-6F1FE31EDD46}" type="presParOf" srcId="{AF07A7E4-F084-47F3-A3C4-B43CC444540F}" destId="{F270F566-00DD-4DD1-8756-8D6846A6CC24}" srcOrd="3" destOrd="0" presId="urn:microsoft.com/office/officeart/2018/2/layout/IconVerticalSolidList"/>
    <dgm:cxn modelId="{4948EC16-A052-4B56-8304-B669E091E928}" type="presParOf" srcId="{AF07A7E4-F084-47F3-A3C4-B43CC444540F}" destId="{82267A56-5113-41FA-8A48-748107D32988}" srcOrd="4" destOrd="0" presId="urn:microsoft.com/office/officeart/2018/2/layout/IconVerticalSolidList"/>
    <dgm:cxn modelId="{C19C83BF-20E3-4143-815D-135BC0376DED}" type="presParOf" srcId="{82267A56-5113-41FA-8A48-748107D32988}" destId="{879E6FE2-40FC-4925-AEC7-4BFFDDB299D0}" srcOrd="0" destOrd="0" presId="urn:microsoft.com/office/officeart/2018/2/layout/IconVerticalSolidList"/>
    <dgm:cxn modelId="{52A9E036-0E2B-4FC5-B63D-E0E240C037A8}" type="presParOf" srcId="{82267A56-5113-41FA-8A48-748107D32988}" destId="{0C21E035-8DB8-4B2B-9689-A569C4DDCCED}" srcOrd="1" destOrd="0" presId="urn:microsoft.com/office/officeart/2018/2/layout/IconVerticalSolidList"/>
    <dgm:cxn modelId="{2210E98D-C5D9-4323-ACD3-8F4FAD78A574}" type="presParOf" srcId="{82267A56-5113-41FA-8A48-748107D32988}" destId="{3F561599-B306-4644-A208-A3D17F570DA9}" srcOrd="2" destOrd="0" presId="urn:microsoft.com/office/officeart/2018/2/layout/IconVerticalSolidList"/>
    <dgm:cxn modelId="{3A0C646F-A49D-4CCD-99C3-1C3F0ABA9739}" type="presParOf" srcId="{82267A56-5113-41FA-8A48-748107D32988}" destId="{C5AF6709-EC28-4F0F-93FA-B0F4D3C4AF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CD084FE-EE95-40D9-B215-3B295E471BD4}" type="doc">
      <dgm:prSet loTypeId="urn:microsoft.com/office/officeart/2005/8/layout/vProcess5" loCatId="process" qsTypeId="urn:microsoft.com/office/officeart/2005/8/quickstyle/simple2" qsCatId="simple" csTypeId="urn:microsoft.com/office/officeart/2005/8/colors/accent3_1" csCatId="accent3" phldr="1"/>
      <dgm:spPr/>
      <dgm:t>
        <a:bodyPr/>
        <a:lstStyle/>
        <a:p>
          <a:endParaRPr lang="en-US"/>
        </a:p>
      </dgm:t>
    </dgm:pt>
    <dgm:pt modelId="{800101C4-9A81-4DC7-9A03-73B551D60DD2}">
      <dgm:prSet custT="1"/>
      <dgm:spPr/>
      <dgm:t>
        <a:bodyPr/>
        <a:lstStyle/>
        <a:p>
          <a:pPr algn="ctr">
            <a:spcAft>
              <a:spcPts val="0"/>
            </a:spcAft>
          </a:pPr>
          <a:r>
            <a:rPr lang="en-GB" sz="1100" b="0" i="0" dirty="0">
              <a:latin typeface="Roboto" panose="02000000000000000000" pitchFamily="2" charset="0"/>
              <a:ea typeface="Roboto" panose="02000000000000000000" pitchFamily="2" charset="0"/>
              <a:cs typeface="Roboto" panose="02000000000000000000" pitchFamily="2" charset="0"/>
            </a:rPr>
            <a:t>There is a maximum of 4,000 characters within the reference; the character count includes spaces, section headings, and line breaks, all of which take up at least one character. </a:t>
          </a:r>
        </a:p>
        <a:p>
          <a:pPr algn="ctr">
            <a:spcAft>
              <a:spcPts val="0"/>
            </a:spcAft>
          </a:pPr>
          <a:r>
            <a:rPr lang="en-GB" sz="1100" b="1" i="0" dirty="0">
              <a:latin typeface="Roboto" panose="02000000000000000000" pitchFamily="2" charset="0"/>
              <a:ea typeface="Roboto" panose="02000000000000000000" pitchFamily="2" charset="0"/>
              <a:cs typeface="Roboto" panose="02000000000000000000" pitchFamily="2" charset="0"/>
            </a:rPr>
            <a:t>This means that your entered text will need to be under 3800 characters.    </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F70CB5AD-52E4-4D38-A6B8-B69AAC50B5DE}" type="parTrans" cxnId="{AE94D19D-6FA9-472F-BEF2-1D75421F149B}">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037BC759-8FBB-44BA-B89B-588AB1F35BD8}" type="sibTrans" cxnId="{AE94D19D-6FA9-472F-BEF2-1D75421F149B}">
      <dgm:prSet custT="1"/>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9E2FEE55-0EFF-41CE-AD9D-3F3BC33A307B}">
      <dgm:prSet custT="1"/>
      <dgm:spPr/>
      <dgm:t>
        <a:bodyPr/>
        <a:lstStyle/>
        <a:p>
          <a:pPr algn="ctr">
            <a:spcAft>
              <a:spcPts val="0"/>
            </a:spcAft>
          </a:pPr>
          <a:r>
            <a:rPr lang="en-GB" sz="1100" b="0" i="0" dirty="0">
              <a:latin typeface="Roboto" panose="02000000000000000000" pitchFamily="2" charset="0"/>
              <a:ea typeface="Roboto" panose="02000000000000000000" pitchFamily="2" charset="0"/>
              <a:cs typeface="Roboto" panose="02000000000000000000" pitchFamily="2" charset="0"/>
            </a:rPr>
            <a:t>The total count is for the whole reference; there is a character count in the Adviser Portal.</a:t>
          </a:r>
        </a:p>
        <a:p>
          <a:pPr algn="ctr">
            <a:spcAft>
              <a:spcPts val="0"/>
            </a:spcAft>
          </a:pPr>
          <a:r>
            <a:rPr lang="en-GB" sz="1100" b="0" i="0" dirty="0">
              <a:latin typeface="Roboto" panose="02000000000000000000" pitchFamily="2" charset="0"/>
              <a:ea typeface="Roboto" panose="02000000000000000000" pitchFamily="2" charset="0"/>
              <a:cs typeface="Roboto" panose="02000000000000000000" pitchFamily="2" charset="0"/>
            </a:rPr>
            <a:t>There remains </a:t>
          </a:r>
          <a:r>
            <a:rPr lang="en-GB" sz="1100" b="1" i="0" dirty="0">
              <a:latin typeface="Roboto" panose="02000000000000000000" pitchFamily="2" charset="0"/>
              <a:ea typeface="Roboto" panose="02000000000000000000" pitchFamily="2" charset="0"/>
              <a:cs typeface="Roboto" panose="02000000000000000000" pitchFamily="2" charset="0"/>
            </a:rPr>
            <a:t>no individual character limits for sections.</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8C129245-32BF-4AA5-A05F-F1DA18079BDD}" type="parTrans" cxnId="{56CA5765-9752-476C-BD65-6C9C3F744993}">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FA093F19-9E5C-4C3F-AC71-4E70EAD5718F}" type="sibTrans" cxnId="{56CA5765-9752-476C-BD65-6C9C3F744993}">
      <dgm:prSet custT="1"/>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42929A96-B00A-4BBB-8596-B5918CB48745}">
      <dgm:prSet custT="1"/>
      <dgm:spPr/>
      <dgm:t>
        <a:bodyPr/>
        <a:lstStyle/>
        <a:p>
          <a:pPr algn="ctr"/>
          <a:r>
            <a:rPr lang="en-GB" sz="1100" b="0" i="0" dirty="0">
              <a:latin typeface="Roboto" panose="02000000000000000000" pitchFamily="2" charset="0"/>
              <a:ea typeface="Roboto" panose="02000000000000000000" pitchFamily="2" charset="0"/>
              <a:cs typeface="Roboto" panose="02000000000000000000" pitchFamily="2" charset="0"/>
            </a:rPr>
            <a:t>Overall character count includes the </a:t>
          </a:r>
          <a:r>
            <a:rPr lang="en-GB" sz="1100" b="1" i="0" dirty="0">
              <a:latin typeface="Roboto" panose="02000000000000000000" pitchFamily="2" charset="0"/>
              <a:ea typeface="Roboto" panose="02000000000000000000" pitchFamily="2" charset="0"/>
              <a:cs typeface="Roboto" panose="02000000000000000000" pitchFamily="2" charset="0"/>
            </a:rPr>
            <a:t>section headings</a:t>
          </a:r>
          <a:r>
            <a:rPr lang="en-GB" sz="1100" b="0" i="0" dirty="0">
              <a:latin typeface="Roboto" panose="02000000000000000000" pitchFamily="2" charset="0"/>
              <a:ea typeface="Roboto" panose="02000000000000000000" pitchFamily="2" charset="0"/>
              <a:cs typeface="Roboto" panose="02000000000000000000" pitchFamily="2" charset="0"/>
            </a:rPr>
            <a:t>. Universities and colleges receive the reference under the section headings; Establishment details, Extenuating circumstances, Other supportive information.</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FAE0E04B-E08C-4646-B18D-A2AAB3A81F93}" type="parTrans" cxnId="{A07FBAF2-588B-4B44-BD9D-6131998B3B26}">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F5ABD613-45ED-4011-9B6E-2B7E6A3357DE}" type="sibTrans" cxnId="{A07FBAF2-588B-4B44-BD9D-6131998B3B26}">
      <dgm:prSet custT="1"/>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662F03BA-21A2-4DC3-BBCF-343E3A62C276}">
      <dgm:prSet custT="1"/>
      <dgm:spPr/>
      <dgm:t>
        <a:bodyPr/>
        <a:lstStyle/>
        <a:p>
          <a:pPr algn="ctr"/>
          <a:r>
            <a:rPr lang="en-GB" sz="1100" b="0" i="0" dirty="0">
              <a:latin typeface="Roboto" panose="02000000000000000000" pitchFamily="2" charset="0"/>
              <a:ea typeface="Roboto" panose="02000000000000000000" pitchFamily="2" charset="0"/>
              <a:cs typeface="Roboto" panose="02000000000000000000" pitchFamily="2" charset="0"/>
            </a:rPr>
            <a:t>Once you approve the reference in the Adviser portal you will view the full reference with headings </a:t>
          </a:r>
          <a:r>
            <a:rPr lang="en-GB" sz="1100" b="1" i="0" dirty="0">
              <a:latin typeface="Roboto" panose="02000000000000000000" pitchFamily="2" charset="0"/>
              <a:ea typeface="Roboto" panose="02000000000000000000" pitchFamily="2" charset="0"/>
              <a:cs typeface="Roboto" panose="02000000000000000000" pitchFamily="2" charset="0"/>
            </a:rPr>
            <a:t>as received by the universities and colleges</a:t>
          </a:r>
          <a:r>
            <a:rPr lang="en-GB" sz="1100" b="0" i="0" dirty="0">
              <a:latin typeface="Roboto" panose="02000000000000000000" pitchFamily="2" charset="0"/>
              <a:ea typeface="Roboto" panose="02000000000000000000" pitchFamily="2" charset="0"/>
              <a:cs typeface="Roboto" panose="02000000000000000000" pitchFamily="2" charset="0"/>
            </a:rPr>
            <a:t>. </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1C562433-C955-4F73-911A-3E6503617F12}" type="parTrans" cxnId="{5C8F9EDD-9693-4B46-BBF2-B98FD9D1EBC4}">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7331CEFB-E151-404F-95CA-115B36643AD9}" type="sibTrans" cxnId="{5C8F9EDD-9693-4B46-BBF2-B98FD9D1EBC4}">
      <dgm:prSet custT="1"/>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B8BADC6D-9062-48C2-8880-12541295F933}">
      <dgm:prSet custT="1"/>
      <dgm:spPr/>
      <dgm:t>
        <a:bodyPr/>
        <a:lstStyle/>
        <a:p>
          <a:pPr algn="ctr"/>
          <a:r>
            <a:rPr lang="en-GB" sz="1100" b="1" i="0" dirty="0">
              <a:latin typeface="Roboto" panose="02000000000000000000" pitchFamily="2" charset="0"/>
              <a:ea typeface="Roboto" panose="02000000000000000000" pitchFamily="2" charset="0"/>
              <a:cs typeface="Roboto" panose="02000000000000000000" pitchFamily="2" charset="0"/>
            </a:rPr>
            <a:t>Character counts may differ </a:t>
          </a:r>
          <a:r>
            <a:rPr lang="en-GB" sz="1100" b="0" i="0" dirty="0">
              <a:latin typeface="Roboto" panose="02000000000000000000" pitchFamily="2" charset="0"/>
              <a:ea typeface="Roboto" panose="02000000000000000000" pitchFamily="2" charset="0"/>
              <a:cs typeface="Roboto" panose="02000000000000000000" pitchFamily="2" charset="0"/>
            </a:rPr>
            <a:t>if it’s pasted from another electronic source and/or you have entered non-English characters and/or symbols such as £, €, among others. </a:t>
          </a:r>
          <a:endParaRPr lang="en-US" sz="1100" dirty="0">
            <a:latin typeface="Roboto" panose="02000000000000000000" pitchFamily="2" charset="0"/>
            <a:ea typeface="Roboto" panose="02000000000000000000" pitchFamily="2" charset="0"/>
            <a:cs typeface="Roboto" panose="02000000000000000000" pitchFamily="2" charset="0"/>
          </a:endParaRPr>
        </a:p>
      </dgm:t>
    </dgm:pt>
    <dgm:pt modelId="{E4F2EB1F-87BA-4909-ADAC-70AC4A94D485}" type="parTrans" cxnId="{6DE17DAE-7AB0-4023-B8FC-DF8441A6D19A}">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BCEAE54A-73C3-4E7A-91EB-2B63ED253BF9}" type="sibTrans" cxnId="{6DE17DAE-7AB0-4023-B8FC-DF8441A6D19A}">
      <dgm:prSet/>
      <dgm:spPr/>
      <dgm:t>
        <a:bodyPr/>
        <a:lstStyle/>
        <a:p>
          <a:pPr algn="ctr"/>
          <a:endParaRPr lang="en-US" sz="1100">
            <a:latin typeface="Roboto" panose="02000000000000000000" pitchFamily="2" charset="0"/>
            <a:ea typeface="Roboto" panose="02000000000000000000" pitchFamily="2" charset="0"/>
            <a:cs typeface="Roboto" panose="02000000000000000000" pitchFamily="2" charset="0"/>
          </a:endParaRPr>
        </a:p>
      </dgm:t>
    </dgm:pt>
    <dgm:pt modelId="{E2B34339-6839-4F09-A785-622AFF7E8F2E}" type="pres">
      <dgm:prSet presAssocID="{2CD084FE-EE95-40D9-B215-3B295E471BD4}" presName="outerComposite" presStyleCnt="0">
        <dgm:presLayoutVars>
          <dgm:chMax val="5"/>
          <dgm:dir/>
          <dgm:resizeHandles val="exact"/>
        </dgm:presLayoutVars>
      </dgm:prSet>
      <dgm:spPr/>
    </dgm:pt>
    <dgm:pt modelId="{A23A9842-9E4C-4850-A277-A0F15A9AAF87}" type="pres">
      <dgm:prSet presAssocID="{2CD084FE-EE95-40D9-B215-3B295E471BD4}" presName="dummyMaxCanvas" presStyleCnt="0">
        <dgm:presLayoutVars/>
      </dgm:prSet>
      <dgm:spPr/>
    </dgm:pt>
    <dgm:pt modelId="{3866F4F2-93C3-497C-92AC-C65B078A437C}" type="pres">
      <dgm:prSet presAssocID="{2CD084FE-EE95-40D9-B215-3B295E471BD4}" presName="FiveNodes_1" presStyleLbl="node1" presStyleIdx="0" presStyleCnt="5">
        <dgm:presLayoutVars>
          <dgm:bulletEnabled val="1"/>
        </dgm:presLayoutVars>
      </dgm:prSet>
      <dgm:spPr/>
    </dgm:pt>
    <dgm:pt modelId="{6C5F3DB2-A02D-4100-8C20-93D4425E6508}" type="pres">
      <dgm:prSet presAssocID="{2CD084FE-EE95-40D9-B215-3B295E471BD4}" presName="FiveNodes_2" presStyleLbl="node1" presStyleIdx="1" presStyleCnt="5">
        <dgm:presLayoutVars>
          <dgm:bulletEnabled val="1"/>
        </dgm:presLayoutVars>
      </dgm:prSet>
      <dgm:spPr/>
    </dgm:pt>
    <dgm:pt modelId="{2E024C7C-E419-4A81-AE79-18CB4E0A80DE}" type="pres">
      <dgm:prSet presAssocID="{2CD084FE-EE95-40D9-B215-3B295E471BD4}" presName="FiveNodes_3" presStyleLbl="node1" presStyleIdx="2" presStyleCnt="5">
        <dgm:presLayoutVars>
          <dgm:bulletEnabled val="1"/>
        </dgm:presLayoutVars>
      </dgm:prSet>
      <dgm:spPr/>
    </dgm:pt>
    <dgm:pt modelId="{40449804-F8A4-49C4-94C9-A67BD315ED13}" type="pres">
      <dgm:prSet presAssocID="{2CD084FE-EE95-40D9-B215-3B295E471BD4}" presName="FiveNodes_4" presStyleLbl="node1" presStyleIdx="3" presStyleCnt="5">
        <dgm:presLayoutVars>
          <dgm:bulletEnabled val="1"/>
        </dgm:presLayoutVars>
      </dgm:prSet>
      <dgm:spPr/>
    </dgm:pt>
    <dgm:pt modelId="{0352FA48-3E28-4FDC-AAE4-5C1145DB69FA}" type="pres">
      <dgm:prSet presAssocID="{2CD084FE-EE95-40D9-B215-3B295E471BD4}" presName="FiveNodes_5" presStyleLbl="node1" presStyleIdx="4" presStyleCnt="5">
        <dgm:presLayoutVars>
          <dgm:bulletEnabled val="1"/>
        </dgm:presLayoutVars>
      </dgm:prSet>
      <dgm:spPr/>
    </dgm:pt>
    <dgm:pt modelId="{B4F4BA8D-051E-4551-A367-BD5489A4C542}" type="pres">
      <dgm:prSet presAssocID="{2CD084FE-EE95-40D9-B215-3B295E471BD4}" presName="FiveConn_1-2" presStyleLbl="fgAccFollowNode1" presStyleIdx="0" presStyleCnt="4">
        <dgm:presLayoutVars>
          <dgm:bulletEnabled val="1"/>
        </dgm:presLayoutVars>
      </dgm:prSet>
      <dgm:spPr/>
    </dgm:pt>
    <dgm:pt modelId="{AFCDB3AE-5412-4DB8-8C55-E22ECB486367}" type="pres">
      <dgm:prSet presAssocID="{2CD084FE-EE95-40D9-B215-3B295E471BD4}" presName="FiveConn_2-3" presStyleLbl="fgAccFollowNode1" presStyleIdx="1" presStyleCnt="4">
        <dgm:presLayoutVars>
          <dgm:bulletEnabled val="1"/>
        </dgm:presLayoutVars>
      </dgm:prSet>
      <dgm:spPr/>
    </dgm:pt>
    <dgm:pt modelId="{65774533-3436-4B09-9CAC-1F8A63BBDE74}" type="pres">
      <dgm:prSet presAssocID="{2CD084FE-EE95-40D9-B215-3B295E471BD4}" presName="FiveConn_3-4" presStyleLbl="fgAccFollowNode1" presStyleIdx="2" presStyleCnt="4">
        <dgm:presLayoutVars>
          <dgm:bulletEnabled val="1"/>
        </dgm:presLayoutVars>
      </dgm:prSet>
      <dgm:spPr/>
    </dgm:pt>
    <dgm:pt modelId="{AFF0FB15-247C-482E-B9E6-43A7E1DD8879}" type="pres">
      <dgm:prSet presAssocID="{2CD084FE-EE95-40D9-B215-3B295E471BD4}" presName="FiveConn_4-5" presStyleLbl="fgAccFollowNode1" presStyleIdx="3" presStyleCnt="4">
        <dgm:presLayoutVars>
          <dgm:bulletEnabled val="1"/>
        </dgm:presLayoutVars>
      </dgm:prSet>
      <dgm:spPr/>
    </dgm:pt>
    <dgm:pt modelId="{3D27D346-DFE9-453C-9565-457DEDA1036F}" type="pres">
      <dgm:prSet presAssocID="{2CD084FE-EE95-40D9-B215-3B295E471BD4}" presName="FiveNodes_1_text" presStyleLbl="node1" presStyleIdx="4" presStyleCnt="5">
        <dgm:presLayoutVars>
          <dgm:bulletEnabled val="1"/>
        </dgm:presLayoutVars>
      </dgm:prSet>
      <dgm:spPr/>
    </dgm:pt>
    <dgm:pt modelId="{40EDA94B-7D0F-4C14-8D27-B5F1F3F0F2EC}" type="pres">
      <dgm:prSet presAssocID="{2CD084FE-EE95-40D9-B215-3B295E471BD4}" presName="FiveNodes_2_text" presStyleLbl="node1" presStyleIdx="4" presStyleCnt="5">
        <dgm:presLayoutVars>
          <dgm:bulletEnabled val="1"/>
        </dgm:presLayoutVars>
      </dgm:prSet>
      <dgm:spPr/>
    </dgm:pt>
    <dgm:pt modelId="{72A10005-1675-4D53-9F40-E318C8D2428B}" type="pres">
      <dgm:prSet presAssocID="{2CD084FE-EE95-40D9-B215-3B295E471BD4}" presName="FiveNodes_3_text" presStyleLbl="node1" presStyleIdx="4" presStyleCnt="5">
        <dgm:presLayoutVars>
          <dgm:bulletEnabled val="1"/>
        </dgm:presLayoutVars>
      </dgm:prSet>
      <dgm:spPr/>
    </dgm:pt>
    <dgm:pt modelId="{25DB70EB-1207-4873-B992-31E492207BA0}" type="pres">
      <dgm:prSet presAssocID="{2CD084FE-EE95-40D9-B215-3B295E471BD4}" presName="FiveNodes_4_text" presStyleLbl="node1" presStyleIdx="4" presStyleCnt="5">
        <dgm:presLayoutVars>
          <dgm:bulletEnabled val="1"/>
        </dgm:presLayoutVars>
      </dgm:prSet>
      <dgm:spPr/>
    </dgm:pt>
    <dgm:pt modelId="{EE76674B-2E72-4556-B9A0-9356FD845FDE}" type="pres">
      <dgm:prSet presAssocID="{2CD084FE-EE95-40D9-B215-3B295E471BD4}" presName="FiveNodes_5_text" presStyleLbl="node1" presStyleIdx="4" presStyleCnt="5">
        <dgm:presLayoutVars>
          <dgm:bulletEnabled val="1"/>
        </dgm:presLayoutVars>
      </dgm:prSet>
      <dgm:spPr/>
    </dgm:pt>
  </dgm:ptLst>
  <dgm:cxnLst>
    <dgm:cxn modelId="{DE2BEE14-B7AF-40E8-B027-5CDFBE248302}" type="presOf" srcId="{F5ABD613-45ED-4011-9B6E-2B7E6A3357DE}" destId="{65774533-3436-4B09-9CAC-1F8A63BBDE74}" srcOrd="0" destOrd="0" presId="urn:microsoft.com/office/officeart/2005/8/layout/vProcess5"/>
    <dgm:cxn modelId="{47AEA522-779C-46AD-8640-62C030DC7A97}" type="presOf" srcId="{42929A96-B00A-4BBB-8596-B5918CB48745}" destId="{72A10005-1675-4D53-9F40-E318C8D2428B}" srcOrd="1" destOrd="0" presId="urn:microsoft.com/office/officeart/2005/8/layout/vProcess5"/>
    <dgm:cxn modelId="{1937E62F-DBBB-476B-A28E-754FE068D114}" type="presOf" srcId="{662F03BA-21A2-4DC3-BBCF-343E3A62C276}" destId="{25DB70EB-1207-4873-B992-31E492207BA0}" srcOrd="1" destOrd="0" presId="urn:microsoft.com/office/officeart/2005/8/layout/vProcess5"/>
    <dgm:cxn modelId="{56CA5765-9752-476C-BD65-6C9C3F744993}" srcId="{2CD084FE-EE95-40D9-B215-3B295E471BD4}" destId="{9E2FEE55-0EFF-41CE-AD9D-3F3BC33A307B}" srcOrd="1" destOrd="0" parTransId="{8C129245-32BF-4AA5-A05F-F1DA18079BDD}" sibTransId="{FA093F19-9E5C-4C3F-AC71-4E70EAD5718F}"/>
    <dgm:cxn modelId="{C4427467-9E5B-40B8-A52C-324DE5D68AF1}" type="presOf" srcId="{9E2FEE55-0EFF-41CE-AD9D-3F3BC33A307B}" destId="{40EDA94B-7D0F-4C14-8D27-B5F1F3F0F2EC}" srcOrd="1" destOrd="0" presId="urn:microsoft.com/office/officeart/2005/8/layout/vProcess5"/>
    <dgm:cxn modelId="{75B52E53-359F-454D-AFD4-76B4235595A8}" type="presOf" srcId="{B8BADC6D-9062-48C2-8880-12541295F933}" destId="{0352FA48-3E28-4FDC-AAE4-5C1145DB69FA}" srcOrd="0" destOrd="0" presId="urn:microsoft.com/office/officeart/2005/8/layout/vProcess5"/>
    <dgm:cxn modelId="{D697A876-D167-42DD-B7D2-42E048577657}" type="presOf" srcId="{42929A96-B00A-4BBB-8596-B5918CB48745}" destId="{2E024C7C-E419-4A81-AE79-18CB4E0A80DE}" srcOrd="0" destOrd="0" presId="urn:microsoft.com/office/officeart/2005/8/layout/vProcess5"/>
    <dgm:cxn modelId="{F7517178-F2B3-4B95-9D78-50689E78D2F7}" type="presOf" srcId="{037BC759-8FBB-44BA-B89B-588AB1F35BD8}" destId="{B4F4BA8D-051E-4551-A367-BD5489A4C542}" srcOrd="0" destOrd="0" presId="urn:microsoft.com/office/officeart/2005/8/layout/vProcess5"/>
    <dgm:cxn modelId="{6FC1D27B-1377-4F62-8F91-B05074C3D252}" type="presOf" srcId="{7331CEFB-E151-404F-95CA-115B36643AD9}" destId="{AFF0FB15-247C-482E-B9E6-43A7E1DD8879}" srcOrd="0" destOrd="0" presId="urn:microsoft.com/office/officeart/2005/8/layout/vProcess5"/>
    <dgm:cxn modelId="{D2EC278A-5A98-43D5-B393-0DAA0038560B}" type="presOf" srcId="{800101C4-9A81-4DC7-9A03-73B551D60DD2}" destId="{3866F4F2-93C3-497C-92AC-C65B078A437C}" srcOrd="0" destOrd="0" presId="urn:microsoft.com/office/officeart/2005/8/layout/vProcess5"/>
    <dgm:cxn modelId="{AE94D19D-6FA9-472F-BEF2-1D75421F149B}" srcId="{2CD084FE-EE95-40D9-B215-3B295E471BD4}" destId="{800101C4-9A81-4DC7-9A03-73B551D60DD2}" srcOrd="0" destOrd="0" parTransId="{F70CB5AD-52E4-4D38-A6B8-B69AAC50B5DE}" sibTransId="{037BC759-8FBB-44BA-B89B-588AB1F35BD8}"/>
    <dgm:cxn modelId="{EC8C3BA8-DCDF-4862-95FF-1F6575D33B60}" type="presOf" srcId="{662F03BA-21A2-4DC3-BBCF-343E3A62C276}" destId="{40449804-F8A4-49C4-94C9-A67BD315ED13}" srcOrd="0" destOrd="0" presId="urn:microsoft.com/office/officeart/2005/8/layout/vProcess5"/>
    <dgm:cxn modelId="{16C035AD-32AC-4BB4-BB14-85A21B9838E1}" type="presOf" srcId="{9E2FEE55-0EFF-41CE-AD9D-3F3BC33A307B}" destId="{6C5F3DB2-A02D-4100-8C20-93D4425E6508}" srcOrd="0" destOrd="0" presId="urn:microsoft.com/office/officeart/2005/8/layout/vProcess5"/>
    <dgm:cxn modelId="{6DE17DAE-7AB0-4023-B8FC-DF8441A6D19A}" srcId="{2CD084FE-EE95-40D9-B215-3B295E471BD4}" destId="{B8BADC6D-9062-48C2-8880-12541295F933}" srcOrd="4" destOrd="0" parTransId="{E4F2EB1F-87BA-4909-ADAC-70AC4A94D485}" sibTransId="{BCEAE54A-73C3-4E7A-91EB-2B63ED253BF9}"/>
    <dgm:cxn modelId="{4AF034CC-2E05-4C14-873A-40A1EDA2CC42}" type="presOf" srcId="{800101C4-9A81-4DC7-9A03-73B551D60DD2}" destId="{3D27D346-DFE9-453C-9565-457DEDA1036F}" srcOrd="1" destOrd="0" presId="urn:microsoft.com/office/officeart/2005/8/layout/vProcess5"/>
    <dgm:cxn modelId="{5C8F9EDD-9693-4B46-BBF2-B98FD9D1EBC4}" srcId="{2CD084FE-EE95-40D9-B215-3B295E471BD4}" destId="{662F03BA-21A2-4DC3-BBCF-343E3A62C276}" srcOrd="3" destOrd="0" parTransId="{1C562433-C955-4F73-911A-3E6503617F12}" sibTransId="{7331CEFB-E151-404F-95CA-115B36643AD9}"/>
    <dgm:cxn modelId="{B87DA2ED-FB49-41B5-A3AD-0102491BA6DE}" type="presOf" srcId="{FA093F19-9E5C-4C3F-AC71-4E70EAD5718F}" destId="{AFCDB3AE-5412-4DB8-8C55-E22ECB486367}" srcOrd="0" destOrd="0" presId="urn:microsoft.com/office/officeart/2005/8/layout/vProcess5"/>
    <dgm:cxn modelId="{0B2BB6F0-40CA-4B40-8E8C-5C349CF90DA6}" type="presOf" srcId="{B8BADC6D-9062-48C2-8880-12541295F933}" destId="{EE76674B-2E72-4556-B9A0-9356FD845FDE}" srcOrd="1" destOrd="0" presId="urn:microsoft.com/office/officeart/2005/8/layout/vProcess5"/>
    <dgm:cxn modelId="{A07FBAF2-588B-4B44-BD9D-6131998B3B26}" srcId="{2CD084FE-EE95-40D9-B215-3B295E471BD4}" destId="{42929A96-B00A-4BBB-8596-B5918CB48745}" srcOrd="2" destOrd="0" parTransId="{FAE0E04B-E08C-4646-B18D-A2AAB3A81F93}" sibTransId="{F5ABD613-45ED-4011-9B6E-2B7E6A3357DE}"/>
    <dgm:cxn modelId="{0A56C8FF-0F1C-47F1-8B85-D167D25D9322}" type="presOf" srcId="{2CD084FE-EE95-40D9-B215-3B295E471BD4}" destId="{E2B34339-6839-4F09-A785-622AFF7E8F2E}" srcOrd="0" destOrd="0" presId="urn:microsoft.com/office/officeart/2005/8/layout/vProcess5"/>
    <dgm:cxn modelId="{AD185E21-60C8-41FD-9DBE-82E4D51F2CBB}" type="presParOf" srcId="{E2B34339-6839-4F09-A785-622AFF7E8F2E}" destId="{A23A9842-9E4C-4850-A277-A0F15A9AAF87}" srcOrd="0" destOrd="0" presId="urn:microsoft.com/office/officeart/2005/8/layout/vProcess5"/>
    <dgm:cxn modelId="{FBAF00A6-CEB1-4D37-84D2-D54A4E894590}" type="presParOf" srcId="{E2B34339-6839-4F09-A785-622AFF7E8F2E}" destId="{3866F4F2-93C3-497C-92AC-C65B078A437C}" srcOrd="1" destOrd="0" presId="urn:microsoft.com/office/officeart/2005/8/layout/vProcess5"/>
    <dgm:cxn modelId="{F1D4EF47-A2EB-46F9-B339-2A1D1B46F06A}" type="presParOf" srcId="{E2B34339-6839-4F09-A785-622AFF7E8F2E}" destId="{6C5F3DB2-A02D-4100-8C20-93D4425E6508}" srcOrd="2" destOrd="0" presId="urn:microsoft.com/office/officeart/2005/8/layout/vProcess5"/>
    <dgm:cxn modelId="{A9C4A0CE-FCBD-403B-B88C-634611A02864}" type="presParOf" srcId="{E2B34339-6839-4F09-A785-622AFF7E8F2E}" destId="{2E024C7C-E419-4A81-AE79-18CB4E0A80DE}" srcOrd="3" destOrd="0" presId="urn:microsoft.com/office/officeart/2005/8/layout/vProcess5"/>
    <dgm:cxn modelId="{E2677DA1-EF0F-4976-A4E6-67CD031ECA6E}" type="presParOf" srcId="{E2B34339-6839-4F09-A785-622AFF7E8F2E}" destId="{40449804-F8A4-49C4-94C9-A67BD315ED13}" srcOrd="4" destOrd="0" presId="urn:microsoft.com/office/officeart/2005/8/layout/vProcess5"/>
    <dgm:cxn modelId="{61D79AEC-DB12-43CC-AD1B-97D2704CD6C0}" type="presParOf" srcId="{E2B34339-6839-4F09-A785-622AFF7E8F2E}" destId="{0352FA48-3E28-4FDC-AAE4-5C1145DB69FA}" srcOrd="5" destOrd="0" presId="urn:microsoft.com/office/officeart/2005/8/layout/vProcess5"/>
    <dgm:cxn modelId="{056EAF5F-5141-46B5-A682-E864685017D4}" type="presParOf" srcId="{E2B34339-6839-4F09-A785-622AFF7E8F2E}" destId="{B4F4BA8D-051E-4551-A367-BD5489A4C542}" srcOrd="6" destOrd="0" presId="urn:microsoft.com/office/officeart/2005/8/layout/vProcess5"/>
    <dgm:cxn modelId="{9ABD2B6D-55DB-4339-8912-FE4D3DE5181B}" type="presParOf" srcId="{E2B34339-6839-4F09-A785-622AFF7E8F2E}" destId="{AFCDB3AE-5412-4DB8-8C55-E22ECB486367}" srcOrd="7" destOrd="0" presId="urn:microsoft.com/office/officeart/2005/8/layout/vProcess5"/>
    <dgm:cxn modelId="{CCC0F5A9-3D55-4155-8FE2-446D2E3347C8}" type="presParOf" srcId="{E2B34339-6839-4F09-A785-622AFF7E8F2E}" destId="{65774533-3436-4B09-9CAC-1F8A63BBDE74}" srcOrd="8" destOrd="0" presId="urn:microsoft.com/office/officeart/2005/8/layout/vProcess5"/>
    <dgm:cxn modelId="{B7C3BBD5-8CB2-4A6C-9848-B2615F8FAD13}" type="presParOf" srcId="{E2B34339-6839-4F09-A785-622AFF7E8F2E}" destId="{AFF0FB15-247C-482E-B9E6-43A7E1DD8879}" srcOrd="9" destOrd="0" presId="urn:microsoft.com/office/officeart/2005/8/layout/vProcess5"/>
    <dgm:cxn modelId="{1166EBBC-6D28-4525-A0C8-C16D5D3129BA}" type="presParOf" srcId="{E2B34339-6839-4F09-A785-622AFF7E8F2E}" destId="{3D27D346-DFE9-453C-9565-457DEDA1036F}" srcOrd="10" destOrd="0" presId="urn:microsoft.com/office/officeart/2005/8/layout/vProcess5"/>
    <dgm:cxn modelId="{79032336-430E-41C3-9C38-BD2D381306E3}" type="presParOf" srcId="{E2B34339-6839-4F09-A785-622AFF7E8F2E}" destId="{40EDA94B-7D0F-4C14-8D27-B5F1F3F0F2EC}" srcOrd="11" destOrd="0" presId="urn:microsoft.com/office/officeart/2005/8/layout/vProcess5"/>
    <dgm:cxn modelId="{79226DBC-BCF1-4653-8DBE-B00E0E0153C0}" type="presParOf" srcId="{E2B34339-6839-4F09-A785-622AFF7E8F2E}" destId="{72A10005-1675-4D53-9F40-E318C8D2428B}" srcOrd="12" destOrd="0" presId="urn:microsoft.com/office/officeart/2005/8/layout/vProcess5"/>
    <dgm:cxn modelId="{B9D3444D-58AF-406D-A4A3-357D9305B7B7}" type="presParOf" srcId="{E2B34339-6839-4F09-A785-622AFF7E8F2E}" destId="{25DB70EB-1207-4873-B992-31E492207BA0}" srcOrd="13" destOrd="0" presId="urn:microsoft.com/office/officeart/2005/8/layout/vProcess5"/>
    <dgm:cxn modelId="{F6FA32E4-FD61-4204-9E53-C98CA244BBE1}" type="presParOf" srcId="{E2B34339-6839-4F09-A785-622AFF7E8F2E}" destId="{EE76674B-2E72-4556-B9A0-9356FD845FD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C125E0-F958-4DB2-90BE-F1D27E4E8B6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D4CA88C-24EF-4FE8-BBFB-D32F36D21CF9}">
      <dgm:prSet custT="1"/>
      <dgm:spPr/>
      <dgm:t>
        <a:bodyPr/>
        <a:lstStyle/>
        <a:p>
          <a:r>
            <a:rPr lang="en-GB" sz="1400" b="1" i="0" dirty="0">
              <a:latin typeface="Roboto" panose="02000000000000000000" pitchFamily="2" charset="0"/>
              <a:ea typeface="Roboto" panose="02000000000000000000" pitchFamily="2" charset="0"/>
              <a:cs typeface="Roboto" panose="02000000000000000000" pitchFamily="2" charset="0"/>
            </a:rPr>
            <a:t>All references must be written in English</a:t>
          </a:r>
          <a:r>
            <a:rPr lang="en-GB" sz="1400" b="0" i="0" dirty="0">
              <a:latin typeface="Roboto" panose="02000000000000000000" pitchFamily="2" charset="0"/>
              <a:ea typeface="Roboto" panose="02000000000000000000" pitchFamily="2" charset="0"/>
              <a:cs typeface="Roboto" panose="02000000000000000000" pitchFamily="2" charset="0"/>
            </a:rPr>
            <a:t>, unless the applicant is applying to Welsh universities or colleges and the rest of their application is completed in Welsh, in which case the reference can be written in Welsh.</a:t>
          </a:r>
          <a:endParaRPr lang="en-US" sz="1400" dirty="0">
            <a:latin typeface="Roboto" panose="02000000000000000000" pitchFamily="2" charset="0"/>
            <a:ea typeface="Roboto" panose="02000000000000000000" pitchFamily="2" charset="0"/>
            <a:cs typeface="Roboto" panose="02000000000000000000" pitchFamily="2" charset="0"/>
          </a:endParaRPr>
        </a:p>
      </dgm:t>
    </dgm:pt>
    <dgm:pt modelId="{83F7AD55-2551-4BE6-9F93-115877BFF760}" type="parTrans" cxnId="{D3D1298B-00F1-42F1-86E6-DBFE8466B634}">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355FF7D6-1747-4924-B191-8B580FBB2C50}" type="sibTrans" cxnId="{D3D1298B-00F1-42F1-86E6-DBFE8466B634}">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E3506CEC-6098-46B1-8141-3097AF96C991}">
      <dgm:prSet custT="1"/>
      <dgm:spPr/>
      <dgm:t>
        <a:bodyPr/>
        <a:lstStyle/>
        <a:p>
          <a:r>
            <a:rPr lang="en-GB" sz="1400" b="0" i="0" dirty="0">
              <a:latin typeface="Roboto" panose="02000000000000000000" pitchFamily="2" charset="0"/>
              <a:ea typeface="Roboto" panose="02000000000000000000" pitchFamily="2" charset="0"/>
              <a:cs typeface="Roboto" panose="02000000000000000000" pitchFamily="2" charset="0"/>
            </a:rPr>
            <a:t>There is no formatting possible within the reference this includes inserting bullet points or using bold, italics and underlining. </a:t>
          </a:r>
          <a:endParaRPr lang="en-US" sz="1400" dirty="0">
            <a:latin typeface="Roboto" panose="02000000000000000000" pitchFamily="2" charset="0"/>
            <a:ea typeface="Roboto" panose="02000000000000000000" pitchFamily="2" charset="0"/>
            <a:cs typeface="Roboto" panose="02000000000000000000" pitchFamily="2" charset="0"/>
          </a:endParaRPr>
        </a:p>
      </dgm:t>
    </dgm:pt>
    <dgm:pt modelId="{C761C704-98D0-4C61-8CD3-E026EFCDC318}" type="parTrans" cxnId="{559C545C-A3A2-4131-A520-1CC995B241F2}">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4E0A58C7-38AE-4E40-96C4-E230F98BBF97}" type="sibTrans" cxnId="{559C545C-A3A2-4131-A520-1CC995B241F2}">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7BA68ADE-D436-4A70-BD8B-CAE7CE8F9C10}">
      <dgm:prSet custT="1"/>
      <dgm:spPr/>
      <dgm:t>
        <a:bodyPr/>
        <a:lstStyle/>
        <a:p>
          <a:r>
            <a:rPr lang="en-GB" sz="1400" b="0" i="0">
              <a:latin typeface="Roboto" panose="02000000000000000000" pitchFamily="2" charset="0"/>
              <a:ea typeface="Roboto" panose="02000000000000000000" pitchFamily="2" charset="0"/>
              <a:cs typeface="Roboto" panose="02000000000000000000" pitchFamily="2" charset="0"/>
            </a:rPr>
            <a:t>The focus is on using short, concise and factual statements, which could be written in bullet point ‘style’.</a:t>
          </a:r>
          <a:endParaRPr lang="en-US" sz="1400">
            <a:latin typeface="Roboto" panose="02000000000000000000" pitchFamily="2" charset="0"/>
            <a:ea typeface="Roboto" panose="02000000000000000000" pitchFamily="2" charset="0"/>
            <a:cs typeface="Roboto" panose="02000000000000000000" pitchFamily="2" charset="0"/>
          </a:endParaRPr>
        </a:p>
      </dgm:t>
    </dgm:pt>
    <dgm:pt modelId="{33E6D8A9-9A75-42F5-9064-618B705F0276}" type="parTrans" cxnId="{3E308ED2-8DF2-4594-8A89-8FB24AFFF22B}">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A2DBDD6D-830F-45F0-9899-8D333F6965C6}" type="sibTrans" cxnId="{3E308ED2-8DF2-4594-8A89-8FB24AFFF22B}">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F6EE0F51-C7E8-4D62-A2A5-0F63B36B6A54}" type="pres">
      <dgm:prSet presAssocID="{21C125E0-F958-4DB2-90BE-F1D27E4E8B68}" presName="root" presStyleCnt="0">
        <dgm:presLayoutVars>
          <dgm:dir/>
          <dgm:resizeHandles val="exact"/>
        </dgm:presLayoutVars>
      </dgm:prSet>
      <dgm:spPr/>
    </dgm:pt>
    <dgm:pt modelId="{D79169EE-4D2F-4E92-8488-28F6217D0BC1}" type="pres">
      <dgm:prSet presAssocID="{6D4CA88C-24EF-4FE8-BBFB-D32F36D21CF9}" presName="compNode" presStyleCnt="0"/>
      <dgm:spPr/>
    </dgm:pt>
    <dgm:pt modelId="{0DE74DBF-AB3C-4335-9F81-C28903E8D694}" type="pres">
      <dgm:prSet presAssocID="{6D4CA88C-24EF-4FE8-BBFB-D32F36D21CF9}" presName="bgRect" presStyleLbl="bgShp" presStyleIdx="0" presStyleCnt="3"/>
      <dgm:spPr/>
    </dgm:pt>
    <dgm:pt modelId="{317FE6AF-875F-423F-B4B7-BAB534053CB8}" type="pres">
      <dgm:prSet presAssocID="{6D4CA88C-24EF-4FE8-BBFB-D32F36D21CF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6EC73501-CF7C-4489-8981-8CC1C948A3CE}" type="pres">
      <dgm:prSet presAssocID="{6D4CA88C-24EF-4FE8-BBFB-D32F36D21CF9}" presName="spaceRect" presStyleCnt="0"/>
      <dgm:spPr/>
    </dgm:pt>
    <dgm:pt modelId="{49B4B653-66A4-4108-AA64-12849A0CB3CD}" type="pres">
      <dgm:prSet presAssocID="{6D4CA88C-24EF-4FE8-BBFB-D32F36D21CF9}" presName="parTx" presStyleLbl="revTx" presStyleIdx="0" presStyleCnt="3">
        <dgm:presLayoutVars>
          <dgm:chMax val="0"/>
          <dgm:chPref val="0"/>
        </dgm:presLayoutVars>
      </dgm:prSet>
      <dgm:spPr/>
    </dgm:pt>
    <dgm:pt modelId="{7EB83AFD-F17A-46A6-B737-FF28E6319F37}" type="pres">
      <dgm:prSet presAssocID="{355FF7D6-1747-4924-B191-8B580FBB2C50}" presName="sibTrans" presStyleCnt="0"/>
      <dgm:spPr/>
    </dgm:pt>
    <dgm:pt modelId="{15E6E619-2907-46E3-AE29-A298705B2FFB}" type="pres">
      <dgm:prSet presAssocID="{E3506CEC-6098-46B1-8141-3097AF96C991}" presName="compNode" presStyleCnt="0"/>
      <dgm:spPr/>
    </dgm:pt>
    <dgm:pt modelId="{F173EA47-A677-4E40-85B3-02FD231161AB}" type="pres">
      <dgm:prSet presAssocID="{E3506CEC-6098-46B1-8141-3097AF96C991}" presName="bgRect" presStyleLbl="bgShp" presStyleIdx="1" presStyleCnt="3"/>
      <dgm:spPr/>
    </dgm:pt>
    <dgm:pt modelId="{5B973F8B-CFF6-47E8-8ACB-C30EAB752586}" type="pres">
      <dgm:prSet presAssocID="{E3506CEC-6098-46B1-8141-3097AF96C99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Quotation Mark"/>
        </a:ext>
      </dgm:extLst>
    </dgm:pt>
    <dgm:pt modelId="{10378E2D-76F8-448F-94B4-1C0E03B02FE4}" type="pres">
      <dgm:prSet presAssocID="{E3506CEC-6098-46B1-8141-3097AF96C991}" presName="spaceRect" presStyleCnt="0"/>
      <dgm:spPr/>
    </dgm:pt>
    <dgm:pt modelId="{A945EFBD-9108-47EE-A0E9-22DCEDB9D6CE}" type="pres">
      <dgm:prSet presAssocID="{E3506CEC-6098-46B1-8141-3097AF96C991}" presName="parTx" presStyleLbl="revTx" presStyleIdx="1" presStyleCnt="3">
        <dgm:presLayoutVars>
          <dgm:chMax val="0"/>
          <dgm:chPref val="0"/>
        </dgm:presLayoutVars>
      </dgm:prSet>
      <dgm:spPr/>
    </dgm:pt>
    <dgm:pt modelId="{8B793BA4-5C55-4B51-808C-12045CB809C4}" type="pres">
      <dgm:prSet presAssocID="{4E0A58C7-38AE-4E40-96C4-E230F98BBF97}" presName="sibTrans" presStyleCnt="0"/>
      <dgm:spPr/>
    </dgm:pt>
    <dgm:pt modelId="{A0547ECE-E9D0-4C91-A4F2-02332D01EEBF}" type="pres">
      <dgm:prSet presAssocID="{7BA68ADE-D436-4A70-BD8B-CAE7CE8F9C10}" presName="compNode" presStyleCnt="0"/>
      <dgm:spPr/>
    </dgm:pt>
    <dgm:pt modelId="{B83AF8E1-F111-4066-B645-F06AB9AF8104}" type="pres">
      <dgm:prSet presAssocID="{7BA68ADE-D436-4A70-BD8B-CAE7CE8F9C10}" presName="bgRect" presStyleLbl="bgShp" presStyleIdx="2" presStyleCnt="3"/>
      <dgm:spPr/>
    </dgm:pt>
    <dgm:pt modelId="{2FF053B2-DD49-4A7D-9F76-C858A9D51BC8}" type="pres">
      <dgm:prSet presAssocID="{7BA68ADE-D436-4A70-BD8B-CAE7CE8F9C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otes"/>
        </a:ext>
      </dgm:extLst>
    </dgm:pt>
    <dgm:pt modelId="{B6A215A1-8DD1-404A-A578-60D00C22F350}" type="pres">
      <dgm:prSet presAssocID="{7BA68ADE-D436-4A70-BD8B-CAE7CE8F9C10}" presName="spaceRect" presStyleCnt="0"/>
      <dgm:spPr/>
    </dgm:pt>
    <dgm:pt modelId="{29487AD2-405D-4221-A3FB-223DD28FFDE1}" type="pres">
      <dgm:prSet presAssocID="{7BA68ADE-D436-4A70-BD8B-CAE7CE8F9C10}" presName="parTx" presStyleLbl="revTx" presStyleIdx="2" presStyleCnt="3">
        <dgm:presLayoutVars>
          <dgm:chMax val="0"/>
          <dgm:chPref val="0"/>
        </dgm:presLayoutVars>
      </dgm:prSet>
      <dgm:spPr/>
    </dgm:pt>
  </dgm:ptLst>
  <dgm:cxnLst>
    <dgm:cxn modelId="{6E1CB200-E5AE-41A2-9AA7-E7AC64CC51A7}" type="presOf" srcId="{E3506CEC-6098-46B1-8141-3097AF96C991}" destId="{A945EFBD-9108-47EE-A0E9-22DCEDB9D6CE}" srcOrd="0" destOrd="0" presId="urn:microsoft.com/office/officeart/2018/2/layout/IconVerticalSolidList"/>
    <dgm:cxn modelId="{559C545C-A3A2-4131-A520-1CC995B241F2}" srcId="{21C125E0-F958-4DB2-90BE-F1D27E4E8B68}" destId="{E3506CEC-6098-46B1-8141-3097AF96C991}" srcOrd="1" destOrd="0" parTransId="{C761C704-98D0-4C61-8CD3-E026EFCDC318}" sibTransId="{4E0A58C7-38AE-4E40-96C4-E230F98BBF97}"/>
    <dgm:cxn modelId="{61EA8645-E5C3-43E9-8D0D-8EEE504D344D}" type="presOf" srcId="{7BA68ADE-D436-4A70-BD8B-CAE7CE8F9C10}" destId="{29487AD2-405D-4221-A3FB-223DD28FFDE1}" srcOrd="0" destOrd="0" presId="urn:microsoft.com/office/officeart/2018/2/layout/IconVerticalSolidList"/>
    <dgm:cxn modelId="{90DD9D55-CC94-4CD2-86E4-9E9E1D839DDF}" type="presOf" srcId="{6D4CA88C-24EF-4FE8-BBFB-D32F36D21CF9}" destId="{49B4B653-66A4-4108-AA64-12849A0CB3CD}" srcOrd="0" destOrd="0" presId="urn:microsoft.com/office/officeart/2018/2/layout/IconVerticalSolidList"/>
    <dgm:cxn modelId="{D3D1298B-00F1-42F1-86E6-DBFE8466B634}" srcId="{21C125E0-F958-4DB2-90BE-F1D27E4E8B68}" destId="{6D4CA88C-24EF-4FE8-BBFB-D32F36D21CF9}" srcOrd="0" destOrd="0" parTransId="{83F7AD55-2551-4BE6-9F93-115877BFF760}" sibTransId="{355FF7D6-1747-4924-B191-8B580FBB2C50}"/>
    <dgm:cxn modelId="{3E308ED2-8DF2-4594-8A89-8FB24AFFF22B}" srcId="{21C125E0-F958-4DB2-90BE-F1D27E4E8B68}" destId="{7BA68ADE-D436-4A70-BD8B-CAE7CE8F9C10}" srcOrd="2" destOrd="0" parTransId="{33E6D8A9-9A75-42F5-9064-618B705F0276}" sibTransId="{A2DBDD6D-830F-45F0-9899-8D333F6965C6}"/>
    <dgm:cxn modelId="{7BD0DEDE-971E-4535-BD75-96A40CDBBCAB}" type="presOf" srcId="{21C125E0-F958-4DB2-90BE-F1D27E4E8B68}" destId="{F6EE0F51-C7E8-4D62-A2A5-0F63B36B6A54}" srcOrd="0" destOrd="0" presId="urn:microsoft.com/office/officeart/2018/2/layout/IconVerticalSolidList"/>
    <dgm:cxn modelId="{330493B8-5201-400E-BC9B-904EB0A5A14F}" type="presParOf" srcId="{F6EE0F51-C7E8-4D62-A2A5-0F63B36B6A54}" destId="{D79169EE-4D2F-4E92-8488-28F6217D0BC1}" srcOrd="0" destOrd="0" presId="urn:microsoft.com/office/officeart/2018/2/layout/IconVerticalSolidList"/>
    <dgm:cxn modelId="{D1279146-D80A-4282-A23A-CABDC84C4B1D}" type="presParOf" srcId="{D79169EE-4D2F-4E92-8488-28F6217D0BC1}" destId="{0DE74DBF-AB3C-4335-9F81-C28903E8D694}" srcOrd="0" destOrd="0" presId="urn:microsoft.com/office/officeart/2018/2/layout/IconVerticalSolidList"/>
    <dgm:cxn modelId="{CE0D69C2-C3B5-46A0-8889-70B91CCFF7D4}" type="presParOf" srcId="{D79169EE-4D2F-4E92-8488-28F6217D0BC1}" destId="{317FE6AF-875F-423F-B4B7-BAB534053CB8}" srcOrd="1" destOrd="0" presId="urn:microsoft.com/office/officeart/2018/2/layout/IconVerticalSolidList"/>
    <dgm:cxn modelId="{744CFFE8-BD53-4640-A9F2-580755BC61F9}" type="presParOf" srcId="{D79169EE-4D2F-4E92-8488-28F6217D0BC1}" destId="{6EC73501-CF7C-4489-8981-8CC1C948A3CE}" srcOrd="2" destOrd="0" presId="urn:microsoft.com/office/officeart/2018/2/layout/IconVerticalSolidList"/>
    <dgm:cxn modelId="{0499769D-64B5-43E2-A6F3-56B0731BB912}" type="presParOf" srcId="{D79169EE-4D2F-4E92-8488-28F6217D0BC1}" destId="{49B4B653-66A4-4108-AA64-12849A0CB3CD}" srcOrd="3" destOrd="0" presId="urn:microsoft.com/office/officeart/2018/2/layout/IconVerticalSolidList"/>
    <dgm:cxn modelId="{AECA5FB9-E44E-4926-A4AC-2E66DF99A5AE}" type="presParOf" srcId="{F6EE0F51-C7E8-4D62-A2A5-0F63B36B6A54}" destId="{7EB83AFD-F17A-46A6-B737-FF28E6319F37}" srcOrd="1" destOrd="0" presId="urn:microsoft.com/office/officeart/2018/2/layout/IconVerticalSolidList"/>
    <dgm:cxn modelId="{AED0F695-DA81-446A-A950-76F5FF12EAC3}" type="presParOf" srcId="{F6EE0F51-C7E8-4D62-A2A5-0F63B36B6A54}" destId="{15E6E619-2907-46E3-AE29-A298705B2FFB}" srcOrd="2" destOrd="0" presId="urn:microsoft.com/office/officeart/2018/2/layout/IconVerticalSolidList"/>
    <dgm:cxn modelId="{83DF484B-37F1-4BA3-AE1F-9875670B2E78}" type="presParOf" srcId="{15E6E619-2907-46E3-AE29-A298705B2FFB}" destId="{F173EA47-A677-4E40-85B3-02FD231161AB}" srcOrd="0" destOrd="0" presId="urn:microsoft.com/office/officeart/2018/2/layout/IconVerticalSolidList"/>
    <dgm:cxn modelId="{4B53AA64-0893-45CE-B3F8-7DE224DE3C2F}" type="presParOf" srcId="{15E6E619-2907-46E3-AE29-A298705B2FFB}" destId="{5B973F8B-CFF6-47E8-8ACB-C30EAB752586}" srcOrd="1" destOrd="0" presId="urn:microsoft.com/office/officeart/2018/2/layout/IconVerticalSolidList"/>
    <dgm:cxn modelId="{3C1F55E7-A47F-4E0D-BF97-6AA04355A528}" type="presParOf" srcId="{15E6E619-2907-46E3-AE29-A298705B2FFB}" destId="{10378E2D-76F8-448F-94B4-1C0E03B02FE4}" srcOrd="2" destOrd="0" presId="urn:microsoft.com/office/officeart/2018/2/layout/IconVerticalSolidList"/>
    <dgm:cxn modelId="{4B41D320-77A6-4D92-A8EB-0E675CC21BA1}" type="presParOf" srcId="{15E6E619-2907-46E3-AE29-A298705B2FFB}" destId="{A945EFBD-9108-47EE-A0E9-22DCEDB9D6CE}" srcOrd="3" destOrd="0" presId="urn:microsoft.com/office/officeart/2018/2/layout/IconVerticalSolidList"/>
    <dgm:cxn modelId="{5965AD74-ADFA-4EB8-BB0D-F6FBCB05F7B7}" type="presParOf" srcId="{F6EE0F51-C7E8-4D62-A2A5-0F63B36B6A54}" destId="{8B793BA4-5C55-4B51-808C-12045CB809C4}" srcOrd="3" destOrd="0" presId="urn:microsoft.com/office/officeart/2018/2/layout/IconVerticalSolidList"/>
    <dgm:cxn modelId="{40A50288-2027-46CB-8BCA-4A17C9E25399}" type="presParOf" srcId="{F6EE0F51-C7E8-4D62-A2A5-0F63B36B6A54}" destId="{A0547ECE-E9D0-4C91-A4F2-02332D01EEBF}" srcOrd="4" destOrd="0" presId="urn:microsoft.com/office/officeart/2018/2/layout/IconVerticalSolidList"/>
    <dgm:cxn modelId="{B3F2FF40-8A02-4203-90E4-C2A26C888989}" type="presParOf" srcId="{A0547ECE-E9D0-4C91-A4F2-02332D01EEBF}" destId="{B83AF8E1-F111-4066-B645-F06AB9AF8104}" srcOrd="0" destOrd="0" presId="urn:microsoft.com/office/officeart/2018/2/layout/IconVerticalSolidList"/>
    <dgm:cxn modelId="{30A5CF22-D0DE-42F9-B0A4-C570856FD4FC}" type="presParOf" srcId="{A0547ECE-E9D0-4C91-A4F2-02332D01EEBF}" destId="{2FF053B2-DD49-4A7D-9F76-C858A9D51BC8}" srcOrd="1" destOrd="0" presId="urn:microsoft.com/office/officeart/2018/2/layout/IconVerticalSolidList"/>
    <dgm:cxn modelId="{4EECF232-BE5B-418F-9C5D-2D8B4C531516}" type="presParOf" srcId="{A0547ECE-E9D0-4C91-A4F2-02332D01EEBF}" destId="{B6A215A1-8DD1-404A-A578-60D00C22F350}" srcOrd="2" destOrd="0" presId="urn:microsoft.com/office/officeart/2018/2/layout/IconVerticalSolidList"/>
    <dgm:cxn modelId="{4A219B45-7642-4301-B6E0-ACA1B3D0E588}" type="presParOf" srcId="{A0547ECE-E9D0-4C91-A4F2-02332D01EEBF}" destId="{29487AD2-405D-4221-A3FB-223DD28FFD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4AEA80-3A1D-4A95-A0CD-746A0370E7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BF9C26D-6DF8-4C47-AF4F-9FF4FE7C87EB}">
      <dgm:prSet custT="1"/>
      <dgm:spPr/>
      <dgm:t>
        <a:bodyPr/>
        <a:lstStyle/>
        <a:p>
          <a:pPr>
            <a:lnSpc>
              <a:spcPct val="100000"/>
            </a:lnSpc>
          </a:pPr>
          <a:r>
            <a:rPr lang="en-GB" sz="1200" b="0" i="0" dirty="0">
              <a:latin typeface="Roboto" panose="02000000000000000000" pitchFamily="2" charset="0"/>
              <a:ea typeface="Roboto" panose="02000000000000000000" pitchFamily="2" charset="0"/>
              <a:cs typeface="Roboto" panose="02000000000000000000" pitchFamily="2" charset="0"/>
            </a:rPr>
            <a:t>When writing a reference for any applicant, including those outside the UK, please remember that under the Data Protection Act 2018 an</a:t>
          </a:r>
          <a:r>
            <a:rPr lang="en-GB" sz="1200" b="1" i="0" dirty="0">
              <a:latin typeface="Roboto" panose="02000000000000000000" pitchFamily="2" charset="0"/>
              <a:ea typeface="Roboto" panose="02000000000000000000" pitchFamily="2" charset="0"/>
              <a:cs typeface="Roboto" panose="02000000000000000000" pitchFamily="2" charset="0"/>
            </a:rPr>
            <a:t> applicant can request a copy of the reference and any other personal information we have about them</a:t>
          </a:r>
          <a:r>
            <a:rPr lang="en-GB" sz="1200" b="0" i="0" dirty="0">
              <a:latin typeface="Roboto" panose="02000000000000000000" pitchFamily="2" charset="0"/>
              <a:ea typeface="Roboto" panose="02000000000000000000" pitchFamily="2" charset="0"/>
              <a:cs typeface="Roboto" panose="02000000000000000000" pitchFamily="2" charset="0"/>
            </a:rPr>
            <a:t>. </a:t>
          </a:r>
          <a:endParaRPr lang="en-US" sz="1200" dirty="0">
            <a:latin typeface="Roboto" panose="02000000000000000000" pitchFamily="2" charset="0"/>
            <a:ea typeface="Roboto" panose="02000000000000000000" pitchFamily="2" charset="0"/>
            <a:cs typeface="Roboto" panose="02000000000000000000" pitchFamily="2" charset="0"/>
          </a:endParaRPr>
        </a:p>
      </dgm:t>
    </dgm:pt>
    <dgm:pt modelId="{FC6640C1-4BEA-4918-8707-FB9A0163BDF8}" type="parTrans" cxnId="{6400598E-2B2C-4603-ACD8-289D1EA52D7A}">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2C228C69-FF97-4312-89B0-F9CE84125863}" type="sibTrans" cxnId="{6400598E-2B2C-4603-ACD8-289D1EA52D7A}">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0D0332A4-F4CC-4E15-9113-96E67A159583}">
      <dgm:prSet custT="1"/>
      <dgm:spPr/>
      <dgm:t>
        <a:bodyPr/>
        <a:lstStyle/>
        <a:p>
          <a:pPr>
            <a:lnSpc>
              <a:spcPct val="100000"/>
            </a:lnSpc>
          </a:pPr>
          <a:r>
            <a:rPr lang="en-GB" sz="1200" b="0" i="0" dirty="0">
              <a:latin typeface="Roboto" panose="02000000000000000000" pitchFamily="2" charset="0"/>
              <a:ea typeface="Roboto" panose="02000000000000000000" pitchFamily="2" charset="0"/>
              <a:cs typeface="Roboto" panose="02000000000000000000" pitchFamily="2" charset="0"/>
            </a:rPr>
            <a:t>Don’t forget, the reference is not your only opportunity to provide information about your applicants. Universities and colleges welcome further dialogue with </a:t>
          </a:r>
          <a:r>
            <a:rPr lang="en-GB" sz="1200" dirty="0">
              <a:latin typeface="Roboto" panose="02000000000000000000" pitchFamily="2" charset="0"/>
              <a:ea typeface="Roboto" panose="02000000000000000000" pitchFamily="2" charset="0"/>
              <a:cs typeface="Roboto" panose="02000000000000000000" pitchFamily="2" charset="0"/>
            </a:rPr>
            <a:t>referees and</a:t>
          </a:r>
          <a:r>
            <a:rPr lang="en-GB" sz="1200" b="0" i="0" dirty="0">
              <a:latin typeface="Roboto" panose="02000000000000000000" pitchFamily="2" charset="0"/>
              <a:ea typeface="Roboto" panose="02000000000000000000" pitchFamily="2" charset="0"/>
              <a:cs typeface="Roboto" panose="02000000000000000000" pitchFamily="2" charset="0"/>
            </a:rPr>
            <a:t> would urge schools and colleges to inform them of any changes to the applicant’s profile or circumstances that occur after an application is submitted. </a:t>
          </a:r>
          <a:endParaRPr lang="en-US" sz="1200" dirty="0">
            <a:latin typeface="Roboto" panose="02000000000000000000" pitchFamily="2" charset="0"/>
            <a:ea typeface="Roboto" panose="02000000000000000000" pitchFamily="2" charset="0"/>
            <a:cs typeface="Roboto" panose="02000000000000000000" pitchFamily="2" charset="0"/>
          </a:endParaRPr>
        </a:p>
      </dgm:t>
    </dgm:pt>
    <dgm:pt modelId="{CE17702F-0973-4D3A-8AFE-3B94553805D3}" type="parTrans" cxnId="{80B6CA40-CD88-438F-9A8C-6ED5D0890111}">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9037AC4D-A39C-4F8D-A0A8-BC8370187131}" type="sibTrans" cxnId="{80B6CA40-CD88-438F-9A8C-6ED5D0890111}">
      <dgm:prSet/>
      <dgm:spPr/>
      <dgm:t>
        <a:bodyPr/>
        <a:lstStyle/>
        <a:p>
          <a:endParaRPr lang="en-US" sz="1600">
            <a:latin typeface="Roboto" panose="02000000000000000000" pitchFamily="2" charset="0"/>
            <a:ea typeface="Roboto" panose="02000000000000000000" pitchFamily="2" charset="0"/>
            <a:cs typeface="Roboto" panose="02000000000000000000" pitchFamily="2" charset="0"/>
          </a:endParaRPr>
        </a:p>
      </dgm:t>
    </dgm:pt>
    <dgm:pt modelId="{15A2C10B-267E-49E5-8395-FF1FF4B6647A}" type="pres">
      <dgm:prSet presAssocID="{404AEA80-3A1D-4A95-A0CD-746A0370E7E1}" presName="root" presStyleCnt="0">
        <dgm:presLayoutVars>
          <dgm:dir/>
          <dgm:resizeHandles val="exact"/>
        </dgm:presLayoutVars>
      </dgm:prSet>
      <dgm:spPr/>
    </dgm:pt>
    <dgm:pt modelId="{5125704C-B49D-4F5E-91AE-03F39E6FAF58}" type="pres">
      <dgm:prSet presAssocID="{8BF9C26D-6DF8-4C47-AF4F-9FF4FE7C87EB}" presName="compNode" presStyleCnt="0"/>
      <dgm:spPr/>
    </dgm:pt>
    <dgm:pt modelId="{CB720FA9-E70B-43A2-9391-CEA7BC05D3F7}" type="pres">
      <dgm:prSet presAssocID="{8BF9C26D-6DF8-4C47-AF4F-9FF4FE7C87EB}" presName="bgRect" presStyleLbl="bgShp" presStyleIdx="0" presStyleCnt="2"/>
      <dgm:spPr/>
    </dgm:pt>
    <dgm:pt modelId="{D103F69D-5382-4617-B071-19997055AF88}" type="pres">
      <dgm:prSet presAssocID="{8BF9C26D-6DF8-4C47-AF4F-9FF4FE7C87E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28947D4B-8F0A-46B2-9221-81D109524830}" type="pres">
      <dgm:prSet presAssocID="{8BF9C26D-6DF8-4C47-AF4F-9FF4FE7C87EB}" presName="spaceRect" presStyleCnt="0"/>
      <dgm:spPr/>
    </dgm:pt>
    <dgm:pt modelId="{D51D9DFE-5B31-4001-A516-460BDA8C17AD}" type="pres">
      <dgm:prSet presAssocID="{8BF9C26D-6DF8-4C47-AF4F-9FF4FE7C87EB}" presName="parTx" presStyleLbl="revTx" presStyleIdx="0" presStyleCnt="2">
        <dgm:presLayoutVars>
          <dgm:chMax val="0"/>
          <dgm:chPref val="0"/>
        </dgm:presLayoutVars>
      </dgm:prSet>
      <dgm:spPr/>
    </dgm:pt>
    <dgm:pt modelId="{D4C06C24-8711-4860-8170-7078B8FF6586}" type="pres">
      <dgm:prSet presAssocID="{2C228C69-FF97-4312-89B0-F9CE84125863}" presName="sibTrans" presStyleCnt="0"/>
      <dgm:spPr/>
    </dgm:pt>
    <dgm:pt modelId="{90FA36AF-7AAE-4E1D-A98C-E38E5459ABDB}" type="pres">
      <dgm:prSet presAssocID="{0D0332A4-F4CC-4E15-9113-96E67A159583}" presName="compNode" presStyleCnt="0"/>
      <dgm:spPr/>
    </dgm:pt>
    <dgm:pt modelId="{27D4B658-992A-43B7-BD29-D868B4A6178D}" type="pres">
      <dgm:prSet presAssocID="{0D0332A4-F4CC-4E15-9113-96E67A159583}" presName="bgRect" presStyleLbl="bgShp" presStyleIdx="1" presStyleCnt="2"/>
      <dgm:spPr/>
    </dgm:pt>
    <dgm:pt modelId="{EA13950F-480D-4E67-8F96-A2F0F452656E}" type="pres">
      <dgm:prSet presAssocID="{0D0332A4-F4CC-4E15-9113-96E67A15958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4A314BC-C4AA-439D-8A82-C37F55B69D90}" type="pres">
      <dgm:prSet presAssocID="{0D0332A4-F4CC-4E15-9113-96E67A159583}" presName="spaceRect" presStyleCnt="0"/>
      <dgm:spPr/>
    </dgm:pt>
    <dgm:pt modelId="{D03FC1C0-3487-4040-BB58-8997437A8A5A}" type="pres">
      <dgm:prSet presAssocID="{0D0332A4-F4CC-4E15-9113-96E67A159583}" presName="parTx" presStyleLbl="revTx" presStyleIdx="1" presStyleCnt="2">
        <dgm:presLayoutVars>
          <dgm:chMax val="0"/>
          <dgm:chPref val="0"/>
        </dgm:presLayoutVars>
      </dgm:prSet>
      <dgm:spPr/>
    </dgm:pt>
  </dgm:ptLst>
  <dgm:cxnLst>
    <dgm:cxn modelId="{80B6CA40-CD88-438F-9A8C-6ED5D0890111}" srcId="{404AEA80-3A1D-4A95-A0CD-746A0370E7E1}" destId="{0D0332A4-F4CC-4E15-9113-96E67A159583}" srcOrd="1" destOrd="0" parTransId="{CE17702F-0973-4D3A-8AFE-3B94553805D3}" sibTransId="{9037AC4D-A39C-4F8D-A0A8-BC8370187131}"/>
    <dgm:cxn modelId="{FBF6F977-55EC-4EC3-9849-BD82273CA5A3}" type="presOf" srcId="{0D0332A4-F4CC-4E15-9113-96E67A159583}" destId="{D03FC1C0-3487-4040-BB58-8997437A8A5A}" srcOrd="0" destOrd="0" presId="urn:microsoft.com/office/officeart/2018/2/layout/IconVerticalSolidList"/>
    <dgm:cxn modelId="{80FF998D-CAA6-4BDF-94B2-37841DE8AAF2}" type="presOf" srcId="{404AEA80-3A1D-4A95-A0CD-746A0370E7E1}" destId="{15A2C10B-267E-49E5-8395-FF1FF4B6647A}" srcOrd="0" destOrd="0" presId="urn:microsoft.com/office/officeart/2018/2/layout/IconVerticalSolidList"/>
    <dgm:cxn modelId="{6400598E-2B2C-4603-ACD8-289D1EA52D7A}" srcId="{404AEA80-3A1D-4A95-A0CD-746A0370E7E1}" destId="{8BF9C26D-6DF8-4C47-AF4F-9FF4FE7C87EB}" srcOrd="0" destOrd="0" parTransId="{FC6640C1-4BEA-4918-8707-FB9A0163BDF8}" sibTransId="{2C228C69-FF97-4312-89B0-F9CE84125863}"/>
    <dgm:cxn modelId="{8B97C790-3C08-4711-B5BE-FD571A8FF317}" type="presOf" srcId="{8BF9C26D-6DF8-4C47-AF4F-9FF4FE7C87EB}" destId="{D51D9DFE-5B31-4001-A516-460BDA8C17AD}" srcOrd="0" destOrd="0" presId="urn:microsoft.com/office/officeart/2018/2/layout/IconVerticalSolidList"/>
    <dgm:cxn modelId="{26F3C8CC-056D-40FE-9C35-00BD84A433E4}" type="presParOf" srcId="{15A2C10B-267E-49E5-8395-FF1FF4B6647A}" destId="{5125704C-B49D-4F5E-91AE-03F39E6FAF58}" srcOrd="0" destOrd="0" presId="urn:microsoft.com/office/officeart/2018/2/layout/IconVerticalSolidList"/>
    <dgm:cxn modelId="{267A94F7-8A23-4369-9B8B-6E716A551B57}" type="presParOf" srcId="{5125704C-B49D-4F5E-91AE-03F39E6FAF58}" destId="{CB720FA9-E70B-43A2-9391-CEA7BC05D3F7}" srcOrd="0" destOrd="0" presId="urn:microsoft.com/office/officeart/2018/2/layout/IconVerticalSolidList"/>
    <dgm:cxn modelId="{0E426C29-B913-46F0-BAB9-46B909E8F772}" type="presParOf" srcId="{5125704C-B49D-4F5E-91AE-03F39E6FAF58}" destId="{D103F69D-5382-4617-B071-19997055AF88}" srcOrd="1" destOrd="0" presId="urn:microsoft.com/office/officeart/2018/2/layout/IconVerticalSolidList"/>
    <dgm:cxn modelId="{40052A05-B548-4330-8247-129E075187D3}" type="presParOf" srcId="{5125704C-B49D-4F5E-91AE-03F39E6FAF58}" destId="{28947D4B-8F0A-46B2-9221-81D109524830}" srcOrd="2" destOrd="0" presId="urn:microsoft.com/office/officeart/2018/2/layout/IconVerticalSolidList"/>
    <dgm:cxn modelId="{C106EFA5-48E1-481F-B8B3-61ECEEDFE978}" type="presParOf" srcId="{5125704C-B49D-4F5E-91AE-03F39E6FAF58}" destId="{D51D9DFE-5B31-4001-A516-460BDA8C17AD}" srcOrd="3" destOrd="0" presId="urn:microsoft.com/office/officeart/2018/2/layout/IconVerticalSolidList"/>
    <dgm:cxn modelId="{BDDBE361-EE6B-4312-A635-5226E3F9FD32}" type="presParOf" srcId="{15A2C10B-267E-49E5-8395-FF1FF4B6647A}" destId="{D4C06C24-8711-4860-8170-7078B8FF6586}" srcOrd="1" destOrd="0" presId="urn:microsoft.com/office/officeart/2018/2/layout/IconVerticalSolidList"/>
    <dgm:cxn modelId="{DDAD064F-2C3D-4A29-BC90-05FA4BC3DCAF}" type="presParOf" srcId="{15A2C10B-267E-49E5-8395-FF1FF4B6647A}" destId="{90FA36AF-7AAE-4E1D-A98C-E38E5459ABDB}" srcOrd="2" destOrd="0" presId="urn:microsoft.com/office/officeart/2018/2/layout/IconVerticalSolidList"/>
    <dgm:cxn modelId="{CB615CAB-4162-4975-8BBC-9E39C8368343}" type="presParOf" srcId="{90FA36AF-7AAE-4E1D-A98C-E38E5459ABDB}" destId="{27D4B658-992A-43B7-BD29-D868B4A6178D}" srcOrd="0" destOrd="0" presId="urn:microsoft.com/office/officeart/2018/2/layout/IconVerticalSolidList"/>
    <dgm:cxn modelId="{69DC7818-D28F-491C-8379-5C707654D09E}" type="presParOf" srcId="{90FA36AF-7AAE-4E1D-A98C-E38E5459ABDB}" destId="{EA13950F-480D-4E67-8F96-A2F0F452656E}" srcOrd="1" destOrd="0" presId="urn:microsoft.com/office/officeart/2018/2/layout/IconVerticalSolidList"/>
    <dgm:cxn modelId="{BFBE0C11-57BE-4BD8-81CC-3FB66B7BBF37}" type="presParOf" srcId="{90FA36AF-7AAE-4E1D-A98C-E38E5459ABDB}" destId="{D4A314BC-C4AA-439D-8A82-C37F55B69D90}" srcOrd="2" destOrd="0" presId="urn:microsoft.com/office/officeart/2018/2/layout/IconVerticalSolidList"/>
    <dgm:cxn modelId="{8F9934D4-F886-426E-90FB-0DA033DCC6C0}" type="presParOf" srcId="{90FA36AF-7AAE-4E1D-A98C-E38E5459ABDB}" destId="{D03FC1C0-3487-4040-BB58-8997437A8A5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F69-54C3-4AD4-8AA1-A8EA1EC8D2B7}">
      <dsp:nvSpPr>
        <dsp:cNvPr id="0" name=""/>
        <dsp:cNvSpPr/>
      </dsp:nvSpPr>
      <dsp:spPr>
        <a:xfrm>
          <a:off x="0" y="33865"/>
          <a:ext cx="8569325" cy="89739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DA795-E54A-4378-925B-F71B62D86671}">
      <dsp:nvSpPr>
        <dsp:cNvPr id="0" name=""/>
        <dsp:cNvSpPr/>
      </dsp:nvSpPr>
      <dsp:spPr>
        <a:xfrm>
          <a:off x="271463" y="202298"/>
          <a:ext cx="493569" cy="493569"/>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D23485-7A20-4C6E-B752-B144EA5D74CC}">
      <dsp:nvSpPr>
        <dsp:cNvPr id="0" name=""/>
        <dsp:cNvSpPr/>
      </dsp:nvSpPr>
      <dsp:spPr>
        <a:xfrm>
          <a:off x="1036495" y="383"/>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a:lnSpc>
              <a:spcPct val="100000"/>
            </a:lnSpc>
            <a:spcBef>
              <a:spcPct val="0"/>
            </a:spcBef>
            <a:spcAft>
              <a:spcPct val="35000"/>
            </a:spcAft>
            <a:buNone/>
          </a:pPr>
          <a:r>
            <a:rPr lang="en-GB" sz="1600" b="0" kern="1200" dirty="0">
              <a:latin typeface="Calibri Light" panose="020F0302020204030204"/>
              <a:ea typeface="+mn-ea"/>
              <a:cs typeface="+mn-cs"/>
            </a:rPr>
            <a:t>Section 1: Enter a </a:t>
          </a:r>
          <a:r>
            <a:rPr lang="en-US" sz="1600" b="0" kern="1200" dirty="0">
              <a:latin typeface="Calibri Light" panose="020F0302020204030204"/>
              <a:ea typeface="+mn-ea"/>
              <a:cs typeface="+mn-cs"/>
            </a:rPr>
            <a:t>general statement about your school/college/</a:t>
          </a:r>
          <a:r>
            <a:rPr lang="en-US" sz="1600" b="0" kern="1200" dirty="0" err="1">
              <a:latin typeface="Calibri Light" panose="020F0302020204030204"/>
              <a:ea typeface="+mn-ea"/>
              <a:cs typeface="+mn-cs"/>
            </a:rPr>
            <a:t>centre</a:t>
          </a:r>
          <a:r>
            <a:rPr lang="en-US" sz="1600" b="0" kern="1200" dirty="0">
              <a:latin typeface="Calibri Light" panose="020F0302020204030204"/>
              <a:ea typeface="+mn-ea"/>
              <a:cs typeface="+mn-cs"/>
            </a:rPr>
            <a:t> (mandatory).</a:t>
          </a:r>
          <a:r>
            <a:rPr lang="en-GB" sz="1600" kern="1200" dirty="0">
              <a:latin typeface="Roboto" panose="02000000000000000000" pitchFamily="2" charset="0"/>
              <a:ea typeface="Roboto" panose="02000000000000000000" pitchFamily="2" charset="0"/>
              <a:cs typeface="Roboto" panose="02000000000000000000" pitchFamily="2" charset="0"/>
            </a:rPr>
            <a:t> </a:t>
          </a:r>
          <a:endParaRPr lang="en-US" sz="1600" b="0" kern="1200" dirty="0">
            <a:latin typeface="+mj-lt"/>
          </a:endParaRPr>
        </a:p>
      </dsp:txBody>
      <dsp:txXfrm>
        <a:off x="1036495" y="383"/>
        <a:ext cx="7532829" cy="897398"/>
      </dsp:txXfrm>
    </dsp:sp>
    <dsp:sp modelId="{51047958-E95F-4701-809B-AA39D0E7B327}">
      <dsp:nvSpPr>
        <dsp:cNvPr id="0" name=""/>
        <dsp:cNvSpPr/>
      </dsp:nvSpPr>
      <dsp:spPr>
        <a:xfrm>
          <a:off x="0" y="1122131"/>
          <a:ext cx="8569325" cy="89739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78A8BE-3521-4641-BA76-EEF7E697BDA9}">
      <dsp:nvSpPr>
        <dsp:cNvPr id="0" name=""/>
        <dsp:cNvSpPr/>
      </dsp:nvSpPr>
      <dsp:spPr>
        <a:xfrm>
          <a:off x="271463" y="1324046"/>
          <a:ext cx="493569" cy="4935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C46AE8-8B62-47EC-AFB8-A69C4CF31F83}">
      <dsp:nvSpPr>
        <dsp:cNvPr id="0" name=""/>
        <dsp:cNvSpPr/>
      </dsp:nvSpPr>
      <dsp:spPr>
        <a:xfrm>
          <a:off x="1036495" y="1122131"/>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a:lnSpc>
              <a:spcPct val="100000"/>
            </a:lnSpc>
            <a:spcBef>
              <a:spcPct val="0"/>
            </a:spcBef>
            <a:spcAft>
              <a:spcPct val="35000"/>
            </a:spcAft>
            <a:buNone/>
          </a:pPr>
          <a:r>
            <a:rPr lang="en-GB" sz="1600" b="0" kern="1200" dirty="0">
              <a:latin typeface="+mj-lt"/>
            </a:rPr>
            <a:t>Section 2: If applicable, enter any information about extenuating circumstances which may have impacted the applicant's education and achievement.</a:t>
          </a:r>
          <a:endParaRPr lang="en-US" sz="1600" b="0" kern="1200" dirty="0">
            <a:latin typeface="+mj-lt"/>
          </a:endParaRPr>
        </a:p>
      </dsp:txBody>
      <dsp:txXfrm>
        <a:off x="1036495" y="1122131"/>
        <a:ext cx="7532829" cy="897398"/>
      </dsp:txXfrm>
    </dsp:sp>
    <dsp:sp modelId="{879E6FE2-40FC-4925-AEC7-4BFFDDB299D0}">
      <dsp:nvSpPr>
        <dsp:cNvPr id="0" name=""/>
        <dsp:cNvSpPr/>
      </dsp:nvSpPr>
      <dsp:spPr>
        <a:xfrm>
          <a:off x="0" y="2243879"/>
          <a:ext cx="8569325" cy="89739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21E035-8DB8-4B2B-9689-A569C4DDCCED}">
      <dsp:nvSpPr>
        <dsp:cNvPr id="0" name=""/>
        <dsp:cNvSpPr/>
      </dsp:nvSpPr>
      <dsp:spPr>
        <a:xfrm>
          <a:off x="271463" y="2445794"/>
          <a:ext cx="493569" cy="49356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F6709-EC28-4F0F-93FA-B0F4D3C4AF77}">
      <dsp:nvSpPr>
        <dsp:cNvPr id="0" name=""/>
        <dsp:cNvSpPr/>
      </dsp:nvSpPr>
      <dsp:spPr>
        <a:xfrm>
          <a:off x="1036495" y="2243879"/>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a:lnSpc>
              <a:spcPct val="100000"/>
            </a:lnSpc>
            <a:spcBef>
              <a:spcPct val="0"/>
            </a:spcBef>
            <a:spcAft>
              <a:spcPct val="35000"/>
            </a:spcAft>
            <a:buNone/>
          </a:pPr>
          <a:r>
            <a:rPr lang="en-GB" sz="1600" b="0" kern="1200" dirty="0">
              <a:latin typeface="+mj-lt"/>
            </a:rPr>
            <a:t>Section 3: Outline other supportive information specific to the applicant and relevant to the course(s) applied for that you think universities/colleges should be aware of.</a:t>
          </a:r>
          <a:endParaRPr lang="en-US" sz="1600" b="0" kern="1200" dirty="0">
            <a:latin typeface="+mj-lt"/>
          </a:endParaRPr>
        </a:p>
      </dsp:txBody>
      <dsp:txXfrm>
        <a:off x="1036495" y="2243879"/>
        <a:ext cx="7532829" cy="897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6F4F2-93C3-497C-92AC-C65B078A437C}">
      <dsp:nvSpPr>
        <dsp:cNvPr id="0" name=""/>
        <dsp:cNvSpPr/>
      </dsp:nvSpPr>
      <dsp:spPr>
        <a:xfrm>
          <a:off x="0" y="0"/>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ts val="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There is a maximum of 4,000 characters within the reference; the character count includes spaces, section headings, and line breaks, all of which take up at least one character. </a:t>
          </a:r>
        </a:p>
        <a:p>
          <a:pPr marL="0" lvl="0" indent="0" algn="ctr" defTabSz="488950">
            <a:lnSpc>
              <a:spcPct val="90000"/>
            </a:lnSpc>
            <a:spcBef>
              <a:spcPct val="0"/>
            </a:spcBef>
            <a:spcAft>
              <a:spcPts val="0"/>
            </a:spcAft>
            <a:buNone/>
          </a:pPr>
          <a:r>
            <a:rPr lang="en-GB" sz="1100" b="1" i="0" kern="1200" dirty="0">
              <a:latin typeface="Roboto" panose="02000000000000000000" pitchFamily="2" charset="0"/>
              <a:ea typeface="Roboto" panose="02000000000000000000" pitchFamily="2" charset="0"/>
              <a:cs typeface="Roboto" panose="02000000000000000000" pitchFamily="2" charset="0"/>
            </a:rPr>
            <a:t>This means that your entered text will need to be under 3800 characters.    </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18555" y="18555"/>
        <a:ext cx="5851657" cy="596397"/>
      </dsp:txXfrm>
    </dsp:sp>
    <dsp:sp modelId="{6C5F3DB2-A02D-4100-8C20-93D4425E6508}">
      <dsp:nvSpPr>
        <dsp:cNvPr id="0" name=""/>
        <dsp:cNvSpPr/>
      </dsp:nvSpPr>
      <dsp:spPr>
        <a:xfrm>
          <a:off x="493557" y="721494"/>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ts val="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The total count is for the whole reference; there is a character count in the Adviser Portal.</a:t>
          </a:r>
        </a:p>
        <a:p>
          <a:pPr marL="0" lvl="0" indent="0" algn="ctr" defTabSz="488950">
            <a:lnSpc>
              <a:spcPct val="90000"/>
            </a:lnSpc>
            <a:spcBef>
              <a:spcPct val="0"/>
            </a:spcBef>
            <a:spcAft>
              <a:spcPts val="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There remains </a:t>
          </a:r>
          <a:r>
            <a:rPr lang="en-GB" sz="1100" b="1" i="0" kern="1200" dirty="0">
              <a:latin typeface="Roboto" panose="02000000000000000000" pitchFamily="2" charset="0"/>
              <a:ea typeface="Roboto" panose="02000000000000000000" pitchFamily="2" charset="0"/>
              <a:cs typeface="Roboto" panose="02000000000000000000" pitchFamily="2" charset="0"/>
            </a:rPr>
            <a:t>no individual character limits for sections.</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512112" y="740049"/>
        <a:ext cx="5666934" cy="596397"/>
      </dsp:txXfrm>
    </dsp:sp>
    <dsp:sp modelId="{2E024C7C-E419-4A81-AE79-18CB4E0A80DE}">
      <dsp:nvSpPr>
        <dsp:cNvPr id="0" name=""/>
        <dsp:cNvSpPr/>
      </dsp:nvSpPr>
      <dsp:spPr>
        <a:xfrm>
          <a:off x="987115" y="1442989"/>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Overall character count includes the </a:t>
          </a:r>
          <a:r>
            <a:rPr lang="en-GB" sz="1100" b="1" i="0" kern="1200" dirty="0">
              <a:latin typeface="Roboto" panose="02000000000000000000" pitchFamily="2" charset="0"/>
              <a:ea typeface="Roboto" panose="02000000000000000000" pitchFamily="2" charset="0"/>
              <a:cs typeface="Roboto" panose="02000000000000000000" pitchFamily="2" charset="0"/>
            </a:rPr>
            <a:t>section headings</a:t>
          </a:r>
          <a:r>
            <a:rPr lang="en-GB" sz="1100" b="0" i="0" kern="1200" dirty="0">
              <a:latin typeface="Roboto" panose="02000000000000000000" pitchFamily="2" charset="0"/>
              <a:ea typeface="Roboto" panose="02000000000000000000" pitchFamily="2" charset="0"/>
              <a:cs typeface="Roboto" panose="02000000000000000000" pitchFamily="2" charset="0"/>
            </a:rPr>
            <a:t>. Universities and colleges receive the reference under the section headings; Establishment details, Extenuating circumstances, Other supportive information.</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1005670" y="1461544"/>
        <a:ext cx="5666934" cy="596397"/>
      </dsp:txXfrm>
    </dsp:sp>
    <dsp:sp modelId="{40449804-F8A4-49C4-94C9-A67BD315ED13}">
      <dsp:nvSpPr>
        <dsp:cNvPr id="0" name=""/>
        <dsp:cNvSpPr/>
      </dsp:nvSpPr>
      <dsp:spPr>
        <a:xfrm>
          <a:off x="1480673" y="2164484"/>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Roboto" panose="02000000000000000000" pitchFamily="2" charset="0"/>
              <a:ea typeface="Roboto" panose="02000000000000000000" pitchFamily="2" charset="0"/>
              <a:cs typeface="Roboto" panose="02000000000000000000" pitchFamily="2" charset="0"/>
            </a:rPr>
            <a:t>Once you approve the reference in the Adviser portal you will view the full reference with headings </a:t>
          </a:r>
          <a:r>
            <a:rPr lang="en-GB" sz="1100" b="1" i="0" kern="1200" dirty="0">
              <a:latin typeface="Roboto" panose="02000000000000000000" pitchFamily="2" charset="0"/>
              <a:ea typeface="Roboto" panose="02000000000000000000" pitchFamily="2" charset="0"/>
              <a:cs typeface="Roboto" panose="02000000000000000000" pitchFamily="2" charset="0"/>
            </a:rPr>
            <a:t>as received by the universities and colleges</a:t>
          </a:r>
          <a:r>
            <a:rPr lang="en-GB" sz="1100" b="0" i="0" kern="1200" dirty="0">
              <a:latin typeface="Roboto" panose="02000000000000000000" pitchFamily="2" charset="0"/>
              <a:ea typeface="Roboto" panose="02000000000000000000" pitchFamily="2" charset="0"/>
              <a:cs typeface="Roboto" panose="02000000000000000000" pitchFamily="2" charset="0"/>
            </a:rPr>
            <a:t>. </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1499228" y="2183039"/>
        <a:ext cx="5666934" cy="596397"/>
      </dsp:txXfrm>
    </dsp:sp>
    <dsp:sp modelId="{0352FA48-3E28-4FDC-AAE4-5C1145DB69FA}">
      <dsp:nvSpPr>
        <dsp:cNvPr id="0" name=""/>
        <dsp:cNvSpPr/>
      </dsp:nvSpPr>
      <dsp:spPr>
        <a:xfrm>
          <a:off x="1974230" y="2885979"/>
          <a:ext cx="6609382" cy="633507"/>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1" i="0" kern="1200" dirty="0">
              <a:latin typeface="Roboto" panose="02000000000000000000" pitchFamily="2" charset="0"/>
              <a:ea typeface="Roboto" panose="02000000000000000000" pitchFamily="2" charset="0"/>
              <a:cs typeface="Roboto" panose="02000000000000000000" pitchFamily="2" charset="0"/>
            </a:rPr>
            <a:t>Character counts may differ </a:t>
          </a:r>
          <a:r>
            <a:rPr lang="en-GB" sz="1100" b="0" i="0" kern="1200" dirty="0">
              <a:latin typeface="Roboto" panose="02000000000000000000" pitchFamily="2" charset="0"/>
              <a:ea typeface="Roboto" panose="02000000000000000000" pitchFamily="2" charset="0"/>
              <a:cs typeface="Roboto" panose="02000000000000000000" pitchFamily="2" charset="0"/>
            </a:rPr>
            <a:t>if it’s pasted from another electronic source and/or you have entered non-English characters and/or symbols such as £, €, among others. </a:t>
          </a:r>
          <a:endParaRPr lang="en-US" sz="1100" kern="1200" dirty="0">
            <a:latin typeface="Roboto" panose="02000000000000000000" pitchFamily="2" charset="0"/>
            <a:ea typeface="Roboto" panose="02000000000000000000" pitchFamily="2" charset="0"/>
            <a:cs typeface="Roboto" panose="02000000000000000000" pitchFamily="2" charset="0"/>
          </a:endParaRPr>
        </a:p>
      </dsp:txBody>
      <dsp:txXfrm>
        <a:off x="1992785" y="2904534"/>
        <a:ext cx="5666934" cy="596397"/>
      </dsp:txXfrm>
    </dsp:sp>
    <dsp:sp modelId="{B4F4BA8D-051E-4551-A367-BD5489A4C542}">
      <dsp:nvSpPr>
        <dsp:cNvPr id="0" name=""/>
        <dsp:cNvSpPr/>
      </dsp:nvSpPr>
      <dsp:spPr>
        <a:xfrm>
          <a:off x="6197602" y="462812"/>
          <a:ext cx="411779" cy="41177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latin typeface="Roboto" panose="02000000000000000000" pitchFamily="2" charset="0"/>
            <a:ea typeface="Roboto" panose="02000000000000000000" pitchFamily="2" charset="0"/>
            <a:cs typeface="Roboto" panose="02000000000000000000" pitchFamily="2" charset="0"/>
          </a:endParaRPr>
        </a:p>
      </dsp:txBody>
      <dsp:txXfrm>
        <a:off x="6290252" y="462812"/>
        <a:ext cx="226479" cy="309864"/>
      </dsp:txXfrm>
    </dsp:sp>
    <dsp:sp modelId="{AFCDB3AE-5412-4DB8-8C55-E22ECB486367}">
      <dsp:nvSpPr>
        <dsp:cNvPr id="0" name=""/>
        <dsp:cNvSpPr/>
      </dsp:nvSpPr>
      <dsp:spPr>
        <a:xfrm>
          <a:off x="6691159" y="1184307"/>
          <a:ext cx="411779" cy="41177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latin typeface="Roboto" panose="02000000000000000000" pitchFamily="2" charset="0"/>
            <a:ea typeface="Roboto" panose="02000000000000000000" pitchFamily="2" charset="0"/>
            <a:cs typeface="Roboto" panose="02000000000000000000" pitchFamily="2" charset="0"/>
          </a:endParaRPr>
        </a:p>
      </dsp:txBody>
      <dsp:txXfrm>
        <a:off x="6783809" y="1184307"/>
        <a:ext cx="226479" cy="309864"/>
      </dsp:txXfrm>
    </dsp:sp>
    <dsp:sp modelId="{65774533-3436-4B09-9CAC-1F8A63BBDE74}">
      <dsp:nvSpPr>
        <dsp:cNvPr id="0" name=""/>
        <dsp:cNvSpPr/>
      </dsp:nvSpPr>
      <dsp:spPr>
        <a:xfrm>
          <a:off x="7184717" y="1895243"/>
          <a:ext cx="411779" cy="41177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latin typeface="Roboto" panose="02000000000000000000" pitchFamily="2" charset="0"/>
            <a:ea typeface="Roboto" panose="02000000000000000000" pitchFamily="2" charset="0"/>
            <a:cs typeface="Roboto" panose="02000000000000000000" pitchFamily="2" charset="0"/>
          </a:endParaRPr>
        </a:p>
      </dsp:txBody>
      <dsp:txXfrm>
        <a:off x="7277367" y="1895243"/>
        <a:ext cx="226479" cy="309864"/>
      </dsp:txXfrm>
    </dsp:sp>
    <dsp:sp modelId="{AFF0FB15-247C-482E-B9E6-43A7E1DD8879}">
      <dsp:nvSpPr>
        <dsp:cNvPr id="0" name=""/>
        <dsp:cNvSpPr/>
      </dsp:nvSpPr>
      <dsp:spPr>
        <a:xfrm>
          <a:off x="7678275" y="2623777"/>
          <a:ext cx="411779" cy="41177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a:latin typeface="Roboto" panose="02000000000000000000" pitchFamily="2" charset="0"/>
            <a:ea typeface="Roboto" panose="02000000000000000000" pitchFamily="2" charset="0"/>
            <a:cs typeface="Roboto" panose="02000000000000000000" pitchFamily="2" charset="0"/>
          </a:endParaRPr>
        </a:p>
      </dsp:txBody>
      <dsp:txXfrm>
        <a:off x="7770925" y="2623777"/>
        <a:ext cx="226479" cy="309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74DBF-AB3C-4335-9F81-C28903E8D694}">
      <dsp:nvSpPr>
        <dsp:cNvPr id="0" name=""/>
        <dsp:cNvSpPr/>
      </dsp:nvSpPr>
      <dsp:spPr>
        <a:xfrm>
          <a:off x="0" y="365"/>
          <a:ext cx="8228013" cy="856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7FE6AF-875F-423F-B4B7-BAB534053CB8}">
      <dsp:nvSpPr>
        <dsp:cNvPr id="0" name=""/>
        <dsp:cNvSpPr/>
      </dsp:nvSpPr>
      <dsp:spPr>
        <a:xfrm>
          <a:off x="258980" y="192995"/>
          <a:ext cx="470873" cy="4708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B4B653-66A4-4108-AA64-12849A0CB3CD}">
      <dsp:nvSpPr>
        <dsp:cNvPr id="0" name=""/>
        <dsp:cNvSpPr/>
      </dsp:nvSpPr>
      <dsp:spPr>
        <a:xfrm>
          <a:off x="988834" y="365"/>
          <a:ext cx="7239178"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Roboto" panose="02000000000000000000" pitchFamily="2" charset="0"/>
              <a:ea typeface="Roboto" panose="02000000000000000000" pitchFamily="2" charset="0"/>
              <a:cs typeface="Roboto" panose="02000000000000000000" pitchFamily="2" charset="0"/>
            </a:rPr>
            <a:t>All references must be written in English</a:t>
          </a:r>
          <a:r>
            <a:rPr lang="en-GB" sz="1400" b="0" i="0" kern="1200" dirty="0">
              <a:latin typeface="Roboto" panose="02000000000000000000" pitchFamily="2" charset="0"/>
              <a:ea typeface="Roboto" panose="02000000000000000000" pitchFamily="2" charset="0"/>
              <a:cs typeface="Roboto" panose="02000000000000000000" pitchFamily="2" charset="0"/>
            </a:rPr>
            <a:t>, unless the applicant is applying to Welsh universities or colleges and the rest of their application is completed in Welsh, in which case the reference can be written in Welsh.</a:t>
          </a:r>
          <a:endParaRPr lang="en-US" sz="1400" kern="1200" dirty="0">
            <a:latin typeface="Roboto" panose="02000000000000000000" pitchFamily="2" charset="0"/>
            <a:ea typeface="Roboto" panose="02000000000000000000" pitchFamily="2" charset="0"/>
            <a:cs typeface="Roboto" panose="02000000000000000000" pitchFamily="2" charset="0"/>
          </a:endParaRPr>
        </a:p>
      </dsp:txBody>
      <dsp:txXfrm>
        <a:off x="988834" y="365"/>
        <a:ext cx="7239178" cy="856133"/>
      </dsp:txXfrm>
    </dsp:sp>
    <dsp:sp modelId="{F173EA47-A677-4E40-85B3-02FD231161AB}">
      <dsp:nvSpPr>
        <dsp:cNvPr id="0" name=""/>
        <dsp:cNvSpPr/>
      </dsp:nvSpPr>
      <dsp:spPr>
        <a:xfrm>
          <a:off x="0" y="1070533"/>
          <a:ext cx="8228013" cy="856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73F8B-CFF6-47E8-8ACB-C30EAB752586}">
      <dsp:nvSpPr>
        <dsp:cNvPr id="0" name=""/>
        <dsp:cNvSpPr/>
      </dsp:nvSpPr>
      <dsp:spPr>
        <a:xfrm>
          <a:off x="258980" y="1263163"/>
          <a:ext cx="470873" cy="4708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5EFBD-9108-47EE-A0E9-22DCEDB9D6CE}">
      <dsp:nvSpPr>
        <dsp:cNvPr id="0" name=""/>
        <dsp:cNvSpPr/>
      </dsp:nvSpPr>
      <dsp:spPr>
        <a:xfrm>
          <a:off x="988834" y="1070533"/>
          <a:ext cx="7239178"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622300">
            <a:lnSpc>
              <a:spcPct val="90000"/>
            </a:lnSpc>
            <a:spcBef>
              <a:spcPct val="0"/>
            </a:spcBef>
            <a:spcAft>
              <a:spcPct val="35000"/>
            </a:spcAft>
            <a:buNone/>
          </a:pPr>
          <a:r>
            <a:rPr lang="en-GB" sz="1400" b="0" i="0" kern="1200" dirty="0">
              <a:latin typeface="Roboto" panose="02000000000000000000" pitchFamily="2" charset="0"/>
              <a:ea typeface="Roboto" panose="02000000000000000000" pitchFamily="2" charset="0"/>
              <a:cs typeface="Roboto" panose="02000000000000000000" pitchFamily="2" charset="0"/>
            </a:rPr>
            <a:t>There is no formatting possible within the reference this includes inserting bullet points or using bold, italics and underlining. </a:t>
          </a:r>
          <a:endParaRPr lang="en-US" sz="1400" kern="1200" dirty="0">
            <a:latin typeface="Roboto" panose="02000000000000000000" pitchFamily="2" charset="0"/>
            <a:ea typeface="Roboto" panose="02000000000000000000" pitchFamily="2" charset="0"/>
            <a:cs typeface="Roboto" panose="02000000000000000000" pitchFamily="2" charset="0"/>
          </a:endParaRPr>
        </a:p>
      </dsp:txBody>
      <dsp:txXfrm>
        <a:off x="988834" y="1070533"/>
        <a:ext cx="7239178" cy="856133"/>
      </dsp:txXfrm>
    </dsp:sp>
    <dsp:sp modelId="{B83AF8E1-F111-4066-B645-F06AB9AF8104}">
      <dsp:nvSpPr>
        <dsp:cNvPr id="0" name=""/>
        <dsp:cNvSpPr/>
      </dsp:nvSpPr>
      <dsp:spPr>
        <a:xfrm>
          <a:off x="0" y="2140700"/>
          <a:ext cx="8228013" cy="856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053B2-DD49-4A7D-9F76-C858A9D51BC8}">
      <dsp:nvSpPr>
        <dsp:cNvPr id="0" name=""/>
        <dsp:cNvSpPr/>
      </dsp:nvSpPr>
      <dsp:spPr>
        <a:xfrm>
          <a:off x="258980" y="2333330"/>
          <a:ext cx="470873" cy="4708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487AD2-405D-4221-A3FB-223DD28FFDE1}">
      <dsp:nvSpPr>
        <dsp:cNvPr id="0" name=""/>
        <dsp:cNvSpPr/>
      </dsp:nvSpPr>
      <dsp:spPr>
        <a:xfrm>
          <a:off x="988834" y="2140700"/>
          <a:ext cx="7239178" cy="85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607" tIns="90607" rIns="90607" bIns="90607" numCol="1" spcCol="1270" anchor="ctr" anchorCtr="0">
          <a:noAutofit/>
        </a:bodyPr>
        <a:lstStyle/>
        <a:p>
          <a:pPr marL="0" lvl="0" indent="0" algn="l" defTabSz="622300">
            <a:lnSpc>
              <a:spcPct val="90000"/>
            </a:lnSpc>
            <a:spcBef>
              <a:spcPct val="0"/>
            </a:spcBef>
            <a:spcAft>
              <a:spcPct val="35000"/>
            </a:spcAft>
            <a:buNone/>
          </a:pPr>
          <a:r>
            <a:rPr lang="en-GB" sz="1400" b="0" i="0" kern="1200">
              <a:latin typeface="Roboto" panose="02000000000000000000" pitchFamily="2" charset="0"/>
              <a:ea typeface="Roboto" panose="02000000000000000000" pitchFamily="2" charset="0"/>
              <a:cs typeface="Roboto" panose="02000000000000000000" pitchFamily="2" charset="0"/>
            </a:rPr>
            <a:t>The focus is on using short, concise and factual statements, which could be written in bullet point ‘style’.</a:t>
          </a:r>
          <a:endParaRPr lang="en-US" sz="1400" kern="1200">
            <a:latin typeface="Roboto" panose="02000000000000000000" pitchFamily="2" charset="0"/>
            <a:ea typeface="Roboto" panose="02000000000000000000" pitchFamily="2" charset="0"/>
            <a:cs typeface="Roboto" panose="02000000000000000000" pitchFamily="2" charset="0"/>
          </a:endParaRPr>
        </a:p>
      </dsp:txBody>
      <dsp:txXfrm>
        <a:off x="988834" y="2140700"/>
        <a:ext cx="7239178" cy="8561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20FA9-E70B-43A2-9391-CEA7BC05D3F7}">
      <dsp:nvSpPr>
        <dsp:cNvPr id="0" name=""/>
        <dsp:cNvSpPr/>
      </dsp:nvSpPr>
      <dsp:spPr>
        <a:xfrm>
          <a:off x="0" y="530750"/>
          <a:ext cx="8228013" cy="9798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03F69D-5382-4617-B071-19997055AF88}">
      <dsp:nvSpPr>
        <dsp:cNvPr id="0" name=""/>
        <dsp:cNvSpPr/>
      </dsp:nvSpPr>
      <dsp:spPr>
        <a:xfrm>
          <a:off x="296403" y="751215"/>
          <a:ext cx="538915" cy="5389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1D9DFE-5B31-4001-A516-460BDA8C17AD}">
      <dsp:nvSpPr>
        <dsp:cNvPr id="0" name=""/>
        <dsp:cNvSpPr/>
      </dsp:nvSpPr>
      <dsp:spPr>
        <a:xfrm>
          <a:off x="1131722" y="530750"/>
          <a:ext cx="7096290" cy="97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700" tIns="103700" rIns="103700" bIns="103700" numCol="1" spcCol="1270" anchor="ctr" anchorCtr="0">
          <a:noAutofit/>
        </a:bodyPr>
        <a:lstStyle/>
        <a:p>
          <a:pPr marL="0" lvl="0" indent="0" algn="l" defTabSz="533400">
            <a:lnSpc>
              <a:spcPct val="100000"/>
            </a:lnSpc>
            <a:spcBef>
              <a:spcPct val="0"/>
            </a:spcBef>
            <a:spcAft>
              <a:spcPct val="35000"/>
            </a:spcAft>
            <a:buNone/>
          </a:pPr>
          <a:r>
            <a:rPr lang="en-GB" sz="1200" b="0" i="0" kern="1200" dirty="0">
              <a:latin typeface="Roboto" panose="02000000000000000000" pitchFamily="2" charset="0"/>
              <a:ea typeface="Roboto" panose="02000000000000000000" pitchFamily="2" charset="0"/>
              <a:cs typeface="Roboto" panose="02000000000000000000" pitchFamily="2" charset="0"/>
            </a:rPr>
            <a:t>When writing a reference for any applicant, including those outside the UK, please remember that under the Data Protection Act 2018 an</a:t>
          </a:r>
          <a:r>
            <a:rPr lang="en-GB" sz="1200" b="1" i="0" kern="1200" dirty="0">
              <a:latin typeface="Roboto" panose="02000000000000000000" pitchFamily="2" charset="0"/>
              <a:ea typeface="Roboto" panose="02000000000000000000" pitchFamily="2" charset="0"/>
              <a:cs typeface="Roboto" panose="02000000000000000000" pitchFamily="2" charset="0"/>
            </a:rPr>
            <a:t> applicant can request a copy of the reference and any other personal information we have about them</a:t>
          </a:r>
          <a:r>
            <a:rPr lang="en-GB" sz="1200" b="0" i="0" kern="1200" dirty="0">
              <a:latin typeface="Roboto" panose="02000000000000000000" pitchFamily="2" charset="0"/>
              <a:ea typeface="Roboto" panose="02000000000000000000" pitchFamily="2" charset="0"/>
              <a:cs typeface="Roboto" panose="02000000000000000000" pitchFamily="2" charset="0"/>
            </a:rPr>
            <a:t>. </a:t>
          </a:r>
          <a:endParaRPr lang="en-US" sz="1200" kern="1200" dirty="0">
            <a:latin typeface="Roboto" panose="02000000000000000000" pitchFamily="2" charset="0"/>
            <a:ea typeface="Roboto" panose="02000000000000000000" pitchFamily="2" charset="0"/>
            <a:cs typeface="Roboto" panose="02000000000000000000" pitchFamily="2" charset="0"/>
          </a:endParaRPr>
        </a:p>
      </dsp:txBody>
      <dsp:txXfrm>
        <a:off x="1131722" y="530750"/>
        <a:ext cx="7096290" cy="979846"/>
      </dsp:txXfrm>
    </dsp:sp>
    <dsp:sp modelId="{27D4B658-992A-43B7-BD29-D868B4A6178D}">
      <dsp:nvSpPr>
        <dsp:cNvPr id="0" name=""/>
        <dsp:cNvSpPr/>
      </dsp:nvSpPr>
      <dsp:spPr>
        <a:xfrm>
          <a:off x="0" y="1755557"/>
          <a:ext cx="8228013" cy="9798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3950F-480D-4E67-8F96-A2F0F452656E}">
      <dsp:nvSpPr>
        <dsp:cNvPr id="0" name=""/>
        <dsp:cNvSpPr/>
      </dsp:nvSpPr>
      <dsp:spPr>
        <a:xfrm>
          <a:off x="296403" y="1976023"/>
          <a:ext cx="538915" cy="5389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3FC1C0-3487-4040-BB58-8997437A8A5A}">
      <dsp:nvSpPr>
        <dsp:cNvPr id="0" name=""/>
        <dsp:cNvSpPr/>
      </dsp:nvSpPr>
      <dsp:spPr>
        <a:xfrm>
          <a:off x="1131722" y="1755557"/>
          <a:ext cx="7096290" cy="97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700" tIns="103700" rIns="103700" bIns="103700" numCol="1" spcCol="1270" anchor="ctr" anchorCtr="0">
          <a:noAutofit/>
        </a:bodyPr>
        <a:lstStyle/>
        <a:p>
          <a:pPr marL="0" lvl="0" indent="0" algn="l" defTabSz="533400">
            <a:lnSpc>
              <a:spcPct val="100000"/>
            </a:lnSpc>
            <a:spcBef>
              <a:spcPct val="0"/>
            </a:spcBef>
            <a:spcAft>
              <a:spcPct val="35000"/>
            </a:spcAft>
            <a:buNone/>
          </a:pPr>
          <a:r>
            <a:rPr lang="en-GB" sz="1200" b="0" i="0" kern="1200" dirty="0">
              <a:latin typeface="Roboto" panose="02000000000000000000" pitchFamily="2" charset="0"/>
              <a:ea typeface="Roboto" panose="02000000000000000000" pitchFamily="2" charset="0"/>
              <a:cs typeface="Roboto" panose="02000000000000000000" pitchFamily="2" charset="0"/>
            </a:rPr>
            <a:t>Don’t forget, the reference is not your only opportunity to provide information about your applicants. Universities and colleges welcome further dialogue with </a:t>
          </a:r>
          <a:r>
            <a:rPr lang="en-GB" sz="1200" kern="1200" dirty="0">
              <a:latin typeface="Roboto" panose="02000000000000000000" pitchFamily="2" charset="0"/>
              <a:ea typeface="Roboto" panose="02000000000000000000" pitchFamily="2" charset="0"/>
              <a:cs typeface="Roboto" panose="02000000000000000000" pitchFamily="2" charset="0"/>
            </a:rPr>
            <a:t>referees and</a:t>
          </a:r>
          <a:r>
            <a:rPr lang="en-GB" sz="1200" b="0" i="0" kern="1200" dirty="0">
              <a:latin typeface="Roboto" panose="02000000000000000000" pitchFamily="2" charset="0"/>
              <a:ea typeface="Roboto" panose="02000000000000000000" pitchFamily="2" charset="0"/>
              <a:cs typeface="Roboto" panose="02000000000000000000" pitchFamily="2" charset="0"/>
            </a:rPr>
            <a:t> would urge schools and colleges to inform them of any changes to the applicant’s profile or circumstances that occur after an application is submitted. </a:t>
          </a:r>
          <a:endParaRPr lang="en-US" sz="1200" kern="1200" dirty="0">
            <a:latin typeface="Roboto" panose="02000000000000000000" pitchFamily="2" charset="0"/>
            <a:ea typeface="Roboto" panose="02000000000000000000" pitchFamily="2" charset="0"/>
            <a:cs typeface="Roboto" panose="02000000000000000000" pitchFamily="2" charset="0"/>
          </a:endParaRPr>
        </a:p>
      </dsp:txBody>
      <dsp:txXfrm>
        <a:off x="1131722" y="1755557"/>
        <a:ext cx="7096290" cy="9798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6/20/2025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1009930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5</a:t>
            </a:fld>
            <a:endParaRPr lang="en-US"/>
          </a:p>
        </p:txBody>
      </p:sp>
    </p:spTree>
    <p:extLst>
      <p:ext uri="{BB962C8B-B14F-4D97-AF65-F5344CB8AC3E}">
        <p14:creationId xmlns:p14="http://schemas.microsoft.com/office/powerpoint/2010/main" val="366734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7</a:t>
            </a:fld>
            <a:endParaRPr lang="en-US"/>
          </a:p>
        </p:txBody>
      </p:sp>
    </p:spTree>
    <p:extLst>
      <p:ext uri="{BB962C8B-B14F-4D97-AF65-F5344CB8AC3E}">
        <p14:creationId xmlns:p14="http://schemas.microsoft.com/office/powerpoint/2010/main" val="423007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10</a:t>
            </a:fld>
            <a:endParaRPr lang="en-US"/>
          </a:p>
        </p:txBody>
      </p:sp>
    </p:spTree>
    <p:extLst>
      <p:ext uri="{BB962C8B-B14F-4D97-AF65-F5344CB8AC3E}">
        <p14:creationId xmlns:p14="http://schemas.microsoft.com/office/powerpoint/2010/main" val="15107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17</a:t>
            </a:fld>
            <a:endParaRPr lang="en-US"/>
          </a:p>
        </p:txBody>
      </p:sp>
    </p:spTree>
    <p:extLst>
      <p:ext uri="{BB962C8B-B14F-4D97-AF65-F5344CB8AC3E}">
        <p14:creationId xmlns:p14="http://schemas.microsoft.com/office/powerpoint/2010/main" val="400134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19</a:t>
            </a:fld>
            <a:endParaRPr lang="en-US"/>
          </a:p>
        </p:txBody>
      </p:sp>
    </p:spTree>
    <p:extLst>
      <p:ext uri="{BB962C8B-B14F-4D97-AF65-F5344CB8AC3E}">
        <p14:creationId xmlns:p14="http://schemas.microsoft.com/office/powerpoint/2010/main" val="3271802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9" y="2937293"/>
            <a:ext cx="8223250" cy="1629945"/>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9"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9" y="2937293"/>
            <a:ext cx="8223250" cy="1629945"/>
          </a:xfrm>
        </p:spPr>
        <p:txBody>
          <a:bodyPr/>
          <a:lstStyle>
            <a:lvl1pPr marL="0" indent="0">
              <a:buNone/>
              <a:defRPr sz="1800">
                <a:solidFill>
                  <a:schemeClr val="accent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40"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2" y="2110580"/>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3"/>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3"/>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5"/>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5"/>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1"/>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1" y="331490"/>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20 June 2025</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3454"/>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3454"/>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20 June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20 June 2025</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20 June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6"/>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45459" y="991241"/>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6"/>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6"/>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3"/>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6"/>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3"/>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60" y="1006609"/>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20 June 2025</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20 June 2025</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66" Type="http://schemas.openxmlformats.org/officeDocument/2006/relationships/slideLayout" Target="../slideLayouts/slideLayout147.xml"/><Relationship Id="rId74" Type="http://schemas.openxmlformats.org/officeDocument/2006/relationships/slideLayout" Target="../slideLayouts/slideLayout155.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75" Type="http://schemas.openxmlformats.org/officeDocument/2006/relationships/theme" Target="../theme/theme2.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73" Type="http://schemas.openxmlformats.org/officeDocument/2006/relationships/slideLayout" Target="../slideLayouts/slideLayout15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 Type="http://schemas.openxmlformats.org/officeDocument/2006/relationships/slideLayout" Target="../slideLayouts/slideLayout88.xml"/><Relationship Id="rId71"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20 June 2025</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635125"/>
            <a:ext cx="8569325" cy="2997597"/>
          </a:xfrm>
          <a:prstGeom prst="rect">
            <a:avLst/>
          </a:prstGeom>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20 June 2025</a:t>
            </a:fld>
            <a:endParaRPr lang="en-US"/>
          </a:p>
        </p:txBody>
      </p:sp>
      <p:sp>
        <p:nvSpPr>
          <p:cNvPr id="5" name="Footer Placeholder 4"/>
          <p:cNvSpPr>
            <a:spLocks noGrp="1"/>
          </p:cNvSpPr>
          <p:nvPr>
            <p:ph type="ftr" sz="quarter" idx="3"/>
          </p:nvPr>
        </p:nvSpPr>
        <p:spPr>
          <a:xfrm>
            <a:off x="287338" y="4803776"/>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 id="2147483859" r:id="rId35"/>
    <p:sldLayoutId id="2147483860" r:id="rId36"/>
    <p:sldLayoutId id="2147483861" r:id="rId37"/>
    <p:sldLayoutId id="2147483862" r:id="rId38"/>
    <p:sldLayoutId id="2147483863" r:id="rId39"/>
    <p:sldLayoutId id="2147483864" r:id="rId40"/>
    <p:sldLayoutId id="2147483865" r:id="rId41"/>
    <p:sldLayoutId id="2147483866" r:id="rId42"/>
    <p:sldLayoutId id="2147483867" r:id="rId43"/>
    <p:sldLayoutId id="2147483868" r:id="rId44"/>
    <p:sldLayoutId id="2147483869" r:id="rId45"/>
    <p:sldLayoutId id="2147483870" r:id="rId46"/>
    <p:sldLayoutId id="2147483871" r:id="rId47"/>
    <p:sldLayoutId id="2147483872" r:id="rId48"/>
    <p:sldLayoutId id="2147483873" r:id="rId49"/>
    <p:sldLayoutId id="2147483874" r:id="rId50"/>
    <p:sldLayoutId id="2147483875" r:id="rId51"/>
    <p:sldLayoutId id="2147483876" r:id="rId52"/>
    <p:sldLayoutId id="2147483877" r:id="rId53"/>
    <p:sldLayoutId id="2147483878" r:id="rId54"/>
    <p:sldLayoutId id="2147483879" r:id="rId55"/>
    <p:sldLayoutId id="2147483880" r:id="rId56"/>
    <p:sldLayoutId id="2147483881" r:id="rId57"/>
    <p:sldLayoutId id="2147483882" r:id="rId58"/>
    <p:sldLayoutId id="2147483883" r:id="rId59"/>
    <p:sldLayoutId id="2147483884" r:id="rId60"/>
    <p:sldLayoutId id="2147483885" r:id="rId61"/>
    <p:sldLayoutId id="2147483886" r:id="rId62"/>
    <p:sldLayoutId id="2147483887" r:id="rId63"/>
    <p:sldLayoutId id="2147483888" r:id="rId64"/>
    <p:sldLayoutId id="2147483889" r:id="rId65"/>
    <p:sldLayoutId id="2147483890" r:id="rId66"/>
    <p:sldLayoutId id="2147483891" r:id="rId67"/>
    <p:sldLayoutId id="2147483892" r:id="rId68"/>
    <p:sldLayoutId id="2147483893" r:id="rId69"/>
    <p:sldLayoutId id="2147483894" r:id="rId70"/>
    <p:sldLayoutId id="2147483895" r:id="rId71"/>
    <p:sldLayoutId id="2147483896" r:id="rId72"/>
    <p:sldLayoutId id="2147483897" r:id="rId73"/>
    <p:sldLayoutId id="2147483898" r:id="rId74"/>
  </p:sldLayoutIdLst>
  <p:hf hdr="0"/>
  <p:txStyles>
    <p:title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46" indent="-171446" algn="l" defTabSz="685783"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337" indent="-171446" algn="l" defTabSz="685783"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228" indent="-171446" algn="l" defTabSz="685783"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200120" indent="-171446" algn="l" defTabSz="685783"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12" indent="-171446" algn="l" defTabSz="685783"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903"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795"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686"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577"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214" userDrawn="1">
          <p15:clr>
            <a:srgbClr val="F26B43"/>
          </p15:clr>
        </p15:guide>
        <p15:guide id="5" orient="horz" pos="1030" userDrawn="1">
          <p15:clr>
            <a:srgbClr val="F26B43"/>
          </p15:clr>
        </p15:guide>
        <p15:guide id="7" pos="181" userDrawn="1">
          <p15:clr>
            <a:srgbClr val="F26B43"/>
          </p15:clr>
        </p15:guide>
        <p15:guide id="8" pos="5579" userDrawn="1">
          <p15:clr>
            <a:srgbClr val="F26B43"/>
          </p15:clr>
        </p15:guide>
        <p15:guide id="9" orient="horz" pos="30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5.xml"/><Relationship Id="rId4" Type="http://schemas.openxmlformats.org/officeDocument/2006/relationships/hyperlink" Target="https://www.ucas.com/advisers/help-and-training/guides-resources-and-training/writing-references/ucas-registered-centre-linked-applications-undergraduate-referenc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hyperlink" Target="https://www.ucas.com/advisers/help-and-training/guides-resources-and-training/writing-references/ucas-registered-centre-linked-applications-undergraduate-reference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hyperlink" Target="https://www.ucas.com/content/sign-updates-advisers" TargetMode="Externa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ucas.com/content/sign-updates-advisers" TargetMode="External"/><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8.xml"/><Relationship Id="rId6" Type="http://schemas.openxmlformats.org/officeDocument/2006/relationships/hyperlink" Target="https://www.ucas.com/advisers" TargetMode="External"/><Relationship Id="rId5" Type="http://schemas.openxmlformats.org/officeDocument/2006/relationships/hyperlink" Target="https://www.ucas.com/advisers/guides-resources-and-training/digital-training-support-you" TargetMode="External"/><Relationship Id="rId4" Type="http://schemas.openxmlformats.org/officeDocument/2006/relationships/hyperlink" Target="https://www.ucas.com/advisers/guides-resources-and-training/adviser-lives" TargetMode="External"/><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ucas.com/content/sign-updates-advisers"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advisers/references2024" TargetMode="External"/><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writing-references/ucas-registered-centre-linked-applications-undergraduate-references" TargetMode="External"/><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5.xml"/><Relationship Id="rId5" Type="http://schemas.openxmlformats.org/officeDocument/2006/relationships/hyperlink" Target="https://www.ucas.com/advisers" TargetMode="Externa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1C26-A337-9ED0-499C-38402AA8AE68}"/>
              </a:ext>
            </a:extLst>
          </p:cNvPr>
          <p:cNvSpPr>
            <a:spLocks noGrp="1"/>
          </p:cNvSpPr>
          <p:nvPr>
            <p:ph type="ctrTitle"/>
          </p:nvPr>
        </p:nvSpPr>
        <p:spPr/>
        <p:txBody>
          <a:bodyPr/>
          <a:lstStyle/>
          <a:p>
            <a:r>
              <a:rPr lang="en-GB">
                <a:ea typeface="Roboto"/>
                <a:cs typeface="Roboto"/>
              </a:rPr>
              <a:t>References </a:t>
            </a:r>
          </a:p>
        </p:txBody>
      </p:sp>
      <p:sp>
        <p:nvSpPr>
          <p:cNvPr id="3" name="Subtitle 2">
            <a:extLst>
              <a:ext uri="{FF2B5EF4-FFF2-40B4-BE49-F238E27FC236}">
                <a16:creationId xmlns:a16="http://schemas.microsoft.com/office/drawing/2014/main" id="{55F3113D-4BD7-C7A4-C7CB-F05E1085E0A5}"/>
              </a:ext>
            </a:extLst>
          </p:cNvPr>
          <p:cNvSpPr>
            <a:spLocks noGrp="1"/>
          </p:cNvSpPr>
          <p:nvPr>
            <p:ph type="subTitle" idx="1"/>
          </p:nvPr>
        </p:nvSpPr>
        <p:spPr/>
        <p:txBody>
          <a:bodyPr vert="horz" lIns="0" tIns="0" rIns="0" bIns="0" rtlCol="0" anchor="t">
            <a:noAutofit/>
          </a:bodyPr>
          <a:lstStyle/>
          <a:p>
            <a:r>
              <a:rPr lang="en-GB" sz="2400" b="1" dirty="0">
                <a:solidFill>
                  <a:schemeClr val="bg1"/>
                </a:solidFill>
                <a:latin typeface="Calibri"/>
                <a:ea typeface="Roboto Thin"/>
                <a:cs typeface="Calibri"/>
              </a:rPr>
              <a:t>for undergraduate entry 2026</a:t>
            </a:r>
            <a:endParaRPr lang="en-US" sz="2400" dirty="0">
              <a:solidFill>
                <a:schemeClr val="bg1"/>
              </a:solidFill>
            </a:endParaRPr>
          </a:p>
        </p:txBody>
      </p:sp>
      <p:sp>
        <p:nvSpPr>
          <p:cNvPr id="4" name="TextBox 3">
            <a:extLst>
              <a:ext uri="{FF2B5EF4-FFF2-40B4-BE49-F238E27FC236}">
                <a16:creationId xmlns:a16="http://schemas.microsoft.com/office/drawing/2014/main" id="{8E626972-3D99-0C2C-B816-9D4CDDB9A8B9}"/>
              </a:ext>
            </a:extLst>
          </p:cNvPr>
          <p:cNvSpPr txBox="1"/>
          <p:nvPr/>
        </p:nvSpPr>
        <p:spPr>
          <a:xfrm>
            <a:off x="552894" y="3449381"/>
            <a:ext cx="4019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Thursday 12 June 2025</a:t>
            </a:r>
          </a:p>
        </p:txBody>
      </p:sp>
    </p:spTree>
    <p:extLst>
      <p:ext uri="{BB962C8B-B14F-4D97-AF65-F5344CB8AC3E}">
        <p14:creationId xmlns:p14="http://schemas.microsoft.com/office/powerpoint/2010/main" val="386620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0F01CA-6C8C-E6C0-AD59-BFD70B5A0B1D}"/>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20 June 2025</a:t>
            </a:fld>
            <a:endParaRPr lang="en-US"/>
          </a:p>
        </p:txBody>
      </p:sp>
      <p:sp>
        <p:nvSpPr>
          <p:cNvPr id="5" name="Slide Number Placeholder 4">
            <a:extLst>
              <a:ext uri="{FF2B5EF4-FFF2-40B4-BE49-F238E27FC236}">
                <a16:creationId xmlns:a16="http://schemas.microsoft.com/office/drawing/2014/main" id="{DC546700-6F95-835F-1E13-15407EBEAA91}"/>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10</a:t>
            </a:fld>
            <a:endParaRPr lang="en-US"/>
          </a:p>
        </p:txBody>
      </p:sp>
      <p:sp>
        <p:nvSpPr>
          <p:cNvPr id="6" name="Footer Placeholder 5">
            <a:extLst>
              <a:ext uri="{FF2B5EF4-FFF2-40B4-BE49-F238E27FC236}">
                <a16:creationId xmlns:a16="http://schemas.microsoft.com/office/drawing/2014/main" id="{A88CA18B-9AB8-49E1-2F16-1E25C83C1900}"/>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grpSp>
        <p:nvGrpSpPr>
          <p:cNvPr id="9" name="Group 8">
            <a:extLst>
              <a:ext uri="{FF2B5EF4-FFF2-40B4-BE49-F238E27FC236}">
                <a16:creationId xmlns:a16="http://schemas.microsoft.com/office/drawing/2014/main" id="{69DF50FC-FC02-8220-BB57-9638CD66AD1D}"/>
              </a:ext>
            </a:extLst>
          </p:cNvPr>
          <p:cNvGrpSpPr>
            <a:grpSpLocks noGrp="1" noUngrp="1" noRot="1" noMove="1" noResize="1"/>
          </p:cNvGrpSpPr>
          <p:nvPr/>
        </p:nvGrpSpPr>
        <p:grpSpPr>
          <a:xfrm>
            <a:off x="321873" y="365984"/>
            <a:ext cx="8500253" cy="3873307"/>
            <a:chOff x="321873" y="227439"/>
            <a:chExt cx="8500253" cy="3873307"/>
          </a:xfrm>
        </p:grpSpPr>
        <p:pic>
          <p:nvPicPr>
            <p:cNvPr id="2" name="Picture 2" descr="Graphical user interface, text, application, email&#10;&#10;Description automatically generated">
              <a:extLst>
                <a:ext uri="{FF2B5EF4-FFF2-40B4-BE49-F238E27FC236}">
                  <a16:creationId xmlns:a16="http://schemas.microsoft.com/office/drawing/2014/main" id="{099D8F71-3751-567C-A8F7-195AADC78413}"/>
                </a:ext>
              </a:extLst>
            </p:cNvPr>
            <p:cNvPicPr>
              <a:picLocks noGrp="1" noRot="1" noChangeAspect="1" noMove="1" noResize="1" noEditPoints="1" noAdjustHandles="1" noChangeArrowheads="1" noChangeShapeType="1" noCrop="1"/>
            </p:cNvPicPr>
            <p:nvPr/>
          </p:nvPicPr>
          <p:blipFill rotWithShape="1">
            <a:blip r:embed="rId3"/>
            <a:srcRect b="20516"/>
            <a:stretch/>
          </p:blipFill>
          <p:spPr>
            <a:xfrm>
              <a:off x="355108" y="1959030"/>
              <a:ext cx="7644641" cy="2141716"/>
            </a:xfrm>
            <a:prstGeom prst="rect">
              <a:avLst/>
            </a:prstGeom>
          </p:spPr>
        </p:pic>
        <p:sp>
          <p:nvSpPr>
            <p:cNvPr id="3" name="Rectangle 2">
              <a:extLst>
                <a:ext uri="{FF2B5EF4-FFF2-40B4-BE49-F238E27FC236}">
                  <a16:creationId xmlns:a16="http://schemas.microsoft.com/office/drawing/2014/main" id="{146D1593-8360-D804-AB83-8916D77C0379}"/>
                </a:ext>
              </a:extLst>
            </p:cNvPr>
            <p:cNvSpPr>
              <a:spLocks noGrp="1" noRot="1" noMove="1" noResize="1" noEditPoints="1" noAdjustHandles="1" noChangeArrowheads="1" noChangeShapeType="1"/>
            </p:cNvSpPr>
            <p:nvPr/>
          </p:nvSpPr>
          <p:spPr>
            <a:xfrm>
              <a:off x="358617" y="3758283"/>
              <a:ext cx="1379483" cy="34246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4687EF16-0317-8283-58D0-E7FFA6D99147}"/>
                </a:ext>
              </a:extLst>
            </p:cNvPr>
            <p:cNvSpPr>
              <a:spLocks noGrp="1" noRot="1" noMove="1" noResize="1" noEditPoints="1" noAdjustHandles="1" noChangeArrowheads="1" noChangeShapeType="1"/>
            </p:cNvSpPr>
            <p:nvPr/>
          </p:nvSpPr>
          <p:spPr>
            <a:xfrm>
              <a:off x="355108" y="1960005"/>
              <a:ext cx="1249715" cy="27905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10" name="Picture 9" descr="Graphical user interface, text, application&#10;&#10;Description automatically generated">
              <a:extLst>
                <a:ext uri="{FF2B5EF4-FFF2-40B4-BE49-F238E27FC236}">
                  <a16:creationId xmlns:a16="http://schemas.microsoft.com/office/drawing/2014/main" id="{F7BD2B8F-143C-944E-4738-D11575F654D1}"/>
                </a:ext>
              </a:extLst>
            </p:cNvPr>
            <p:cNvPicPr>
              <a:picLocks noGrp="1" noRot="1" noChangeAspect="1" noMove="1" noResize="1" noEditPoints="1" noAdjustHandles="1" noChangeArrowheads="1" noChangeShapeType="1" noCrop="1"/>
            </p:cNvPicPr>
            <p:nvPr/>
          </p:nvPicPr>
          <p:blipFill>
            <a:blip r:embed="rId4"/>
            <a:stretch>
              <a:fillRect/>
            </a:stretch>
          </p:blipFill>
          <p:spPr>
            <a:xfrm>
              <a:off x="321873" y="227439"/>
              <a:ext cx="8500253" cy="1691068"/>
            </a:xfrm>
            <a:prstGeom prst="rect">
              <a:avLst/>
            </a:prstGeom>
          </p:spPr>
        </p:pic>
      </p:grpSp>
    </p:spTree>
    <p:extLst>
      <p:ext uri="{BB962C8B-B14F-4D97-AF65-F5344CB8AC3E}">
        <p14:creationId xmlns:p14="http://schemas.microsoft.com/office/powerpoint/2010/main" val="4030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0F01CA-6C8C-E6C0-AD59-BFD70B5A0B1D}"/>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20 June 2025</a:t>
            </a:fld>
            <a:endParaRPr lang="en-US"/>
          </a:p>
        </p:txBody>
      </p:sp>
      <p:sp>
        <p:nvSpPr>
          <p:cNvPr id="5" name="Slide Number Placeholder 4">
            <a:extLst>
              <a:ext uri="{FF2B5EF4-FFF2-40B4-BE49-F238E27FC236}">
                <a16:creationId xmlns:a16="http://schemas.microsoft.com/office/drawing/2014/main" id="{DC546700-6F95-835F-1E13-15407EBEAA91}"/>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11</a:t>
            </a:fld>
            <a:endParaRPr lang="en-US"/>
          </a:p>
        </p:txBody>
      </p:sp>
      <p:sp>
        <p:nvSpPr>
          <p:cNvPr id="6" name="Footer Placeholder 5">
            <a:extLst>
              <a:ext uri="{FF2B5EF4-FFF2-40B4-BE49-F238E27FC236}">
                <a16:creationId xmlns:a16="http://schemas.microsoft.com/office/drawing/2014/main" id="{A88CA18B-9AB8-49E1-2F16-1E25C83C1900}"/>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C04BF35E-B02A-B05D-2E43-077BC09C3A10}"/>
              </a:ext>
            </a:extLst>
          </p:cNvPr>
          <p:cNvGrpSpPr>
            <a:grpSpLocks noGrp="1" noUngrp="1" noRot="1" noMove="1" noResize="1"/>
          </p:cNvGrpSpPr>
          <p:nvPr/>
        </p:nvGrpSpPr>
        <p:grpSpPr>
          <a:xfrm>
            <a:off x="291346" y="319413"/>
            <a:ext cx="8223129" cy="4491645"/>
            <a:chOff x="23750" y="3409"/>
            <a:chExt cx="8791722" cy="4807649"/>
          </a:xfrm>
        </p:grpSpPr>
        <p:pic>
          <p:nvPicPr>
            <p:cNvPr id="8" name="Picture 8" descr="Graphical user interface, text&#10;&#10;Description automatically generated">
              <a:extLst>
                <a:ext uri="{FF2B5EF4-FFF2-40B4-BE49-F238E27FC236}">
                  <a16:creationId xmlns:a16="http://schemas.microsoft.com/office/drawing/2014/main" id="{2CEFB16A-02F0-76C7-C6CA-59B7CF14C27F}"/>
                </a:ext>
              </a:extLst>
            </p:cNvPr>
            <p:cNvPicPr>
              <a:picLocks noGrp="1" noRot="1" noChangeAspect="1" noMove="1" noResize="1" noEditPoints="1" noAdjustHandles="1" noChangeArrowheads="1" noChangeShapeType="1" noCrop="1"/>
            </p:cNvPicPr>
            <p:nvPr/>
          </p:nvPicPr>
          <p:blipFill>
            <a:blip r:embed="rId2"/>
            <a:stretch>
              <a:fillRect/>
            </a:stretch>
          </p:blipFill>
          <p:spPr>
            <a:xfrm>
              <a:off x="23750" y="1764901"/>
              <a:ext cx="7166759" cy="3046157"/>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F7BD2B8F-143C-944E-4738-D11575F654D1}"/>
                </a:ext>
              </a:extLst>
            </p:cNvPr>
            <p:cNvPicPr>
              <a:picLocks noGrp="1" noRot="1" noChangeAspect="1" noMove="1" noResize="1" noEditPoints="1" noAdjustHandles="1" noChangeArrowheads="1" noChangeShapeType="1" noCrop="1"/>
            </p:cNvPicPr>
            <p:nvPr/>
          </p:nvPicPr>
          <p:blipFill>
            <a:blip r:embed="rId3"/>
            <a:stretch>
              <a:fillRect/>
            </a:stretch>
          </p:blipFill>
          <p:spPr>
            <a:xfrm>
              <a:off x="49777" y="3409"/>
              <a:ext cx="8765695" cy="1795163"/>
            </a:xfrm>
            <a:prstGeom prst="rect">
              <a:avLst/>
            </a:prstGeom>
          </p:spPr>
        </p:pic>
        <p:sp>
          <p:nvSpPr>
            <p:cNvPr id="9" name="Rectangle 8">
              <a:extLst>
                <a:ext uri="{FF2B5EF4-FFF2-40B4-BE49-F238E27FC236}">
                  <a16:creationId xmlns:a16="http://schemas.microsoft.com/office/drawing/2014/main" id="{9B72427A-D517-8C43-C9C0-EE3BCE40F892}"/>
                </a:ext>
              </a:extLst>
            </p:cNvPr>
            <p:cNvSpPr>
              <a:spLocks noGrp="1" noRot="1" noMove="1" noResize="1" noEditPoints="1" noAdjustHandles="1" noChangeArrowheads="1" noChangeShapeType="1"/>
            </p:cNvSpPr>
            <p:nvPr/>
          </p:nvSpPr>
          <p:spPr>
            <a:xfrm>
              <a:off x="6330119" y="2012739"/>
              <a:ext cx="860390" cy="22971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85D9005F-6257-0852-3648-CE7409EE3224}"/>
                </a:ext>
              </a:extLst>
            </p:cNvPr>
            <p:cNvSpPr>
              <a:spLocks noGrp="1" noRot="1" noMove="1" noResize="1" noEditPoints="1" noAdjustHandles="1" noChangeArrowheads="1" noChangeShapeType="1"/>
            </p:cNvSpPr>
            <p:nvPr/>
          </p:nvSpPr>
          <p:spPr>
            <a:xfrm>
              <a:off x="49777" y="1765198"/>
              <a:ext cx="590136" cy="14968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sp>
        <p:nvSpPr>
          <p:cNvPr id="3" name="TextBox 2">
            <a:extLst>
              <a:ext uri="{FF2B5EF4-FFF2-40B4-BE49-F238E27FC236}">
                <a16:creationId xmlns:a16="http://schemas.microsoft.com/office/drawing/2014/main" id="{048DAE6B-232B-0E7B-522D-58576397E94C}"/>
              </a:ext>
            </a:extLst>
          </p:cNvPr>
          <p:cNvSpPr txBox="1">
            <a:spLocks noGrp="1" noRot="1" noMove="1" noResize="1" noEditPoints="1" noAdjustHandles="1" noChangeArrowheads="1" noChangeShapeType="1"/>
          </p:cNvSpPr>
          <p:nvPr/>
        </p:nvSpPr>
        <p:spPr>
          <a:xfrm>
            <a:off x="7254692" y="2303980"/>
            <a:ext cx="1601971" cy="240413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200" dirty="0">
                <a:solidFill>
                  <a:schemeClr val="tx1"/>
                </a:solidFill>
                <a:latin typeface="+mj-lt"/>
              </a:rPr>
              <a:t>Tick the ‘Qualifications checked’ box if you have checked students’ qualifications. Leave blank if not checked.</a:t>
            </a:r>
          </a:p>
          <a:p>
            <a:pPr algn="l"/>
            <a:endParaRPr lang="en-US" sz="1200" dirty="0">
              <a:solidFill>
                <a:schemeClr val="tx1"/>
              </a:solidFill>
              <a:latin typeface="+mj-lt"/>
            </a:endParaRPr>
          </a:p>
          <a:p>
            <a:pPr algn="l"/>
            <a:r>
              <a:rPr lang="en-GB" sz="1200" dirty="0">
                <a:solidFill>
                  <a:schemeClr val="tx1"/>
                </a:solidFill>
                <a:latin typeface="+mj-lt"/>
              </a:rPr>
              <a:t>This tick box</a:t>
            </a:r>
            <a:r>
              <a:rPr lang="en-GB" sz="1200" dirty="0">
                <a:solidFill>
                  <a:schemeClr val="tx1"/>
                </a:solidFill>
                <a:latin typeface="+mj-lt"/>
                <a:cs typeface="Calibri Light"/>
              </a:rPr>
              <a:t> is </a:t>
            </a:r>
            <a:r>
              <a:rPr lang="en-GB" sz="1200" dirty="0">
                <a:solidFill>
                  <a:schemeClr val="tx1"/>
                </a:solidFill>
                <a:latin typeface="+mj-lt"/>
              </a:rPr>
              <a:t>seen by universities and colleges as</a:t>
            </a:r>
            <a:endParaRPr lang="en-GB" sz="1200" dirty="0">
              <a:solidFill>
                <a:schemeClr val="tx1"/>
              </a:solidFill>
              <a:latin typeface="+mj-lt"/>
              <a:cs typeface="Calibri Light"/>
            </a:endParaRPr>
          </a:p>
          <a:p>
            <a:pPr algn="l"/>
            <a:r>
              <a:rPr lang="en-GB" sz="1200" dirty="0">
                <a:solidFill>
                  <a:schemeClr val="tx1"/>
                </a:solidFill>
                <a:latin typeface="+mj-lt"/>
              </a:rPr>
              <a:t>part of the reference.</a:t>
            </a:r>
            <a:endParaRPr lang="en-US" sz="1200" dirty="0">
              <a:solidFill>
                <a:schemeClr val="tx1"/>
              </a:solidFill>
              <a:latin typeface="+mj-lt"/>
            </a:endParaRPr>
          </a:p>
        </p:txBody>
      </p:sp>
    </p:spTree>
    <p:extLst>
      <p:ext uri="{BB962C8B-B14F-4D97-AF65-F5344CB8AC3E}">
        <p14:creationId xmlns:p14="http://schemas.microsoft.com/office/powerpoint/2010/main" val="597749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20 June 2025</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6" name="Content Placeholder 5">
            <a:extLst>
              <a:ext uri="{FF2B5EF4-FFF2-40B4-BE49-F238E27FC236}">
                <a16:creationId xmlns:a16="http://schemas.microsoft.com/office/drawing/2014/main" id="{C08B5A15-E0B8-C33A-05AD-F3B526E7AFB0}"/>
              </a:ext>
            </a:extLst>
          </p:cNvPr>
          <p:cNvSpPr>
            <a:spLocks noGrp="1" noRot="1" noMove="1" noResize="1" noEditPoints="1" noAdjustHandles="1" noChangeArrowheads="1" noChangeShapeType="1"/>
          </p:cNvSpPr>
          <p:nvPr>
            <p:ph idx="4294967295"/>
          </p:nvPr>
        </p:nvSpPr>
        <p:spPr>
          <a:xfrm>
            <a:off x="341904" y="1511345"/>
            <a:ext cx="8460191" cy="2769989"/>
          </a:xfrm>
        </p:spPr>
        <p:txBody>
          <a:bodyPr vert="horz" wrap="square" lIns="0" tIns="0" rIns="0" bIns="0" rtlCol="0" anchor="t">
            <a:spAutoFit/>
          </a:bodyPr>
          <a:lstStyle/>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It is likely many students will not have extenuating circumstances; </a:t>
            </a:r>
            <a:r>
              <a:rPr lang="en-GB" sz="1200" dirty="0">
                <a:solidFill>
                  <a:srgbClr val="333333"/>
                </a:solidFill>
                <a:latin typeface="Roboto" panose="02000000000000000000" pitchFamily="2" charset="0"/>
                <a:ea typeface="Roboto" panose="02000000000000000000" pitchFamily="2" charset="0"/>
                <a:cs typeface="Roboto" panose="02000000000000000000" pitchFamily="2" charset="0"/>
              </a:rPr>
              <a:t>t</a:t>
            </a: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he reference is relevant at the point of submission, if there are no extenuating circumstances at that time, </a:t>
            </a:r>
            <a:r>
              <a:rPr lang="en-GB" sz="1200" b="1" dirty="0">
                <a:solidFill>
                  <a:srgbClr val="333333"/>
                </a:solidFill>
                <a:effectLst/>
                <a:latin typeface="Roboto" panose="02000000000000000000" pitchFamily="2" charset="0"/>
                <a:ea typeface="Roboto" panose="02000000000000000000" pitchFamily="2" charset="0"/>
                <a:cs typeface="Roboto" panose="02000000000000000000" pitchFamily="2" charset="0"/>
              </a:rPr>
              <a:t>please select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Applicants will not be disadvantaged if there is no information to be shared. As has always been the case, information about personal circumstances is only ever used to help universities and colleges to better understand individuals’ contexts and support needs – it is never used to decide whether to make the student an offer.  </a:t>
            </a:r>
          </a:p>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If there are complex or sensitive circumstances (particularly if this relates to safeguarding considerations), it may be appropriate to highlight that there are extenuating circumstances in this section without providing detailed specifics.</a:t>
            </a:r>
          </a:p>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Please note information must only be provided in section 2 with the applicant’s consent. </a:t>
            </a:r>
          </a:p>
          <a:p>
            <a:pPr>
              <a:spcAft>
                <a:spcPts val="1030"/>
              </a:spcAft>
            </a:pPr>
            <a:r>
              <a:rPr lang="en-GB" sz="1200" dirty="0">
                <a:latin typeface="Roboto" panose="02000000000000000000" pitchFamily="2" charset="0"/>
                <a:ea typeface="Roboto" panose="02000000000000000000" pitchFamily="2" charset="0"/>
                <a:cs typeface="Roboto" panose="02000000000000000000" pitchFamily="2" charset="0"/>
              </a:rPr>
              <a:t>You must be clear whether any of the circumstances outlined in section 2 have already been considered by the student’s examination boards or awarding organisations for the qualifications taken. </a:t>
            </a:r>
          </a:p>
        </p:txBody>
      </p:sp>
      <p:grpSp>
        <p:nvGrpSpPr>
          <p:cNvPr id="2" name="Group 1">
            <a:extLst>
              <a:ext uri="{FF2B5EF4-FFF2-40B4-BE49-F238E27FC236}">
                <a16:creationId xmlns:a16="http://schemas.microsoft.com/office/drawing/2014/main" id="{A1A58E32-AC30-A994-263B-9D1D089AC319}"/>
              </a:ext>
            </a:extLst>
          </p:cNvPr>
          <p:cNvGrpSpPr>
            <a:grpSpLocks/>
          </p:cNvGrpSpPr>
          <p:nvPr/>
        </p:nvGrpSpPr>
        <p:grpSpPr>
          <a:xfrm>
            <a:off x="287336" y="442329"/>
            <a:ext cx="8569325" cy="869354"/>
            <a:chOff x="302809" y="634850"/>
            <a:chExt cx="8569325" cy="869354"/>
          </a:xfrm>
        </p:grpSpPr>
        <p:sp>
          <p:nvSpPr>
            <p:cNvPr id="9" name="Rectangle: Rounded Corners 8">
              <a:extLst>
                <a:ext uri="{FF2B5EF4-FFF2-40B4-BE49-F238E27FC236}">
                  <a16:creationId xmlns:a16="http://schemas.microsoft.com/office/drawing/2014/main" id="{8088B5DE-F280-DAD9-972B-EE2C231D664C}"/>
                </a:ext>
              </a:extLst>
            </p:cNvPr>
            <p:cNvSpPr>
              <a:spLocks/>
            </p:cNvSpPr>
            <p:nvPr/>
          </p:nvSpPr>
          <p:spPr>
            <a:xfrm>
              <a:off x="302809" y="634850"/>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Diploma with solid fill">
              <a:extLst>
                <a:ext uri="{FF2B5EF4-FFF2-40B4-BE49-F238E27FC236}">
                  <a16:creationId xmlns:a16="http://schemas.microsoft.com/office/drawing/2014/main" id="{568BF93B-3800-B38E-9E9F-B01023BD2AAA}"/>
                </a:ext>
              </a:extLst>
            </p:cNvPr>
            <p:cNvSpPr>
              <a:spLocks/>
            </p:cNvSpPr>
            <p:nvPr/>
          </p:nvSpPr>
          <p:spPr>
            <a:xfrm>
              <a:off x="395668" y="830454"/>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2093366"/>
                <a:satOff val="1255"/>
                <a:lumOff val="6470"/>
                <a:alphaOff val="0"/>
              </a:schemeClr>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5DB3DC32-756A-81AC-D270-D1FF84E1E176}"/>
                </a:ext>
              </a:extLst>
            </p:cNvPr>
            <p:cNvGrpSpPr>
              <a:grpSpLocks/>
            </p:cNvGrpSpPr>
            <p:nvPr/>
          </p:nvGrpSpPr>
          <p:grpSpPr>
            <a:xfrm>
              <a:off x="923479" y="730102"/>
              <a:ext cx="7917712" cy="715926"/>
              <a:chOff x="824242" y="1122569"/>
              <a:chExt cx="7729611" cy="896522"/>
            </a:xfrm>
          </p:grpSpPr>
          <p:sp>
            <p:nvSpPr>
              <p:cNvPr id="12" name="Rectangle 11">
                <a:extLst>
                  <a:ext uri="{FF2B5EF4-FFF2-40B4-BE49-F238E27FC236}">
                    <a16:creationId xmlns:a16="http://schemas.microsoft.com/office/drawing/2014/main" id="{5241878D-78F5-C3E8-FE24-C76BD93A18CC}"/>
                  </a:ext>
                </a:extLst>
              </p:cNvPr>
              <p:cNvSpPr>
                <a:spLocks/>
              </p:cNvSpPr>
              <p:nvPr/>
            </p:nvSpPr>
            <p:spPr>
              <a:xfrm>
                <a:off x="1004572" y="1122569"/>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B04E0C6A-BDAE-5D69-20A2-9D8AFA48B50A}"/>
                  </a:ext>
                </a:extLst>
              </p:cNvPr>
              <p:cNvSpPr txBox="1">
                <a:spLocks/>
              </p:cNvSpPr>
              <p:nvPr/>
            </p:nvSpPr>
            <p:spPr>
              <a:xfrm>
                <a:off x="824242" y="1122569"/>
                <a:ext cx="7729611"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a:lnSpc>
                    <a:spcPct val="107000"/>
                  </a:lnSpc>
                  <a:spcAft>
                    <a:spcPts val="800"/>
                  </a:spcAft>
                </a:pPr>
                <a:r>
                  <a:rPr lang="en-GB" sz="1600" dirty="0">
                    <a:solidFill>
                      <a:srgbClr val="000000"/>
                    </a:solidFill>
                    <a:effectLst/>
                    <a:latin typeface="Roboto" panose="02000000000000000000" pitchFamily="2" charset="0"/>
                    <a:ea typeface="Roboto" panose="02000000000000000000" pitchFamily="2" charset="0"/>
                    <a:cs typeface="Roboto" panose="02000000000000000000" pitchFamily="2" charset="0"/>
                  </a:rPr>
                  <a:t>Section 2: </a:t>
                </a:r>
                <a:r>
                  <a:rPr lang="en-GB" sz="1600" dirty="0">
                    <a:solidFill>
                      <a:srgbClr val="000000"/>
                    </a:solidFill>
                    <a:latin typeface="Roboto" panose="02000000000000000000" pitchFamily="2" charset="0"/>
                    <a:ea typeface="Roboto" panose="02000000000000000000" pitchFamily="2" charset="0"/>
                    <a:cs typeface="Roboto" panose="02000000000000000000" pitchFamily="2" charset="0"/>
                  </a:rPr>
                  <a:t>If applicable, enter</a:t>
                </a:r>
                <a:r>
                  <a:rPr lang="en-GB" sz="1600" dirty="0">
                    <a:solidFill>
                      <a:srgbClr val="000000"/>
                    </a:solidFill>
                    <a:effectLst/>
                    <a:latin typeface="Roboto" panose="02000000000000000000" pitchFamily="2" charset="0"/>
                    <a:ea typeface="Roboto" panose="02000000000000000000" pitchFamily="2" charset="0"/>
                    <a:cs typeface="Roboto" panose="02000000000000000000" pitchFamily="2" charset="0"/>
                  </a:rPr>
                  <a:t> any information about extenuating circumstances which may have </a:t>
                </a:r>
                <a:r>
                  <a:rPr lang="en-GB" sz="1600" dirty="0">
                    <a:effectLst/>
                    <a:latin typeface="Roboto" panose="02000000000000000000" pitchFamily="2" charset="0"/>
                    <a:ea typeface="Roboto" panose="02000000000000000000" pitchFamily="2" charset="0"/>
                    <a:cs typeface="Roboto" panose="02000000000000000000" pitchFamily="2" charset="0"/>
                  </a:rPr>
                  <a:t>impacted the applicant's education and achievement.</a:t>
                </a:r>
                <a:r>
                  <a:rPr lang="en-GB" sz="1600" i="1" dirty="0">
                    <a:latin typeface="Roboto" panose="02000000000000000000" pitchFamily="2" charset="0"/>
                    <a:ea typeface="Roboto" panose="02000000000000000000" pitchFamily="2" charset="0"/>
                    <a:cs typeface="Roboto" panose="02000000000000000000" pitchFamily="2" charset="0"/>
                  </a:rPr>
                  <a:t> </a:t>
                </a:r>
                <a:endParaRPr lang="en-GB" sz="1600" dirty="0">
                  <a:effectLst/>
                  <a:latin typeface="Roboto" panose="02000000000000000000" pitchFamily="2" charset="0"/>
                  <a:ea typeface="Roboto" panose="02000000000000000000" pitchFamily="2" charset="0"/>
                  <a:cs typeface="Roboto" panose="02000000000000000000" pitchFamily="2" charset="0"/>
                </a:endParaRPr>
              </a:p>
            </p:txBody>
          </p:sp>
        </p:grpSp>
      </p:grpSp>
      <p:pic>
        <p:nvPicPr>
          <p:cNvPr id="8" name="Picture 7">
            <a:extLst>
              <a:ext uri="{FF2B5EF4-FFF2-40B4-BE49-F238E27FC236}">
                <a16:creationId xmlns:a16="http://schemas.microsoft.com/office/drawing/2014/main" id="{2216AD08-FC6D-49B1-4649-BA005A7FB431}"/>
              </a:ext>
            </a:extLst>
          </p:cNvPr>
          <p:cNvPicPr>
            <a:picLocks noGrp="1" noRot="1" noChangeAspect="1" noMove="1" noResize="1" noEditPoints="1" noAdjustHandles="1" noChangeArrowheads="1" noChangeShapeType="1" noCrop="1"/>
          </p:cNvPicPr>
          <p:nvPr/>
        </p:nvPicPr>
        <p:blipFill rotWithShape="1">
          <a:blip r:embed="rId4"/>
          <a:srcRect l="81566" t="18310" r="3687" b="49113"/>
          <a:stretch/>
        </p:blipFill>
        <p:spPr>
          <a:xfrm>
            <a:off x="5015124" y="1700064"/>
            <a:ext cx="1184564" cy="181007"/>
          </a:xfrm>
          <a:prstGeom prst="rect">
            <a:avLst/>
          </a:prstGeom>
        </p:spPr>
      </p:pic>
    </p:spTree>
    <p:extLst>
      <p:ext uri="{BB962C8B-B14F-4D97-AF65-F5344CB8AC3E}">
        <p14:creationId xmlns:p14="http://schemas.microsoft.com/office/powerpoint/2010/main" val="70370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20 June 2025</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6" name="Content Placeholder 5">
            <a:extLst>
              <a:ext uri="{FF2B5EF4-FFF2-40B4-BE49-F238E27FC236}">
                <a16:creationId xmlns:a16="http://schemas.microsoft.com/office/drawing/2014/main" id="{C08B5A15-E0B8-C33A-05AD-F3B526E7AFB0}"/>
              </a:ext>
            </a:extLst>
          </p:cNvPr>
          <p:cNvSpPr>
            <a:spLocks noGrp="1"/>
          </p:cNvSpPr>
          <p:nvPr>
            <p:ph idx="4294967295"/>
          </p:nvPr>
        </p:nvSpPr>
        <p:spPr>
          <a:xfrm>
            <a:off x="302809" y="1436816"/>
            <a:ext cx="8460191" cy="3370153"/>
          </a:xfrm>
        </p:spPr>
        <p:txBody>
          <a:bodyPr vert="horz" wrap="square" lIns="0" tIns="0" rIns="0" bIns="0" rtlCol="0" anchor="t">
            <a:spAutoFit/>
          </a:bodyPr>
          <a:lstStyle/>
          <a:p>
            <a:pPr marL="0" indent="0">
              <a:spcAft>
                <a:spcPts val="1030"/>
              </a:spcAft>
              <a:buNone/>
            </a:pPr>
            <a:r>
              <a:rPr lang="en-GB" sz="1200" b="1" dirty="0">
                <a:solidFill>
                  <a:srgbClr val="333333"/>
                </a:solidFill>
                <a:effectLst/>
                <a:latin typeface="Roboto" panose="02000000000000000000" pitchFamily="2" charset="0"/>
                <a:ea typeface="Roboto" panose="02000000000000000000" pitchFamily="2" charset="0"/>
                <a:cs typeface="Roboto" panose="02000000000000000000" pitchFamily="2" charset="0"/>
              </a:rPr>
              <a:t>Include relevant information that contextualises the educational journey; this should be concise and reflect the breadth and depth of impact the circumstance had on the individual. This could include: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450850" lvl="0" indent="-180975">
              <a:spcAft>
                <a:spcPts val="1030"/>
              </a:spcAft>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individual circumstances – e.g. mature student, disability, serious, acute, or chronic illness, bereavement, significant adverse personal or family circumstances (with applicant consent)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450850" lvl="0" indent="-180975">
              <a:spcAft>
                <a:spcPts val="1030"/>
              </a:spcAft>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context as to why there is a disparity between an individual’s grades achieved throughout the school or college (e.g. at GCSE/ Scottish national 4/5 equivalent and predicted grades, where applicable)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450850" lvl="0" indent="-180975">
              <a:spcAft>
                <a:spcPts val="1030"/>
              </a:spcAft>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factors which have limited the individual’s choice of subjects or study load at UK Level 3 or equivalent (factors which have affected the whole centre rather than the individual should be included in section 1)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450850" lvl="0" indent="-180975">
              <a:spcAft>
                <a:spcPts val="1030"/>
              </a:spcAft>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support that the school, college or centre has had to put in place to ensure the student’s inclusion. Please highlight any access needs or accommodations that may be needed to support the admissions process (e.g. at interview </a:t>
            </a:r>
            <a:r>
              <a:rPr lang="en-GB" sz="1200" dirty="0">
                <a:effectLst/>
                <a:latin typeface="Roboto" panose="02000000000000000000" pitchFamily="2" charset="0"/>
                <a:ea typeface="Roboto" panose="02000000000000000000" pitchFamily="2" charset="0"/>
                <a:cs typeface="Roboto" panose="02000000000000000000" pitchFamily="2" charset="0"/>
              </a:rPr>
              <a:t>  </a:t>
            </a: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or with assessment testing).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a:spcAft>
                <a:spcPts val="1030"/>
              </a:spcAft>
            </a:pPr>
            <a:endParaRPr lang="en-GB" sz="1200" dirty="0">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A1A58E32-AC30-A994-263B-9D1D089AC319}"/>
              </a:ext>
            </a:extLst>
          </p:cNvPr>
          <p:cNvGrpSpPr>
            <a:grpSpLocks/>
          </p:cNvGrpSpPr>
          <p:nvPr/>
        </p:nvGrpSpPr>
        <p:grpSpPr>
          <a:xfrm>
            <a:off x="302809" y="406250"/>
            <a:ext cx="8569325" cy="869354"/>
            <a:chOff x="302809" y="634850"/>
            <a:chExt cx="8569325" cy="869354"/>
          </a:xfrm>
        </p:grpSpPr>
        <p:sp>
          <p:nvSpPr>
            <p:cNvPr id="9" name="Rectangle: Rounded Corners 8">
              <a:extLst>
                <a:ext uri="{FF2B5EF4-FFF2-40B4-BE49-F238E27FC236}">
                  <a16:creationId xmlns:a16="http://schemas.microsoft.com/office/drawing/2014/main" id="{8088B5DE-F280-DAD9-972B-EE2C231D664C}"/>
                </a:ext>
              </a:extLst>
            </p:cNvPr>
            <p:cNvSpPr>
              <a:spLocks/>
            </p:cNvSpPr>
            <p:nvPr/>
          </p:nvSpPr>
          <p:spPr>
            <a:xfrm>
              <a:off x="302809" y="634850"/>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Diploma with solid fill">
              <a:extLst>
                <a:ext uri="{FF2B5EF4-FFF2-40B4-BE49-F238E27FC236}">
                  <a16:creationId xmlns:a16="http://schemas.microsoft.com/office/drawing/2014/main" id="{568BF93B-3800-B38E-9E9F-B01023BD2AAA}"/>
                </a:ext>
              </a:extLst>
            </p:cNvPr>
            <p:cNvSpPr>
              <a:spLocks/>
            </p:cNvSpPr>
            <p:nvPr/>
          </p:nvSpPr>
          <p:spPr>
            <a:xfrm>
              <a:off x="395668" y="830454"/>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2093366"/>
                <a:satOff val="1255"/>
                <a:lumOff val="6470"/>
                <a:alphaOff val="0"/>
              </a:schemeClr>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5DB3DC32-756A-81AC-D270-D1FF84E1E176}"/>
                </a:ext>
              </a:extLst>
            </p:cNvPr>
            <p:cNvGrpSpPr>
              <a:grpSpLocks/>
            </p:cNvGrpSpPr>
            <p:nvPr/>
          </p:nvGrpSpPr>
          <p:grpSpPr>
            <a:xfrm>
              <a:off x="923479" y="730102"/>
              <a:ext cx="7917712" cy="715926"/>
              <a:chOff x="824242" y="1122569"/>
              <a:chExt cx="7729611" cy="896522"/>
            </a:xfrm>
          </p:grpSpPr>
          <p:sp>
            <p:nvSpPr>
              <p:cNvPr id="12" name="Rectangle 11">
                <a:extLst>
                  <a:ext uri="{FF2B5EF4-FFF2-40B4-BE49-F238E27FC236}">
                    <a16:creationId xmlns:a16="http://schemas.microsoft.com/office/drawing/2014/main" id="{5241878D-78F5-C3E8-FE24-C76BD93A18CC}"/>
                  </a:ext>
                </a:extLst>
              </p:cNvPr>
              <p:cNvSpPr>
                <a:spLocks/>
              </p:cNvSpPr>
              <p:nvPr/>
            </p:nvSpPr>
            <p:spPr>
              <a:xfrm>
                <a:off x="1004572" y="1122569"/>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B04E0C6A-BDAE-5D69-20A2-9D8AFA48B50A}"/>
                  </a:ext>
                </a:extLst>
              </p:cNvPr>
              <p:cNvSpPr txBox="1">
                <a:spLocks/>
              </p:cNvSpPr>
              <p:nvPr/>
            </p:nvSpPr>
            <p:spPr>
              <a:xfrm>
                <a:off x="824242" y="1122569"/>
                <a:ext cx="7729611"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a:lnSpc>
                    <a:spcPct val="107000"/>
                  </a:lnSpc>
                  <a:spcAft>
                    <a:spcPts val="800"/>
                  </a:spcAft>
                </a:pPr>
                <a:r>
                  <a:rPr lang="en-GB" sz="1600" dirty="0">
                    <a:solidFill>
                      <a:srgbClr val="000000"/>
                    </a:solidFill>
                    <a:effectLst/>
                    <a:latin typeface="Roboto" panose="02000000000000000000" pitchFamily="2" charset="0"/>
                    <a:ea typeface="Roboto" panose="02000000000000000000" pitchFamily="2" charset="0"/>
                    <a:cs typeface="Roboto" panose="02000000000000000000" pitchFamily="2" charset="0"/>
                  </a:rPr>
                  <a:t>Section 2: </a:t>
                </a:r>
                <a:r>
                  <a:rPr lang="en-GB" sz="1600" dirty="0">
                    <a:solidFill>
                      <a:srgbClr val="000000"/>
                    </a:solidFill>
                    <a:latin typeface="Roboto" panose="02000000000000000000" pitchFamily="2" charset="0"/>
                    <a:ea typeface="Roboto" panose="02000000000000000000" pitchFamily="2" charset="0"/>
                    <a:cs typeface="Roboto" panose="02000000000000000000" pitchFamily="2" charset="0"/>
                  </a:rPr>
                  <a:t>If applicable, enter</a:t>
                </a:r>
                <a:r>
                  <a:rPr lang="en-GB" sz="1600" dirty="0">
                    <a:solidFill>
                      <a:srgbClr val="000000"/>
                    </a:solidFill>
                    <a:effectLst/>
                    <a:latin typeface="Roboto" panose="02000000000000000000" pitchFamily="2" charset="0"/>
                    <a:ea typeface="Roboto" panose="02000000000000000000" pitchFamily="2" charset="0"/>
                    <a:cs typeface="Roboto" panose="02000000000000000000" pitchFamily="2" charset="0"/>
                  </a:rPr>
                  <a:t> any information about extenuating circumstances which may have </a:t>
                </a:r>
                <a:r>
                  <a:rPr lang="en-GB" sz="1600" dirty="0">
                    <a:effectLst/>
                    <a:latin typeface="Roboto" panose="02000000000000000000" pitchFamily="2" charset="0"/>
                    <a:ea typeface="Roboto" panose="02000000000000000000" pitchFamily="2" charset="0"/>
                    <a:cs typeface="Roboto" panose="02000000000000000000" pitchFamily="2" charset="0"/>
                  </a:rPr>
                  <a:t>impacted the applicant's education and achievement.</a:t>
                </a:r>
                <a:r>
                  <a:rPr lang="en-GB" sz="1600" i="1" dirty="0">
                    <a:latin typeface="Roboto" panose="02000000000000000000" pitchFamily="2" charset="0"/>
                    <a:ea typeface="Roboto" panose="02000000000000000000" pitchFamily="2" charset="0"/>
                    <a:cs typeface="Roboto" panose="02000000000000000000" pitchFamily="2" charset="0"/>
                  </a:rPr>
                  <a:t> </a:t>
                </a:r>
                <a:endParaRPr lang="en-GB" sz="1600" dirty="0">
                  <a:effectLst/>
                  <a:latin typeface="Roboto" panose="02000000000000000000" pitchFamily="2" charset="0"/>
                  <a:ea typeface="Roboto" panose="02000000000000000000" pitchFamily="2" charset="0"/>
                  <a:cs typeface="Roboto" panose="02000000000000000000" pitchFamily="2" charset="0"/>
                </a:endParaRPr>
              </a:p>
            </p:txBody>
          </p:sp>
        </p:grpSp>
      </p:grpSp>
      <p:sp>
        <p:nvSpPr>
          <p:cNvPr id="7" name="TextBox 6">
            <a:extLst>
              <a:ext uri="{FF2B5EF4-FFF2-40B4-BE49-F238E27FC236}">
                <a16:creationId xmlns:a16="http://schemas.microsoft.com/office/drawing/2014/main" id="{F0E8DE9B-DBF8-83AD-3E25-22FF13328B27}"/>
              </a:ext>
            </a:extLst>
          </p:cNvPr>
          <p:cNvSpPr txBox="1"/>
          <p:nvPr/>
        </p:nvSpPr>
        <p:spPr>
          <a:xfrm>
            <a:off x="7524" y="4479406"/>
            <a:ext cx="8987064" cy="246221"/>
          </a:xfrm>
          <a:prstGeom prst="rect">
            <a:avLst/>
          </a:prstGeom>
          <a:solidFill>
            <a:schemeClr val="tx1"/>
          </a:solidFill>
        </p:spPr>
        <p:txBody>
          <a:bodyPr wrap="square">
            <a:spAutoFit/>
          </a:bodyPr>
          <a:lstStyle/>
          <a:p>
            <a:pPr algn="ctr"/>
            <a:r>
              <a:rPr lang="en-GB" sz="1000"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read the full information and guidance on </a:t>
            </a:r>
            <a:r>
              <a:rPr lang="en-GB" sz="1000" b="1" u="sng" dirty="0">
                <a:solidFill>
                  <a:schemeClr val="bg1"/>
                </a:solidFill>
                <a:latin typeface="Roboto" panose="02000000000000000000" pitchFamily="2" charset="0"/>
                <a:ea typeface="Roboto" panose="02000000000000000000" pitchFamily="2" charset="0"/>
                <a:cs typeface="Roboto" panose="02000000000000000000" pitchFamily="2" charset="0"/>
                <a:hlinkClick r:id="rId4"/>
              </a:rPr>
              <a:t>ucas.com</a:t>
            </a:r>
            <a:r>
              <a:rPr lang="en-GB" sz="10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which</a:t>
            </a:r>
            <a:r>
              <a:rPr lang="en-GB" sz="10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includes answers to our frequently asked questions.</a:t>
            </a:r>
          </a:p>
        </p:txBody>
      </p:sp>
    </p:spTree>
    <p:extLst>
      <p:ext uri="{BB962C8B-B14F-4D97-AF65-F5344CB8AC3E}">
        <p14:creationId xmlns:p14="http://schemas.microsoft.com/office/powerpoint/2010/main" val="3517988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20 June 2025</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6" name="Content Placeholder 5">
            <a:extLst>
              <a:ext uri="{FF2B5EF4-FFF2-40B4-BE49-F238E27FC236}">
                <a16:creationId xmlns:a16="http://schemas.microsoft.com/office/drawing/2014/main" id="{C08B5A15-E0B8-C33A-05AD-F3B526E7AFB0}"/>
              </a:ext>
            </a:extLst>
          </p:cNvPr>
          <p:cNvSpPr>
            <a:spLocks noGrp="1"/>
          </p:cNvSpPr>
          <p:nvPr>
            <p:ph idx="4294967295"/>
          </p:nvPr>
        </p:nvSpPr>
        <p:spPr>
          <a:xfrm>
            <a:off x="345085" y="1384822"/>
            <a:ext cx="8422363" cy="3379771"/>
          </a:xfrm>
        </p:spPr>
        <p:txBody>
          <a:bodyPr vert="horz" wrap="square" lIns="0" tIns="0" rIns="0" bIns="0" rtlCol="0" anchor="t">
            <a:spAutoFit/>
          </a:bodyPr>
          <a:lstStyle/>
          <a:p>
            <a:pPr>
              <a:lnSpc>
                <a:spcPct val="107000"/>
              </a:lnSpc>
              <a:spcAft>
                <a:spcPts val="1030"/>
              </a:spcAft>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Information should be provided in </a:t>
            </a:r>
            <a:r>
              <a:rPr lang="en-GB" sz="1400" b="1"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short, clear, factual statements</a:t>
            </a: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 to help universities and colleges digest the information. The focus is on providing concise, specific additional context to the application. </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a:spcAft>
                <a:spcPts val="1030"/>
              </a:spcAft>
            </a:pPr>
            <a:r>
              <a:rPr lang="en-GB" sz="1400" dirty="0">
                <a:solidFill>
                  <a:srgbClr val="333333"/>
                </a:solidFill>
                <a:effectLst/>
                <a:latin typeface="Roboto" panose="02000000000000000000" pitchFamily="2" charset="0"/>
                <a:ea typeface="Roboto" panose="02000000000000000000" pitchFamily="2" charset="0"/>
                <a:cs typeface="Roboto" panose="02000000000000000000" pitchFamily="2" charset="0"/>
              </a:rPr>
              <a:t>Ticking ‘no information to enter’ for this section in the adviser portal will highlight to universities and colleges that no information has been supplied. </a:t>
            </a:r>
            <a:r>
              <a:rPr lang="en-GB" sz="1400" b="1" dirty="0">
                <a:solidFill>
                  <a:srgbClr val="333333"/>
                </a:solidFill>
                <a:effectLst/>
                <a:latin typeface="Roboto" panose="02000000000000000000" pitchFamily="2" charset="0"/>
                <a:ea typeface="Roboto" panose="02000000000000000000" pitchFamily="2" charset="0"/>
                <a:cs typeface="Roboto" panose="02000000000000000000" pitchFamily="2" charset="0"/>
              </a:rPr>
              <a:t>Please tick in circumstances where you are unable to provide any additional supportive individual context to the application. </a:t>
            </a:r>
            <a:r>
              <a:rPr lang="en-GB" sz="1400" b="1" dirty="0">
                <a:effectLst/>
                <a:latin typeface="Roboto" panose="02000000000000000000" pitchFamily="2" charset="0"/>
                <a:ea typeface="Roboto" panose="02000000000000000000" pitchFamily="2" charset="0"/>
                <a:cs typeface="Roboto" panose="02000000000000000000" pitchFamily="2" charset="0"/>
              </a:rPr>
              <a:t> </a:t>
            </a:r>
            <a:r>
              <a:rPr lang="en-GB" sz="1400" dirty="0">
                <a:effectLst/>
                <a:latin typeface="Roboto" panose="02000000000000000000" pitchFamily="2" charset="0"/>
                <a:ea typeface="Roboto" panose="02000000000000000000" pitchFamily="2" charset="0"/>
                <a:cs typeface="Roboto" panose="02000000000000000000" pitchFamily="2" charset="0"/>
              </a:rPr>
              <a:t>   </a:t>
            </a:r>
          </a:p>
          <a:p>
            <a:pPr>
              <a:spcAft>
                <a:spcPts val="800"/>
              </a:spcAft>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You can showcase any additional information that supports a student’s application to the course being applied to.</a:t>
            </a:r>
            <a:r>
              <a:rPr lang="en-GB" sz="1400" dirty="0">
                <a:effectLst/>
                <a:latin typeface="Roboto" panose="02000000000000000000" pitchFamily="2" charset="0"/>
                <a:ea typeface="Roboto" panose="02000000000000000000" pitchFamily="2" charset="0"/>
                <a:cs typeface="Roboto" panose="02000000000000000000" pitchFamily="2" charset="0"/>
              </a:rPr>
              <a:t> </a:t>
            </a:r>
            <a:r>
              <a:rPr lang="en-GB" sz="1400" kern="100" dirty="0">
                <a:effectLst/>
                <a:latin typeface="Roboto" panose="02000000000000000000" pitchFamily="2" charset="0"/>
                <a:ea typeface="Roboto" panose="02000000000000000000" pitchFamily="2" charset="0"/>
                <a:cs typeface="Roboto" panose="02000000000000000000" pitchFamily="2" charset="0"/>
              </a:rPr>
              <a:t> </a:t>
            </a:r>
          </a:p>
          <a:p>
            <a:pPr>
              <a:spcAft>
                <a:spcPts val="800"/>
              </a:spcAft>
            </a:pPr>
            <a:r>
              <a:rPr lang="en-GB" sz="1400" dirty="0">
                <a:effectLst/>
                <a:latin typeface="Roboto" panose="02000000000000000000" pitchFamily="2" charset="0"/>
                <a:ea typeface="Roboto" panose="02000000000000000000" pitchFamily="2" charset="0"/>
                <a:cs typeface="Roboto" panose="02000000000000000000" pitchFamily="2" charset="0"/>
              </a:rPr>
              <a:t>It is not necessary to craft the perfect paragraph here; providing short, clear, factual statements helps </a:t>
            </a:r>
            <a:r>
              <a:rPr lang="en-GB" sz="1400" dirty="0">
                <a:latin typeface="Roboto" panose="02000000000000000000" pitchFamily="2" charset="0"/>
                <a:ea typeface="Roboto" panose="02000000000000000000" pitchFamily="2" charset="0"/>
                <a:cs typeface="Roboto" panose="02000000000000000000" pitchFamily="2" charset="0"/>
              </a:rPr>
              <a:t>universities and colleges </a:t>
            </a:r>
            <a:r>
              <a:rPr lang="en-GB" sz="1400" dirty="0">
                <a:effectLst/>
                <a:latin typeface="Roboto" panose="02000000000000000000" pitchFamily="2" charset="0"/>
                <a:ea typeface="Roboto" panose="02000000000000000000" pitchFamily="2" charset="0"/>
                <a:cs typeface="Roboto" panose="02000000000000000000" pitchFamily="2" charset="0"/>
              </a:rPr>
              <a:t>digest the information.</a:t>
            </a:r>
            <a:r>
              <a:rPr lang="en-GB" sz="1400" dirty="0">
                <a:latin typeface="Roboto" panose="02000000000000000000" pitchFamily="2" charset="0"/>
                <a:ea typeface="Roboto" panose="02000000000000000000" pitchFamily="2" charset="0"/>
                <a:cs typeface="Roboto" panose="02000000000000000000" pitchFamily="2" charset="0"/>
              </a:rPr>
              <a:t> </a:t>
            </a: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Information provided should </a:t>
            </a:r>
            <a:r>
              <a:rPr lang="en-GB" sz="1400" b="1"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be concise and evidence based.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GB" dirty="0"/>
          </a:p>
        </p:txBody>
      </p:sp>
      <p:grpSp>
        <p:nvGrpSpPr>
          <p:cNvPr id="2" name="Group 1">
            <a:extLst>
              <a:ext uri="{FF2B5EF4-FFF2-40B4-BE49-F238E27FC236}">
                <a16:creationId xmlns:a16="http://schemas.microsoft.com/office/drawing/2014/main" id="{6CC5CEE2-28AF-2CE0-FE35-D9F481F8E328}"/>
              </a:ext>
            </a:extLst>
          </p:cNvPr>
          <p:cNvGrpSpPr>
            <a:grpSpLocks/>
          </p:cNvGrpSpPr>
          <p:nvPr/>
        </p:nvGrpSpPr>
        <p:grpSpPr>
          <a:xfrm>
            <a:off x="213595" y="293124"/>
            <a:ext cx="8569325" cy="896522"/>
            <a:chOff x="287337" y="633356"/>
            <a:chExt cx="8569325" cy="896522"/>
          </a:xfrm>
        </p:grpSpPr>
        <p:sp>
          <p:nvSpPr>
            <p:cNvPr id="9" name="Rectangle: Rounded Corners 8">
              <a:extLst>
                <a:ext uri="{FF2B5EF4-FFF2-40B4-BE49-F238E27FC236}">
                  <a16:creationId xmlns:a16="http://schemas.microsoft.com/office/drawing/2014/main" id="{34F62FE4-4CDC-E3DC-FD0D-FA6DE6755790}"/>
                </a:ext>
              </a:extLst>
            </p:cNvPr>
            <p:cNvSpPr>
              <a:spLocks/>
            </p:cNvSpPr>
            <p:nvPr/>
          </p:nvSpPr>
          <p:spPr>
            <a:xfrm>
              <a:off x="287337" y="633356"/>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Open hand with solid fill">
              <a:extLst>
                <a:ext uri="{FF2B5EF4-FFF2-40B4-BE49-F238E27FC236}">
                  <a16:creationId xmlns:a16="http://schemas.microsoft.com/office/drawing/2014/main" id="{DD3EC825-7DCB-46CE-F89A-4FE034BF080E}"/>
                </a:ext>
              </a:extLst>
            </p:cNvPr>
            <p:cNvSpPr>
              <a:spLocks/>
            </p:cNvSpPr>
            <p:nvPr/>
          </p:nvSpPr>
          <p:spPr>
            <a:xfrm>
              <a:off x="418827" y="828960"/>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4186732"/>
                <a:satOff val="2511"/>
                <a:lumOff val="12941"/>
                <a:alphaOff val="0"/>
              </a:schemeClr>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A3253EE8-AD23-4C45-1629-2F9E8926384D}"/>
                </a:ext>
              </a:extLst>
            </p:cNvPr>
            <p:cNvGrpSpPr>
              <a:grpSpLocks/>
            </p:cNvGrpSpPr>
            <p:nvPr/>
          </p:nvGrpSpPr>
          <p:grpSpPr>
            <a:xfrm>
              <a:off x="897439" y="633356"/>
              <a:ext cx="7943752" cy="896522"/>
              <a:chOff x="610102" y="2243222"/>
              <a:chExt cx="7943752" cy="896522"/>
            </a:xfrm>
          </p:grpSpPr>
          <p:sp>
            <p:nvSpPr>
              <p:cNvPr id="12" name="Rectangle 11">
                <a:extLst>
                  <a:ext uri="{FF2B5EF4-FFF2-40B4-BE49-F238E27FC236}">
                    <a16:creationId xmlns:a16="http://schemas.microsoft.com/office/drawing/2014/main" id="{ABD42402-AFC8-E556-32D5-FE1976FE651A}"/>
                  </a:ext>
                </a:extLst>
              </p:cNvPr>
              <p:cNvSpPr>
                <a:spLocks/>
              </p:cNvSpPr>
              <p:nvPr/>
            </p:nvSpPr>
            <p:spPr>
              <a:xfrm>
                <a:off x="1004572" y="2243222"/>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BFA31605-97EA-ACE6-A2DB-2E1957BB8D35}"/>
                  </a:ext>
                </a:extLst>
              </p:cNvPr>
              <p:cNvSpPr txBox="1">
                <a:spLocks/>
              </p:cNvSpPr>
              <p:nvPr/>
            </p:nvSpPr>
            <p:spPr>
              <a:xfrm>
                <a:off x="610102" y="2243222"/>
                <a:ext cx="7943752"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defTabSz="622300">
                  <a:spcBef>
                    <a:spcPct val="0"/>
                  </a:spcBef>
                  <a:spcAft>
                    <a:spcPct val="35000"/>
                  </a:spcAft>
                </a:pPr>
                <a:r>
                  <a:rPr lang="en-GB" sz="1600" dirty="0">
                    <a:latin typeface="Calibri"/>
                    <a:cs typeface="Calibri"/>
                  </a:rPr>
                  <a:t>Section 3 : Outline other supportive information specific to the applicant and relevant to the course(s) applied for that you think universities/colleges should be aware of.</a:t>
                </a:r>
                <a:endParaRPr lang="en-GB" sz="160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3337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20 June 2025</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6" name="Content Placeholder 5">
            <a:extLst>
              <a:ext uri="{FF2B5EF4-FFF2-40B4-BE49-F238E27FC236}">
                <a16:creationId xmlns:a16="http://schemas.microsoft.com/office/drawing/2014/main" id="{C08B5A15-E0B8-C33A-05AD-F3B526E7AFB0}"/>
              </a:ext>
            </a:extLst>
          </p:cNvPr>
          <p:cNvSpPr>
            <a:spLocks noGrp="1"/>
          </p:cNvSpPr>
          <p:nvPr>
            <p:ph idx="4294967295"/>
          </p:nvPr>
        </p:nvSpPr>
        <p:spPr>
          <a:xfrm>
            <a:off x="347883" y="1210446"/>
            <a:ext cx="8422363" cy="2985433"/>
          </a:xfrm>
        </p:spPr>
        <p:txBody>
          <a:bodyPr vert="horz" wrap="square" lIns="0" tIns="0" rIns="0" bIns="0" rtlCol="0" anchor="t">
            <a:spAutoFit/>
          </a:bodyPr>
          <a:lstStyle/>
          <a:p>
            <a:pPr marL="0" indent="0">
              <a:spcBef>
                <a:spcPts val="600"/>
              </a:spcBef>
              <a:spcAft>
                <a:spcPts val="600"/>
              </a:spcAft>
              <a:buNone/>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Useful information should focus on evidence of suitability for the course(s) applied to, some examples could be:</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marL="550863" lvl="1" indent="-285750">
              <a:spcBef>
                <a:spcPts val="600"/>
              </a:spcBef>
              <a:spcAft>
                <a:spcPts val="600"/>
              </a:spcAft>
              <a:buSzPts val="1000"/>
              <a:buFont typeface="Arial" panose="020B0604020202020204" pitchFamily="34" charset="0"/>
              <a:buChar char="•"/>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performance and academic ability in relevant UK Level 3 or equivalent qualifications supported by evidence e.g. assessment scores, performance in specific specialisms or projects, whether an applicant is the strongest performer in their cohort. </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marL="550863" lvl="1" indent="-285750">
              <a:spcBef>
                <a:spcPts val="600"/>
              </a:spcBef>
              <a:spcAft>
                <a:spcPts val="600"/>
              </a:spcAft>
              <a:buSzPts val="1000"/>
              <a:buFont typeface="Arial" panose="020B0604020202020204" pitchFamily="34" charset="0"/>
              <a:buChar char="•"/>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relevant work experience, transferable skills, or extracurricular </a:t>
            </a:r>
            <a:r>
              <a:rPr lang="en-GB" sz="1400" u="sng"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activities</a:t>
            </a:r>
            <a:r>
              <a:rPr lang="en-GB" sz="1400" kern="100" dirty="0">
                <a:effectLst/>
                <a:latin typeface="Roboto" panose="02000000000000000000" pitchFamily="2" charset="0"/>
                <a:ea typeface="Roboto" panose="02000000000000000000" pitchFamily="2" charset="0"/>
                <a:cs typeface="Roboto" panose="02000000000000000000" pitchFamily="2" charset="0"/>
              </a:rPr>
              <a:t> </a:t>
            </a: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 or participation in outreach programmes. </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marL="550863" lvl="1" indent="-285750">
              <a:spcBef>
                <a:spcPts val="600"/>
              </a:spcBef>
              <a:spcAft>
                <a:spcPts val="600"/>
              </a:spcAft>
              <a:buSzPts val="1000"/>
              <a:buFont typeface="Arial" panose="020B0604020202020204" pitchFamily="34" charset="0"/>
              <a:buChar char="•"/>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any barriers the applicant has faced in accessing work experience opportunities (only if relevant to the course applied to e.g. part of the entry requirements)</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a:p>
            <a:pPr marL="550863" lvl="1" indent="-285750">
              <a:spcBef>
                <a:spcPts val="600"/>
              </a:spcBef>
              <a:spcAft>
                <a:spcPts val="600"/>
              </a:spcAft>
              <a:buSzPts val="1000"/>
              <a:buFont typeface="Arial" panose="020B0604020202020204" pitchFamily="34" charset="0"/>
              <a:buChar char="•"/>
            </a:pP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if your student is re-applying, or following a gap year, a brief explanation of those circumstances can be helpful</a:t>
            </a:r>
            <a:r>
              <a:rPr lang="en-GB" sz="1400" kern="100" dirty="0">
                <a:effectLst/>
                <a:latin typeface="Roboto" panose="02000000000000000000" pitchFamily="2" charset="0"/>
                <a:ea typeface="Roboto" panose="02000000000000000000" pitchFamily="2" charset="0"/>
                <a:cs typeface="Roboto" panose="02000000000000000000" pitchFamily="2" charset="0"/>
              </a:rPr>
              <a:t> </a:t>
            </a:r>
            <a:r>
              <a:rPr lang="en-GB" sz="1400" kern="100" dirty="0">
                <a:solidFill>
                  <a:srgbClr val="333333"/>
                </a:solidFill>
                <a:effectLst/>
                <a:latin typeface="Roboto" panose="02000000000000000000" pitchFamily="2" charset="0"/>
                <a:ea typeface="Roboto" panose="02000000000000000000" pitchFamily="2" charset="0"/>
                <a:cs typeface="Roboto" panose="02000000000000000000" pitchFamily="2" charset="0"/>
              </a:rPr>
              <a:t>if you are able to provide this</a:t>
            </a:r>
            <a:r>
              <a:rPr lang="en-GB" sz="1400" kern="0" dirty="0">
                <a:solidFill>
                  <a:srgbClr val="333333"/>
                </a:solidFill>
                <a:effectLst/>
                <a:latin typeface="Roboto" panose="02000000000000000000" pitchFamily="2" charset="0"/>
                <a:ea typeface="Roboto" panose="02000000000000000000" pitchFamily="2" charset="0"/>
                <a:cs typeface="Roboto" panose="02000000000000000000" pitchFamily="2" charset="0"/>
              </a:rPr>
              <a:t>. </a:t>
            </a:r>
            <a:endParaRPr lang="en-GB" sz="1400" kern="100" dirty="0">
              <a:effectLst/>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6CC5CEE2-28AF-2CE0-FE35-D9F481F8E328}"/>
              </a:ext>
            </a:extLst>
          </p:cNvPr>
          <p:cNvGrpSpPr>
            <a:grpSpLocks/>
          </p:cNvGrpSpPr>
          <p:nvPr/>
        </p:nvGrpSpPr>
        <p:grpSpPr>
          <a:xfrm>
            <a:off x="216393" y="229107"/>
            <a:ext cx="8569325" cy="896522"/>
            <a:chOff x="287337" y="633356"/>
            <a:chExt cx="8569325" cy="896522"/>
          </a:xfrm>
        </p:grpSpPr>
        <p:sp>
          <p:nvSpPr>
            <p:cNvPr id="9" name="Rectangle: Rounded Corners 8">
              <a:extLst>
                <a:ext uri="{FF2B5EF4-FFF2-40B4-BE49-F238E27FC236}">
                  <a16:creationId xmlns:a16="http://schemas.microsoft.com/office/drawing/2014/main" id="{34F62FE4-4CDC-E3DC-FD0D-FA6DE6755790}"/>
                </a:ext>
              </a:extLst>
            </p:cNvPr>
            <p:cNvSpPr>
              <a:spLocks/>
            </p:cNvSpPr>
            <p:nvPr/>
          </p:nvSpPr>
          <p:spPr>
            <a:xfrm>
              <a:off x="287337" y="633356"/>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Open hand with solid fill">
              <a:extLst>
                <a:ext uri="{FF2B5EF4-FFF2-40B4-BE49-F238E27FC236}">
                  <a16:creationId xmlns:a16="http://schemas.microsoft.com/office/drawing/2014/main" id="{DD3EC825-7DCB-46CE-F89A-4FE034BF080E}"/>
                </a:ext>
              </a:extLst>
            </p:cNvPr>
            <p:cNvSpPr>
              <a:spLocks/>
            </p:cNvSpPr>
            <p:nvPr/>
          </p:nvSpPr>
          <p:spPr>
            <a:xfrm>
              <a:off x="418827" y="828960"/>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4186732"/>
                <a:satOff val="2511"/>
                <a:lumOff val="12941"/>
                <a:alphaOff val="0"/>
              </a:schemeClr>
            </a:effectRef>
            <a:fontRef idx="minor">
              <a:schemeClr val="lt1"/>
            </a:fontRef>
          </p:style>
          <p:txBody>
            <a:bodyPr/>
            <a:lstStyle/>
            <a:p>
              <a:endParaRPr lang="en-GB"/>
            </a:p>
          </p:txBody>
        </p:sp>
        <p:grpSp>
          <p:nvGrpSpPr>
            <p:cNvPr id="11" name="Group 10">
              <a:extLst>
                <a:ext uri="{FF2B5EF4-FFF2-40B4-BE49-F238E27FC236}">
                  <a16:creationId xmlns:a16="http://schemas.microsoft.com/office/drawing/2014/main" id="{A3253EE8-AD23-4C45-1629-2F9E8926384D}"/>
                </a:ext>
              </a:extLst>
            </p:cNvPr>
            <p:cNvGrpSpPr>
              <a:grpSpLocks/>
            </p:cNvGrpSpPr>
            <p:nvPr/>
          </p:nvGrpSpPr>
          <p:grpSpPr>
            <a:xfrm>
              <a:off x="897439" y="633356"/>
              <a:ext cx="7943752" cy="896522"/>
              <a:chOff x="610102" y="2243222"/>
              <a:chExt cx="7943752" cy="896522"/>
            </a:xfrm>
          </p:grpSpPr>
          <p:sp>
            <p:nvSpPr>
              <p:cNvPr id="12" name="Rectangle 11">
                <a:extLst>
                  <a:ext uri="{FF2B5EF4-FFF2-40B4-BE49-F238E27FC236}">
                    <a16:creationId xmlns:a16="http://schemas.microsoft.com/office/drawing/2014/main" id="{ABD42402-AFC8-E556-32D5-FE1976FE651A}"/>
                  </a:ext>
                </a:extLst>
              </p:cNvPr>
              <p:cNvSpPr>
                <a:spLocks/>
              </p:cNvSpPr>
              <p:nvPr/>
            </p:nvSpPr>
            <p:spPr>
              <a:xfrm>
                <a:off x="1004572" y="2243222"/>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3" name="TextBox 12">
                <a:extLst>
                  <a:ext uri="{FF2B5EF4-FFF2-40B4-BE49-F238E27FC236}">
                    <a16:creationId xmlns:a16="http://schemas.microsoft.com/office/drawing/2014/main" id="{BFA31605-97EA-ACE6-A2DB-2E1957BB8D35}"/>
                  </a:ext>
                </a:extLst>
              </p:cNvPr>
              <p:cNvSpPr txBox="1">
                <a:spLocks/>
              </p:cNvSpPr>
              <p:nvPr/>
            </p:nvSpPr>
            <p:spPr>
              <a:xfrm>
                <a:off x="610102" y="2243222"/>
                <a:ext cx="7943752"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defTabSz="622300">
                  <a:spcBef>
                    <a:spcPct val="0"/>
                  </a:spcBef>
                  <a:spcAft>
                    <a:spcPct val="35000"/>
                  </a:spcAft>
                </a:pPr>
                <a:r>
                  <a:rPr lang="en-GB" sz="1600" dirty="0">
                    <a:latin typeface="Calibri"/>
                    <a:cs typeface="Calibri"/>
                  </a:rPr>
                  <a:t>Section 3 : Outline other supportive information specific to the applicant and relevant to the course(s) applied for that you think universities/colleges should be aware of.</a:t>
                </a:r>
                <a:endParaRPr lang="en-GB" sz="1600" dirty="0">
                  <a:latin typeface="Calibri" panose="020F0502020204030204" pitchFamily="34" charset="0"/>
                  <a:cs typeface="Calibri" panose="020F0502020204030204" pitchFamily="34" charset="0"/>
                </a:endParaRPr>
              </a:p>
            </p:txBody>
          </p:sp>
        </p:grpSp>
      </p:grpSp>
      <p:sp>
        <p:nvSpPr>
          <p:cNvPr id="7" name="TextBox 6">
            <a:extLst>
              <a:ext uri="{FF2B5EF4-FFF2-40B4-BE49-F238E27FC236}">
                <a16:creationId xmlns:a16="http://schemas.microsoft.com/office/drawing/2014/main" id="{08888964-E45A-9839-65F7-6F6683EED609}"/>
              </a:ext>
            </a:extLst>
          </p:cNvPr>
          <p:cNvSpPr txBox="1"/>
          <p:nvPr/>
        </p:nvSpPr>
        <p:spPr>
          <a:xfrm>
            <a:off x="7524" y="4479406"/>
            <a:ext cx="8987064" cy="246221"/>
          </a:xfrm>
          <a:prstGeom prst="rect">
            <a:avLst/>
          </a:prstGeom>
          <a:solidFill>
            <a:schemeClr val="tx1"/>
          </a:solidFill>
        </p:spPr>
        <p:txBody>
          <a:bodyPr wrap="square">
            <a:spAutoFit/>
          </a:bodyPr>
          <a:lstStyle/>
          <a:p>
            <a:pPr algn="ctr"/>
            <a:r>
              <a:rPr lang="en-GB" sz="1000"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read the full information and guidance on </a:t>
            </a:r>
            <a:r>
              <a:rPr lang="en-GB" sz="1000" b="1" u="sng" dirty="0">
                <a:solidFill>
                  <a:schemeClr val="bg1"/>
                </a:solidFill>
                <a:latin typeface="Roboto" panose="02000000000000000000" pitchFamily="2" charset="0"/>
                <a:ea typeface="Roboto" panose="02000000000000000000" pitchFamily="2" charset="0"/>
                <a:cs typeface="Roboto" panose="02000000000000000000" pitchFamily="2" charset="0"/>
                <a:hlinkClick r:id="rId4"/>
              </a:rPr>
              <a:t>ucas.com</a:t>
            </a:r>
            <a:r>
              <a:rPr lang="en-GB" sz="1000" b="1"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which</a:t>
            </a:r>
            <a:r>
              <a:rPr lang="en-GB" sz="10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includes answers to our frequently asked questions.</a:t>
            </a:r>
          </a:p>
        </p:txBody>
      </p:sp>
    </p:spTree>
    <p:extLst>
      <p:ext uri="{BB962C8B-B14F-4D97-AF65-F5344CB8AC3E}">
        <p14:creationId xmlns:p14="http://schemas.microsoft.com/office/powerpoint/2010/main" val="170575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Additional informational and guidance </a:t>
            </a:r>
            <a:br>
              <a:rPr lang="en-GB" sz="3800" b="0" i="0" u="none" strike="noStrike">
                <a:effectLst/>
              </a:rPr>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276999"/>
          </a:xfrm>
        </p:spPr>
        <p:txBody>
          <a:bodyPr/>
          <a:lstStyle/>
          <a:p>
            <a:r>
              <a:rPr lang="en-GB">
                <a:solidFill>
                  <a:schemeClr val="accent3"/>
                </a:solidFill>
              </a:rPr>
              <a:t>This information and guidance applies to all references. </a:t>
            </a:r>
            <a:endParaRPr lang="en-US">
              <a:solidFill>
                <a:schemeClr val="accent3"/>
              </a:solidFill>
            </a:endParaRPr>
          </a:p>
        </p:txBody>
      </p:sp>
    </p:spTree>
    <p:extLst>
      <p:ext uri="{BB962C8B-B14F-4D97-AF65-F5344CB8AC3E}">
        <p14:creationId xmlns:p14="http://schemas.microsoft.com/office/powerpoint/2010/main" val="938200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1A9B2D-CDCD-31AF-3190-B4479ACFCAB2}"/>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20 June 2025</a:t>
            </a:fld>
            <a:endParaRPr lang="en-US"/>
          </a:p>
        </p:txBody>
      </p:sp>
      <p:sp>
        <p:nvSpPr>
          <p:cNvPr id="5" name="Slide Number Placeholder 4">
            <a:extLst>
              <a:ext uri="{FF2B5EF4-FFF2-40B4-BE49-F238E27FC236}">
                <a16:creationId xmlns:a16="http://schemas.microsoft.com/office/drawing/2014/main" id="{72D6D60F-96D3-3BCD-FC01-60B5115FB994}"/>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17</a:t>
            </a:fld>
            <a:endParaRPr lang="en-US"/>
          </a:p>
        </p:txBody>
      </p:sp>
      <p:sp>
        <p:nvSpPr>
          <p:cNvPr id="6" name="Footer Placeholder 5">
            <a:extLst>
              <a:ext uri="{FF2B5EF4-FFF2-40B4-BE49-F238E27FC236}">
                <a16:creationId xmlns:a16="http://schemas.microsoft.com/office/drawing/2014/main" id="{9450D554-9CCD-964B-2108-D5A0678C92EA}"/>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sp>
        <p:nvSpPr>
          <p:cNvPr id="3" name="Title 2">
            <a:extLst>
              <a:ext uri="{FF2B5EF4-FFF2-40B4-BE49-F238E27FC236}">
                <a16:creationId xmlns:a16="http://schemas.microsoft.com/office/drawing/2014/main" id="{D4E922D5-DEAD-2B11-999F-BFF88EB5AD56}"/>
              </a:ext>
            </a:extLst>
          </p:cNvPr>
          <p:cNvSpPr>
            <a:spLocks noGrp="1"/>
          </p:cNvSpPr>
          <p:nvPr>
            <p:ph type="title" idx="4294967295"/>
          </p:nvPr>
        </p:nvSpPr>
        <p:spPr>
          <a:xfrm>
            <a:off x="361335" y="-104570"/>
            <a:ext cx="7610475" cy="1019175"/>
          </a:xfrm>
        </p:spPr>
        <p:txBody>
          <a:bodyPr wrap="none" anchor="b">
            <a:normAutofit/>
          </a:bodyPr>
          <a:lstStyle/>
          <a:p>
            <a:r>
              <a:rPr lang="en-GB" dirty="0"/>
              <a:t>Character count</a:t>
            </a:r>
          </a:p>
        </p:txBody>
      </p:sp>
      <p:graphicFrame>
        <p:nvGraphicFramePr>
          <p:cNvPr id="9" name="Content Placeholder 1">
            <a:extLst>
              <a:ext uri="{FF2B5EF4-FFF2-40B4-BE49-F238E27FC236}">
                <a16:creationId xmlns:a16="http://schemas.microsoft.com/office/drawing/2014/main" id="{82961845-086B-8B47-9791-BF40348DE202}"/>
              </a:ext>
            </a:extLst>
          </p:cNvPr>
          <p:cNvGraphicFramePr>
            <a:graphicFrameLocks noGrp="1"/>
          </p:cNvGraphicFramePr>
          <p:nvPr>
            <p:ph idx="4294967295"/>
            <p:extLst>
              <p:ext uri="{D42A27DB-BD31-4B8C-83A1-F6EECF244321}">
                <p14:modId xmlns:p14="http://schemas.microsoft.com/office/powerpoint/2010/main" val="150792639"/>
              </p:ext>
            </p:extLst>
          </p:nvPr>
        </p:nvGraphicFramePr>
        <p:xfrm>
          <a:off x="191729" y="1130131"/>
          <a:ext cx="8583613" cy="3519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3768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5705595-7705-99CF-71F8-B7FF7F0C33DA}"/>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20 June 2025</a:t>
            </a:fld>
            <a:endParaRPr lang="en-US"/>
          </a:p>
        </p:txBody>
      </p:sp>
      <p:sp>
        <p:nvSpPr>
          <p:cNvPr id="5" name="Slide Number Placeholder 4">
            <a:extLst>
              <a:ext uri="{FF2B5EF4-FFF2-40B4-BE49-F238E27FC236}">
                <a16:creationId xmlns:a16="http://schemas.microsoft.com/office/drawing/2014/main" id="{6E2E3B22-9827-642D-0061-68E1458B440D}"/>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18</a:t>
            </a:fld>
            <a:endParaRPr lang="en-US"/>
          </a:p>
        </p:txBody>
      </p:sp>
      <p:sp>
        <p:nvSpPr>
          <p:cNvPr id="6" name="Footer Placeholder 5">
            <a:extLst>
              <a:ext uri="{FF2B5EF4-FFF2-40B4-BE49-F238E27FC236}">
                <a16:creationId xmlns:a16="http://schemas.microsoft.com/office/drawing/2014/main" id="{DBCC89A1-5E3E-58B0-5D79-C72847DA4AC6}"/>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sp>
        <p:nvSpPr>
          <p:cNvPr id="3" name="Title 2">
            <a:extLst>
              <a:ext uri="{FF2B5EF4-FFF2-40B4-BE49-F238E27FC236}">
                <a16:creationId xmlns:a16="http://schemas.microsoft.com/office/drawing/2014/main" id="{AB4B4482-CA1E-F313-0A04-A3A6257015AD}"/>
              </a:ext>
            </a:extLst>
          </p:cNvPr>
          <p:cNvSpPr>
            <a:spLocks noGrp="1"/>
          </p:cNvSpPr>
          <p:nvPr>
            <p:ph type="title" idx="4294967295"/>
          </p:nvPr>
        </p:nvSpPr>
        <p:spPr>
          <a:xfrm>
            <a:off x="307974" y="109015"/>
            <a:ext cx="7612063" cy="1019175"/>
          </a:xfrm>
        </p:spPr>
        <p:txBody>
          <a:bodyPr wrap="none" anchor="b">
            <a:normAutofit/>
          </a:bodyPr>
          <a:lstStyle/>
          <a:p>
            <a:r>
              <a:rPr lang="en-GB" dirty="0"/>
              <a:t>Formatting information </a:t>
            </a:r>
          </a:p>
        </p:txBody>
      </p:sp>
      <p:graphicFrame>
        <p:nvGraphicFramePr>
          <p:cNvPr id="14" name="Content Placeholder 1">
            <a:extLst>
              <a:ext uri="{FF2B5EF4-FFF2-40B4-BE49-F238E27FC236}">
                <a16:creationId xmlns:a16="http://schemas.microsoft.com/office/drawing/2014/main" id="{7358AC6E-860E-6DFA-AF41-469B93DB7E20}"/>
              </a:ext>
            </a:extLst>
          </p:cNvPr>
          <p:cNvGraphicFramePr>
            <a:graphicFrameLocks noGrp="1"/>
          </p:cNvGraphicFramePr>
          <p:nvPr>
            <p:ph idx="4294967295"/>
            <p:extLst>
              <p:ext uri="{D42A27DB-BD31-4B8C-83A1-F6EECF244321}">
                <p14:modId xmlns:p14="http://schemas.microsoft.com/office/powerpoint/2010/main" val="212382492"/>
              </p:ext>
            </p:extLst>
          </p:nvPr>
        </p:nvGraphicFramePr>
        <p:xfrm>
          <a:off x="353540" y="1498067"/>
          <a:ext cx="8228013" cy="299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0982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0D4B65-2E48-9F6C-C4B4-309336D7B992}"/>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20 June 2025</a:t>
            </a:fld>
            <a:endParaRPr lang="en-US"/>
          </a:p>
        </p:txBody>
      </p:sp>
      <p:sp>
        <p:nvSpPr>
          <p:cNvPr id="5" name="Slide Number Placeholder 4">
            <a:extLst>
              <a:ext uri="{FF2B5EF4-FFF2-40B4-BE49-F238E27FC236}">
                <a16:creationId xmlns:a16="http://schemas.microsoft.com/office/drawing/2014/main" id="{B978F258-BBFF-2EE9-FE34-EC8CCB23FD39}"/>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19</a:t>
            </a:fld>
            <a:endParaRPr lang="en-US"/>
          </a:p>
        </p:txBody>
      </p:sp>
      <p:sp>
        <p:nvSpPr>
          <p:cNvPr id="6" name="Footer Placeholder 5">
            <a:extLst>
              <a:ext uri="{FF2B5EF4-FFF2-40B4-BE49-F238E27FC236}">
                <a16:creationId xmlns:a16="http://schemas.microsoft.com/office/drawing/2014/main" id="{B015DDA0-2C28-A528-8FD6-B75E041AF448}"/>
              </a:ext>
            </a:extLst>
          </p:cNvPr>
          <p:cNvSpPr>
            <a:spLocks noGrp="1"/>
          </p:cNvSpPr>
          <p:nvPr>
            <p:ph type="ftr" sz="quarter" idx="3"/>
          </p:nvPr>
        </p:nvSpPr>
        <p:spPr/>
        <p:txBody>
          <a:bodyPr anchor="ctr">
            <a:normAutofit/>
          </a:bodyPr>
          <a:lstStyle/>
          <a:p>
            <a:pPr>
              <a:lnSpc>
                <a:spcPct val="90000"/>
              </a:lnSpc>
              <a:spcAft>
                <a:spcPts val="600"/>
              </a:spcAft>
            </a:pPr>
            <a:r>
              <a:rPr lang="en-US" dirty="0"/>
              <a:t>Security marking: </a:t>
            </a:r>
            <a:r>
              <a:rPr lang="en-US" b="1" dirty="0"/>
              <a:t>PUBLIC</a:t>
            </a:r>
          </a:p>
        </p:txBody>
      </p:sp>
      <p:sp>
        <p:nvSpPr>
          <p:cNvPr id="3" name="Title 2">
            <a:extLst>
              <a:ext uri="{FF2B5EF4-FFF2-40B4-BE49-F238E27FC236}">
                <a16:creationId xmlns:a16="http://schemas.microsoft.com/office/drawing/2014/main" id="{88FFC4FD-FB34-5273-EB63-30A2A93B8B72}"/>
              </a:ext>
            </a:extLst>
          </p:cNvPr>
          <p:cNvSpPr>
            <a:spLocks noGrp="1"/>
          </p:cNvSpPr>
          <p:nvPr>
            <p:ph type="title" idx="4294967295"/>
          </p:nvPr>
        </p:nvSpPr>
        <p:spPr>
          <a:xfrm>
            <a:off x="353539" y="239057"/>
            <a:ext cx="7610475" cy="721833"/>
          </a:xfrm>
        </p:spPr>
        <p:txBody>
          <a:bodyPr wrap="none" anchor="b">
            <a:normAutofit/>
          </a:bodyPr>
          <a:lstStyle/>
          <a:p>
            <a:r>
              <a:rPr lang="en-GB" dirty="0"/>
              <a:t>Important information </a:t>
            </a:r>
          </a:p>
        </p:txBody>
      </p:sp>
      <p:graphicFrame>
        <p:nvGraphicFramePr>
          <p:cNvPr id="8" name="Content Placeholder 1">
            <a:extLst>
              <a:ext uri="{FF2B5EF4-FFF2-40B4-BE49-F238E27FC236}">
                <a16:creationId xmlns:a16="http://schemas.microsoft.com/office/drawing/2014/main" id="{ECA2E08B-12F8-2A4A-23E9-B74A358C2988}"/>
              </a:ext>
            </a:extLst>
          </p:cNvPr>
          <p:cNvGraphicFramePr>
            <a:graphicFrameLocks noGrp="1"/>
          </p:cNvGraphicFramePr>
          <p:nvPr>
            <p:ph idx="4294967295"/>
            <p:extLst>
              <p:ext uri="{D42A27DB-BD31-4B8C-83A1-F6EECF244321}">
                <p14:modId xmlns:p14="http://schemas.microsoft.com/office/powerpoint/2010/main" val="2206720741"/>
              </p:ext>
            </p:extLst>
          </p:nvPr>
        </p:nvGraphicFramePr>
        <p:xfrm>
          <a:off x="353539" y="1213567"/>
          <a:ext cx="8228013" cy="3266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1007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UCAS registered centre linked applications</a:t>
            </a:r>
            <a:br>
              <a:rPr lang="en-GB" sz="3800" b="0" i="0" u="none" strike="noStrike">
                <a:effectLst/>
              </a:rPr>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748923"/>
          </a:xfrm>
        </p:spPr>
        <p:txBody>
          <a:bodyPr/>
          <a:lstStyle/>
          <a:p>
            <a:r>
              <a:rPr lang="en-US" sz="1400" dirty="0">
                <a:solidFill>
                  <a:schemeClr val="accent6">
                    <a:lumMod val="60000"/>
                    <a:lumOff val="40000"/>
                  </a:schemeClr>
                </a:solidFill>
                <a:latin typeface="Roboto "/>
              </a:rPr>
              <a:t>The following guidance is for references for applications linked to a registered </a:t>
            </a:r>
            <a:r>
              <a:rPr lang="en-US" sz="1400" dirty="0" err="1">
                <a:solidFill>
                  <a:schemeClr val="accent6">
                    <a:lumMod val="60000"/>
                    <a:lumOff val="40000"/>
                  </a:schemeClr>
                </a:solidFill>
                <a:latin typeface="Roboto "/>
              </a:rPr>
              <a:t>centre</a:t>
            </a:r>
            <a:r>
              <a:rPr lang="en-US" sz="1400" dirty="0">
                <a:solidFill>
                  <a:schemeClr val="accent6">
                    <a:lumMod val="60000"/>
                    <a:lumOff val="40000"/>
                  </a:schemeClr>
                </a:solidFill>
                <a:latin typeface="Roboto "/>
              </a:rPr>
              <a:t>; either for full application management or reference only. </a:t>
            </a:r>
          </a:p>
          <a:p>
            <a:r>
              <a:rPr lang="en-US" sz="1400" dirty="0">
                <a:solidFill>
                  <a:schemeClr val="accent6">
                    <a:lumMod val="60000"/>
                    <a:lumOff val="40000"/>
                  </a:schemeClr>
                </a:solidFill>
                <a:latin typeface="Roboto "/>
              </a:rPr>
              <a:t>Applicants will need to enter a unique </a:t>
            </a:r>
            <a:r>
              <a:rPr lang="en-GB" sz="1400" dirty="0">
                <a:solidFill>
                  <a:schemeClr val="accent6">
                    <a:lumMod val="60000"/>
                    <a:lumOff val="40000"/>
                  </a:schemeClr>
                </a:solidFill>
                <a:latin typeface="Roboto "/>
              </a:rPr>
              <a:t>buzzword, set by the UCAS registered centre, to link an application. </a:t>
            </a:r>
            <a:endParaRPr lang="en-US" sz="1400" dirty="0">
              <a:solidFill>
                <a:schemeClr val="accent6">
                  <a:lumMod val="60000"/>
                  <a:lumOff val="40000"/>
                </a:schemeClr>
              </a:solidFill>
              <a:latin typeface="Roboto "/>
            </a:endParaRPr>
          </a:p>
        </p:txBody>
      </p:sp>
    </p:spTree>
    <p:extLst>
      <p:ext uri="{BB962C8B-B14F-4D97-AF65-F5344CB8AC3E}">
        <p14:creationId xmlns:p14="http://schemas.microsoft.com/office/powerpoint/2010/main" val="1155616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Further information  </a:t>
            </a:r>
            <a:br>
              <a:rPr lang="en-GB" sz="3800"/>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933589"/>
          </a:xfrm>
        </p:spPr>
        <p:txBody>
          <a:bodyPr vert="horz" lIns="0" tIns="0" rIns="0" bIns="0" rtlCol="0" anchor="t">
            <a:spAutoFit/>
          </a:bodyPr>
          <a:lstStyle/>
          <a:p>
            <a:r>
              <a:rPr lang="en-GB" dirty="0">
                <a:solidFill>
                  <a:schemeClr val="accent3"/>
                </a:solidFill>
                <a:ea typeface="Roboto Light"/>
                <a:cs typeface="Roboto Light"/>
              </a:rPr>
              <a:t>Please ensure you </a:t>
            </a:r>
            <a:r>
              <a:rPr lang="en-GB" dirty="0">
                <a:solidFill>
                  <a:srgbClr val="FF0000"/>
                </a:solidFill>
                <a:ea typeface="Roboto Light"/>
                <a:cs typeface="Roboto Light"/>
                <a:hlinkClick r:id="rId2">
                  <a:extLst>
                    <a:ext uri="{A12FA001-AC4F-418D-AE19-62706E023703}">
                      <ahyp:hlinkClr xmlns:ahyp="http://schemas.microsoft.com/office/drawing/2018/hyperlinkcolor" val="tx"/>
                    </a:ext>
                  </a:extLst>
                </a:hlinkClick>
              </a:rPr>
              <a:t>sign up</a:t>
            </a:r>
            <a:r>
              <a:rPr lang="en-GB" dirty="0">
                <a:solidFill>
                  <a:srgbClr val="FF0000"/>
                </a:solidFill>
                <a:ea typeface="Roboto Light"/>
                <a:cs typeface="Roboto Light"/>
              </a:rPr>
              <a:t> </a:t>
            </a:r>
            <a:r>
              <a:rPr lang="en-GB" dirty="0">
                <a:solidFill>
                  <a:schemeClr val="accent3"/>
                </a:solidFill>
                <a:ea typeface="Roboto Light"/>
                <a:cs typeface="Roboto Light"/>
              </a:rPr>
              <a:t>for UCAS updates to be kept up-to-date with the latest advice and guidance. </a:t>
            </a:r>
            <a:endParaRPr lang="en-GB" dirty="0">
              <a:solidFill>
                <a:schemeClr val="accent3"/>
              </a:solidFill>
            </a:endParaRPr>
          </a:p>
          <a:p>
            <a:endParaRPr lang="en-US" dirty="0"/>
          </a:p>
        </p:txBody>
      </p:sp>
    </p:spTree>
    <p:extLst>
      <p:ext uri="{BB962C8B-B14F-4D97-AF65-F5344CB8AC3E}">
        <p14:creationId xmlns:p14="http://schemas.microsoft.com/office/powerpoint/2010/main" val="2957106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EC244F-E082-4E4F-A1EC-FD5894EFF4B3}"/>
              </a:ext>
            </a:extLst>
          </p:cNvPr>
          <p:cNvSpPr>
            <a:spLocks noGrp="1"/>
          </p:cNvSpPr>
          <p:nvPr>
            <p:ph type="dt" sz="half" idx="2"/>
          </p:nvPr>
        </p:nvSpPr>
        <p:spPr/>
        <p:txBody>
          <a:bodyPr/>
          <a:lstStyle/>
          <a:p>
            <a:fld id="{F84D988E-9C91-5F48-87DB-536CAAFE0145}" type="datetime4">
              <a:rPr lang="en-GB" smtClean="0"/>
              <a:t>20 June 2025</a:t>
            </a:fld>
            <a:endParaRPr lang="en-US"/>
          </a:p>
        </p:txBody>
      </p:sp>
      <p:sp>
        <p:nvSpPr>
          <p:cNvPr id="6" name="Slide Number Placeholder 5">
            <a:extLst>
              <a:ext uri="{FF2B5EF4-FFF2-40B4-BE49-F238E27FC236}">
                <a16:creationId xmlns:a16="http://schemas.microsoft.com/office/drawing/2014/main" id="{F080C7E1-A346-144E-9C02-203A7614D364}"/>
              </a:ext>
            </a:extLst>
          </p:cNvPr>
          <p:cNvSpPr>
            <a:spLocks noGrp="1"/>
          </p:cNvSpPr>
          <p:nvPr>
            <p:ph type="sldNum" sz="quarter" idx="4"/>
          </p:nvPr>
        </p:nvSpPr>
        <p:spPr/>
        <p:txBody>
          <a:bodyPr/>
          <a:lstStyle/>
          <a:p>
            <a:r>
              <a:rPr lang="en-US"/>
              <a:t>|   </a:t>
            </a:r>
            <a:fld id="{D7A593A7-184A-6D43-8A36-702213271FF9}" type="slidenum">
              <a:rPr lang="en-US" smtClean="0"/>
              <a:pPr/>
              <a:t>21</a:t>
            </a:fld>
            <a:endParaRPr lang="en-US"/>
          </a:p>
        </p:txBody>
      </p:sp>
      <p:sp>
        <p:nvSpPr>
          <p:cNvPr id="5" name="Footer Placeholder 4">
            <a:extLst>
              <a:ext uri="{FF2B5EF4-FFF2-40B4-BE49-F238E27FC236}">
                <a16:creationId xmlns:a16="http://schemas.microsoft.com/office/drawing/2014/main" id="{291B13AF-47A8-C447-A665-820ACA93A35E}"/>
              </a:ext>
            </a:extLst>
          </p:cNvPr>
          <p:cNvSpPr>
            <a:spLocks noGrp="1"/>
          </p:cNvSpPr>
          <p:nvPr>
            <p:ph type="ftr" sz="quarter" idx="3"/>
          </p:nvPr>
        </p:nvSpPr>
        <p:spPr/>
        <p:txBody>
          <a:bodyPr/>
          <a:lstStyle/>
          <a:p>
            <a:r>
              <a:rPr lang="en-US"/>
              <a:t>Security marking: </a:t>
            </a:r>
            <a:r>
              <a:rPr lang="en-US" b="1"/>
              <a:t>PUBLIC</a:t>
            </a:r>
          </a:p>
        </p:txBody>
      </p:sp>
      <p:sp>
        <p:nvSpPr>
          <p:cNvPr id="16" name="TextBox 15">
            <a:extLst>
              <a:ext uri="{FF2B5EF4-FFF2-40B4-BE49-F238E27FC236}">
                <a16:creationId xmlns:a16="http://schemas.microsoft.com/office/drawing/2014/main" id="{71347C2B-6479-6CD1-615E-8CC595A52253}"/>
              </a:ext>
            </a:extLst>
          </p:cNvPr>
          <p:cNvSpPr txBox="1"/>
          <p:nvPr/>
        </p:nvSpPr>
        <p:spPr>
          <a:xfrm>
            <a:off x="564129" y="341354"/>
            <a:ext cx="676151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cs typeface="Calibri"/>
              </a:rPr>
              <a:t>Information and guidance for advisers</a:t>
            </a:r>
            <a:endParaRPr lang="en-US" sz="2400"/>
          </a:p>
        </p:txBody>
      </p:sp>
      <p:pic>
        <p:nvPicPr>
          <p:cNvPr id="7" name="Picture 10">
            <a:extLst>
              <a:ext uri="{FF2B5EF4-FFF2-40B4-BE49-F238E27FC236}">
                <a16:creationId xmlns:a16="http://schemas.microsoft.com/office/drawing/2014/main" id="{196B286C-CBBE-06C0-7F12-73853FB6AB6A}"/>
              </a:ext>
            </a:extLst>
          </p:cNvPr>
          <p:cNvPicPr>
            <a:picLocks noChangeAspect="1"/>
          </p:cNvPicPr>
          <p:nvPr/>
        </p:nvPicPr>
        <p:blipFill>
          <a:blip r:embed="rId2"/>
          <a:stretch>
            <a:fillRect/>
          </a:stretch>
        </p:blipFill>
        <p:spPr>
          <a:xfrm>
            <a:off x="4471988" y="2471738"/>
            <a:ext cx="200025" cy="200025"/>
          </a:xfrm>
          <a:prstGeom prst="rect">
            <a:avLst/>
          </a:prstGeom>
        </p:spPr>
      </p:pic>
      <p:grpSp>
        <p:nvGrpSpPr>
          <p:cNvPr id="17" name="Group 16">
            <a:extLst>
              <a:ext uri="{FF2B5EF4-FFF2-40B4-BE49-F238E27FC236}">
                <a16:creationId xmlns:a16="http://schemas.microsoft.com/office/drawing/2014/main" id="{F7238196-885F-3310-D462-52C74AB296A2}"/>
              </a:ext>
            </a:extLst>
          </p:cNvPr>
          <p:cNvGrpSpPr/>
          <p:nvPr/>
        </p:nvGrpSpPr>
        <p:grpSpPr>
          <a:xfrm>
            <a:off x="398990" y="1137463"/>
            <a:ext cx="8349679" cy="3485570"/>
            <a:chOff x="953180" y="1175508"/>
            <a:chExt cx="7812908" cy="3077499"/>
          </a:xfrm>
        </p:grpSpPr>
        <p:sp>
          <p:nvSpPr>
            <p:cNvPr id="3" name="TextBox 2">
              <a:extLst>
                <a:ext uri="{FF2B5EF4-FFF2-40B4-BE49-F238E27FC236}">
                  <a16:creationId xmlns:a16="http://schemas.microsoft.com/office/drawing/2014/main" id="{FDE303A8-459E-E24B-AFB2-B69C7D235B9A}"/>
                </a:ext>
              </a:extLst>
            </p:cNvPr>
            <p:cNvSpPr txBox="1"/>
            <p:nvPr/>
          </p:nvSpPr>
          <p:spPr>
            <a:xfrm>
              <a:off x="1491290" y="1175508"/>
              <a:ext cx="7274798" cy="3077499"/>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b="1" dirty="0">
                  <a:solidFill>
                    <a:srgbClr val="FF3399"/>
                  </a:solidFill>
                  <a:latin typeface="Roboto" panose="02000000000000000000" pitchFamily="2" charset="0"/>
                  <a:ea typeface="Roboto" panose="02000000000000000000" pitchFamily="2" charset="0"/>
                  <a:cs typeface="Roboto" panose="02000000000000000000" pitchFamily="2" charset="0"/>
                </a:rPr>
                <a:t>Monthly newsletters</a:t>
              </a:r>
            </a:p>
            <a:p>
              <a:r>
                <a:rPr lang="en-GB" sz="1200" dirty="0">
                  <a:latin typeface="Roboto" panose="02000000000000000000" pitchFamily="2" charset="0"/>
                  <a:ea typeface="Roboto" panose="02000000000000000000" pitchFamily="2" charset="0"/>
                  <a:cs typeface="Roboto" panose="02000000000000000000" pitchFamily="2" charset="0"/>
                </a:rPr>
                <a:t>Advisers can stay up-to-date with all the latest news and guidance by signing up at </a:t>
              </a:r>
              <a:r>
                <a:rPr lang="en-GB" sz="1200" b="1" dirty="0">
                  <a:latin typeface="Roboto" panose="02000000000000000000" pitchFamily="2" charset="0"/>
                  <a:ea typeface="Roboto" panose="02000000000000000000" pitchFamily="2" charset="0"/>
                  <a:cs typeface="Roboto" panose="02000000000000000000" pitchFamily="2" charset="0"/>
                  <a:hlinkClick r:id="rId3"/>
                </a:rPr>
                <a:t>ucas.com/adviser-updates</a:t>
              </a:r>
              <a:r>
                <a:rPr lang="en-GB" sz="1200" dirty="0">
                  <a:latin typeface="Roboto" panose="02000000000000000000" pitchFamily="2" charset="0"/>
                  <a:ea typeface="Roboto" panose="02000000000000000000" pitchFamily="2" charset="0"/>
                  <a:cs typeface="Roboto" panose="02000000000000000000" pitchFamily="2" charset="0"/>
                </a:rPr>
                <a:t>.</a:t>
              </a:r>
            </a:p>
            <a:p>
              <a:endParaRPr lang="en-GB" sz="1200" dirty="0">
                <a:latin typeface="Roboto" panose="02000000000000000000" pitchFamily="2" charset="0"/>
                <a:ea typeface="Roboto" panose="02000000000000000000" pitchFamily="2" charset="0"/>
                <a:cs typeface="Roboto" panose="02000000000000000000" pitchFamily="2" charset="0"/>
              </a:endParaRPr>
            </a:p>
            <a:p>
              <a:endParaRPr lang="en-GB" sz="1200" dirty="0">
                <a:solidFill>
                  <a:srgbClr val="FF0000"/>
                </a:solidFill>
                <a:latin typeface="Roboto" panose="02000000000000000000" pitchFamily="2" charset="0"/>
                <a:ea typeface="Roboto" panose="02000000000000000000" pitchFamily="2" charset="0"/>
                <a:cs typeface="Roboto" panose="02000000000000000000" pitchFamily="2" charset="0"/>
              </a:endParaRPr>
            </a:p>
            <a:p>
              <a:r>
                <a:rPr lang="en-GB" sz="1350" b="1" dirty="0">
                  <a:solidFill>
                    <a:srgbClr val="FF3399"/>
                  </a:solidFill>
                  <a:latin typeface="Roboto" panose="02000000000000000000" pitchFamily="2" charset="0"/>
                  <a:ea typeface="Roboto" panose="02000000000000000000" pitchFamily="2" charset="0"/>
                  <a:cs typeface="Roboto" panose="02000000000000000000" pitchFamily="2" charset="0"/>
                </a:rPr>
                <a:t>Adviser Live sessions	</a:t>
              </a:r>
            </a:p>
            <a:p>
              <a:r>
                <a:rPr lang="en-GB" sz="1200" dirty="0">
                  <a:solidFill>
                    <a:srgbClr val="1F2834"/>
                  </a:solidFill>
                  <a:latin typeface="Roboto" panose="02000000000000000000" pitchFamily="2" charset="0"/>
                  <a:ea typeface="Roboto" panose="02000000000000000000" pitchFamily="2" charset="0"/>
                  <a:cs typeface="Roboto" panose="02000000000000000000" pitchFamily="2" charset="0"/>
                </a:rPr>
                <a:t>Our regular live studio sessions feature expert speakers from different sectors exploring all student pathways. Take a look at our upcoming events on </a:t>
              </a:r>
              <a:r>
                <a:rPr lang="en-GB" sz="1200" b="1" dirty="0">
                  <a:solidFill>
                    <a:srgbClr val="1F2834"/>
                  </a:solidFill>
                  <a:latin typeface="Roboto" panose="02000000000000000000" pitchFamily="2" charset="0"/>
                  <a:ea typeface="Roboto" panose="02000000000000000000" pitchFamily="2" charset="0"/>
                  <a:cs typeface="Roboto" panose="02000000000000000000" pitchFamily="2" charset="0"/>
                  <a:hlinkClick r:id="rId4"/>
                </a:rPr>
                <a:t>ucas.com/adviser-lives</a:t>
              </a:r>
              <a:r>
                <a:rPr lang="en-GB" sz="1200" dirty="0">
                  <a:solidFill>
                    <a:srgbClr val="1F2834"/>
                  </a:solidFill>
                  <a:latin typeface="Roboto" panose="02000000000000000000" pitchFamily="2" charset="0"/>
                  <a:ea typeface="Roboto" panose="02000000000000000000" pitchFamily="2" charset="0"/>
                  <a:cs typeface="Roboto" panose="02000000000000000000" pitchFamily="2" charset="0"/>
                </a:rPr>
                <a:t>.</a:t>
              </a:r>
            </a:p>
            <a:p>
              <a:endParaRPr lang="en-GB" sz="1200" dirty="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GB" sz="1200" dirty="0">
                <a:solidFill>
                  <a:srgbClr val="000000"/>
                </a:solidFill>
                <a:latin typeface="Roboto" panose="02000000000000000000" pitchFamily="2" charset="0"/>
                <a:ea typeface="Roboto" panose="02000000000000000000" pitchFamily="2" charset="0"/>
                <a:cs typeface="Roboto" panose="02000000000000000000" pitchFamily="2" charset="0"/>
              </a:endParaRPr>
            </a:p>
            <a:p>
              <a:r>
                <a:rPr lang="en-GB" sz="1350" b="1" dirty="0">
                  <a:solidFill>
                    <a:srgbClr val="FF3399"/>
                  </a:solidFill>
                  <a:latin typeface="Roboto" panose="02000000000000000000" pitchFamily="2" charset="0"/>
                  <a:ea typeface="Roboto" panose="02000000000000000000" pitchFamily="2" charset="0"/>
                  <a:cs typeface="Roboto" panose="02000000000000000000" pitchFamily="2" charset="0"/>
                </a:rPr>
                <a:t>Training and conferences</a:t>
              </a:r>
            </a:p>
            <a:p>
              <a:r>
                <a:rPr lang="en-GB" sz="1200" dirty="0">
                  <a:latin typeface="Roboto" panose="02000000000000000000" pitchFamily="2" charset="0"/>
                  <a:ea typeface="Roboto" panose="02000000000000000000" pitchFamily="2" charset="0"/>
                  <a:cs typeface="Roboto" panose="02000000000000000000" pitchFamily="2" charset="0"/>
                </a:rPr>
                <a:t>We host training, events, conferences, and professional development sessions for teachers and advisers right across the year – everything needed to help advisers help their students: </a:t>
              </a:r>
              <a:r>
                <a:rPr lang="en-GB" sz="1200" b="1" dirty="0">
                  <a:latin typeface="Roboto" panose="02000000000000000000" pitchFamily="2" charset="0"/>
                  <a:ea typeface="Roboto" panose="02000000000000000000" pitchFamily="2" charset="0"/>
                  <a:cs typeface="Roboto" panose="02000000000000000000" pitchFamily="2" charset="0"/>
                  <a:hlinkClick r:id="rId5"/>
                </a:rPr>
                <a:t>ucas.com/advisers/training</a:t>
              </a:r>
              <a:r>
                <a:rPr lang="en-GB" sz="1200" dirty="0">
                  <a:latin typeface="Roboto" panose="02000000000000000000" pitchFamily="2" charset="0"/>
                  <a:ea typeface="Roboto" panose="02000000000000000000" pitchFamily="2" charset="0"/>
                  <a:cs typeface="Roboto" panose="02000000000000000000" pitchFamily="2" charset="0"/>
                </a:rPr>
                <a:t>.</a:t>
              </a:r>
              <a:endParaRPr lang="en-GB" sz="1350" dirty="0">
                <a:latin typeface="Roboto" panose="02000000000000000000" pitchFamily="2" charset="0"/>
                <a:ea typeface="Roboto" panose="02000000000000000000" pitchFamily="2" charset="0"/>
                <a:cs typeface="Roboto" panose="02000000000000000000" pitchFamily="2" charset="0"/>
              </a:endParaRPr>
            </a:p>
            <a:p>
              <a:endParaRPr lang="en-GB" sz="1200" dirty="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GB" sz="1200" dirty="0">
                <a:solidFill>
                  <a:srgbClr val="000000"/>
                </a:solidFill>
                <a:latin typeface="Roboto" panose="02000000000000000000" pitchFamily="2" charset="0"/>
                <a:ea typeface="Roboto" panose="02000000000000000000" pitchFamily="2" charset="0"/>
                <a:cs typeface="Roboto" panose="02000000000000000000" pitchFamily="2" charset="0"/>
              </a:endParaRPr>
            </a:p>
            <a:p>
              <a:r>
                <a:rPr lang="en-GB" sz="1350" b="1" dirty="0">
                  <a:solidFill>
                    <a:srgbClr val="FF3399"/>
                  </a:solidFill>
                  <a:latin typeface="Roboto" panose="02000000000000000000" pitchFamily="2" charset="0"/>
                  <a:ea typeface="Roboto" panose="02000000000000000000" pitchFamily="2" charset="0"/>
                  <a:cs typeface="Roboto" panose="02000000000000000000" pitchFamily="2" charset="0"/>
                </a:rPr>
                <a:t>ucas.com/advisers</a:t>
              </a:r>
            </a:p>
            <a:p>
              <a:r>
                <a:rPr lang="en-GB" sz="1200" dirty="0">
                  <a:latin typeface="Roboto" panose="02000000000000000000" pitchFamily="2" charset="0"/>
                  <a:ea typeface="Roboto" panose="02000000000000000000" pitchFamily="2" charset="0"/>
                  <a:cs typeface="Roboto" panose="02000000000000000000" pitchFamily="2" charset="0"/>
                </a:rPr>
                <a:t>There is a dedicated area for advisers on ucas.com. Here you’ll find all our latest news, events, and a variety of guides and resources to help plan career guidance sessions and provide support throughout the whole application cycle: </a:t>
              </a:r>
              <a:r>
                <a:rPr lang="en-GB" sz="1200" b="1" dirty="0">
                  <a:latin typeface="Roboto" panose="02000000000000000000" pitchFamily="2" charset="0"/>
                  <a:ea typeface="Roboto" panose="02000000000000000000" pitchFamily="2" charset="0"/>
                  <a:cs typeface="Roboto" panose="02000000000000000000" pitchFamily="2" charset="0"/>
                  <a:hlinkClick r:id="rId6"/>
                </a:rPr>
                <a:t>ucas.com/advisers</a:t>
              </a:r>
              <a:r>
                <a:rPr lang="en-GB" sz="1200" dirty="0">
                  <a:latin typeface="Roboto" panose="02000000000000000000" pitchFamily="2" charset="0"/>
                  <a:ea typeface="Roboto" panose="02000000000000000000" pitchFamily="2" charset="0"/>
                  <a:cs typeface="Roboto" panose="02000000000000000000" pitchFamily="2" charset="0"/>
                </a:rPr>
                <a:t>.</a:t>
              </a:r>
              <a:endParaRPr lang="en-GB" sz="1350" dirty="0">
                <a:latin typeface="Roboto" panose="02000000000000000000" pitchFamily="2" charset="0"/>
                <a:ea typeface="Roboto" panose="02000000000000000000" pitchFamily="2" charset="0"/>
                <a:cs typeface="Roboto" panose="02000000000000000000" pitchFamily="2" charset="0"/>
              </a:endParaRPr>
            </a:p>
          </p:txBody>
        </p:sp>
        <p:grpSp>
          <p:nvGrpSpPr>
            <p:cNvPr id="20" name="Group 19">
              <a:extLst>
                <a:ext uri="{FF2B5EF4-FFF2-40B4-BE49-F238E27FC236}">
                  <a16:creationId xmlns:a16="http://schemas.microsoft.com/office/drawing/2014/main" id="{27290C43-8069-BEA1-6F50-6297E4D893F7}"/>
                </a:ext>
              </a:extLst>
            </p:cNvPr>
            <p:cNvGrpSpPr/>
            <p:nvPr/>
          </p:nvGrpSpPr>
          <p:grpSpPr>
            <a:xfrm>
              <a:off x="953180" y="2724629"/>
              <a:ext cx="375342" cy="375342"/>
              <a:chOff x="4349966" y="3171876"/>
              <a:chExt cx="500456" cy="500456"/>
            </a:xfrm>
            <a:solidFill>
              <a:schemeClr val="accent5"/>
            </a:solidFill>
          </p:grpSpPr>
          <p:sp>
            <p:nvSpPr>
              <p:cNvPr id="21" name="Oval 20">
                <a:extLst>
                  <a:ext uri="{FF2B5EF4-FFF2-40B4-BE49-F238E27FC236}">
                    <a16:creationId xmlns:a16="http://schemas.microsoft.com/office/drawing/2014/main" id="{EFD136D6-F6CD-A234-3AF1-7B99732C8778}"/>
                  </a:ext>
                </a:extLst>
              </p:cNvPr>
              <p:cNvSpPr/>
              <p:nvPr/>
            </p:nvSpPr>
            <p:spPr>
              <a:xfrm>
                <a:off x="4349966" y="3171876"/>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22" name="Picture 21">
                <a:extLst>
                  <a:ext uri="{FF2B5EF4-FFF2-40B4-BE49-F238E27FC236}">
                    <a16:creationId xmlns:a16="http://schemas.microsoft.com/office/drawing/2014/main" id="{4F71A032-2028-5D0D-5D37-D8D2C70DA29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60509" y="3274360"/>
                <a:ext cx="294036" cy="294036"/>
              </a:xfrm>
              <a:prstGeom prst="rect">
                <a:avLst/>
              </a:prstGeom>
              <a:grpFill/>
            </p:spPr>
          </p:pic>
        </p:grpSp>
        <p:grpSp>
          <p:nvGrpSpPr>
            <p:cNvPr id="14" name="Group 13">
              <a:extLst>
                <a:ext uri="{FF2B5EF4-FFF2-40B4-BE49-F238E27FC236}">
                  <a16:creationId xmlns:a16="http://schemas.microsoft.com/office/drawing/2014/main" id="{0E0EA60B-A139-8137-78B0-8F3206147E23}"/>
                </a:ext>
              </a:extLst>
            </p:cNvPr>
            <p:cNvGrpSpPr/>
            <p:nvPr/>
          </p:nvGrpSpPr>
          <p:grpSpPr>
            <a:xfrm>
              <a:off x="958680" y="1205994"/>
              <a:ext cx="375342" cy="375342"/>
              <a:chOff x="958680" y="1205994"/>
              <a:chExt cx="375342" cy="375342"/>
            </a:xfrm>
          </p:grpSpPr>
          <p:sp>
            <p:nvSpPr>
              <p:cNvPr id="30" name="Oval 29">
                <a:extLst>
                  <a:ext uri="{FF2B5EF4-FFF2-40B4-BE49-F238E27FC236}">
                    <a16:creationId xmlns:a16="http://schemas.microsoft.com/office/drawing/2014/main" id="{1BFD890A-6AB0-968D-CF50-860A942D7396}"/>
                  </a:ext>
                </a:extLst>
              </p:cNvPr>
              <p:cNvSpPr/>
              <p:nvPr/>
            </p:nvSpPr>
            <p:spPr>
              <a:xfrm>
                <a:off x="958680" y="1205994"/>
                <a:ext cx="375342" cy="375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28" name="Picture 28">
                <a:extLst>
                  <a:ext uri="{FF2B5EF4-FFF2-40B4-BE49-F238E27FC236}">
                    <a16:creationId xmlns:a16="http://schemas.microsoft.com/office/drawing/2014/main" id="{D59F2CBA-894D-ECEE-D81D-C9C9925ED128}"/>
                  </a:ext>
                </a:extLst>
              </p:cNvPr>
              <p:cNvPicPr>
                <a:picLocks noChangeAspect="1"/>
              </p:cNvPicPr>
              <p:nvPr/>
            </p:nvPicPr>
            <p:blipFill>
              <a:blip r:embed="rId8"/>
              <a:stretch>
                <a:fillRect/>
              </a:stretch>
            </p:blipFill>
            <p:spPr>
              <a:xfrm>
                <a:off x="1035409" y="1285978"/>
                <a:ext cx="228600" cy="221456"/>
              </a:xfrm>
              <a:prstGeom prst="rect">
                <a:avLst/>
              </a:prstGeom>
            </p:spPr>
          </p:pic>
        </p:grpSp>
        <p:grpSp>
          <p:nvGrpSpPr>
            <p:cNvPr id="8" name="Group 7">
              <a:extLst>
                <a:ext uri="{FF2B5EF4-FFF2-40B4-BE49-F238E27FC236}">
                  <a16:creationId xmlns:a16="http://schemas.microsoft.com/office/drawing/2014/main" id="{2560C559-BB57-581A-D8E7-2AD16AA64676}"/>
                </a:ext>
              </a:extLst>
            </p:cNvPr>
            <p:cNvGrpSpPr/>
            <p:nvPr/>
          </p:nvGrpSpPr>
          <p:grpSpPr>
            <a:xfrm>
              <a:off x="959380" y="1934163"/>
              <a:ext cx="375342" cy="375342"/>
              <a:chOff x="4406917" y="2561162"/>
              <a:chExt cx="500456" cy="500456"/>
            </a:xfrm>
            <a:solidFill>
              <a:schemeClr val="accent3"/>
            </a:solidFill>
          </p:grpSpPr>
          <p:sp>
            <p:nvSpPr>
              <p:cNvPr id="9" name="Oval 8">
                <a:extLst>
                  <a:ext uri="{FF2B5EF4-FFF2-40B4-BE49-F238E27FC236}">
                    <a16:creationId xmlns:a16="http://schemas.microsoft.com/office/drawing/2014/main" id="{AB18E816-B453-1236-0B9C-F99631A0A611}"/>
                  </a:ext>
                </a:extLst>
              </p:cNvPr>
              <p:cNvSpPr/>
              <p:nvPr/>
            </p:nvSpPr>
            <p:spPr>
              <a:xfrm>
                <a:off x="4406917" y="256116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10" name="Picture 9">
                <a:extLst>
                  <a:ext uri="{FF2B5EF4-FFF2-40B4-BE49-F238E27FC236}">
                    <a16:creationId xmlns:a16="http://schemas.microsoft.com/office/drawing/2014/main" id="{F605BC8D-0FFF-287B-109B-DBBB05EC58C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499994" y="2668416"/>
                <a:ext cx="294036" cy="294036"/>
              </a:xfrm>
              <a:prstGeom prst="rect">
                <a:avLst/>
              </a:prstGeom>
              <a:grpFill/>
            </p:spPr>
          </p:pic>
        </p:grpSp>
        <p:grpSp>
          <p:nvGrpSpPr>
            <p:cNvPr id="15" name="Group 14">
              <a:extLst>
                <a:ext uri="{FF2B5EF4-FFF2-40B4-BE49-F238E27FC236}">
                  <a16:creationId xmlns:a16="http://schemas.microsoft.com/office/drawing/2014/main" id="{F0645057-35A6-566C-3B4E-4102276A7AEF}"/>
                </a:ext>
              </a:extLst>
            </p:cNvPr>
            <p:cNvGrpSpPr/>
            <p:nvPr/>
          </p:nvGrpSpPr>
          <p:grpSpPr>
            <a:xfrm>
              <a:off x="959380" y="3588865"/>
              <a:ext cx="375342" cy="375342"/>
              <a:chOff x="959380" y="3588865"/>
              <a:chExt cx="375342" cy="375342"/>
            </a:xfrm>
          </p:grpSpPr>
          <p:sp>
            <p:nvSpPr>
              <p:cNvPr id="11" name="Oval 10">
                <a:extLst>
                  <a:ext uri="{FF2B5EF4-FFF2-40B4-BE49-F238E27FC236}">
                    <a16:creationId xmlns:a16="http://schemas.microsoft.com/office/drawing/2014/main" id="{74A91368-9403-82A3-6471-40B048B440E6}"/>
                  </a:ext>
                </a:extLst>
              </p:cNvPr>
              <p:cNvSpPr/>
              <p:nvPr/>
            </p:nvSpPr>
            <p:spPr>
              <a:xfrm>
                <a:off x="959380" y="3588865"/>
                <a:ext cx="375342" cy="3753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12" name="Picture 12">
                <a:extLst>
                  <a:ext uri="{FF2B5EF4-FFF2-40B4-BE49-F238E27FC236}">
                    <a16:creationId xmlns:a16="http://schemas.microsoft.com/office/drawing/2014/main" id="{0A89C28F-DD59-0BBF-0849-BD51B911DD02}"/>
                  </a:ext>
                </a:extLst>
              </p:cNvPr>
              <p:cNvPicPr>
                <a:picLocks noChangeAspect="1"/>
              </p:cNvPicPr>
              <p:nvPr/>
            </p:nvPicPr>
            <p:blipFill>
              <a:blip r:embed="rId2"/>
              <a:stretch>
                <a:fillRect/>
              </a:stretch>
            </p:blipFill>
            <p:spPr>
              <a:xfrm>
                <a:off x="1049910" y="3677760"/>
                <a:ext cx="200025" cy="200025"/>
              </a:xfrm>
              <a:prstGeom prst="rect">
                <a:avLst/>
              </a:prstGeom>
            </p:spPr>
          </p:pic>
        </p:grpSp>
      </p:grpSp>
    </p:spTree>
    <p:extLst>
      <p:ext uri="{BB962C8B-B14F-4D97-AF65-F5344CB8AC3E}">
        <p14:creationId xmlns:p14="http://schemas.microsoft.com/office/powerpoint/2010/main" val="294374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350400" y="-136592"/>
            <a:ext cx="3973886" cy="1629945"/>
          </a:xfrm>
        </p:spPr>
        <p:txBody>
          <a:bodyPr>
            <a:normAutofit/>
          </a:bodyPr>
          <a:lstStyle/>
          <a:p>
            <a:r>
              <a:rPr lang="en-US"/>
              <a:t>Using this deck</a:t>
            </a:r>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idx="1"/>
          </p:nvPr>
        </p:nvSpPr>
        <p:spPr>
          <a:xfrm>
            <a:off x="254607" y="1756776"/>
            <a:ext cx="4159738" cy="2941347"/>
          </a:xfrm>
        </p:spPr>
        <p:txBody>
          <a:bodyPr vert="horz" lIns="91440" tIns="45720" rIns="91440" bIns="45720" rtlCol="0" anchor="t">
            <a:normAutofit/>
          </a:bodyPr>
          <a:lstStyle/>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This presentation deck has been designed so you can copy and paste slides into your own materials and guides to support staff training and CPD. </a:t>
            </a:r>
          </a:p>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We’ll continue to communicate key operational changes to you through our monthly newsletters. Please encourage all colleagues who advise applicants to </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sign up </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to receive them. </a:t>
            </a:r>
          </a:p>
          <a:p>
            <a:endParaRPr lang="en-US" sz="1400" dirty="0">
              <a:solidFill>
                <a:schemeClr val="bg1"/>
              </a:solidFill>
              <a:ea typeface="Roboto Light"/>
              <a:cs typeface="Roboto Light"/>
            </a:endParaRPr>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3D945D8A-EE7A-D158-9C5A-D9A8D1FB4FF3}"/>
              </a:ext>
            </a:extLst>
          </p:cNvPr>
          <p:cNvPicPr>
            <a:picLocks noGrp="1" noChangeAspect="1"/>
          </p:cNvPicPr>
          <p:nvPr>
            <p:ph type="pic" sz="quarter" idx="10"/>
          </p:nvPr>
        </p:nvPicPr>
        <p:blipFill rotWithShape="1">
          <a:blip r:embed="rId3"/>
          <a:srcRect l="20148" r="20148"/>
          <a:stretch/>
        </p:blipFill>
        <p:spPr/>
      </p:pic>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4294967295"/>
          </p:nvPr>
        </p:nvSpPr>
        <p:spPr>
          <a:xfrm>
            <a:off x="0" y="4803775"/>
            <a:ext cx="4483100" cy="227013"/>
          </a:xfrm>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294967295"/>
          </p:nvPr>
        </p:nvSpPr>
        <p:spPr>
          <a:xfrm>
            <a:off x="8593138" y="4803775"/>
            <a:ext cx="550862" cy="227013"/>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a:t>
            </a:fld>
            <a:endParaRPr lang="en-US"/>
          </a:p>
        </p:txBody>
      </p:sp>
    </p:spTree>
    <p:extLst>
      <p:ext uri="{BB962C8B-B14F-4D97-AF65-F5344CB8AC3E}">
        <p14:creationId xmlns:p14="http://schemas.microsoft.com/office/powerpoint/2010/main" val="1777562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64DD034-639E-067A-05F5-A4FBD342E83C}"/>
              </a:ext>
            </a:extLst>
          </p:cNvPr>
          <p:cNvSpPr>
            <a:spLocks noGrp="1"/>
          </p:cNvSpPr>
          <p:nvPr>
            <p:ph type="dt" sz="half" idx="2"/>
          </p:nvPr>
        </p:nvSpPr>
        <p:spPr/>
        <p:txBody>
          <a:bodyPr/>
          <a:lstStyle/>
          <a:p>
            <a:fld id="{E13ED7F5-D386-9F4E-93F6-FF04FAB3DF3D}" type="datetime4">
              <a:rPr lang="en-GB" smtClean="0"/>
              <a:t>20 June 2025</a:t>
            </a:fld>
            <a:endParaRPr lang="en-US"/>
          </a:p>
        </p:txBody>
      </p:sp>
      <p:sp>
        <p:nvSpPr>
          <p:cNvPr id="6" name="Slide Number Placeholder 5">
            <a:extLst>
              <a:ext uri="{FF2B5EF4-FFF2-40B4-BE49-F238E27FC236}">
                <a16:creationId xmlns:a16="http://schemas.microsoft.com/office/drawing/2014/main" id="{790F00B0-CAF8-FA58-F5EB-CB6662195578}"/>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sp>
        <p:nvSpPr>
          <p:cNvPr id="7" name="Footer Placeholder 6">
            <a:extLst>
              <a:ext uri="{FF2B5EF4-FFF2-40B4-BE49-F238E27FC236}">
                <a16:creationId xmlns:a16="http://schemas.microsoft.com/office/drawing/2014/main" id="{7D53B3B4-3D73-D600-D381-32994F326282}"/>
              </a:ext>
            </a:extLst>
          </p:cNvPr>
          <p:cNvSpPr>
            <a:spLocks noGrp="1"/>
          </p:cNvSpPr>
          <p:nvPr>
            <p:ph type="ftr" sz="quarter" idx="3"/>
          </p:nvPr>
        </p:nvSpPr>
        <p:spPr/>
        <p:txBody>
          <a:bodyPr/>
          <a:lstStyle/>
          <a:p>
            <a:r>
              <a:rPr lang="en-US"/>
              <a:t>Security marking: </a:t>
            </a:r>
            <a:r>
              <a:rPr lang="en-US" b="1"/>
              <a:t>PUBLIC</a:t>
            </a:r>
          </a:p>
        </p:txBody>
      </p:sp>
      <p:sp>
        <p:nvSpPr>
          <p:cNvPr id="2" name="Title 1">
            <a:extLst>
              <a:ext uri="{FF2B5EF4-FFF2-40B4-BE49-F238E27FC236}">
                <a16:creationId xmlns:a16="http://schemas.microsoft.com/office/drawing/2014/main" id="{537D4925-AEC8-66B9-EDB4-E2B1D51DF345}"/>
              </a:ext>
            </a:extLst>
          </p:cNvPr>
          <p:cNvSpPr>
            <a:spLocks noGrp="1"/>
          </p:cNvSpPr>
          <p:nvPr>
            <p:ph type="title" idx="4294967295"/>
          </p:nvPr>
        </p:nvSpPr>
        <p:spPr>
          <a:xfrm>
            <a:off x="335756" y="146322"/>
            <a:ext cx="7610475" cy="1019175"/>
          </a:xfrm>
        </p:spPr>
        <p:txBody>
          <a:bodyPr/>
          <a:lstStyle/>
          <a:p>
            <a:r>
              <a:rPr lang="en-GB" dirty="0"/>
              <a:t>UCAS References</a:t>
            </a:r>
          </a:p>
        </p:txBody>
      </p:sp>
      <p:sp>
        <p:nvSpPr>
          <p:cNvPr id="3" name="Content Placeholder 2" descr="lued ">
            <a:extLst>
              <a:ext uri="{FF2B5EF4-FFF2-40B4-BE49-F238E27FC236}">
                <a16:creationId xmlns:a16="http://schemas.microsoft.com/office/drawing/2014/main" id="{76633CD3-9C95-911A-3E9E-890B7A2B68F6}"/>
              </a:ext>
            </a:extLst>
          </p:cNvPr>
          <p:cNvSpPr>
            <a:spLocks noGrp="1"/>
          </p:cNvSpPr>
          <p:nvPr>
            <p:ph sz="half" idx="4294967295"/>
          </p:nvPr>
        </p:nvSpPr>
        <p:spPr>
          <a:xfrm>
            <a:off x="278606" y="1506538"/>
            <a:ext cx="8578058" cy="2677464"/>
          </a:xfrm>
        </p:spPr>
        <p:txBody>
          <a:bodyPr vert="horz" wrap="square" lIns="0" tIns="0" rIns="0" bIns="0" rtlCol="0" anchor="t">
            <a:spAutoFit/>
          </a:bodyPr>
          <a:lstStyle/>
          <a:p>
            <a:pPr>
              <a:lnSpc>
                <a:spcPct val="107000"/>
              </a:lnSpc>
              <a:spcAft>
                <a:spcPts val="800"/>
              </a:spcAft>
              <a:buFont typeface="Arial" panose="020B0604020202020204" pitchFamily="34" charset="0"/>
              <a:buChar char="•"/>
            </a:pPr>
            <a:r>
              <a:rPr lang="en-GB" sz="1400" dirty="0">
                <a:effectLst/>
                <a:latin typeface="Roboto" panose="02000000000000000000" pitchFamily="2" charset="0"/>
                <a:ea typeface="Roboto" panose="02000000000000000000" pitchFamily="2" charset="0"/>
                <a:cs typeface="Roboto" panose="02000000000000000000" pitchFamily="2" charset="0"/>
              </a:rPr>
              <a:t>The remains is in three sections to help you focus on what universities and colleges want to know about and help them to identify relevant information about students.</a:t>
            </a:r>
          </a:p>
          <a:p>
            <a:pPr>
              <a:lnSpc>
                <a:spcPct val="107000"/>
              </a:lnSpc>
              <a:spcAft>
                <a:spcPts val="800"/>
              </a:spcAft>
              <a:buFont typeface="Arial" panose="020B0604020202020204" pitchFamily="34" charset="0"/>
              <a:buChar char="•"/>
            </a:pPr>
            <a:r>
              <a:rPr lang="en-GB" sz="1400" dirty="0">
                <a:solidFill>
                  <a:srgbClr val="333333"/>
                </a:solidFill>
                <a:effectLst/>
                <a:latin typeface="Roboto" panose="02000000000000000000" pitchFamily="2" charset="0"/>
                <a:ea typeface="Roboto" panose="02000000000000000000" pitchFamily="2" charset="0"/>
                <a:cs typeface="Roboto" panose="02000000000000000000" pitchFamily="2" charset="0"/>
              </a:rPr>
              <a:t>The reference</a:t>
            </a:r>
            <a:r>
              <a:rPr lang="en-GB" sz="1400" dirty="0">
                <a:solidFill>
                  <a:srgbClr val="333333"/>
                </a:solidFill>
                <a:latin typeface="Roboto" panose="02000000000000000000" pitchFamily="2" charset="0"/>
                <a:ea typeface="Roboto" panose="02000000000000000000" pitchFamily="2" charset="0"/>
                <a:cs typeface="Roboto" panose="02000000000000000000" pitchFamily="2" charset="0"/>
              </a:rPr>
              <a:t> is designed</a:t>
            </a:r>
            <a:r>
              <a:rPr lang="en-GB" sz="1400" dirty="0">
                <a:solidFill>
                  <a:srgbClr val="333333"/>
                </a:solidFill>
                <a:effectLst/>
                <a:latin typeface="Roboto" panose="02000000000000000000" pitchFamily="2" charset="0"/>
                <a:ea typeface="Roboto" panose="02000000000000000000" pitchFamily="2" charset="0"/>
                <a:cs typeface="Roboto" panose="02000000000000000000" pitchFamily="2" charset="0"/>
              </a:rPr>
              <a:t> to add context to a student’s application. References should be factual, specific, and concise. </a:t>
            </a:r>
            <a:endParaRPr lang="en-GB" sz="1400" dirty="0">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buFont typeface="Arial" panose="020B0604020202020204" pitchFamily="34" charset="0"/>
              <a:buChar char="•"/>
            </a:pPr>
            <a:r>
              <a:rPr lang="en-GB" sz="1400" b="1" dirty="0">
                <a:latin typeface="Roboto" panose="02000000000000000000" pitchFamily="2" charset="0"/>
                <a:ea typeface="Roboto" panose="02000000000000000000" pitchFamily="2" charset="0"/>
                <a:cs typeface="Roboto" panose="02000000000000000000" pitchFamily="2" charset="0"/>
              </a:rPr>
              <a:t>P</a:t>
            </a:r>
            <a:r>
              <a:rPr lang="en-GB" sz="1400" b="1" dirty="0">
                <a:effectLst/>
                <a:latin typeface="Roboto" panose="02000000000000000000" pitchFamily="2" charset="0"/>
                <a:ea typeface="Roboto" panose="02000000000000000000" pitchFamily="2" charset="0"/>
                <a:cs typeface="Roboto" panose="02000000000000000000" pitchFamily="2" charset="0"/>
              </a:rPr>
              <a:t>lease ensure all staff involved in reference writing and support read the full information and guidance, including frequently asked questions and resources on </a:t>
            </a:r>
            <a:r>
              <a:rPr lang="en-GB" sz="1400" b="1" u="sng" strike="noStrike" dirty="0">
                <a:solidFill>
                  <a:srgbClr val="0563C1"/>
                </a:solidFill>
                <a:effectLst/>
                <a:latin typeface="Roboto" panose="02000000000000000000" pitchFamily="2" charset="0"/>
                <a:ea typeface="Roboto" panose="02000000000000000000" pitchFamily="2" charset="0"/>
                <a:cs typeface="Roboto" panose="02000000000000000000" pitchFamily="2" charset="0"/>
                <a:hlinkClick r:id="rId3"/>
              </a:rPr>
              <a:t>ucas.com/advisers/references</a:t>
            </a:r>
            <a:endParaRPr lang="en-GB" sz="1400" b="1" u="sng" strike="noStrike" dirty="0">
              <a:solidFill>
                <a:srgbClr val="0563C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buFont typeface="Arial" panose="020B0604020202020204" pitchFamily="34" charset="0"/>
              <a:buChar char="•"/>
            </a:pPr>
            <a:r>
              <a:rPr lang="en-GB" sz="1400" dirty="0">
                <a:solidFill>
                  <a:srgbClr val="333333"/>
                </a:solidFill>
                <a:effectLst/>
                <a:latin typeface="Roboto" panose="02000000000000000000" pitchFamily="2" charset="0"/>
                <a:ea typeface="Roboto" panose="02000000000000000000" pitchFamily="2" charset="0"/>
                <a:cs typeface="Roboto" panose="02000000000000000000" pitchFamily="2" charset="0"/>
              </a:rPr>
              <a:t>As with all aspects of the application process, including entry requirements, use of personal statements and contextual admissions, we would always recommend that applicants and advisers check specific requirements for universities and colleges. </a:t>
            </a:r>
            <a:endParaRPr lang="en-GB" sz="1400" dirty="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9803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7169E07-84A1-8631-B3AC-C1C28A78FBFC}"/>
              </a:ext>
            </a:extLst>
          </p:cNvPr>
          <p:cNvSpPr>
            <a:spLocks noGrp="1"/>
          </p:cNvSpPr>
          <p:nvPr>
            <p:ph type="dt" sz="half" idx="2"/>
          </p:nvPr>
        </p:nvSpPr>
        <p:spPr/>
        <p:txBody>
          <a:bodyPr/>
          <a:lstStyle/>
          <a:p>
            <a:fld id="{E13ED7F5-D386-9F4E-93F6-FF04FAB3DF3D}" type="datetime4">
              <a:rPr lang="en-GB" smtClean="0"/>
              <a:t>20 June 2025</a:t>
            </a:fld>
            <a:endParaRPr lang="en-US"/>
          </a:p>
        </p:txBody>
      </p:sp>
      <p:sp>
        <p:nvSpPr>
          <p:cNvPr id="6" name="Slide Number Placeholder 5">
            <a:extLst>
              <a:ext uri="{FF2B5EF4-FFF2-40B4-BE49-F238E27FC236}">
                <a16:creationId xmlns:a16="http://schemas.microsoft.com/office/drawing/2014/main" id="{BAF8244E-F6E8-5DB5-15DA-3882DF99AA34}"/>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7" name="Footer Placeholder 6">
            <a:extLst>
              <a:ext uri="{FF2B5EF4-FFF2-40B4-BE49-F238E27FC236}">
                <a16:creationId xmlns:a16="http://schemas.microsoft.com/office/drawing/2014/main" id="{D149BA0B-CECF-6D3A-A9C6-E2A00133D952}"/>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511D9C91-B941-3D03-CBAA-53E8FBD4E63A}"/>
              </a:ext>
            </a:extLst>
          </p:cNvPr>
          <p:cNvSpPr>
            <a:spLocks noGrp="1"/>
          </p:cNvSpPr>
          <p:nvPr>
            <p:ph type="title" idx="4294967295"/>
          </p:nvPr>
        </p:nvSpPr>
        <p:spPr>
          <a:xfrm>
            <a:off x="394854" y="137287"/>
            <a:ext cx="7610475" cy="1019175"/>
          </a:xfrm>
        </p:spPr>
        <p:txBody>
          <a:bodyPr/>
          <a:lstStyle/>
          <a:p>
            <a:r>
              <a:rPr lang="en-GB" dirty="0"/>
              <a:t>Key information and guidance </a:t>
            </a:r>
          </a:p>
        </p:txBody>
      </p:sp>
      <p:sp>
        <p:nvSpPr>
          <p:cNvPr id="9" name="TextBox 8">
            <a:extLst>
              <a:ext uri="{FF2B5EF4-FFF2-40B4-BE49-F238E27FC236}">
                <a16:creationId xmlns:a16="http://schemas.microsoft.com/office/drawing/2014/main" id="{BAB88176-C55A-BCAB-B309-DFFD5851B5C2}"/>
              </a:ext>
            </a:extLst>
          </p:cNvPr>
          <p:cNvSpPr txBox="1"/>
          <p:nvPr/>
        </p:nvSpPr>
        <p:spPr>
          <a:xfrm>
            <a:off x="254504" y="1336569"/>
            <a:ext cx="8634991" cy="2650469"/>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GB" sz="1200" dirty="0">
                <a:effectLst/>
                <a:latin typeface="Roboto" panose="02000000000000000000" pitchFamily="2" charset="0"/>
                <a:ea typeface="Roboto" panose="02000000000000000000" pitchFamily="2" charset="0"/>
                <a:cs typeface="Roboto" panose="02000000000000000000" pitchFamily="2" charset="0"/>
              </a:rPr>
              <a:t>The maximum 4,000 characters includes spaces, section headings, and line breaks, all of which take up at least one character. </a:t>
            </a:r>
            <a:r>
              <a:rPr lang="en-GB" sz="1200" b="1" dirty="0">
                <a:effectLst/>
                <a:latin typeface="Roboto" panose="02000000000000000000" pitchFamily="2" charset="0"/>
                <a:ea typeface="Roboto" panose="02000000000000000000" pitchFamily="2" charset="0"/>
                <a:cs typeface="Roboto" panose="02000000000000000000" pitchFamily="2" charset="0"/>
              </a:rPr>
              <a:t>This means that your entered text will need to be under 3,800 characters</a:t>
            </a:r>
            <a:r>
              <a:rPr lang="en-GB" sz="1200" b="1" dirty="0">
                <a:latin typeface="Roboto" panose="02000000000000000000" pitchFamily="2" charset="0"/>
                <a:ea typeface="Roboto" panose="02000000000000000000" pitchFamily="2" charset="0"/>
                <a:cs typeface="Roboto" panose="02000000000000000000" pitchFamily="2" charset="0"/>
              </a:rPr>
              <a:t>; </a:t>
            </a:r>
            <a:r>
              <a:rPr lang="en-GB" sz="1200" dirty="0">
                <a:latin typeface="Roboto" panose="02000000000000000000" pitchFamily="2" charset="0"/>
                <a:ea typeface="Roboto" panose="02000000000000000000" pitchFamily="2" charset="0"/>
                <a:cs typeface="Roboto" panose="02000000000000000000" pitchFamily="2" charset="0"/>
              </a:rPr>
              <a:t>m</a:t>
            </a:r>
            <a:r>
              <a:rPr lang="en-GB" sz="1200" dirty="0">
                <a:effectLst/>
                <a:latin typeface="Roboto" panose="02000000000000000000" pitchFamily="2" charset="0"/>
                <a:ea typeface="Roboto" panose="02000000000000000000" pitchFamily="2" charset="0"/>
                <a:cs typeface="Roboto" panose="02000000000000000000" pitchFamily="2" charset="0"/>
              </a:rPr>
              <a:t>ost references will not need to use the total character count.</a:t>
            </a:r>
          </a:p>
          <a:p>
            <a:pPr lvl="0">
              <a:lnSpc>
                <a:spcPct val="107000"/>
              </a:lnSpc>
            </a:pP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07000"/>
              </a:lnSpc>
              <a:buFont typeface="Symbol" panose="05050102010706020507" pitchFamily="18" charset="2"/>
              <a:buChar char=""/>
            </a:pPr>
            <a:r>
              <a:rPr lang="en-GB" sz="1200" b="1" dirty="0">
                <a:effectLst/>
                <a:latin typeface="Roboto" panose="02000000000000000000" pitchFamily="2" charset="0"/>
                <a:ea typeface="Roboto" panose="02000000000000000000" pitchFamily="2" charset="0"/>
                <a:cs typeface="Roboto" panose="02000000000000000000" pitchFamily="2" charset="0"/>
              </a:rPr>
              <a:t>Extenuating circumstances (section 2)</a:t>
            </a:r>
            <a:r>
              <a:rPr lang="en-GB" sz="1200" dirty="0">
                <a:effectLst/>
                <a:latin typeface="Roboto" panose="02000000000000000000" pitchFamily="2" charset="0"/>
                <a:ea typeface="Roboto" panose="02000000000000000000" pitchFamily="2" charset="0"/>
                <a:cs typeface="Roboto" panose="02000000000000000000" pitchFamily="2" charset="0"/>
              </a:rPr>
              <a:t> – we have provided guidance as to what should be included and how this information might be used. If there are complex or sensitive circumstances (particularly if this relates to safeguarding considerations), it may be appropriate to highlight there are extenuating circumstances in this section and contact universities and colleges with more detailed additional information directly.</a:t>
            </a:r>
          </a:p>
          <a:p>
            <a:pPr lvl="0">
              <a:lnSpc>
                <a:spcPct val="107000"/>
              </a:lnSpc>
            </a:pP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07000"/>
              </a:lnSpc>
              <a:spcAft>
                <a:spcPts val="800"/>
              </a:spcAft>
              <a:buFont typeface="Symbol" panose="05050102010706020507" pitchFamily="18" charset="2"/>
              <a:buChar char=""/>
            </a:pPr>
            <a:r>
              <a:rPr lang="en-GB" sz="1200" b="1" dirty="0">
                <a:effectLst/>
                <a:latin typeface="Roboto" panose="02000000000000000000" pitchFamily="2" charset="0"/>
                <a:ea typeface="Roboto" panose="02000000000000000000" pitchFamily="2" charset="0"/>
                <a:cs typeface="Roboto" panose="02000000000000000000" pitchFamily="2" charset="0"/>
              </a:rPr>
              <a:t>Other supportive information (section 3)</a:t>
            </a:r>
            <a:r>
              <a:rPr lang="en-GB" sz="1200" dirty="0">
                <a:effectLst/>
                <a:latin typeface="Roboto" panose="02000000000000000000" pitchFamily="2" charset="0"/>
                <a:ea typeface="Roboto" panose="02000000000000000000" pitchFamily="2" charset="0"/>
                <a:cs typeface="Roboto" panose="02000000000000000000" pitchFamily="2" charset="0"/>
              </a:rPr>
              <a:t> –this should contain short, concise, and factual sentences to demonstrate suitability for the course(s) applied for and share relevant context to the application. </a:t>
            </a: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Please only indicate there is ‘no other information to provide’ in circumstances where you are unable to provide any additional supportive individual context to the application. </a:t>
            </a:r>
            <a:endParaRPr lang="en-GB" sz="1200" dirty="0">
              <a:effectLst/>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90A1748A-CEB4-ED73-17D8-754114FB9282}"/>
              </a:ext>
            </a:extLst>
          </p:cNvPr>
          <p:cNvSpPr txBox="1"/>
          <p:nvPr/>
        </p:nvSpPr>
        <p:spPr>
          <a:xfrm>
            <a:off x="1101437" y="4164481"/>
            <a:ext cx="6633008" cy="523220"/>
          </a:xfrm>
          <a:prstGeom prst="rect">
            <a:avLst/>
          </a:prstGeom>
          <a:solidFill>
            <a:schemeClr val="tx1"/>
          </a:solidFill>
        </p:spPr>
        <p:txBody>
          <a:bodyPr wrap="square">
            <a:spAutoFit/>
          </a:bodyPr>
          <a:lstStyle/>
          <a:p>
            <a:pPr algn="ctr"/>
            <a:r>
              <a:rPr lang="en-GB"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read the full information and guidance on </a:t>
            </a:r>
            <a:r>
              <a:rPr lang="en-GB" sz="1400" b="1" u="sng" dirty="0">
                <a:solidFill>
                  <a:schemeClr val="bg1"/>
                </a:solidFill>
                <a:effectLst/>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ucas.com</a:t>
            </a:r>
            <a:r>
              <a:rPr lang="en-GB" sz="1400" b="1" u="sng" dirty="0">
                <a:solidFill>
                  <a:schemeClr val="bg1"/>
                </a:solidFill>
                <a:effectLst/>
                <a:latin typeface="Roboto" panose="02000000000000000000" pitchFamily="2" charset="0"/>
                <a:ea typeface="Roboto" panose="02000000000000000000" pitchFamily="2" charset="0"/>
                <a:cs typeface="Roboto" panose="02000000000000000000" pitchFamily="2" charset="0"/>
              </a:rPr>
              <a:t>.</a:t>
            </a:r>
          </a:p>
          <a:p>
            <a:pPr algn="ctr"/>
            <a:r>
              <a:rPr lang="en-GB" sz="1400" dirty="0">
                <a:solidFill>
                  <a:schemeClr val="bg1"/>
                </a:solidFill>
                <a:effectLst/>
                <a:latin typeface="Roboto" panose="02000000000000000000" pitchFamily="2" charset="0"/>
                <a:ea typeface="Roboto" panose="02000000000000000000" pitchFamily="2" charset="0"/>
                <a:cs typeface="Roboto" panose="02000000000000000000" pitchFamily="2" charset="0"/>
              </a:rPr>
              <a:t>This</a:t>
            </a:r>
            <a:r>
              <a:rPr lang="en-GB" sz="14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400" dirty="0">
                <a:solidFill>
                  <a:schemeClr val="bg1"/>
                </a:solidFill>
                <a:latin typeface="Roboto" panose="02000000000000000000" pitchFamily="2" charset="0"/>
                <a:ea typeface="Roboto" panose="02000000000000000000" pitchFamily="2" charset="0"/>
                <a:cs typeface="Roboto" panose="02000000000000000000" pitchFamily="2" charset="0"/>
              </a:rPr>
              <a:t>includes answers to our frequently asked questions.</a:t>
            </a:r>
          </a:p>
        </p:txBody>
      </p:sp>
    </p:spTree>
    <p:extLst>
      <p:ext uri="{BB962C8B-B14F-4D97-AF65-F5344CB8AC3E}">
        <p14:creationId xmlns:p14="http://schemas.microsoft.com/office/powerpoint/2010/main" val="1792575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F9E081-3804-D177-27FA-1E03B756F1D0}"/>
              </a:ext>
            </a:extLst>
          </p:cNvPr>
          <p:cNvSpPr>
            <a:spLocks noGrp="1"/>
          </p:cNvSpPr>
          <p:nvPr>
            <p:ph type="title"/>
          </p:nvPr>
        </p:nvSpPr>
        <p:spPr>
          <a:xfrm>
            <a:off x="287338" y="-359945"/>
            <a:ext cx="8223250" cy="1629945"/>
          </a:xfrm>
        </p:spPr>
        <p:txBody>
          <a:bodyPr wrap="none" anchor="b">
            <a:normAutofit/>
          </a:bodyPr>
          <a:lstStyle/>
          <a:p>
            <a:r>
              <a:rPr lang="en-GB" dirty="0"/>
              <a:t>The Reference Sections</a:t>
            </a:r>
          </a:p>
        </p:txBody>
      </p:sp>
      <p:sp>
        <p:nvSpPr>
          <p:cNvPr id="4" name="Date Placeholder 3">
            <a:extLst>
              <a:ext uri="{FF2B5EF4-FFF2-40B4-BE49-F238E27FC236}">
                <a16:creationId xmlns:a16="http://schemas.microsoft.com/office/drawing/2014/main" id="{91F2B56C-72A6-D7D4-BCDE-B3F399B59E6A}"/>
              </a:ext>
            </a:extLst>
          </p:cNvPr>
          <p:cNvSpPr>
            <a:spLocks noGrp="1"/>
          </p:cNvSpPr>
          <p:nvPr>
            <p:ph type="dt" sz="half" idx="4294967295"/>
          </p:nvPr>
        </p:nvSpPr>
        <p:spPr>
          <a:xfrm>
            <a:off x="6802438" y="4865688"/>
            <a:ext cx="2341562" cy="234950"/>
          </a:xfrm>
        </p:spPr>
        <p:txBody>
          <a:bodyPr anchor="ctr">
            <a:normAutofit/>
          </a:bodyPr>
          <a:lstStyle/>
          <a:p>
            <a:pPr>
              <a:spcAft>
                <a:spcPts val="600"/>
              </a:spcAft>
            </a:pPr>
            <a:fld id="{E13ED7F5-D386-9F4E-93F6-FF04FAB3DF3D}" type="datetime4">
              <a:rPr lang="en-GB" smtClean="0"/>
              <a:pPr>
                <a:spcAft>
                  <a:spcPts val="600"/>
                </a:spcAft>
              </a:pPr>
              <a:t>20 June 2025</a:t>
            </a:fld>
            <a:endParaRPr lang="en-US"/>
          </a:p>
        </p:txBody>
      </p:sp>
      <p:sp>
        <p:nvSpPr>
          <p:cNvPr id="5" name="Slide Number Placeholder 4">
            <a:extLst>
              <a:ext uri="{FF2B5EF4-FFF2-40B4-BE49-F238E27FC236}">
                <a16:creationId xmlns:a16="http://schemas.microsoft.com/office/drawing/2014/main" id="{4DCDCE6A-D2BB-CF97-3182-87D24FFD1026}"/>
              </a:ext>
            </a:extLst>
          </p:cNvPr>
          <p:cNvSpPr>
            <a:spLocks noGrp="1"/>
          </p:cNvSpPr>
          <p:nvPr>
            <p:ph type="sldNum" sz="quarter" idx="4294967295"/>
          </p:nvPr>
        </p:nvSpPr>
        <p:spPr>
          <a:xfrm>
            <a:off x="8593138" y="4865688"/>
            <a:ext cx="550862" cy="225425"/>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6</a:t>
            </a:fld>
            <a:endParaRPr lang="en-US"/>
          </a:p>
        </p:txBody>
      </p:sp>
      <p:sp>
        <p:nvSpPr>
          <p:cNvPr id="6" name="Footer Placeholder 5">
            <a:extLst>
              <a:ext uri="{FF2B5EF4-FFF2-40B4-BE49-F238E27FC236}">
                <a16:creationId xmlns:a16="http://schemas.microsoft.com/office/drawing/2014/main" id="{9F82A9F6-5F04-C94A-C01B-27C2C73D8E4B}"/>
              </a:ext>
            </a:extLst>
          </p:cNvPr>
          <p:cNvSpPr>
            <a:spLocks noGrp="1"/>
          </p:cNvSpPr>
          <p:nvPr>
            <p:ph type="ftr" sz="quarter" idx="4294967295"/>
          </p:nvPr>
        </p:nvSpPr>
        <p:spPr>
          <a:xfrm>
            <a:off x="0" y="4865688"/>
            <a:ext cx="4483100" cy="225425"/>
          </a:xfrm>
        </p:spPr>
        <p:txBody>
          <a:bodyPr anchor="ctr">
            <a:normAutofit/>
          </a:bodyPr>
          <a:lstStyle/>
          <a:p>
            <a:pPr>
              <a:lnSpc>
                <a:spcPct val="90000"/>
              </a:lnSpc>
              <a:spcAft>
                <a:spcPts val="600"/>
              </a:spcAft>
            </a:pPr>
            <a:r>
              <a:rPr lang="en-US"/>
              <a:t>Security marking: </a:t>
            </a:r>
            <a:r>
              <a:rPr lang="en-US" b="1"/>
              <a:t>PUBLIC</a:t>
            </a:r>
          </a:p>
        </p:txBody>
      </p:sp>
      <p:graphicFrame>
        <p:nvGraphicFramePr>
          <p:cNvPr id="11" name="Rectangle 1">
            <a:extLst>
              <a:ext uri="{FF2B5EF4-FFF2-40B4-BE49-F238E27FC236}">
                <a16:creationId xmlns:a16="http://schemas.microsoft.com/office/drawing/2014/main" id="{0DD2A340-0A4D-BE0E-027B-F1236A182870}"/>
              </a:ext>
            </a:extLst>
          </p:cNvPr>
          <p:cNvGraphicFramePr>
            <a:graphicFrameLocks noGrp="1"/>
          </p:cNvGraphicFramePr>
          <p:nvPr>
            <p:ph idx="4294967295"/>
            <p:extLst>
              <p:ext uri="{D42A27DB-BD31-4B8C-83A1-F6EECF244321}">
                <p14:modId xmlns:p14="http://schemas.microsoft.com/office/powerpoint/2010/main" val="369983687"/>
              </p:ext>
            </p:extLst>
          </p:nvPr>
        </p:nvGraphicFramePr>
        <p:xfrm>
          <a:off x="287338" y="1497013"/>
          <a:ext cx="8569325" cy="314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9347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20 June 2025</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dirty="0"/>
              <a:t>Security marking: </a:t>
            </a:r>
            <a:r>
              <a:rPr lang="en-US" b="1" dirty="0"/>
              <a:t>PUBLIC</a:t>
            </a:r>
          </a:p>
        </p:txBody>
      </p:sp>
      <p:sp>
        <p:nvSpPr>
          <p:cNvPr id="6" name="Content Placeholder 5">
            <a:extLst>
              <a:ext uri="{FF2B5EF4-FFF2-40B4-BE49-F238E27FC236}">
                <a16:creationId xmlns:a16="http://schemas.microsoft.com/office/drawing/2014/main" id="{C08B5A15-E0B8-C33A-05AD-F3B526E7AFB0}"/>
              </a:ext>
            </a:extLst>
          </p:cNvPr>
          <p:cNvSpPr>
            <a:spLocks noGrp="1"/>
          </p:cNvSpPr>
          <p:nvPr>
            <p:ph idx="4294967295"/>
          </p:nvPr>
        </p:nvSpPr>
        <p:spPr>
          <a:xfrm>
            <a:off x="432442" y="1462409"/>
            <a:ext cx="8100954" cy="2728952"/>
          </a:xfrm>
        </p:spPr>
        <p:txBody>
          <a:bodyPr/>
          <a:lstStyle/>
          <a:p>
            <a:pPr marL="0" indent="0" algn="l">
              <a:buNone/>
            </a:pPr>
            <a:r>
              <a:rPr lang="en-GB" sz="1200" b="1" i="0" dirty="0">
                <a:solidFill>
                  <a:srgbClr val="333333"/>
                </a:solidFill>
                <a:effectLst/>
                <a:latin typeface="Roboto" panose="02000000000000000000" pitchFamily="2" charset="0"/>
                <a:ea typeface="Roboto" panose="02000000000000000000" pitchFamily="2" charset="0"/>
                <a:cs typeface="Roboto" panose="02000000000000000000" pitchFamily="2" charset="0"/>
              </a:rPr>
              <a:t>Information could include</a:t>
            </a:r>
            <a:r>
              <a:rPr lang="en-GB" sz="12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a:t>
            </a:r>
          </a:p>
          <a:p>
            <a:pPr marL="342900" lvl="0" indent="-342900">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context of your school, college, or centre e.g. performance, intake demographics, progression rates to higher education etc.</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your portfolio of qualification provision and any restrictions on options students may have.</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buFont typeface="Symbol" panose="05050102010706020507" pitchFamily="18" charset="2"/>
              <a:buChar char=""/>
            </a:pPr>
            <a:r>
              <a:rPr lang="en-GB" sz="1200" dirty="0">
                <a:solidFill>
                  <a:srgbClr val="333333"/>
                </a:solidFill>
                <a:latin typeface="Roboto" panose="02000000000000000000" pitchFamily="2" charset="0"/>
                <a:ea typeface="Roboto" panose="02000000000000000000" pitchFamily="2" charset="0"/>
                <a:cs typeface="Roboto" panose="02000000000000000000" pitchFamily="2" charset="0"/>
              </a:rPr>
              <a:t>n</a:t>
            </a: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on-UK qualification information – if you are providing a reference for a student studying outside the UK school system, it can be helpful to include a brief overview of the qualification profile.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information about your school, college or centre which may affect performance, such as significant staff changes, (sustained closure of buildings due to circumstances such as fire, flooring or RAAC), or other sustained disruptions or events that have impacted a whole cohort of students. </a:t>
            </a:r>
            <a:endParaRPr lang="en-GB" sz="1200" dirty="0">
              <a:effectLst/>
              <a:latin typeface="Roboto" panose="02000000000000000000" pitchFamily="2" charset="0"/>
              <a:ea typeface="Roboto" panose="02000000000000000000" pitchFamily="2" charset="0"/>
              <a:cs typeface="Roboto" panose="02000000000000000000" pitchFamily="2" charset="0"/>
            </a:endParaRPr>
          </a:p>
          <a:p>
            <a:pPr marL="342900" lvl="0" indent="-342900">
              <a:buFont typeface="Symbol" panose="05050102010706020507" pitchFamily="18" charset="2"/>
              <a:buChar char=""/>
            </a:pPr>
            <a:r>
              <a:rPr lang="en-GB" sz="1200" dirty="0">
                <a:solidFill>
                  <a:srgbClr val="333333"/>
                </a:solidFill>
                <a:effectLst/>
                <a:latin typeface="Roboto" panose="02000000000000000000" pitchFamily="2" charset="0"/>
                <a:ea typeface="Roboto" panose="02000000000000000000" pitchFamily="2" charset="0"/>
                <a:cs typeface="Roboto" panose="02000000000000000000" pitchFamily="2" charset="0"/>
              </a:rPr>
              <a:t>any policies or processes used for predicting grades (e.g. internal assessments). This is an opportunity to articulate any policy about not predicting grades for qualifications where the school or college feels the assessment method or qualification structure is not suited to predictions.  </a:t>
            </a:r>
            <a:endParaRPr lang="en-GB" sz="1200" dirty="0">
              <a:effectLst/>
              <a:latin typeface="Roboto" panose="02000000000000000000" pitchFamily="2" charset="0"/>
              <a:ea typeface="Roboto" panose="02000000000000000000" pitchFamily="2" charset="0"/>
              <a:cs typeface="Roboto" panose="02000000000000000000" pitchFamily="2" charset="0"/>
            </a:endParaRPr>
          </a:p>
        </p:txBody>
      </p:sp>
      <p:grpSp>
        <p:nvGrpSpPr>
          <p:cNvPr id="2" name="Group 1">
            <a:extLst>
              <a:ext uri="{FF2B5EF4-FFF2-40B4-BE49-F238E27FC236}">
                <a16:creationId xmlns:a16="http://schemas.microsoft.com/office/drawing/2014/main" id="{11CECC29-FD23-AF44-F517-7E3ACCC90418}"/>
              </a:ext>
            </a:extLst>
          </p:cNvPr>
          <p:cNvGrpSpPr>
            <a:grpSpLocks/>
          </p:cNvGrpSpPr>
          <p:nvPr/>
        </p:nvGrpSpPr>
        <p:grpSpPr>
          <a:xfrm>
            <a:off x="205488" y="305011"/>
            <a:ext cx="9284846" cy="869354"/>
            <a:chOff x="198560" y="681135"/>
            <a:chExt cx="9284846" cy="869354"/>
          </a:xfrm>
        </p:grpSpPr>
        <p:sp>
          <p:nvSpPr>
            <p:cNvPr id="8" name="Rectangle: Rounded Corners 7">
              <a:extLst>
                <a:ext uri="{FF2B5EF4-FFF2-40B4-BE49-F238E27FC236}">
                  <a16:creationId xmlns:a16="http://schemas.microsoft.com/office/drawing/2014/main" id="{479644EA-19B5-5611-95A5-03B5F6A4DF10}"/>
                </a:ext>
              </a:extLst>
            </p:cNvPr>
            <p:cNvSpPr>
              <a:spLocks/>
            </p:cNvSpPr>
            <p:nvPr/>
          </p:nvSpPr>
          <p:spPr>
            <a:xfrm>
              <a:off x="198560" y="681135"/>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9" name="TextBox 8">
              <a:extLst>
                <a:ext uri="{FF2B5EF4-FFF2-40B4-BE49-F238E27FC236}">
                  <a16:creationId xmlns:a16="http://schemas.microsoft.com/office/drawing/2014/main" id="{F9220576-2D8D-677E-4E5D-C940379B7764}"/>
                </a:ext>
              </a:extLst>
            </p:cNvPr>
            <p:cNvSpPr txBox="1">
              <a:spLocks/>
            </p:cNvSpPr>
            <p:nvPr/>
          </p:nvSpPr>
          <p:spPr>
            <a:xfrm>
              <a:off x="1102885" y="959084"/>
              <a:ext cx="8380521" cy="369332"/>
            </a:xfrm>
            <a:prstGeom prst="rect">
              <a:avLst/>
            </a:prstGeom>
            <a:noFill/>
          </p:spPr>
          <p:txBody>
            <a:bodyPr wrap="square" lIns="91440" tIns="45720" rIns="91440" bIns="45720" rtlCol="0" anchor="t">
              <a:spAutoFit/>
            </a:bodyPr>
            <a:lstStyle/>
            <a:p>
              <a:r>
                <a:rPr lang="en-GB" sz="1800" dirty="0">
                  <a:latin typeface="Roboto" panose="02000000000000000000" pitchFamily="2" charset="0"/>
                  <a:ea typeface="Roboto" panose="02000000000000000000" pitchFamily="2" charset="0"/>
                  <a:cs typeface="Roboto" panose="02000000000000000000" pitchFamily="2" charset="0"/>
                </a:rPr>
                <a:t>Section 1: </a:t>
              </a:r>
              <a:r>
                <a:rPr lang="en-GB" dirty="0">
                  <a:latin typeface="Roboto" panose="02000000000000000000" pitchFamily="2" charset="0"/>
                  <a:ea typeface="Roboto" panose="02000000000000000000" pitchFamily="2" charset="0"/>
                  <a:cs typeface="Roboto" panose="02000000000000000000" pitchFamily="2" charset="0"/>
                </a:rPr>
                <a:t>Enter a </a:t>
              </a:r>
              <a:r>
                <a:rPr lang="en-US" sz="1800" dirty="0">
                  <a:latin typeface="Roboto" panose="02000000000000000000" pitchFamily="2" charset="0"/>
                  <a:ea typeface="Roboto" panose="02000000000000000000" pitchFamily="2" charset="0"/>
                  <a:cs typeface="Roboto" panose="02000000000000000000" pitchFamily="2" charset="0"/>
                </a:rPr>
                <a:t>general statement about your school/college</a:t>
              </a:r>
              <a:r>
                <a:rPr lang="en-US" dirty="0">
                  <a:latin typeface="Roboto" panose="02000000000000000000" pitchFamily="2" charset="0"/>
                  <a:ea typeface="Roboto" panose="02000000000000000000" pitchFamily="2" charset="0"/>
                  <a:cs typeface="Roboto" panose="02000000000000000000" pitchFamily="2" charset="0"/>
                </a:rPr>
                <a:t>/</a:t>
              </a:r>
              <a:r>
                <a:rPr lang="en-US" dirty="0" err="1">
                  <a:latin typeface="Roboto" panose="02000000000000000000" pitchFamily="2" charset="0"/>
                  <a:ea typeface="Roboto" panose="02000000000000000000" pitchFamily="2" charset="0"/>
                  <a:cs typeface="Roboto" panose="02000000000000000000" pitchFamily="2" charset="0"/>
                </a:rPr>
                <a:t>centre</a:t>
              </a:r>
              <a:r>
                <a:rPr lang="en-US" dirty="0">
                  <a:latin typeface="Roboto" panose="02000000000000000000" pitchFamily="2" charset="0"/>
                  <a:ea typeface="Roboto" panose="02000000000000000000" pitchFamily="2" charset="0"/>
                  <a:cs typeface="Roboto" panose="02000000000000000000" pitchFamily="2" charset="0"/>
                </a:rPr>
                <a:t>.</a:t>
              </a:r>
              <a:r>
                <a:rPr lang="en-GB" dirty="0">
                  <a:latin typeface="Roboto" panose="02000000000000000000" pitchFamily="2" charset="0"/>
                  <a:ea typeface="Roboto" panose="02000000000000000000" pitchFamily="2" charset="0"/>
                  <a:cs typeface="Roboto" panose="02000000000000000000" pitchFamily="2" charset="0"/>
                </a:rPr>
                <a:t> </a:t>
              </a:r>
            </a:p>
          </p:txBody>
        </p:sp>
        <p:sp>
          <p:nvSpPr>
            <p:cNvPr id="10" name="Rectangle 9" descr="Schoolhouse with solid fill">
              <a:extLst>
                <a:ext uri="{FF2B5EF4-FFF2-40B4-BE49-F238E27FC236}">
                  <a16:creationId xmlns:a16="http://schemas.microsoft.com/office/drawing/2014/main" id="{DA6A84A8-CC21-BCE6-716B-648316045DAF}"/>
                </a:ext>
              </a:extLst>
            </p:cNvPr>
            <p:cNvSpPr>
              <a:spLocks/>
            </p:cNvSpPr>
            <p:nvPr/>
          </p:nvSpPr>
          <p:spPr>
            <a:xfrm>
              <a:off x="425514" y="812297"/>
              <a:ext cx="586539" cy="60813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a:lstStyle/>
            <a:p>
              <a:endParaRPr lang="en-GB"/>
            </a:p>
          </p:txBody>
        </p:sp>
      </p:grpSp>
      <p:sp>
        <p:nvSpPr>
          <p:cNvPr id="7" name="TextBox 6">
            <a:extLst>
              <a:ext uri="{FF2B5EF4-FFF2-40B4-BE49-F238E27FC236}">
                <a16:creationId xmlns:a16="http://schemas.microsoft.com/office/drawing/2014/main" id="{5E0199A5-D7DE-55ED-BDE9-5E06A6950E3A}"/>
              </a:ext>
            </a:extLst>
          </p:cNvPr>
          <p:cNvSpPr txBox="1"/>
          <p:nvPr/>
        </p:nvSpPr>
        <p:spPr>
          <a:xfrm>
            <a:off x="7524" y="4479406"/>
            <a:ext cx="8987064" cy="246221"/>
          </a:xfrm>
          <a:prstGeom prst="rect">
            <a:avLst/>
          </a:prstGeom>
          <a:solidFill>
            <a:schemeClr val="tx1"/>
          </a:solidFill>
        </p:spPr>
        <p:txBody>
          <a:bodyPr wrap="square">
            <a:spAutoFit/>
          </a:bodyPr>
          <a:lstStyle/>
          <a:p>
            <a:pPr algn="ctr"/>
            <a:r>
              <a:rPr lang="en-GB" sz="1000" dirty="0">
                <a:solidFill>
                  <a:schemeClr val="bg1"/>
                </a:solidFill>
                <a:effectLst/>
                <a:latin typeface="Roboto" panose="02000000000000000000" pitchFamily="2" charset="0"/>
                <a:ea typeface="Roboto" panose="02000000000000000000" pitchFamily="2" charset="0"/>
                <a:cs typeface="Roboto" panose="02000000000000000000" pitchFamily="2" charset="0"/>
              </a:rPr>
              <a:t>Please read the full information and guidance on </a:t>
            </a:r>
            <a:r>
              <a:rPr lang="en-GB" sz="1000" b="1" u="sng" dirty="0">
                <a:solidFill>
                  <a:schemeClr val="bg1"/>
                </a:solidFill>
                <a:effectLst/>
                <a:latin typeface="Roboto" panose="02000000000000000000" pitchFamily="2" charset="0"/>
                <a:ea typeface="Roboto" panose="02000000000000000000" pitchFamily="2" charset="0"/>
                <a:cs typeface="Roboto" panose="02000000000000000000" pitchFamily="2" charset="0"/>
                <a:hlinkClick r:id="rId5"/>
              </a:rPr>
              <a:t>ucas.com/advisers/references</a:t>
            </a:r>
            <a:r>
              <a:rPr lang="en-GB" sz="1000" b="1" u="sng" dirty="0">
                <a:solidFill>
                  <a:schemeClr val="bg1"/>
                </a:solidFill>
                <a:latin typeface="Roboto" panose="02000000000000000000" pitchFamily="2" charset="0"/>
                <a:ea typeface="Roboto" panose="02000000000000000000" pitchFamily="2" charset="0"/>
                <a:cs typeface="Roboto" panose="02000000000000000000" pitchFamily="2" charset="0"/>
                <a:hlinkClick r:id="rId5"/>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which</a:t>
            </a:r>
            <a:r>
              <a:rPr lang="en-GB" sz="10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r>
              <a:rPr lang="en-GB" sz="1000" dirty="0">
                <a:solidFill>
                  <a:schemeClr val="bg1"/>
                </a:solidFill>
                <a:latin typeface="Roboto" panose="02000000000000000000" pitchFamily="2" charset="0"/>
                <a:ea typeface="Roboto" panose="02000000000000000000" pitchFamily="2" charset="0"/>
                <a:cs typeface="Roboto" panose="02000000000000000000" pitchFamily="2" charset="0"/>
              </a:rPr>
              <a:t>includes answers to our frequently asked questions.</a:t>
            </a:r>
          </a:p>
        </p:txBody>
      </p:sp>
    </p:spTree>
    <p:extLst>
      <p:ext uri="{BB962C8B-B14F-4D97-AF65-F5344CB8AC3E}">
        <p14:creationId xmlns:p14="http://schemas.microsoft.com/office/powerpoint/2010/main" val="128139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5BFE64-057D-0EBF-956D-22F3836A3F53}"/>
              </a:ext>
            </a:extLst>
          </p:cNvPr>
          <p:cNvSpPr>
            <a:spLocks noGrp="1"/>
          </p:cNvSpPr>
          <p:nvPr>
            <p:ph type="dt" sz="half" idx="2"/>
          </p:nvPr>
        </p:nvSpPr>
        <p:spPr/>
        <p:txBody>
          <a:bodyPr/>
          <a:lstStyle/>
          <a:p>
            <a:fld id="{E13ED7F5-D386-9F4E-93F6-FF04FAB3DF3D}" type="datetime4">
              <a:rPr lang="en-GB" smtClean="0"/>
              <a:t>20 June 2025</a:t>
            </a:fld>
            <a:endParaRPr lang="en-US"/>
          </a:p>
        </p:txBody>
      </p:sp>
      <p:sp>
        <p:nvSpPr>
          <p:cNvPr id="5" name="Slide Number Placeholder 4">
            <a:extLst>
              <a:ext uri="{FF2B5EF4-FFF2-40B4-BE49-F238E27FC236}">
                <a16:creationId xmlns:a16="http://schemas.microsoft.com/office/drawing/2014/main" id="{ACF51D7F-2BE0-7D2B-06D5-3566D5F71232}"/>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6" name="Footer Placeholder 5">
            <a:extLst>
              <a:ext uri="{FF2B5EF4-FFF2-40B4-BE49-F238E27FC236}">
                <a16:creationId xmlns:a16="http://schemas.microsoft.com/office/drawing/2014/main" id="{67D10944-D366-8547-2FE4-F7B02AA7A742}"/>
              </a:ext>
            </a:extLst>
          </p:cNvPr>
          <p:cNvSpPr>
            <a:spLocks noGrp="1"/>
          </p:cNvSpPr>
          <p:nvPr>
            <p:ph type="ftr" sz="quarter" idx="3"/>
          </p:nvPr>
        </p:nvSpPr>
        <p:spPr/>
        <p:txBody>
          <a:bodyPr/>
          <a:lstStyle/>
          <a:p>
            <a:r>
              <a:rPr lang="en-US" dirty="0"/>
              <a:t>Security marking: </a:t>
            </a:r>
            <a:r>
              <a:rPr lang="en-US" b="1" dirty="0"/>
              <a:t>PUBLIC</a:t>
            </a:r>
          </a:p>
        </p:txBody>
      </p:sp>
      <p:sp>
        <p:nvSpPr>
          <p:cNvPr id="2" name="Content Placeholder 1">
            <a:extLst>
              <a:ext uri="{FF2B5EF4-FFF2-40B4-BE49-F238E27FC236}">
                <a16:creationId xmlns:a16="http://schemas.microsoft.com/office/drawing/2014/main" id="{6EEA3F4A-8BFB-66F7-0E80-176C58FAA247}"/>
              </a:ext>
            </a:extLst>
          </p:cNvPr>
          <p:cNvSpPr>
            <a:spLocks noGrp="1"/>
          </p:cNvSpPr>
          <p:nvPr>
            <p:ph idx="4294967295"/>
          </p:nvPr>
        </p:nvSpPr>
        <p:spPr>
          <a:xfrm>
            <a:off x="308768" y="1462088"/>
            <a:ext cx="8413751" cy="2779712"/>
          </a:xfrm>
        </p:spPr>
        <p:txBody>
          <a:bodyPr vert="horz" wrap="square" lIns="0" tIns="0" rIns="0" bIns="0" rtlCol="0" anchor="t">
            <a:spAutoFit/>
          </a:bodyPr>
          <a:lstStyle/>
          <a:p>
            <a:pPr>
              <a:buFont typeface="Arial" panose="020B0604020202020204" pitchFamily="34" charset="0"/>
              <a:buChar char="•"/>
            </a:pPr>
            <a:r>
              <a:rPr lang="en-GB" sz="1400" dirty="0">
                <a:solidFill>
                  <a:srgbClr val="333333"/>
                </a:solidFill>
                <a:latin typeface="Roboto" panose="02000000000000000000" pitchFamily="2" charset="0"/>
                <a:ea typeface="Roboto" panose="02000000000000000000" pitchFamily="2" charset="0"/>
                <a:cs typeface="Roboto" panose="02000000000000000000" pitchFamily="2" charset="0"/>
              </a:rPr>
              <a:t>There is a reference template </a:t>
            </a:r>
            <a:r>
              <a:rPr lang="en-GB" sz="1400" dirty="0">
                <a:effectLst/>
                <a:latin typeface="Roboto" panose="02000000000000000000" pitchFamily="2" charset="0"/>
                <a:ea typeface="Roboto" panose="02000000000000000000" pitchFamily="2" charset="0"/>
                <a:cs typeface="Roboto" panose="02000000000000000000" pitchFamily="2" charset="0"/>
              </a:rPr>
              <a:t>(under centre management) in the Adviser Portal to create a standard statement which can be added to each student's reference via a tick box. </a:t>
            </a:r>
            <a:r>
              <a:rPr lang="en-GB" sz="1400" kern="100" dirty="0">
                <a:effectLst/>
                <a:latin typeface="Roboto" panose="02000000000000000000" pitchFamily="2" charset="0"/>
                <a:ea typeface="Roboto" panose="02000000000000000000" pitchFamily="2" charset="0"/>
                <a:cs typeface="Roboto" panose="02000000000000000000" pitchFamily="2" charset="0"/>
              </a:rPr>
              <a:t> </a:t>
            </a:r>
          </a:p>
          <a:p>
            <a:pPr>
              <a:buFont typeface="Arial" panose="020B0604020202020204" pitchFamily="34" charset="0"/>
              <a:buChar char="•"/>
            </a:pPr>
            <a:r>
              <a:rPr lang="en-GB" sz="14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If a staff member at your centre has entered reference template text in </a:t>
            </a:r>
            <a:r>
              <a:rPr lang="en-GB" sz="1400" b="1" i="0" dirty="0">
                <a:solidFill>
                  <a:srgbClr val="333333"/>
                </a:solidFill>
                <a:effectLst/>
                <a:latin typeface="Roboto" panose="02000000000000000000" pitchFamily="2" charset="0"/>
                <a:ea typeface="Roboto" panose="02000000000000000000" pitchFamily="2" charset="0"/>
                <a:cs typeface="Roboto" panose="02000000000000000000" pitchFamily="2" charset="0"/>
              </a:rPr>
              <a:t>'Centre management</a:t>
            </a:r>
            <a:r>
              <a:rPr lang="en-GB" sz="14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 t</a:t>
            </a:r>
            <a:r>
              <a:rPr lang="en-GB" sz="1400" dirty="0">
                <a:latin typeface="Roboto" panose="02000000000000000000" pitchFamily="2" charset="0"/>
                <a:ea typeface="Roboto" panose="02000000000000000000" pitchFamily="2" charset="0"/>
                <a:cs typeface="Roboto" panose="02000000000000000000" pitchFamily="2" charset="0"/>
              </a:rPr>
              <a:t>he information you enter in the template can be used to complete </a:t>
            </a:r>
            <a:r>
              <a:rPr lang="en-GB" sz="1400" b="1" dirty="0">
                <a:latin typeface="Roboto" panose="02000000000000000000" pitchFamily="2" charset="0"/>
                <a:ea typeface="Roboto" panose="02000000000000000000" pitchFamily="2" charset="0"/>
                <a:cs typeface="Roboto" panose="02000000000000000000" pitchFamily="2" charset="0"/>
              </a:rPr>
              <a:t>section 1</a:t>
            </a:r>
            <a:r>
              <a:rPr lang="en-GB" sz="1400" dirty="0">
                <a:latin typeface="Roboto" panose="02000000000000000000" pitchFamily="2" charset="0"/>
                <a:ea typeface="Roboto" panose="02000000000000000000" pitchFamily="2" charset="0"/>
                <a:cs typeface="Roboto" panose="02000000000000000000" pitchFamily="2" charset="0"/>
              </a:rPr>
              <a:t> and added to each applicant reference in the Application details page.</a:t>
            </a:r>
          </a:p>
          <a:p>
            <a:pPr>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If you update the reference template at any point the new template information will not update in the references you’ve already added the template to.</a:t>
            </a:r>
          </a:p>
          <a:p>
            <a:pPr>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Only staff with permissions to manage a centre’s details in ‘Centre management’ will be able to add or edit the reference template. </a:t>
            </a:r>
          </a:p>
          <a:p>
            <a:pPr>
              <a:buFont typeface="Arial" panose="020B0604020202020204" pitchFamily="34" charset="0"/>
              <a:buChar char="•"/>
            </a:pPr>
            <a:r>
              <a:rPr lang="en-GB" sz="1400" dirty="0">
                <a:latin typeface="Roboto" panose="02000000000000000000" pitchFamily="2" charset="0"/>
                <a:ea typeface="Roboto" panose="02000000000000000000" pitchFamily="2" charset="0"/>
                <a:cs typeface="Roboto" panose="02000000000000000000" pitchFamily="2" charset="0"/>
              </a:rPr>
              <a:t>Staff with ‘Application management’ permission to ‘edit’ references will be able to add the template in to individual references in the application details. </a:t>
            </a:r>
          </a:p>
        </p:txBody>
      </p:sp>
      <p:sp>
        <p:nvSpPr>
          <p:cNvPr id="3" name="Title 2">
            <a:extLst>
              <a:ext uri="{FF2B5EF4-FFF2-40B4-BE49-F238E27FC236}">
                <a16:creationId xmlns:a16="http://schemas.microsoft.com/office/drawing/2014/main" id="{BC77A904-0204-A06A-A5A2-CD4C35EDC85B}"/>
              </a:ext>
            </a:extLst>
          </p:cNvPr>
          <p:cNvSpPr>
            <a:spLocks noGrp="1"/>
          </p:cNvSpPr>
          <p:nvPr>
            <p:ph type="title" idx="4294967295"/>
          </p:nvPr>
        </p:nvSpPr>
        <p:spPr>
          <a:xfrm>
            <a:off x="308768" y="266123"/>
            <a:ext cx="7610475" cy="781050"/>
          </a:xfrm>
        </p:spPr>
        <p:txBody>
          <a:bodyPr/>
          <a:lstStyle/>
          <a:p>
            <a:r>
              <a:rPr lang="en-GB" dirty="0"/>
              <a:t>Reference template in Centre management</a:t>
            </a:r>
          </a:p>
        </p:txBody>
      </p:sp>
    </p:spTree>
    <p:extLst>
      <p:ext uri="{BB962C8B-B14F-4D97-AF65-F5344CB8AC3E}">
        <p14:creationId xmlns:p14="http://schemas.microsoft.com/office/powerpoint/2010/main" val="360696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02A08-F82E-01B2-F227-6FAE275D67F2}"/>
              </a:ext>
            </a:extLst>
          </p:cNvPr>
          <p:cNvSpPr>
            <a:spLocks noGrp="1"/>
          </p:cNvSpPr>
          <p:nvPr>
            <p:ph type="dt" sz="half" idx="2"/>
          </p:nvPr>
        </p:nvSpPr>
        <p:spPr/>
        <p:txBody>
          <a:bodyPr/>
          <a:lstStyle/>
          <a:p>
            <a:fld id="{E13ED7F5-D386-9F4E-93F6-FF04FAB3DF3D}" type="datetime4">
              <a:rPr lang="en-GB" smtClean="0"/>
              <a:pPr/>
              <a:t>20 June 2025</a:t>
            </a:fld>
            <a:endParaRPr lang="en-US" dirty="0"/>
          </a:p>
        </p:txBody>
      </p:sp>
      <p:sp>
        <p:nvSpPr>
          <p:cNvPr id="3" name="Slide Number Placeholder 2">
            <a:extLst>
              <a:ext uri="{FF2B5EF4-FFF2-40B4-BE49-F238E27FC236}">
                <a16:creationId xmlns:a16="http://schemas.microsoft.com/office/drawing/2014/main" id="{C976861C-5839-C38B-950C-B91B9FD336EF}"/>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4" name="Footer Placeholder 3">
            <a:extLst>
              <a:ext uri="{FF2B5EF4-FFF2-40B4-BE49-F238E27FC236}">
                <a16:creationId xmlns:a16="http://schemas.microsoft.com/office/drawing/2014/main" id="{85991D44-5A81-9D46-FBA3-6B8AB848194E}"/>
              </a:ext>
            </a:extLst>
          </p:cNvPr>
          <p:cNvSpPr>
            <a:spLocks noGrp="1"/>
          </p:cNvSpPr>
          <p:nvPr>
            <p:ph type="ftr" sz="quarter" idx="3"/>
          </p:nvPr>
        </p:nvSpPr>
        <p:spPr/>
        <p:txBody>
          <a:bodyPr/>
          <a:lstStyle/>
          <a:p>
            <a:r>
              <a:rPr lang="en-US" dirty="0"/>
              <a:t>Security marking: </a:t>
            </a:r>
            <a:r>
              <a:rPr lang="en-US" b="1" dirty="0"/>
              <a:t>PUBLIC</a:t>
            </a:r>
          </a:p>
        </p:txBody>
      </p:sp>
      <p:sp>
        <p:nvSpPr>
          <p:cNvPr id="12" name="Rectangle 11">
            <a:extLst>
              <a:ext uri="{FF2B5EF4-FFF2-40B4-BE49-F238E27FC236}">
                <a16:creationId xmlns:a16="http://schemas.microsoft.com/office/drawing/2014/main" id="{59B4B35F-4FFE-660F-5A85-476BC1C5B932}"/>
              </a:ext>
            </a:extLst>
          </p:cNvPr>
          <p:cNvSpPr/>
          <p:nvPr/>
        </p:nvSpPr>
        <p:spPr>
          <a:xfrm>
            <a:off x="2650921" y="604007"/>
            <a:ext cx="654341" cy="226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screenshot of a website&#10;&#10;AI-generated content may be incorrect.">
            <a:extLst>
              <a:ext uri="{FF2B5EF4-FFF2-40B4-BE49-F238E27FC236}">
                <a16:creationId xmlns:a16="http://schemas.microsoft.com/office/drawing/2014/main" id="{188C3292-B5B5-3EE2-5DB3-D47F5C3C5894}"/>
              </a:ext>
            </a:extLst>
          </p:cNvPr>
          <p:cNvPicPr>
            <a:picLocks noGrp="1" noRot="1" noChangeAspect="1" noMove="1" noResize="1" noEditPoints="1" noAdjustHandles="1" noChangeArrowheads="1" noChangeShapeType="1" noCrop="1"/>
          </p:cNvPicPr>
          <p:nvPr/>
        </p:nvPicPr>
        <p:blipFill>
          <a:blip r:embed="rId2"/>
          <a:stretch>
            <a:fillRect/>
          </a:stretch>
        </p:blipFill>
        <p:spPr>
          <a:xfrm>
            <a:off x="142659" y="518486"/>
            <a:ext cx="8858682" cy="4106527"/>
          </a:xfrm>
          <a:prstGeom prst="rect">
            <a:avLst/>
          </a:prstGeom>
        </p:spPr>
      </p:pic>
      <p:sp>
        <p:nvSpPr>
          <p:cNvPr id="16" name="Rectangle 15">
            <a:extLst>
              <a:ext uri="{FF2B5EF4-FFF2-40B4-BE49-F238E27FC236}">
                <a16:creationId xmlns:a16="http://schemas.microsoft.com/office/drawing/2014/main" id="{14828B6F-90B9-FF5D-B3C1-568360E0674B}"/>
              </a:ext>
            </a:extLst>
          </p:cNvPr>
          <p:cNvSpPr>
            <a:spLocks noGrp="1" noRot="1" noMove="1" noResize="1" noEditPoints="1" noAdjustHandles="1" noChangeArrowheads="1" noChangeShapeType="1"/>
          </p:cNvSpPr>
          <p:nvPr/>
        </p:nvSpPr>
        <p:spPr>
          <a:xfrm>
            <a:off x="287338" y="3707934"/>
            <a:ext cx="1180735" cy="28522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7515852"/>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52CE05F6DA1D4B9991FF277F2AFBC5" ma:contentTypeVersion="13" ma:contentTypeDescription="Create a new document." ma:contentTypeScope="" ma:versionID="f3d9175a664f4df4c4bbd6d734be0886">
  <xsd:schema xmlns:xsd="http://www.w3.org/2001/XMLSchema" xmlns:xs="http://www.w3.org/2001/XMLSchema" xmlns:p="http://schemas.microsoft.com/office/2006/metadata/properties" xmlns:ns2="87120ab4-7841-436f-b17f-3c05b0c5e2d7" xmlns:ns3="ed7062a3-93b7-4460-8331-5440e89ad5c1" xmlns:ns4="55603442-09ec-4cf3-b21f-b1c3f828b53a" targetNamespace="http://schemas.microsoft.com/office/2006/metadata/properties" ma:root="true" ma:fieldsID="cd9158fb90d49b5a823616db320a5afd" ns2:_="" ns3:_="" ns4:_="">
    <xsd:import namespace="87120ab4-7841-436f-b17f-3c05b0c5e2d7"/>
    <xsd:import namespace="ed7062a3-93b7-4460-8331-5440e89ad5c1"/>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120ab4-7841-436f-b17f-3c05b0c5e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7062a3-93b7-4460-8331-5440e89ad5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ee019c4-b652-443a-a6d1-4dfd703b22c6}" ma:internalName="TaxCatchAll" ma:showField="CatchAllData" ma:web="ed7062a3-93b7-4460-8331-5440e89ad5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87120ab4-7841-436f-b17f-3c05b0c5e2d7">
      <Terms xmlns="http://schemas.microsoft.com/office/infopath/2007/PartnerControls"/>
    </lcf76f155ced4ddcb4097134ff3c332f>
    <SharedWithUsers xmlns="ed7062a3-93b7-4460-8331-5440e89ad5c1">
      <UserInfo>
        <DisplayName>Sarah Derbyshire</DisplayName>
        <AccountId>158</AccountId>
        <AccountType/>
      </UserInfo>
      <UserInfo>
        <DisplayName>Trudi Woodhouse</DisplayName>
        <AccountId>209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C6F4A8-EAA2-4A73-8D66-7490ECFB891F}">
  <ds:schemaRefs>
    <ds:schemaRef ds:uri="55603442-09ec-4cf3-b21f-b1c3f828b53a"/>
    <ds:schemaRef ds:uri="87120ab4-7841-436f-b17f-3c05b0c5e2d7"/>
    <ds:schemaRef ds:uri="ed7062a3-93b7-4460-8331-5440e89ad5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0FDCD6-A7AB-4E9A-8D34-6EB49E737799}">
  <ds:schemaRefs>
    <ds:schemaRef ds:uri="http://purl.org/dc/dcmitype/"/>
    <ds:schemaRef ds:uri="http://www.w3.org/XML/1998/namespace"/>
    <ds:schemaRef ds:uri="http://purl.org/dc/elements/1.1/"/>
    <ds:schemaRef ds:uri="http://schemas.microsoft.com/office/2006/metadata/properties"/>
    <ds:schemaRef ds:uri="55603442-09ec-4cf3-b21f-b1c3f828b53a"/>
    <ds:schemaRef ds:uri="http://schemas.microsoft.com/office/infopath/2007/PartnerControls"/>
    <ds:schemaRef ds:uri="http://schemas.microsoft.com/office/2006/documentManagement/types"/>
    <ds:schemaRef ds:uri="87120ab4-7841-436f-b17f-3c05b0c5e2d7"/>
    <ds:schemaRef ds:uri="http://schemas.openxmlformats.org/package/2006/metadata/core-properties"/>
    <ds:schemaRef ds:uri="ed7062a3-93b7-4460-8331-5440e89ad5c1"/>
    <ds:schemaRef ds:uri="http://purl.org/dc/terms/"/>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217</TotalTime>
  <Words>2360</Words>
  <Application>Microsoft Office PowerPoint</Application>
  <PresentationFormat>On-screen Show (16:9)</PresentationFormat>
  <Paragraphs>159</Paragraphs>
  <Slides>21</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Calibri</vt:lpstr>
      <vt:lpstr>Calibri Light</vt:lpstr>
      <vt:lpstr>Roboto</vt:lpstr>
      <vt:lpstr>Roboto </vt:lpstr>
      <vt:lpstr>Roboto Light</vt:lpstr>
      <vt:lpstr>Roboto Thin</vt:lpstr>
      <vt:lpstr>Symbol</vt:lpstr>
      <vt:lpstr>Wingdings</vt:lpstr>
      <vt:lpstr>ucas2020</vt:lpstr>
      <vt:lpstr>ucas2020</vt:lpstr>
      <vt:lpstr>References </vt:lpstr>
      <vt:lpstr>UCAS registered centre linked applications </vt:lpstr>
      <vt:lpstr>Using this deck</vt:lpstr>
      <vt:lpstr>UCAS References</vt:lpstr>
      <vt:lpstr>Key information and guidance </vt:lpstr>
      <vt:lpstr>The Reference Sections</vt:lpstr>
      <vt:lpstr>PowerPoint Presentation</vt:lpstr>
      <vt:lpstr>Reference template in Centre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informational and guidance  </vt:lpstr>
      <vt:lpstr>Character count</vt:lpstr>
      <vt:lpstr>Formatting information </vt:lpstr>
      <vt:lpstr>Important information </vt:lpstr>
      <vt:lpstr>Further information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Sykes</dc:creator>
  <cp:lastModifiedBy>Samantha Sykes</cp:lastModifiedBy>
  <cp:revision>3</cp:revision>
  <dcterms:created xsi:type="dcterms:W3CDTF">2020-07-08T13:08:58Z</dcterms:created>
  <dcterms:modified xsi:type="dcterms:W3CDTF">2025-06-20T08:44:24Z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0x010100F652CE05F6DA1D4B9991FF277F2AFBC5</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014D6A06-AD48-46BE-BAA0-8AEA234F1C24</vt:lpwstr>
  </property>
  <property fmtid="{D5CDD505-2E9C-101B-9397-08002B2CF9AE}" pid="12" name="ArticulatePath">
    <vt:lpwstr>https://ucasonline-my.sharepoint.com/personal/s_sykes_ucas_ac_uk/Documents/Digital Learning - Strategy/References/Draft - Customer Guidance PPT</vt:lpwstr>
  </property>
</Properties>
</file>