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3"/>
  </p:notesMasterIdLst>
  <p:sldIdLst>
    <p:sldId id="357" r:id="rId5"/>
    <p:sldId id="442" r:id="rId6"/>
    <p:sldId id="443" r:id="rId7"/>
    <p:sldId id="444" r:id="rId8"/>
    <p:sldId id="377" r:id="rId9"/>
    <p:sldId id="365" r:id="rId10"/>
    <p:sldId id="445" r:id="rId11"/>
    <p:sldId id="390" r:id="rId12"/>
    <p:sldId id="366" r:id="rId13"/>
    <p:sldId id="413" r:id="rId14"/>
    <p:sldId id="367" r:id="rId15"/>
    <p:sldId id="368" r:id="rId16"/>
    <p:sldId id="448" r:id="rId17"/>
    <p:sldId id="450" r:id="rId18"/>
    <p:sldId id="449" r:id="rId19"/>
    <p:sldId id="372" r:id="rId20"/>
    <p:sldId id="411" r:id="rId21"/>
    <p:sldId id="37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9"/>
    <p:restoredTop sz="74764" autoAdjust="0"/>
  </p:normalViewPr>
  <p:slideViewPr>
    <p:cSldViewPr snapToGrid="0">
      <p:cViewPr varScale="1">
        <p:scale>
          <a:sx n="66" d="100"/>
          <a:sy n="66" d="100"/>
        </p:scale>
        <p:origin x="820" y="40"/>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B477A8-48CF-4FFB-AEF2-CE2C66B67C2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0F72507-D328-47BA-B1C6-F949C9CD201F}">
      <dgm:prSet phldrT="[Text]" custT="1"/>
      <dgm:spPr/>
      <dgm:t>
        <a:bodyPr/>
        <a:lstStyle/>
        <a:p>
          <a:pPr>
            <a:buFont typeface="+mj-lt"/>
            <a:buAutoNum type="arabicPeriod"/>
          </a:pPr>
          <a:r>
            <a:rPr lang="en-GB" sz="1200" b="1" dirty="0">
              <a:effectLst/>
              <a:latin typeface="Roboto" panose="02000000000000000000" pitchFamily="2" charset="0"/>
              <a:ea typeface="Roboto" panose="02000000000000000000" pitchFamily="2" charset="0"/>
              <a:cs typeface="Roboto" panose="02000000000000000000" pitchFamily="2" charset="0"/>
            </a:rPr>
            <a:t>Facilities</a:t>
          </a:r>
          <a:r>
            <a:rPr lang="en-GB" sz="900" dirty="0">
              <a:effectLst/>
              <a:latin typeface="+mn-lt"/>
              <a:ea typeface="Times New Roman" panose="02020603050405020304" pitchFamily="18" charset="0"/>
            </a:rPr>
            <a:t> </a:t>
          </a:r>
        </a:p>
        <a:p>
          <a:pPr>
            <a:buFont typeface="+mj-lt"/>
            <a:buAutoNum type="arabicPeriod"/>
          </a:pPr>
          <a:r>
            <a:rPr lang="en-GB" sz="1050" dirty="0">
              <a:effectLst/>
              <a:latin typeface="Roboto Light" panose="02000000000000000000" pitchFamily="2" charset="0"/>
              <a:ea typeface="Roboto Light" panose="02000000000000000000" pitchFamily="2" charset="0"/>
              <a:cs typeface="Roboto Light" panose="02000000000000000000" pitchFamily="2" charset="0"/>
            </a:rPr>
            <a:t>Conservatoires tend to be smaller institutions which are focused on specific areas of study; such as music, dance and drama. They will, therefore, have specialist teaching and facilities dedicated to these areas. </a:t>
          </a:r>
          <a:endParaRPr lang="en-GB" sz="1050" dirty="0">
            <a:latin typeface="Roboto Light" panose="02000000000000000000" pitchFamily="2" charset="0"/>
            <a:ea typeface="Roboto Light" panose="02000000000000000000" pitchFamily="2" charset="0"/>
            <a:cs typeface="Roboto Light" panose="02000000000000000000" pitchFamily="2" charset="0"/>
          </a:endParaRPr>
        </a:p>
      </dgm:t>
    </dgm:pt>
    <dgm:pt modelId="{36D34940-3FBE-410C-AB6D-093A2517A52F}" type="parTrans" cxnId="{8F4E06BD-D55C-4F0A-A7AD-56F16EEF9844}">
      <dgm:prSet/>
      <dgm:spPr/>
      <dgm:t>
        <a:bodyPr/>
        <a:lstStyle/>
        <a:p>
          <a:endParaRPr lang="en-GB"/>
        </a:p>
      </dgm:t>
    </dgm:pt>
    <dgm:pt modelId="{1E35C148-A9DC-4854-9327-1E19E3544363}" type="sibTrans" cxnId="{8F4E06BD-D55C-4F0A-A7AD-56F16EEF9844}">
      <dgm:prSet/>
      <dgm:spPr/>
      <dgm:t>
        <a:bodyPr/>
        <a:lstStyle/>
        <a:p>
          <a:endParaRPr lang="en-GB"/>
        </a:p>
      </dgm:t>
    </dgm:pt>
    <dgm:pt modelId="{62835C18-32A8-43BE-AB5E-D40BD146000D}">
      <dgm:prSet phldrT="[Text]" custT="1"/>
      <dgm:spPr/>
      <dgm:t>
        <a:bodyPr/>
        <a:lstStyle/>
        <a:p>
          <a:pPr>
            <a:buFont typeface="+mj-lt"/>
            <a:buAutoNum type="arabicPeriod"/>
          </a:pPr>
          <a:r>
            <a:rPr lang="en-GB" sz="1200" b="1" dirty="0">
              <a:effectLst/>
              <a:latin typeface="Roboto" panose="02000000000000000000" pitchFamily="2" charset="0"/>
              <a:ea typeface="Roboto" panose="02000000000000000000" pitchFamily="2" charset="0"/>
              <a:cs typeface="Roboto" panose="02000000000000000000" pitchFamily="2" charset="0"/>
            </a:rPr>
            <a:t>Specialist focus</a:t>
          </a:r>
        </a:p>
        <a:p>
          <a:pPr>
            <a:buFont typeface="+mj-lt"/>
            <a:buAutoNum type="arabicPeriod"/>
          </a:pPr>
          <a:r>
            <a:rPr lang="en-GB" sz="1050" dirty="0">
              <a:effectLst/>
              <a:latin typeface="Roboto Light" panose="02000000000000000000" pitchFamily="2" charset="0"/>
              <a:ea typeface="Roboto Light" panose="02000000000000000000" pitchFamily="2" charset="0"/>
              <a:cs typeface="Roboto Light" panose="02000000000000000000" pitchFamily="2" charset="0"/>
            </a:rPr>
            <a:t>Universities tend to be much larger and will often offer a broad range of courses which could include anything from maths and engineering to art, history and music.</a:t>
          </a:r>
          <a:endParaRPr lang="en-GB" sz="1050" dirty="0">
            <a:latin typeface="Roboto Light" panose="02000000000000000000" pitchFamily="2" charset="0"/>
            <a:ea typeface="Roboto Light" panose="02000000000000000000" pitchFamily="2" charset="0"/>
            <a:cs typeface="Roboto Light" panose="02000000000000000000" pitchFamily="2" charset="0"/>
          </a:endParaRPr>
        </a:p>
      </dgm:t>
    </dgm:pt>
    <dgm:pt modelId="{5E53E674-0E7C-460F-BF33-D24E25E96714}" type="parTrans" cxnId="{A0549BC8-B9B3-4167-9488-E26E27D81E90}">
      <dgm:prSet/>
      <dgm:spPr/>
      <dgm:t>
        <a:bodyPr/>
        <a:lstStyle/>
        <a:p>
          <a:endParaRPr lang="en-GB"/>
        </a:p>
      </dgm:t>
    </dgm:pt>
    <dgm:pt modelId="{68B5438C-9124-4D26-95A2-FF9D653FB9A5}" type="sibTrans" cxnId="{A0549BC8-B9B3-4167-9488-E26E27D81E90}">
      <dgm:prSet/>
      <dgm:spPr/>
      <dgm:t>
        <a:bodyPr/>
        <a:lstStyle/>
        <a:p>
          <a:endParaRPr lang="en-GB"/>
        </a:p>
      </dgm:t>
    </dgm:pt>
    <dgm:pt modelId="{87264A72-A377-4BB9-8E6F-9AF9A471F81B}">
      <dgm:prSet phldrT="[Text]" custT="1"/>
      <dgm:spPr/>
      <dgm:t>
        <a:bodyPr/>
        <a:lstStyle/>
        <a:p>
          <a:pPr>
            <a:buFont typeface="+mj-lt"/>
            <a:buAutoNum type="arabicPeriod"/>
          </a:pPr>
          <a:r>
            <a:rPr lang="en-GB" sz="1200" b="1" dirty="0">
              <a:effectLst/>
              <a:latin typeface="Roboto" panose="02000000000000000000" pitchFamily="2" charset="0"/>
              <a:ea typeface="Roboto" panose="02000000000000000000" pitchFamily="2" charset="0"/>
              <a:cs typeface="Roboto" panose="02000000000000000000" pitchFamily="2" charset="0"/>
            </a:rPr>
            <a:t>Practical study is the main focus</a:t>
          </a:r>
          <a:r>
            <a:rPr lang="en-GB" sz="1200" dirty="0">
              <a:effectLst/>
              <a:latin typeface="Roboto" panose="02000000000000000000" pitchFamily="2" charset="0"/>
              <a:ea typeface="Roboto" panose="02000000000000000000" pitchFamily="2" charset="0"/>
              <a:cs typeface="Roboto" panose="02000000000000000000" pitchFamily="2" charset="0"/>
            </a:rPr>
            <a:t> </a:t>
          </a:r>
        </a:p>
        <a:p>
          <a:pPr>
            <a:buFont typeface="+mj-lt"/>
            <a:buAutoNum type="arabicPeriod"/>
          </a:pPr>
          <a:r>
            <a:rPr lang="en-GB" sz="1050" dirty="0">
              <a:effectLst/>
              <a:latin typeface="Roboto Light" panose="02000000000000000000" pitchFamily="2" charset="0"/>
              <a:ea typeface="Roboto Light" panose="02000000000000000000" pitchFamily="2" charset="0"/>
              <a:cs typeface="Roboto Light" panose="02000000000000000000" pitchFamily="2" charset="0"/>
            </a:rPr>
            <a:t>Both conservatoires and universities offer degree-level qualifications, however at a university practical study is typically an element of the course, whereas at a conservatoire it’s the main focus, and at the heart of what students do.</a:t>
          </a:r>
          <a:endParaRPr lang="en-GB" sz="1050" dirty="0">
            <a:latin typeface="Roboto Light" panose="02000000000000000000" pitchFamily="2" charset="0"/>
            <a:ea typeface="Roboto Light" panose="02000000000000000000" pitchFamily="2" charset="0"/>
            <a:cs typeface="Roboto Light" panose="02000000000000000000" pitchFamily="2" charset="0"/>
          </a:endParaRPr>
        </a:p>
      </dgm:t>
    </dgm:pt>
    <dgm:pt modelId="{68C8506B-237F-426E-B8D0-9F858783C1F9}" type="parTrans" cxnId="{1E43F8D5-5981-4E6F-B2AF-D3052ABDB9EA}">
      <dgm:prSet/>
      <dgm:spPr/>
      <dgm:t>
        <a:bodyPr/>
        <a:lstStyle/>
        <a:p>
          <a:endParaRPr lang="en-GB"/>
        </a:p>
      </dgm:t>
    </dgm:pt>
    <dgm:pt modelId="{219A43E5-0399-49AC-9FA9-4940EA52B8CA}" type="sibTrans" cxnId="{1E43F8D5-5981-4E6F-B2AF-D3052ABDB9EA}">
      <dgm:prSet/>
      <dgm:spPr/>
      <dgm:t>
        <a:bodyPr/>
        <a:lstStyle/>
        <a:p>
          <a:endParaRPr lang="en-GB"/>
        </a:p>
      </dgm:t>
    </dgm:pt>
    <dgm:pt modelId="{EB01D439-950A-48F4-A5EB-DEBEF9EB2502}">
      <dgm:prSet phldrT="[Text]" custT="1"/>
      <dgm:spPr/>
      <dgm:t>
        <a:bodyPr/>
        <a:lstStyle/>
        <a:p>
          <a:pPr>
            <a:buFont typeface="+mj-lt"/>
            <a:buAutoNum type="arabicPeriod"/>
          </a:pPr>
          <a:r>
            <a:rPr lang="en-GB" sz="1200" b="1" dirty="0">
              <a:effectLst/>
              <a:latin typeface="Roboto" panose="02000000000000000000" pitchFamily="2" charset="0"/>
              <a:ea typeface="Roboto" panose="02000000000000000000" pitchFamily="2" charset="0"/>
              <a:cs typeface="Roboto" panose="02000000000000000000" pitchFamily="2" charset="0"/>
            </a:rPr>
            <a:t>Course structures</a:t>
          </a:r>
          <a:r>
            <a:rPr lang="en-GB" sz="1200" dirty="0">
              <a:effectLst/>
              <a:latin typeface="Roboto" panose="02000000000000000000" pitchFamily="2" charset="0"/>
              <a:ea typeface="Roboto" panose="02000000000000000000" pitchFamily="2" charset="0"/>
              <a:cs typeface="Roboto" panose="02000000000000000000" pitchFamily="2" charset="0"/>
            </a:rPr>
            <a:t> </a:t>
          </a:r>
        </a:p>
        <a:p>
          <a:pPr>
            <a:buFont typeface="+mj-lt"/>
            <a:buAutoNum type="arabicPeriod"/>
          </a:pPr>
          <a:r>
            <a:rPr lang="en-GB" sz="1050" dirty="0">
              <a:effectLst/>
              <a:latin typeface="Roboto Light" panose="02000000000000000000" pitchFamily="2" charset="0"/>
              <a:ea typeface="Roboto Light" panose="02000000000000000000" pitchFamily="2" charset="0"/>
              <a:cs typeface="Roboto Light" panose="02000000000000000000" pitchFamily="2" charset="0"/>
            </a:rPr>
            <a:t>The year is broken down into a block of academic weeks, followed by a block of performance weeks. Performances and workshops are mostly held in the evenings and at weekends meaning graduates are accustomed to expectations of the industry they are going to work in.</a:t>
          </a:r>
          <a:endParaRPr lang="en-GB" sz="1050" dirty="0">
            <a:latin typeface="Roboto Light" panose="02000000000000000000" pitchFamily="2" charset="0"/>
            <a:ea typeface="Roboto Light" panose="02000000000000000000" pitchFamily="2" charset="0"/>
            <a:cs typeface="Roboto Light" panose="02000000000000000000" pitchFamily="2" charset="0"/>
          </a:endParaRPr>
        </a:p>
      </dgm:t>
    </dgm:pt>
    <dgm:pt modelId="{5D559DCD-8F29-4A6A-BC7B-D020945C2FB3}" type="parTrans" cxnId="{7B7ED148-5758-4F88-9C9D-EBE20EBF9272}">
      <dgm:prSet/>
      <dgm:spPr/>
      <dgm:t>
        <a:bodyPr/>
        <a:lstStyle/>
        <a:p>
          <a:endParaRPr lang="en-GB"/>
        </a:p>
      </dgm:t>
    </dgm:pt>
    <dgm:pt modelId="{654C519D-9516-4551-985C-084C325DD652}" type="sibTrans" cxnId="{7B7ED148-5758-4F88-9C9D-EBE20EBF9272}">
      <dgm:prSet/>
      <dgm:spPr/>
      <dgm:t>
        <a:bodyPr/>
        <a:lstStyle/>
        <a:p>
          <a:endParaRPr lang="en-GB"/>
        </a:p>
      </dgm:t>
    </dgm:pt>
    <dgm:pt modelId="{BB5FED74-EDE7-4490-9559-302661A91B0D}">
      <dgm:prSet phldrT="[Text]" custT="1"/>
      <dgm:spPr/>
      <dgm:t>
        <a:bodyPr/>
        <a:lstStyle/>
        <a:p>
          <a:pPr>
            <a:buFont typeface="+mj-lt"/>
            <a:buAutoNum type="arabicPeriod"/>
          </a:pPr>
          <a:r>
            <a:rPr lang="en-GB" sz="1200" b="1" dirty="0">
              <a:effectLst/>
              <a:latin typeface="Roboto" panose="02000000000000000000" pitchFamily="2" charset="0"/>
              <a:ea typeface="Roboto" panose="02000000000000000000" pitchFamily="2" charset="0"/>
              <a:cs typeface="Roboto" panose="02000000000000000000" pitchFamily="2" charset="0"/>
            </a:rPr>
            <a:t>Teaching staff are working professionals</a:t>
          </a:r>
          <a:r>
            <a:rPr lang="en-GB" sz="1200" dirty="0">
              <a:effectLst/>
              <a:latin typeface="Roboto" panose="02000000000000000000" pitchFamily="2" charset="0"/>
              <a:ea typeface="Roboto" panose="02000000000000000000" pitchFamily="2" charset="0"/>
              <a:cs typeface="Roboto" panose="02000000000000000000" pitchFamily="2" charset="0"/>
            </a:rPr>
            <a:t> </a:t>
          </a:r>
        </a:p>
        <a:p>
          <a:pPr>
            <a:buFont typeface="+mj-lt"/>
            <a:buAutoNum type="arabicPeriod"/>
          </a:pPr>
          <a:r>
            <a:rPr lang="en-GB" sz="1050" dirty="0">
              <a:effectLst/>
              <a:latin typeface="Roboto Light" panose="02000000000000000000" pitchFamily="2" charset="0"/>
              <a:ea typeface="Roboto Light" panose="02000000000000000000" pitchFamily="2" charset="0"/>
              <a:cs typeface="Roboto Light" panose="02000000000000000000" pitchFamily="2" charset="0"/>
            </a:rPr>
            <a:t>Professional musicians teach at conservatoires as part of their portfolios, and many teach at more than one conservatoire. There is a strong emphasis on one-to-one tuition, alongside group work and performances.</a:t>
          </a:r>
          <a:endParaRPr lang="en-GB" sz="1050" dirty="0">
            <a:latin typeface="Roboto Light" panose="02000000000000000000" pitchFamily="2" charset="0"/>
            <a:ea typeface="Roboto Light" panose="02000000000000000000" pitchFamily="2" charset="0"/>
            <a:cs typeface="Roboto Light" panose="02000000000000000000" pitchFamily="2" charset="0"/>
          </a:endParaRPr>
        </a:p>
      </dgm:t>
    </dgm:pt>
    <dgm:pt modelId="{A3B4833A-72FB-401C-922A-40D2FEA93864}" type="parTrans" cxnId="{827302B3-17C8-4FA4-A8C3-D7CD43FD9D5D}">
      <dgm:prSet/>
      <dgm:spPr/>
      <dgm:t>
        <a:bodyPr/>
        <a:lstStyle/>
        <a:p>
          <a:endParaRPr lang="en-GB"/>
        </a:p>
      </dgm:t>
    </dgm:pt>
    <dgm:pt modelId="{36308A87-FBC3-4C9E-8671-B208A20C57CE}" type="sibTrans" cxnId="{827302B3-17C8-4FA4-A8C3-D7CD43FD9D5D}">
      <dgm:prSet/>
      <dgm:spPr/>
      <dgm:t>
        <a:bodyPr/>
        <a:lstStyle/>
        <a:p>
          <a:endParaRPr lang="en-GB"/>
        </a:p>
      </dgm:t>
    </dgm:pt>
    <dgm:pt modelId="{1B5C8621-B487-4C42-9827-6AAF3258CBE7}" type="pres">
      <dgm:prSet presAssocID="{94B477A8-48CF-4FFB-AEF2-CE2C66B67C29}" presName="diagram" presStyleCnt="0">
        <dgm:presLayoutVars>
          <dgm:dir/>
          <dgm:resizeHandles val="exact"/>
        </dgm:presLayoutVars>
      </dgm:prSet>
      <dgm:spPr/>
    </dgm:pt>
    <dgm:pt modelId="{D9E6C6DA-08C5-4995-8092-35C40512C111}" type="pres">
      <dgm:prSet presAssocID="{20F72507-D328-47BA-B1C6-F949C9CD201F}" presName="node" presStyleLbl="node1" presStyleIdx="0" presStyleCnt="5">
        <dgm:presLayoutVars>
          <dgm:bulletEnabled val="1"/>
        </dgm:presLayoutVars>
      </dgm:prSet>
      <dgm:spPr/>
    </dgm:pt>
    <dgm:pt modelId="{4688A8FD-66D1-4A6C-8152-738EE11E9D3A}" type="pres">
      <dgm:prSet presAssocID="{1E35C148-A9DC-4854-9327-1E19E3544363}" presName="sibTrans" presStyleCnt="0"/>
      <dgm:spPr/>
    </dgm:pt>
    <dgm:pt modelId="{6D46C1AA-7741-45A4-9B67-9FADECB36E6F}" type="pres">
      <dgm:prSet presAssocID="{62835C18-32A8-43BE-AB5E-D40BD146000D}" presName="node" presStyleLbl="node1" presStyleIdx="1" presStyleCnt="5">
        <dgm:presLayoutVars>
          <dgm:bulletEnabled val="1"/>
        </dgm:presLayoutVars>
      </dgm:prSet>
      <dgm:spPr/>
    </dgm:pt>
    <dgm:pt modelId="{CABFCD8B-FAF9-4EAA-A645-986184D921AA}" type="pres">
      <dgm:prSet presAssocID="{68B5438C-9124-4D26-95A2-FF9D653FB9A5}" presName="sibTrans" presStyleCnt="0"/>
      <dgm:spPr/>
    </dgm:pt>
    <dgm:pt modelId="{F2B39856-C4E2-4EF9-B145-6E6BBAEB3C72}" type="pres">
      <dgm:prSet presAssocID="{87264A72-A377-4BB9-8E6F-9AF9A471F81B}" presName="node" presStyleLbl="node1" presStyleIdx="2" presStyleCnt="5">
        <dgm:presLayoutVars>
          <dgm:bulletEnabled val="1"/>
        </dgm:presLayoutVars>
      </dgm:prSet>
      <dgm:spPr/>
    </dgm:pt>
    <dgm:pt modelId="{1FB3F5BD-1657-4A8A-BBC2-1F7139F2E893}" type="pres">
      <dgm:prSet presAssocID="{219A43E5-0399-49AC-9FA9-4940EA52B8CA}" presName="sibTrans" presStyleCnt="0"/>
      <dgm:spPr/>
    </dgm:pt>
    <dgm:pt modelId="{B3553802-3AA8-469B-80FF-CEF50DBFB881}" type="pres">
      <dgm:prSet presAssocID="{EB01D439-950A-48F4-A5EB-DEBEF9EB2502}" presName="node" presStyleLbl="node1" presStyleIdx="3" presStyleCnt="5">
        <dgm:presLayoutVars>
          <dgm:bulletEnabled val="1"/>
        </dgm:presLayoutVars>
      </dgm:prSet>
      <dgm:spPr/>
    </dgm:pt>
    <dgm:pt modelId="{27B1DE95-252B-45E6-96E6-5CC7941E35CB}" type="pres">
      <dgm:prSet presAssocID="{654C519D-9516-4551-985C-084C325DD652}" presName="sibTrans" presStyleCnt="0"/>
      <dgm:spPr/>
    </dgm:pt>
    <dgm:pt modelId="{F68FEAD8-2331-4EFE-B3BE-789F85BD13FF}" type="pres">
      <dgm:prSet presAssocID="{BB5FED74-EDE7-4490-9559-302661A91B0D}" presName="node" presStyleLbl="node1" presStyleIdx="4" presStyleCnt="5">
        <dgm:presLayoutVars>
          <dgm:bulletEnabled val="1"/>
        </dgm:presLayoutVars>
      </dgm:prSet>
      <dgm:spPr/>
    </dgm:pt>
  </dgm:ptLst>
  <dgm:cxnLst>
    <dgm:cxn modelId="{732FB226-7B6E-4918-8F06-54A995898B8D}" type="presOf" srcId="{20F72507-D328-47BA-B1C6-F949C9CD201F}" destId="{D9E6C6DA-08C5-4995-8092-35C40512C111}" srcOrd="0" destOrd="0" presId="urn:microsoft.com/office/officeart/2005/8/layout/default"/>
    <dgm:cxn modelId="{22A86232-68EE-407B-B855-DC4D81F594C1}" type="presOf" srcId="{BB5FED74-EDE7-4490-9559-302661A91B0D}" destId="{F68FEAD8-2331-4EFE-B3BE-789F85BD13FF}" srcOrd="0" destOrd="0" presId="urn:microsoft.com/office/officeart/2005/8/layout/default"/>
    <dgm:cxn modelId="{7B7ED148-5758-4F88-9C9D-EBE20EBF9272}" srcId="{94B477A8-48CF-4FFB-AEF2-CE2C66B67C29}" destId="{EB01D439-950A-48F4-A5EB-DEBEF9EB2502}" srcOrd="3" destOrd="0" parTransId="{5D559DCD-8F29-4A6A-BC7B-D020945C2FB3}" sibTransId="{654C519D-9516-4551-985C-084C325DD652}"/>
    <dgm:cxn modelId="{9B5D7486-57D7-48E2-9936-402D9CC0CC5C}" type="presOf" srcId="{94B477A8-48CF-4FFB-AEF2-CE2C66B67C29}" destId="{1B5C8621-B487-4C42-9827-6AAF3258CBE7}" srcOrd="0" destOrd="0" presId="urn:microsoft.com/office/officeart/2005/8/layout/default"/>
    <dgm:cxn modelId="{7D93648B-2960-44B5-A393-24353A7B13B7}" type="presOf" srcId="{62835C18-32A8-43BE-AB5E-D40BD146000D}" destId="{6D46C1AA-7741-45A4-9B67-9FADECB36E6F}" srcOrd="0" destOrd="0" presId="urn:microsoft.com/office/officeart/2005/8/layout/default"/>
    <dgm:cxn modelId="{6094CE9A-EEC5-447D-9BBA-03FE2CAE69B0}" type="presOf" srcId="{87264A72-A377-4BB9-8E6F-9AF9A471F81B}" destId="{F2B39856-C4E2-4EF9-B145-6E6BBAEB3C72}" srcOrd="0" destOrd="0" presId="urn:microsoft.com/office/officeart/2005/8/layout/default"/>
    <dgm:cxn modelId="{827302B3-17C8-4FA4-A8C3-D7CD43FD9D5D}" srcId="{94B477A8-48CF-4FFB-AEF2-CE2C66B67C29}" destId="{BB5FED74-EDE7-4490-9559-302661A91B0D}" srcOrd="4" destOrd="0" parTransId="{A3B4833A-72FB-401C-922A-40D2FEA93864}" sibTransId="{36308A87-FBC3-4C9E-8671-B208A20C57CE}"/>
    <dgm:cxn modelId="{7995E1B5-CCC9-41CE-843F-211797EAA38D}" type="presOf" srcId="{EB01D439-950A-48F4-A5EB-DEBEF9EB2502}" destId="{B3553802-3AA8-469B-80FF-CEF50DBFB881}" srcOrd="0" destOrd="0" presId="urn:microsoft.com/office/officeart/2005/8/layout/default"/>
    <dgm:cxn modelId="{8F4E06BD-D55C-4F0A-A7AD-56F16EEF9844}" srcId="{94B477A8-48CF-4FFB-AEF2-CE2C66B67C29}" destId="{20F72507-D328-47BA-B1C6-F949C9CD201F}" srcOrd="0" destOrd="0" parTransId="{36D34940-3FBE-410C-AB6D-093A2517A52F}" sibTransId="{1E35C148-A9DC-4854-9327-1E19E3544363}"/>
    <dgm:cxn modelId="{A0549BC8-B9B3-4167-9488-E26E27D81E90}" srcId="{94B477A8-48CF-4FFB-AEF2-CE2C66B67C29}" destId="{62835C18-32A8-43BE-AB5E-D40BD146000D}" srcOrd="1" destOrd="0" parTransId="{5E53E674-0E7C-460F-BF33-D24E25E96714}" sibTransId="{68B5438C-9124-4D26-95A2-FF9D653FB9A5}"/>
    <dgm:cxn modelId="{1E43F8D5-5981-4E6F-B2AF-D3052ABDB9EA}" srcId="{94B477A8-48CF-4FFB-AEF2-CE2C66B67C29}" destId="{87264A72-A377-4BB9-8E6F-9AF9A471F81B}" srcOrd="2" destOrd="0" parTransId="{68C8506B-237F-426E-B8D0-9F858783C1F9}" sibTransId="{219A43E5-0399-49AC-9FA9-4940EA52B8CA}"/>
    <dgm:cxn modelId="{F22BF25C-24F4-4117-A520-BCD7B6576E76}" type="presParOf" srcId="{1B5C8621-B487-4C42-9827-6AAF3258CBE7}" destId="{D9E6C6DA-08C5-4995-8092-35C40512C111}" srcOrd="0" destOrd="0" presId="urn:microsoft.com/office/officeart/2005/8/layout/default"/>
    <dgm:cxn modelId="{AB1DC883-5488-4E04-93DD-21B0556025FF}" type="presParOf" srcId="{1B5C8621-B487-4C42-9827-6AAF3258CBE7}" destId="{4688A8FD-66D1-4A6C-8152-738EE11E9D3A}" srcOrd="1" destOrd="0" presId="urn:microsoft.com/office/officeart/2005/8/layout/default"/>
    <dgm:cxn modelId="{ED388049-69E7-488B-814D-56D0FAF69BCF}" type="presParOf" srcId="{1B5C8621-B487-4C42-9827-6AAF3258CBE7}" destId="{6D46C1AA-7741-45A4-9B67-9FADECB36E6F}" srcOrd="2" destOrd="0" presId="urn:microsoft.com/office/officeart/2005/8/layout/default"/>
    <dgm:cxn modelId="{02936457-D6D7-4DC3-9079-8DD05992FF84}" type="presParOf" srcId="{1B5C8621-B487-4C42-9827-6AAF3258CBE7}" destId="{CABFCD8B-FAF9-4EAA-A645-986184D921AA}" srcOrd="3" destOrd="0" presId="urn:microsoft.com/office/officeart/2005/8/layout/default"/>
    <dgm:cxn modelId="{19D73993-1262-45D7-8022-1D3BC8941244}" type="presParOf" srcId="{1B5C8621-B487-4C42-9827-6AAF3258CBE7}" destId="{F2B39856-C4E2-4EF9-B145-6E6BBAEB3C72}" srcOrd="4" destOrd="0" presId="urn:microsoft.com/office/officeart/2005/8/layout/default"/>
    <dgm:cxn modelId="{54DF8A37-83E8-46C9-8E3C-E7D8DD5AB718}" type="presParOf" srcId="{1B5C8621-B487-4C42-9827-6AAF3258CBE7}" destId="{1FB3F5BD-1657-4A8A-BBC2-1F7139F2E893}" srcOrd="5" destOrd="0" presId="urn:microsoft.com/office/officeart/2005/8/layout/default"/>
    <dgm:cxn modelId="{720B62B7-03CF-4162-9CB5-C5001F53B1BB}" type="presParOf" srcId="{1B5C8621-B487-4C42-9827-6AAF3258CBE7}" destId="{B3553802-3AA8-469B-80FF-CEF50DBFB881}" srcOrd="6" destOrd="0" presId="urn:microsoft.com/office/officeart/2005/8/layout/default"/>
    <dgm:cxn modelId="{45BA8EA9-0E67-4EAE-9DB8-DCBCD204B0CB}" type="presParOf" srcId="{1B5C8621-B487-4C42-9827-6AAF3258CBE7}" destId="{27B1DE95-252B-45E6-96E6-5CC7941E35CB}" srcOrd="7" destOrd="0" presId="urn:microsoft.com/office/officeart/2005/8/layout/default"/>
    <dgm:cxn modelId="{4D7C6F2B-7F8B-4FA9-AAEE-F0ADDD4E6F22}" type="presParOf" srcId="{1B5C8621-B487-4C42-9827-6AAF3258CBE7}" destId="{F68FEAD8-2331-4EFE-B3BE-789F85BD13F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3C5D053E-F86D-42CA-B50F-35F236E683CE}">
      <dgm:prSet/>
      <dgm:spPr/>
      <dgm:t>
        <a:bodyPr/>
        <a:lstStyle/>
        <a:p>
          <a:pPr>
            <a:lnSpc>
              <a:spcPct val="100000"/>
            </a:lnSpc>
          </a:pPr>
          <a:r>
            <a:rPr lang="en-US" b="1" dirty="0">
              <a:latin typeface="Roboto" panose="02000000000000000000" pitchFamily="2" charset="0"/>
              <a:ea typeface="Roboto" panose="02000000000000000000" pitchFamily="2" charset="0"/>
              <a:cs typeface="Roboto" panose="02000000000000000000" pitchFamily="2" charset="0"/>
            </a:rPr>
            <a:t>10 July 2024  </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custT="1"/>
      <dgm:spPr/>
      <dgm:t>
        <a:bodyPr/>
        <a:lstStyle/>
        <a:p>
          <a:pPr>
            <a:lnSpc>
              <a:spcPct val="100000"/>
            </a:lnSpc>
          </a:pPr>
          <a:r>
            <a:rPr lang="en-US" sz="1600" dirty="0">
              <a:latin typeface="Roboto Light" panose="02000000000000000000" pitchFamily="2" charset="0"/>
              <a:ea typeface="Roboto Light" panose="02000000000000000000" pitchFamily="2" charset="0"/>
              <a:cs typeface="Roboto Light" panose="02000000000000000000" pitchFamily="2" charset="0"/>
            </a:rPr>
            <a:t>Students can start submitting applications for courses starting </a:t>
          </a:r>
          <a:r>
            <a:rPr lang="en-US" sz="1600">
              <a:latin typeface="Roboto Light" panose="02000000000000000000" pitchFamily="2" charset="0"/>
              <a:ea typeface="Roboto Light" panose="02000000000000000000" pitchFamily="2" charset="0"/>
              <a:cs typeface="Roboto Light" panose="02000000000000000000" pitchFamily="2" charset="0"/>
            </a:rPr>
            <a:t>in 2025</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lnSpc>
              <a:spcPct val="100000"/>
            </a:lnSpc>
          </a:pPr>
          <a:r>
            <a:rPr lang="en-US" b="1" dirty="0">
              <a:latin typeface="Roboto" panose="02000000000000000000" pitchFamily="2" charset="0"/>
              <a:ea typeface="Roboto" panose="02000000000000000000" pitchFamily="2" charset="0"/>
              <a:cs typeface="Roboto" panose="02000000000000000000" pitchFamily="2" charset="0"/>
            </a:rPr>
            <a:t>2 October 2024</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custT="1"/>
      <dgm:spPr/>
      <dgm:t>
        <a:bodyPr/>
        <a:lstStyle/>
        <a:p>
          <a:pPr>
            <a:lnSpc>
              <a:spcPct val="100000"/>
            </a:lnSpc>
          </a:pPr>
          <a:r>
            <a:rPr lang="en-GB" sz="1600" dirty="0">
              <a:latin typeface="Roboto Light" panose="02000000000000000000" pitchFamily="2" charset="0"/>
              <a:ea typeface="Roboto Light" panose="02000000000000000000" pitchFamily="2" charset="0"/>
              <a:cs typeface="Roboto Light" panose="02000000000000000000" pitchFamily="2" charset="0"/>
            </a:rPr>
            <a:t>UCAS deadline for music applications </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lnSpc>
              <a:spcPct val="100000"/>
            </a:lnSpc>
          </a:pPr>
          <a:r>
            <a:rPr lang="en-US" b="1" dirty="0">
              <a:latin typeface="Roboto" panose="02000000000000000000" pitchFamily="2" charset="0"/>
              <a:ea typeface="Roboto" panose="02000000000000000000" pitchFamily="2" charset="0"/>
              <a:cs typeface="Roboto" panose="02000000000000000000" pitchFamily="2" charset="0"/>
            </a:rPr>
            <a:t>29 January 2025</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custT="1"/>
      <dgm:spPr/>
      <dgm:t>
        <a:bodyPr/>
        <a:lstStyle/>
        <a:p>
          <a:pPr>
            <a:lnSpc>
              <a:spcPct val="100000"/>
            </a:lnSpc>
          </a:pPr>
          <a:r>
            <a:rPr lang="en-US" sz="1600" dirty="0">
              <a:latin typeface="Roboto Light" panose="02000000000000000000" pitchFamily="2" charset="0"/>
              <a:ea typeface="Roboto Light" panose="02000000000000000000" pitchFamily="2" charset="0"/>
              <a:cs typeface="Roboto Light" panose="02000000000000000000" pitchFamily="2" charset="0"/>
            </a:rPr>
            <a:t>UCAS deadline for </a:t>
          </a:r>
          <a:r>
            <a:rPr lang="en-GB" sz="1600" b="0" i="0" dirty="0">
              <a:latin typeface="Roboto Light" panose="02000000000000000000" pitchFamily="2" charset="0"/>
              <a:ea typeface="Roboto Light" panose="02000000000000000000" pitchFamily="2" charset="0"/>
              <a:cs typeface="Roboto Light" panose="02000000000000000000" pitchFamily="2" charset="0"/>
            </a:rPr>
            <a:t>dance, drama, or musical theatre course applications. </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485ED482-14F0-4EEC-940C-A9E8A27BD171}" type="pres">
      <dgm:prSet presAssocID="{CB7D4C34-F285-4338-B5B0-CECEDB17EB8C}" presName="root" presStyleCnt="0">
        <dgm:presLayoutVars>
          <dgm:dir/>
          <dgm:resizeHandles val="exact"/>
        </dgm:presLayoutVars>
      </dgm:prSet>
      <dgm:spPr/>
    </dgm:pt>
    <dgm:pt modelId="{B062BB5F-E127-40ED-AE08-02FD38B3F04F}" type="pres">
      <dgm:prSet presAssocID="{3C5D053E-F86D-42CA-B50F-35F236E683CE}" presName="compNode" presStyleCnt="0"/>
      <dgm:spPr/>
    </dgm:pt>
    <dgm:pt modelId="{1ED8C3D9-6610-4AF4-84E1-AD58CA2486DF}" type="pres">
      <dgm:prSet presAssocID="{3C5D053E-F86D-42CA-B50F-35F236E683CE}" presName="bgRect" presStyleLbl="bgShp" presStyleIdx="0" presStyleCnt="3"/>
      <dgm:spPr/>
    </dgm:pt>
    <dgm:pt modelId="{C9694FD1-158C-42C6-9B86-297674C4758E}" type="pres">
      <dgm:prSet presAssocID="{3C5D053E-F86D-42CA-B50F-35F236E683CE}" presName="iconRect" presStyleLbl="node1" presStyleIdx="0" presStyleCnt="3" custLinFactNeighborY="52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E726231A-B074-433E-9A1D-1174BBAD73B4}" type="pres">
      <dgm:prSet presAssocID="{3C5D053E-F86D-42CA-B50F-35F236E683CE}" presName="spaceRect" presStyleCnt="0"/>
      <dgm:spPr/>
    </dgm:pt>
    <dgm:pt modelId="{C7F13E9A-A2CD-48C6-B002-B112303D50D5}" type="pres">
      <dgm:prSet presAssocID="{3C5D053E-F86D-42CA-B50F-35F236E683CE}" presName="parTx" presStyleLbl="revTx" presStyleIdx="0" presStyleCnt="6">
        <dgm:presLayoutVars>
          <dgm:chMax val="0"/>
          <dgm:chPref val="0"/>
        </dgm:presLayoutVars>
      </dgm:prSet>
      <dgm:spPr/>
    </dgm:pt>
    <dgm:pt modelId="{6F97CFD5-E456-4362-8BF5-D2F1EDC6BEE7}" type="pres">
      <dgm:prSet presAssocID="{3C5D053E-F86D-42CA-B50F-35F236E683CE}" presName="desTx" presStyleLbl="revTx" presStyleIdx="1" presStyleCnt="6">
        <dgm:presLayoutVars/>
      </dgm:prSet>
      <dgm:spPr/>
    </dgm:pt>
    <dgm:pt modelId="{8036689A-F0CB-4C23-92DC-748BAF5FFD07}" type="pres">
      <dgm:prSet presAssocID="{E7B78712-1AD7-4CB9-BD03-A2960E8DD74D}" presName="sibTrans" presStyleCnt="0"/>
      <dgm:spPr/>
    </dgm:pt>
    <dgm:pt modelId="{07920E00-9701-4109-92D2-B7480697A8CC}" type="pres">
      <dgm:prSet presAssocID="{F394B8E5-E345-49D5-96C8-5D5DCC1C838A}" presName="compNode" presStyleCnt="0"/>
      <dgm:spPr/>
    </dgm:pt>
    <dgm:pt modelId="{D482A9A0-C233-4662-ACDB-65C40672D32C}" type="pres">
      <dgm:prSet presAssocID="{F394B8E5-E345-49D5-96C8-5D5DCC1C838A}" presName="bgRect" presStyleLbl="bgShp" presStyleIdx="1" presStyleCnt="3"/>
      <dgm:spPr/>
    </dgm:pt>
    <dgm:pt modelId="{E73C27DF-F8E2-48C9-BFA7-56AEE87F648A}" type="pres">
      <dgm:prSet presAssocID="{F394B8E5-E345-49D5-96C8-5D5DCC1C83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ic"/>
        </a:ext>
      </dgm:extLst>
    </dgm:pt>
    <dgm:pt modelId="{EC183124-B1BF-435F-B234-59EC055A3A9E}" type="pres">
      <dgm:prSet presAssocID="{F394B8E5-E345-49D5-96C8-5D5DCC1C838A}" presName="spaceRect" presStyleCnt="0"/>
      <dgm:spPr/>
    </dgm:pt>
    <dgm:pt modelId="{2DA877A5-50A5-4ADE-98DC-323243A3C3E4}" type="pres">
      <dgm:prSet presAssocID="{F394B8E5-E345-49D5-96C8-5D5DCC1C838A}" presName="parTx" presStyleLbl="revTx" presStyleIdx="2" presStyleCnt="6">
        <dgm:presLayoutVars>
          <dgm:chMax val="0"/>
          <dgm:chPref val="0"/>
        </dgm:presLayoutVars>
      </dgm:prSet>
      <dgm:spPr/>
    </dgm:pt>
    <dgm:pt modelId="{B3CAB626-499C-43DD-B7CE-7506CD0D76A3}" type="pres">
      <dgm:prSet presAssocID="{F394B8E5-E345-49D5-96C8-5D5DCC1C838A}" presName="desTx" presStyleLbl="revTx" presStyleIdx="3" presStyleCnt="6">
        <dgm:presLayoutVars/>
      </dgm:prSet>
      <dgm:spPr/>
    </dgm:pt>
    <dgm:pt modelId="{24EFAABA-C91D-4067-B33E-8E3A073B9D8B}" type="pres">
      <dgm:prSet presAssocID="{5C46DE98-0063-4335-8EE7-FFA25F893935}" presName="sibTrans" presStyleCnt="0"/>
      <dgm:spPr/>
    </dgm:pt>
    <dgm:pt modelId="{7E51E79D-738F-47C5-8B0F-0CF2740B287F}" type="pres">
      <dgm:prSet presAssocID="{C68AE64F-9762-4C86-8AE4-1BC276CD0A55}" presName="compNode" presStyleCnt="0"/>
      <dgm:spPr/>
    </dgm:pt>
    <dgm:pt modelId="{7570B959-A681-4CB3-8589-29A69B081328}" type="pres">
      <dgm:prSet presAssocID="{C68AE64F-9762-4C86-8AE4-1BC276CD0A55}" presName="bgRect" presStyleLbl="bgShp" presStyleIdx="2" presStyleCnt="3"/>
      <dgm:spPr/>
    </dgm:pt>
    <dgm:pt modelId="{92DD68B1-FBE6-49CD-A01D-9786B5B3BF9D}" type="pres">
      <dgm:prSet presAssocID="{C68AE64F-9762-4C86-8AE4-1BC276CD0A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rama"/>
        </a:ext>
      </dgm:extLst>
    </dgm:pt>
    <dgm:pt modelId="{7C45A0EF-D8B1-42A5-8135-C7D7C9CB9B44}" type="pres">
      <dgm:prSet presAssocID="{C68AE64F-9762-4C86-8AE4-1BC276CD0A55}" presName="spaceRect" presStyleCnt="0"/>
      <dgm:spPr/>
    </dgm:pt>
    <dgm:pt modelId="{8833C7D2-4B01-4192-909A-F94490CEBB7B}" type="pres">
      <dgm:prSet presAssocID="{C68AE64F-9762-4C86-8AE4-1BC276CD0A55}" presName="parTx" presStyleLbl="revTx" presStyleIdx="4" presStyleCnt="6">
        <dgm:presLayoutVars>
          <dgm:chMax val="0"/>
          <dgm:chPref val="0"/>
        </dgm:presLayoutVars>
      </dgm:prSet>
      <dgm:spPr/>
    </dgm:pt>
    <dgm:pt modelId="{58E47ACB-8A27-41BF-91DF-3B381B195449}" type="pres">
      <dgm:prSet presAssocID="{C68AE64F-9762-4C86-8AE4-1BC276CD0A55}" presName="desTx" presStyleLbl="revTx" presStyleIdx="5" presStyleCnt="6">
        <dgm:presLayoutVars/>
      </dgm:prSet>
      <dgm:spPr/>
    </dgm:pt>
  </dgm:ptLst>
  <dgm:cxnLst>
    <dgm:cxn modelId="{90C34205-C4C5-42E6-A393-9479B57BF29F}" srcId="{CB7D4C34-F285-4338-B5B0-CECEDB17EB8C}" destId="{3C5D053E-F86D-42CA-B50F-35F236E683CE}" srcOrd="0" destOrd="0" parTransId="{1B585206-5186-448C-BDA0-15A3C76BA471}" sibTransId="{E7B78712-1AD7-4CB9-BD03-A2960E8DD74D}"/>
    <dgm:cxn modelId="{FA5C1C0F-F6FD-4CA3-B582-FBE1A36E0EFF}" type="presOf" srcId="{F394B8E5-E345-49D5-96C8-5D5DCC1C838A}" destId="{2DA877A5-50A5-4ADE-98DC-323243A3C3E4}" srcOrd="0" destOrd="0" presId="urn:microsoft.com/office/officeart/2018/2/layout/IconVerticalSolidList"/>
    <dgm:cxn modelId="{57253610-45A4-47A0-8795-DC5CC41FB2C4}" type="presOf" srcId="{CB7D4C34-F285-4338-B5B0-CECEDB17EB8C}" destId="{485ED482-14F0-4EEC-940C-A9E8A27BD171}" srcOrd="0" destOrd="0" presId="urn:microsoft.com/office/officeart/2018/2/layout/IconVerticalSolidList"/>
    <dgm:cxn modelId="{C37D973C-9267-4FA0-8B9E-DFE3C506A704}" type="presOf" srcId="{3C5D053E-F86D-42CA-B50F-35F236E683CE}" destId="{C7F13E9A-A2CD-48C6-B002-B112303D50D5}" srcOrd="0" destOrd="0" presId="urn:microsoft.com/office/officeart/2018/2/layout/IconVerticalSolidList"/>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DF4AFF68-A092-472F-9960-8634EB8301CC}" type="presOf" srcId="{14E88DAA-F563-4DEA-8F62-1A9330A98279}" destId="{6F97CFD5-E456-4362-8BF5-D2F1EDC6BEE7}" srcOrd="0" destOrd="0" presId="urn:microsoft.com/office/officeart/2018/2/layout/IconVerticalSolidList"/>
    <dgm:cxn modelId="{0204A76A-210D-4F2B-9BDF-AD8A3B91314E}" type="presOf" srcId="{C68AE64F-9762-4C86-8AE4-1BC276CD0A55}" destId="{8833C7D2-4B01-4192-909A-F94490CEBB7B}" srcOrd="0" destOrd="0" presId="urn:microsoft.com/office/officeart/2018/2/layout/IconVerticalSolidList"/>
    <dgm:cxn modelId="{5F823CA2-9A79-4DD4-B757-8B42286D3271}" srcId="{CB7D4C34-F285-4338-B5B0-CECEDB17EB8C}" destId="{C68AE64F-9762-4C86-8AE4-1BC276CD0A55}" srcOrd="2" destOrd="0" parTransId="{51A69B3C-D2C9-4A0A-B3BA-1C39FC1A084A}" sibTransId="{66EBBD8B-F1F8-4C5A-BB46-19E8B70F5DD6}"/>
    <dgm:cxn modelId="{F9EB4BBB-B8E3-40DE-BDE1-0B13F1925B29}" type="presOf" srcId="{B7326018-D203-4C02-BAED-FC02AC796860}" destId="{B3CAB626-499C-43DD-B7CE-7506CD0D76A3}" srcOrd="0" destOrd="0" presId="urn:microsoft.com/office/officeart/2018/2/layout/IconVerticalSolidList"/>
    <dgm:cxn modelId="{6F30B6BC-526B-43F7-B324-5D57E213011B}" type="presOf" srcId="{901F5441-C162-4E84-BC98-CCE6A8A9DBF3}" destId="{58E47ACB-8A27-41BF-91DF-3B381B195449}" srcOrd="0" destOrd="0" presId="urn:microsoft.com/office/officeart/2018/2/layout/IconVerticalSolidList"/>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B5B07E69-36C5-42DA-B8F9-AE0CF2C28F5B}" type="presParOf" srcId="{485ED482-14F0-4EEC-940C-A9E8A27BD171}" destId="{B062BB5F-E127-40ED-AE08-02FD38B3F04F}" srcOrd="0" destOrd="0" presId="urn:microsoft.com/office/officeart/2018/2/layout/IconVerticalSolidList"/>
    <dgm:cxn modelId="{21F2DF89-9AB2-4B5A-B596-BD7B237D5B24}" type="presParOf" srcId="{B062BB5F-E127-40ED-AE08-02FD38B3F04F}" destId="{1ED8C3D9-6610-4AF4-84E1-AD58CA2486DF}" srcOrd="0" destOrd="0" presId="urn:microsoft.com/office/officeart/2018/2/layout/IconVerticalSolidList"/>
    <dgm:cxn modelId="{D0A09BCA-FC14-4202-8825-BC64C6E7E416}" type="presParOf" srcId="{B062BB5F-E127-40ED-AE08-02FD38B3F04F}" destId="{C9694FD1-158C-42C6-9B86-297674C4758E}" srcOrd="1" destOrd="0" presId="urn:microsoft.com/office/officeart/2018/2/layout/IconVerticalSolidList"/>
    <dgm:cxn modelId="{DA6CE42A-3429-4CD6-86F6-7A0972200D4B}" type="presParOf" srcId="{B062BB5F-E127-40ED-AE08-02FD38B3F04F}" destId="{E726231A-B074-433E-9A1D-1174BBAD73B4}" srcOrd="2" destOrd="0" presId="urn:microsoft.com/office/officeart/2018/2/layout/IconVerticalSolidList"/>
    <dgm:cxn modelId="{4A0562B4-2C92-4C85-B455-95C6D493D05E}" type="presParOf" srcId="{B062BB5F-E127-40ED-AE08-02FD38B3F04F}" destId="{C7F13E9A-A2CD-48C6-B002-B112303D50D5}" srcOrd="3" destOrd="0" presId="urn:microsoft.com/office/officeart/2018/2/layout/IconVerticalSolidList"/>
    <dgm:cxn modelId="{F27CFBE4-E39D-431F-BDEE-056BA3E9F8E6}" type="presParOf" srcId="{B062BB5F-E127-40ED-AE08-02FD38B3F04F}" destId="{6F97CFD5-E456-4362-8BF5-D2F1EDC6BEE7}" srcOrd="4" destOrd="0" presId="urn:microsoft.com/office/officeart/2018/2/layout/IconVerticalSolidList"/>
    <dgm:cxn modelId="{BD306A97-1152-4679-87BB-CE09D1ACE807}" type="presParOf" srcId="{485ED482-14F0-4EEC-940C-A9E8A27BD171}" destId="{8036689A-F0CB-4C23-92DC-748BAF5FFD07}" srcOrd="1" destOrd="0" presId="urn:microsoft.com/office/officeart/2018/2/layout/IconVerticalSolidList"/>
    <dgm:cxn modelId="{5B362F4C-AAAC-484F-8032-53CE1959ED45}" type="presParOf" srcId="{485ED482-14F0-4EEC-940C-A9E8A27BD171}" destId="{07920E00-9701-4109-92D2-B7480697A8CC}" srcOrd="2" destOrd="0" presId="urn:microsoft.com/office/officeart/2018/2/layout/IconVerticalSolidList"/>
    <dgm:cxn modelId="{12591F06-67C5-43B6-8524-FD3F6D301E63}" type="presParOf" srcId="{07920E00-9701-4109-92D2-B7480697A8CC}" destId="{D482A9A0-C233-4662-ACDB-65C40672D32C}" srcOrd="0" destOrd="0" presId="urn:microsoft.com/office/officeart/2018/2/layout/IconVerticalSolidList"/>
    <dgm:cxn modelId="{A5881A7C-F5B9-431A-8E9F-E6BEDE5F67FF}" type="presParOf" srcId="{07920E00-9701-4109-92D2-B7480697A8CC}" destId="{E73C27DF-F8E2-48C9-BFA7-56AEE87F648A}" srcOrd="1" destOrd="0" presId="urn:microsoft.com/office/officeart/2018/2/layout/IconVerticalSolidList"/>
    <dgm:cxn modelId="{438BC694-D924-4B77-9123-AECD0E4B9D5D}" type="presParOf" srcId="{07920E00-9701-4109-92D2-B7480697A8CC}" destId="{EC183124-B1BF-435F-B234-59EC055A3A9E}" srcOrd="2" destOrd="0" presId="urn:microsoft.com/office/officeart/2018/2/layout/IconVerticalSolidList"/>
    <dgm:cxn modelId="{14A7A313-EF99-418E-B813-41AEF75CA0BD}" type="presParOf" srcId="{07920E00-9701-4109-92D2-B7480697A8CC}" destId="{2DA877A5-50A5-4ADE-98DC-323243A3C3E4}" srcOrd="3" destOrd="0" presId="urn:microsoft.com/office/officeart/2018/2/layout/IconVerticalSolidList"/>
    <dgm:cxn modelId="{35CD45A2-9035-44AF-B6D7-CC2D52EFF5BD}" type="presParOf" srcId="{07920E00-9701-4109-92D2-B7480697A8CC}" destId="{B3CAB626-499C-43DD-B7CE-7506CD0D76A3}" srcOrd="4" destOrd="0" presId="urn:microsoft.com/office/officeart/2018/2/layout/IconVerticalSolidList"/>
    <dgm:cxn modelId="{A8D9EA16-2FC3-483B-8C83-672F2EDA164F}" type="presParOf" srcId="{485ED482-14F0-4EEC-940C-A9E8A27BD171}" destId="{24EFAABA-C91D-4067-B33E-8E3A073B9D8B}" srcOrd="3" destOrd="0" presId="urn:microsoft.com/office/officeart/2018/2/layout/IconVerticalSolidList"/>
    <dgm:cxn modelId="{7D66091B-3EFF-4CBC-BC80-EC89056FA408}" type="presParOf" srcId="{485ED482-14F0-4EEC-940C-A9E8A27BD171}" destId="{7E51E79D-738F-47C5-8B0F-0CF2740B287F}" srcOrd="4" destOrd="0" presId="urn:microsoft.com/office/officeart/2018/2/layout/IconVerticalSolidList"/>
    <dgm:cxn modelId="{4D55B967-512B-4F38-AB6F-DCD7C1331D8A}" type="presParOf" srcId="{7E51E79D-738F-47C5-8B0F-0CF2740B287F}" destId="{7570B959-A681-4CB3-8589-29A69B081328}" srcOrd="0" destOrd="0" presId="urn:microsoft.com/office/officeart/2018/2/layout/IconVerticalSolidList"/>
    <dgm:cxn modelId="{7BC39E10-6BFE-40BB-98FC-78AE4BD471B8}" type="presParOf" srcId="{7E51E79D-738F-47C5-8B0F-0CF2740B287F}" destId="{92DD68B1-FBE6-49CD-A01D-9786B5B3BF9D}" srcOrd="1" destOrd="0" presId="urn:microsoft.com/office/officeart/2018/2/layout/IconVerticalSolidList"/>
    <dgm:cxn modelId="{A40BC2BA-63D3-4FAA-8296-B2A0E3005247}" type="presParOf" srcId="{7E51E79D-738F-47C5-8B0F-0CF2740B287F}" destId="{7C45A0EF-D8B1-42A5-8135-C7D7C9CB9B44}" srcOrd="2" destOrd="0" presId="urn:microsoft.com/office/officeart/2018/2/layout/IconVerticalSolidList"/>
    <dgm:cxn modelId="{6B0ED57A-4646-47EA-907C-DBAB23AD4033}" type="presParOf" srcId="{7E51E79D-738F-47C5-8B0F-0CF2740B287F}" destId="{8833C7D2-4B01-4192-909A-F94490CEBB7B}" srcOrd="3" destOrd="0" presId="urn:microsoft.com/office/officeart/2018/2/layout/IconVerticalSolidList"/>
    <dgm:cxn modelId="{A095E0C4-9E1A-4952-8EE8-5A309452F69D}" type="presParOf" srcId="{7E51E79D-738F-47C5-8B0F-0CF2740B287F}" destId="{58E47ACB-8A27-41BF-91DF-3B381B19544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6C6DA-08C5-4995-8092-35C40512C111}">
      <dsp:nvSpPr>
        <dsp:cNvPr id="0" name=""/>
        <dsp:cNvSpPr/>
      </dsp:nvSpPr>
      <dsp:spPr>
        <a:xfrm>
          <a:off x="0" y="710291"/>
          <a:ext cx="2625944" cy="15755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Roboto" panose="02000000000000000000" pitchFamily="2" charset="0"/>
              <a:ea typeface="Roboto" panose="02000000000000000000" pitchFamily="2" charset="0"/>
              <a:cs typeface="Roboto" panose="02000000000000000000" pitchFamily="2" charset="0"/>
            </a:rPr>
            <a:t>Facilities</a:t>
          </a:r>
          <a:r>
            <a:rPr lang="en-GB" sz="900" kern="1200" dirty="0">
              <a:effectLst/>
              <a:latin typeface="+mn-lt"/>
              <a:ea typeface="Times New Roman" panose="02020603050405020304" pitchFamily="18" charset="0"/>
            </a:rPr>
            <a:t> </a:t>
          </a:r>
        </a:p>
        <a:p>
          <a:pPr marL="0" lvl="0" indent="0" algn="ctr" defTabSz="533400">
            <a:lnSpc>
              <a:spcPct val="90000"/>
            </a:lnSpc>
            <a:spcBef>
              <a:spcPct val="0"/>
            </a:spcBef>
            <a:spcAft>
              <a:spcPct val="35000"/>
            </a:spcAft>
            <a:buFont typeface="+mj-lt"/>
            <a:buNone/>
          </a:pPr>
          <a:r>
            <a:rPr lang="en-GB" sz="1050" kern="1200" dirty="0">
              <a:effectLst/>
              <a:latin typeface="Roboto Light" panose="02000000000000000000" pitchFamily="2" charset="0"/>
              <a:ea typeface="Roboto Light" panose="02000000000000000000" pitchFamily="2" charset="0"/>
              <a:cs typeface="Roboto Light" panose="02000000000000000000" pitchFamily="2" charset="0"/>
            </a:rPr>
            <a:t>Conservatoires tend to be smaller institutions which are focused on specific areas of study; such as music, dance and drama. They will, therefore, have specialist teaching and facilities dedicated to these areas. </a:t>
          </a:r>
          <a:endParaRPr lang="en-GB" sz="105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0" y="710291"/>
        <a:ext cx="2625944" cy="1575566"/>
      </dsp:txXfrm>
    </dsp:sp>
    <dsp:sp modelId="{6D46C1AA-7741-45A4-9B67-9FADECB36E6F}">
      <dsp:nvSpPr>
        <dsp:cNvPr id="0" name=""/>
        <dsp:cNvSpPr/>
      </dsp:nvSpPr>
      <dsp:spPr>
        <a:xfrm>
          <a:off x="2888538" y="710291"/>
          <a:ext cx="2625944" cy="15755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Roboto" panose="02000000000000000000" pitchFamily="2" charset="0"/>
              <a:ea typeface="Roboto" panose="02000000000000000000" pitchFamily="2" charset="0"/>
              <a:cs typeface="Roboto" panose="02000000000000000000" pitchFamily="2" charset="0"/>
            </a:rPr>
            <a:t>Specialist focus</a:t>
          </a:r>
        </a:p>
        <a:p>
          <a:pPr marL="0" lvl="0" indent="0" algn="ctr" defTabSz="533400">
            <a:lnSpc>
              <a:spcPct val="90000"/>
            </a:lnSpc>
            <a:spcBef>
              <a:spcPct val="0"/>
            </a:spcBef>
            <a:spcAft>
              <a:spcPct val="35000"/>
            </a:spcAft>
            <a:buFont typeface="+mj-lt"/>
            <a:buNone/>
          </a:pPr>
          <a:r>
            <a:rPr lang="en-GB" sz="1050" kern="1200" dirty="0">
              <a:effectLst/>
              <a:latin typeface="Roboto Light" panose="02000000000000000000" pitchFamily="2" charset="0"/>
              <a:ea typeface="Roboto Light" panose="02000000000000000000" pitchFamily="2" charset="0"/>
              <a:cs typeface="Roboto Light" panose="02000000000000000000" pitchFamily="2" charset="0"/>
            </a:rPr>
            <a:t>Universities tend to be much larger and will often offer a broad range of courses which could include anything from maths and engineering to art, history and music.</a:t>
          </a:r>
          <a:endParaRPr lang="en-GB" sz="105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888538" y="710291"/>
        <a:ext cx="2625944" cy="1575566"/>
      </dsp:txXfrm>
    </dsp:sp>
    <dsp:sp modelId="{F2B39856-C4E2-4EF9-B145-6E6BBAEB3C72}">
      <dsp:nvSpPr>
        <dsp:cNvPr id="0" name=""/>
        <dsp:cNvSpPr/>
      </dsp:nvSpPr>
      <dsp:spPr>
        <a:xfrm>
          <a:off x="5777076" y="710291"/>
          <a:ext cx="2625944" cy="15755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Roboto" panose="02000000000000000000" pitchFamily="2" charset="0"/>
              <a:ea typeface="Roboto" panose="02000000000000000000" pitchFamily="2" charset="0"/>
              <a:cs typeface="Roboto" panose="02000000000000000000" pitchFamily="2" charset="0"/>
            </a:rPr>
            <a:t>Practical study is the main focus</a:t>
          </a:r>
          <a:r>
            <a:rPr lang="en-GB" sz="1200" kern="1200" dirty="0">
              <a:effectLst/>
              <a:latin typeface="Roboto" panose="02000000000000000000" pitchFamily="2" charset="0"/>
              <a:ea typeface="Roboto" panose="02000000000000000000" pitchFamily="2" charset="0"/>
              <a:cs typeface="Roboto" panose="02000000000000000000" pitchFamily="2" charset="0"/>
            </a:rPr>
            <a:t> </a:t>
          </a:r>
        </a:p>
        <a:p>
          <a:pPr marL="0" lvl="0" indent="0" algn="ctr" defTabSz="533400">
            <a:lnSpc>
              <a:spcPct val="90000"/>
            </a:lnSpc>
            <a:spcBef>
              <a:spcPct val="0"/>
            </a:spcBef>
            <a:spcAft>
              <a:spcPct val="35000"/>
            </a:spcAft>
            <a:buFont typeface="+mj-lt"/>
            <a:buNone/>
          </a:pPr>
          <a:r>
            <a:rPr lang="en-GB" sz="1050" kern="1200" dirty="0">
              <a:effectLst/>
              <a:latin typeface="Roboto Light" panose="02000000000000000000" pitchFamily="2" charset="0"/>
              <a:ea typeface="Roboto Light" panose="02000000000000000000" pitchFamily="2" charset="0"/>
              <a:cs typeface="Roboto Light" panose="02000000000000000000" pitchFamily="2" charset="0"/>
            </a:rPr>
            <a:t>Both conservatoires and universities offer degree-level qualifications, however at a university practical study is typically an element of the course, whereas at a conservatoire it’s the main focus, and at the heart of what students do.</a:t>
          </a:r>
          <a:endParaRPr lang="en-GB" sz="105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5777076" y="710291"/>
        <a:ext cx="2625944" cy="1575566"/>
      </dsp:txXfrm>
    </dsp:sp>
    <dsp:sp modelId="{B3553802-3AA8-469B-80FF-CEF50DBFB881}">
      <dsp:nvSpPr>
        <dsp:cNvPr id="0" name=""/>
        <dsp:cNvSpPr/>
      </dsp:nvSpPr>
      <dsp:spPr>
        <a:xfrm>
          <a:off x="1444269" y="2548452"/>
          <a:ext cx="2625944" cy="15755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Roboto" panose="02000000000000000000" pitchFamily="2" charset="0"/>
              <a:ea typeface="Roboto" panose="02000000000000000000" pitchFamily="2" charset="0"/>
              <a:cs typeface="Roboto" panose="02000000000000000000" pitchFamily="2" charset="0"/>
            </a:rPr>
            <a:t>Course structures</a:t>
          </a:r>
          <a:r>
            <a:rPr lang="en-GB" sz="1200" kern="1200" dirty="0">
              <a:effectLst/>
              <a:latin typeface="Roboto" panose="02000000000000000000" pitchFamily="2" charset="0"/>
              <a:ea typeface="Roboto" panose="02000000000000000000" pitchFamily="2" charset="0"/>
              <a:cs typeface="Roboto" panose="02000000000000000000" pitchFamily="2" charset="0"/>
            </a:rPr>
            <a:t> </a:t>
          </a:r>
        </a:p>
        <a:p>
          <a:pPr marL="0" lvl="0" indent="0" algn="ctr" defTabSz="533400">
            <a:lnSpc>
              <a:spcPct val="90000"/>
            </a:lnSpc>
            <a:spcBef>
              <a:spcPct val="0"/>
            </a:spcBef>
            <a:spcAft>
              <a:spcPct val="35000"/>
            </a:spcAft>
            <a:buFont typeface="+mj-lt"/>
            <a:buNone/>
          </a:pPr>
          <a:r>
            <a:rPr lang="en-GB" sz="1050" kern="1200" dirty="0">
              <a:effectLst/>
              <a:latin typeface="Roboto Light" panose="02000000000000000000" pitchFamily="2" charset="0"/>
              <a:ea typeface="Roboto Light" panose="02000000000000000000" pitchFamily="2" charset="0"/>
              <a:cs typeface="Roboto Light" panose="02000000000000000000" pitchFamily="2" charset="0"/>
            </a:rPr>
            <a:t>The year is broken down into a block of academic weeks, followed by a block of performance weeks. Performances and workshops are mostly held in the evenings and at weekends meaning graduates are accustomed to expectations of the industry they are going to work in.</a:t>
          </a:r>
          <a:endParaRPr lang="en-GB" sz="105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444269" y="2548452"/>
        <a:ext cx="2625944" cy="1575566"/>
      </dsp:txXfrm>
    </dsp:sp>
    <dsp:sp modelId="{F68FEAD8-2331-4EFE-B3BE-789F85BD13FF}">
      <dsp:nvSpPr>
        <dsp:cNvPr id="0" name=""/>
        <dsp:cNvSpPr/>
      </dsp:nvSpPr>
      <dsp:spPr>
        <a:xfrm>
          <a:off x="4332807" y="2548452"/>
          <a:ext cx="2625944" cy="157556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en-GB" sz="1200" b="1" kern="1200" dirty="0">
              <a:effectLst/>
              <a:latin typeface="Roboto" panose="02000000000000000000" pitchFamily="2" charset="0"/>
              <a:ea typeface="Roboto" panose="02000000000000000000" pitchFamily="2" charset="0"/>
              <a:cs typeface="Roboto" panose="02000000000000000000" pitchFamily="2" charset="0"/>
            </a:rPr>
            <a:t>Teaching staff are working professionals</a:t>
          </a:r>
          <a:r>
            <a:rPr lang="en-GB" sz="1200" kern="1200" dirty="0">
              <a:effectLst/>
              <a:latin typeface="Roboto" panose="02000000000000000000" pitchFamily="2" charset="0"/>
              <a:ea typeface="Roboto" panose="02000000000000000000" pitchFamily="2" charset="0"/>
              <a:cs typeface="Roboto" panose="02000000000000000000" pitchFamily="2" charset="0"/>
            </a:rPr>
            <a:t> </a:t>
          </a:r>
        </a:p>
        <a:p>
          <a:pPr marL="0" lvl="0" indent="0" algn="ctr" defTabSz="533400">
            <a:lnSpc>
              <a:spcPct val="90000"/>
            </a:lnSpc>
            <a:spcBef>
              <a:spcPct val="0"/>
            </a:spcBef>
            <a:spcAft>
              <a:spcPct val="35000"/>
            </a:spcAft>
            <a:buFont typeface="+mj-lt"/>
            <a:buNone/>
          </a:pPr>
          <a:r>
            <a:rPr lang="en-GB" sz="1050" kern="1200" dirty="0">
              <a:effectLst/>
              <a:latin typeface="Roboto Light" panose="02000000000000000000" pitchFamily="2" charset="0"/>
              <a:ea typeface="Roboto Light" panose="02000000000000000000" pitchFamily="2" charset="0"/>
              <a:cs typeface="Roboto Light" panose="02000000000000000000" pitchFamily="2" charset="0"/>
            </a:rPr>
            <a:t>Professional musicians teach at conservatoires as part of their portfolios, and many teach at more than one conservatoire. There is a strong emphasis on one-to-one tuition, alongside group work and performances.</a:t>
          </a:r>
          <a:endParaRPr lang="en-GB" sz="105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332807" y="2548452"/>
        <a:ext cx="2625944" cy="1575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8C3D9-6610-4AF4-84E1-AD58CA2486DF}">
      <dsp:nvSpPr>
        <dsp:cNvPr id="0" name=""/>
        <dsp:cNvSpPr/>
      </dsp:nvSpPr>
      <dsp:spPr>
        <a:xfrm>
          <a:off x="0" y="1828"/>
          <a:ext cx="8228012" cy="85529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94FD1-158C-42C6-9B86-297674C4758E}">
      <dsp:nvSpPr>
        <dsp:cNvPr id="0" name=""/>
        <dsp:cNvSpPr/>
      </dsp:nvSpPr>
      <dsp:spPr>
        <a:xfrm>
          <a:off x="258727" y="219090"/>
          <a:ext cx="470413" cy="470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13E9A-A2CD-48C6-B002-B112303D50D5}">
      <dsp:nvSpPr>
        <dsp:cNvPr id="0" name=""/>
        <dsp:cNvSpPr/>
      </dsp:nvSpPr>
      <dsp:spPr>
        <a:xfrm>
          <a:off x="987868" y="1828"/>
          <a:ext cx="3702605"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Roboto" panose="02000000000000000000" pitchFamily="2" charset="0"/>
              <a:ea typeface="Roboto" panose="02000000000000000000" pitchFamily="2" charset="0"/>
              <a:cs typeface="Roboto" panose="02000000000000000000" pitchFamily="2" charset="0"/>
            </a:rPr>
            <a:t>10 July 2024  </a:t>
          </a:r>
        </a:p>
      </dsp:txBody>
      <dsp:txXfrm>
        <a:off x="987868" y="1828"/>
        <a:ext cx="3702605" cy="855297"/>
      </dsp:txXfrm>
    </dsp:sp>
    <dsp:sp modelId="{6F97CFD5-E456-4362-8BF5-D2F1EDC6BEE7}">
      <dsp:nvSpPr>
        <dsp:cNvPr id="0" name=""/>
        <dsp:cNvSpPr/>
      </dsp:nvSpPr>
      <dsp:spPr>
        <a:xfrm>
          <a:off x="4690474" y="1828"/>
          <a:ext cx="3536572"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Roboto Light" panose="02000000000000000000" pitchFamily="2" charset="0"/>
              <a:ea typeface="Roboto Light" panose="02000000000000000000" pitchFamily="2" charset="0"/>
              <a:cs typeface="Roboto Light" panose="02000000000000000000" pitchFamily="2" charset="0"/>
            </a:rPr>
            <a:t>Students can start submitting applications for courses starting </a:t>
          </a:r>
          <a:r>
            <a:rPr lang="en-US" sz="1600" kern="1200">
              <a:latin typeface="Roboto Light" panose="02000000000000000000" pitchFamily="2" charset="0"/>
              <a:ea typeface="Roboto Light" panose="02000000000000000000" pitchFamily="2" charset="0"/>
              <a:cs typeface="Roboto Light" panose="02000000000000000000" pitchFamily="2" charset="0"/>
            </a:rPr>
            <a:t>in 2025</a:t>
          </a:r>
          <a:endParaRPr lang="en-US" sz="1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690474" y="1828"/>
        <a:ext cx="3536572" cy="855297"/>
      </dsp:txXfrm>
    </dsp:sp>
    <dsp:sp modelId="{D482A9A0-C233-4662-ACDB-65C40672D32C}">
      <dsp:nvSpPr>
        <dsp:cNvPr id="0" name=""/>
        <dsp:cNvSpPr/>
      </dsp:nvSpPr>
      <dsp:spPr>
        <a:xfrm>
          <a:off x="0" y="1070951"/>
          <a:ext cx="8228012" cy="85529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3C27DF-F8E2-48C9-BFA7-56AEE87F648A}">
      <dsp:nvSpPr>
        <dsp:cNvPr id="0" name=""/>
        <dsp:cNvSpPr/>
      </dsp:nvSpPr>
      <dsp:spPr>
        <a:xfrm>
          <a:off x="258727" y="1263393"/>
          <a:ext cx="470413" cy="470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877A5-50A5-4ADE-98DC-323243A3C3E4}">
      <dsp:nvSpPr>
        <dsp:cNvPr id="0" name=""/>
        <dsp:cNvSpPr/>
      </dsp:nvSpPr>
      <dsp:spPr>
        <a:xfrm>
          <a:off x="987868" y="1070951"/>
          <a:ext cx="3702605"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Roboto" panose="02000000000000000000" pitchFamily="2" charset="0"/>
              <a:ea typeface="Roboto" panose="02000000000000000000" pitchFamily="2" charset="0"/>
              <a:cs typeface="Roboto" panose="02000000000000000000" pitchFamily="2" charset="0"/>
            </a:rPr>
            <a:t>2 October 2024</a:t>
          </a:r>
        </a:p>
      </dsp:txBody>
      <dsp:txXfrm>
        <a:off x="987868" y="1070951"/>
        <a:ext cx="3702605" cy="855297"/>
      </dsp:txXfrm>
    </dsp:sp>
    <dsp:sp modelId="{B3CAB626-499C-43DD-B7CE-7506CD0D76A3}">
      <dsp:nvSpPr>
        <dsp:cNvPr id="0" name=""/>
        <dsp:cNvSpPr/>
      </dsp:nvSpPr>
      <dsp:spPr>
        <a:xfrm>
          <a:off x="4690474" y="1070951"/>
          <a:ext cx="3536572"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Roboto Light" panose="02000000000000000000" pitchFamily="2" charset="0"/>
              <a:ea typeface="Roboto Light" panose="02000000000000000000" pitchFamily="2" charset="0"/>
              <a:cs typeface="Roboto Light" panose="02000000000000000000" pitchFamily="2" charset="0"/>
            </a:rPr>
            <a:t>UCAS deadline for music applications </a:t>
          </a:r>
          <a:endParaRPr lang="en-US" sz="1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690474" y="1070951"/>
        <a:ext cx="3536572" cy="855297"/>
      </dsp:txXfrm>
    </dsp:sp>
    <dsp:sp modelId="{7570B959-A681-4CB3-8589-29A69B081328}">
      <dsp:nvSpPr>
        <dsp:cNvPr id="0" name=""/>
        <dsp:cNvSpPr/>
      </dsp:nvSpPr>
      <dsp:spPr>
        <a:xfrm>
          <a:off x="0" y="2140073"/>
          <a:ext cx="8228012" cy="85529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D68B1-FBE6-49CD-A01D-9786B5B3BF9D}">
      <dsp:nvSpPr>
        <dsp:cNvPr id="0" name=""/>
        <dsp:cNvSpPr/>
      </dsp:nvSpPr>
      <dsp:spPr>
        <a:xfrm>
          <a:off x="258727" y="2332515"/>
          <a:ext cx="470413" cy="4704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33C7D2-4B01-4192-909A-F94490CEBB7B}">
      <dsp:nvSpPr>
        <dsp:cNvPr id="0" name=""/>
        <dsp:cNvSpPr/>
      </dsp:nvSpPr>
      <dsp:spPr>
        <a:xfrm>
          <a:off x="987868" y="2140073"/>
          <a:ext cx="3702605"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1111250">
            <a:lnSpc>
              <a:spcPct val="100000"/>
            </a:lnSpc>
            <a:spcBef>
              <a:spcPct val="0"/>
            </a:spcBef>
            <a:spcAft>
              <a:spcPct val="35000"/>
            </a:spcAft>
            <a:buNone/>
          </a:pPr>
          <a:r>
            <a:rPr lang="en-US" sz="2500" b="1" kern="1200" dirty="0">
              <a:latin typeface="Roboto" panose="02000000000000000000" pitchFamily="2" charset="0"/>
              <a:ea typeface="Roboto" panose="02000000000000000000" pitchFamily="2" charset="0"/>
              <a:cs typeface="Roboto" panose="02000000000000000000" pitchFamily="2" charset="0"/>
            </a:rPr>
            <a:t>29 January 2025</a:t>
          </a:r>
        </a:p>
      </dsp:txBody>
      <dsp:txXfrm>
        <a:off x="987868" y="2140073"/>
        <a:ext cx="3702605" cy="855297"/>
      </dsp:txXfrm>
    </dsp:sp>
    <dsp:sp modelId="{58E47ACB-8A27-41BF-91DF-3B381B195449}">
      <dsp:nvSpPr>
        <dsp:cNvPr id="0" name=""/>
        <dsp:cNvSpPr/>
      </dsp:nvSpPr>
      <dsp:spPr>
        <a:xfrm>
          <a:off x="4690474" y="2140073"/>
          <a:ext cx="3536572" cy="8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19" tIns="90519" rIns="90519" bIns="90519"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Roboto Light" panose="02000000000000000000" pitchFamily="2" charset="0"/>
              <a:ea typeface="Roboto Light" panose="02000000000000000000" pitchFamily="2" charset="0"/>
              <a:cs typeface="Roboto Light" panose="02000000000000000000" pitchFamily="2" charset="0"/>
            </a:rPr>
            <a:t>UCAS deadline for </a:t>
          </a:r>
          <a:r>
            <a:rPr lang="en-GB" sz="1600" b="0" i="0" kern="1200" dirty="0">
              <a:latin typeface="Roboto Light" panose="02000000000000000000" pitchFamily="2" charset="0"/>
              <a:ea typeface="Roboto Light" panose="02000000000000000000" pitchFamily="2" charset="0"/>
              <a:cs typeface="Roboto Light" panose="02000000000000000000" pitchFamily="2" charset="0"/>
            </a:rPr>
            <a:t>dance, drama, or musical theatre course applications. </a:t>
          </a:r>
          <a:endParaRPr lang="en-US" sz="16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4690474" y="2140073"/>
        <a:ext cx="3536572" cy="8552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06 August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06 August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06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06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06 August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06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06 August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Agenda 1">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10874A6B-5223-4A9B-843F-968F205FAE50}"/>
              </a:ext>
            </a:extLst>
          </p:cNvPr>
          <p:cNvSpPr/>
          <p:nvPr/>
        </p:nvSpPr>
        <p:spPr>
          <a:xfrm>
            <a:off x="0" y="4632725"/>
            <a:ext cx="9144000" cy="510774"/>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836CD8"/>
              </a:solidFill>
              <a:uFillTx/>
              <a:latin typeface="Calibri"/>
            </a:endParaRPr>
          </a:p>
        </p:txBody>
      </p:sp>
      <p:sp>
        <p:nvSpPr>
          <p:cNvPr id="3" name="Title 1">
            <a:extLst>
              <a:ext uri="{FF2B5EF4-FFF2-40B4-BE49-F238E27FC236}">
                <a16:creationId xmlns:a16="http://schemas.microsoft.com/office/drawing/2014/main" id="{664795A4-5966-4D7D-B985-42799008C062}"/>
              </a:ext>
            </a:extLst>
          </p:cNvPr>
          <p:cNvSpPr txBox="1">
            <a:spLocks noGrp="1"/>
          </p:cNvSpPr>
          <p:nvPr>
            <p:ph type="title"/>
          </p:nvPr>
        </p:nvSpPr>
        <p:spPr/>
        <p:txBody>
          <a:bodyPr/>
          <a:lstStyle>
            <a:lvl1pPr>
              <a:defRPr/>
            </a:lvl1pPr>
          </a:lstStyle>
          <a:p>
            <a:pPr lvl="0"/>
            <a:r>
              <a:rPr lang="en-GB"/>
              <a:t>Click to edit </a:t>
            </a:r>
            <a:br>
              <a:rPr lang="en-GB"/>
            </a:br>
            <a:r>
              <a:rPr lang="en-GB"/>
              <a:t>Master title style</a:t>
            </a:r>
            <a:endParaRPr lang="en-US"/>
          </a:p>
        </p:txBody>
      </p:sp>
      <p:sp>
        <p:nvSpPr>
          <p:cNvPr id="4" name="Date Placeholder 3">
            <a:extLst>
              <a:ext uri="{FF2B5EF4-FFF2-40B4-BE49-F238E27FC236}">
                <a16:creationId xmlns:a16="http://schemas.microsoft.com/office/drawing/2014/main" id="{5578D021-C664-4589-837A-F4CE37E1A498}"/>
              </a:ext>
            </a:extLst>
          </p:cNvPr>
          <p:cNvSpPr txBox="1">
            <a:spLocks noGrp="1"/>
          </p:cNvSpPr>
          <p:nvPr>
            <p:ph type="dt" sz="half" idx="7"/>
          </p:nvPr>
        </p:nvSpPr>
        <p:spPr/>
        <p:txBody>
          <a:bodyPr/>
          <a:lstStyle>
            <a:lvl1pPr>
              <a:defRPr>
                <a:solidFill>
                  <a:srgbClr val="FFFFFF"/>
                </a:solidFill>
              </a:defRPr>
            </a:lvl1pPr>
          </a:lstStyle>
          <a:p>
            <a:pPr lvl="0"/>
            <a:fld id="{1957ABC6-FB9A-4047-8B7C-BBDB4A103154}" type="datetime4">
              <a:rPr lang="en-GB"/>
              <a:pPr lvl="0"/>
              <a:t>06 August 2024</a:t>
            </a:fld>
            <a:endParaRPr lang="en-US"/>
          </a:p>
        </p:txBody>
      </p:sp>
      <p:sp>
        <p:nvSpPr>
          <p:cNvPr id="5" name="Footer Placeholder 4">
            <a:extLst>
              <a:ext uri="{FF2B5EF4-FFF2-40B4-BE49-F238E27FC236}">
                <a16:creationId xmlns:a16="http://schemas.microsoft.com/office/drawing/2014/main" id="{6CE8310A-D71E-4413-9720-8E428DBD2F6D}"/>
              </a:ext>
            </a:extLst>
          </p:cNvPr>
          <p:cNvSpPr txBox="1">
            <a:spLocks noGrp="1"/>
          </p:cNvSpPr>
          <p:nvPr>
            <p:ph type="ftr" sz="quarter" idx="9"/>
          </p:nvPr>
        </p:nvSpPr>
        <p:spPr>
          <a:xfrm>
            <a:off x="287341" y="4803772"/>
            <a:ext cx="4482626" cy="226341"/>
          </a:xfrm>
        </p:spPr>
        <p:txBody>
          <a:bodyPr/>
          <a:lstStyle>
            <a:lvl1pPr>
              <a:defRPr>
                <a:solidFill>
                  <a:srgbClr val="FFFFFF"/>
                </a:solidFill>
              </a:defRPr>
            </a:lvl1pPr>
          </a:lstStyle>
          <a:p>
            <a:pPr lvl="0"/>
            <a:r>
              <a:rPr lang="en-US"/>
              <a:t>Security marking: PUBLIC/INTERNAL USE ONLY/CONFIDENTIAL</a:t>
            </a:r>
          </a:p>
        </p:txBody>
      </p:sp>
      <p:sp>
        <p:nvSpPr>
          <p:cNvPr id="6" name="Slide Number Placeholder 5">
            <a:extLst>
              <a:ext uri="{FF2B5EF4-FFF2-40B4-BE49-F238E27FC236}">
                <a16:creationId xmlns:a16="http://schemas.microsoft.com/office/drawing/2014/main" id="{33231A85-68E3-4552-8E0F-71535500F950}"/>
              </a:ext>
            </a:extLst>
          </p:cNvPr>
          <p:cNvSpPr txBox="1">
            <a:spLocks noGrp="1"/>
          </p:cNvSpPr>
          <p:nvPr>
            <p:ph type="sldNum" sz="quarter" idx="8"/>
          </p:nvPr>
        </p:nvSpPr>
        <p:spPr/>
        <p:txBody>
          <a:bodyPr/>
          <a:lstStyle>
            <a:lvl1pPr>
              <a:defRPr>
                <a:solidFill>
                  <a:srgbClr val="FFFFFF"/>
                </a:solidFill>
              </a:defRPr>
            </a:lvl1pPr>
          </a:lstStyle>
          <a:p>
            <a:pPr lvl="0"/>
            <a:r>
              <a:rPr lang="en-US"/>
              <a:t>|   </a:t>
            </a:r>
            <a:fld id="{11E51FCE-8AAA-4188-AF0D-27CFCE22D42A}" type="slidenum">
              <a:t>‹#›</a:t>
            </a:fld>
            <a:endParaRPr lang="en-US"/>
          </a:p>
        </p:txBody>
      </p:sp>
      <p:pic>
        <p:nvPicPr>
          <p:cNvPr id="7" name="Picture 9" descr="UCAS-Right_aligned-White_box-Keyline-CMYK.eps">
            <a:extLst>
              <a:ext uri="{FF2B5EF4-FFF2-40B4-BE49-F238E27FC236}">
                <a16:creationId xmlns:a16="http://schemas.microsoft.com/office/drawing/2014/main" id="{86BD633E-8064-47FB-8A2D-3A1718D7BD62}"/>
              </a:ext>
            </a:extLst>
          </p:cNvPr>
          <p:cNvPicPr>
            <a:picLocks noChangeAspect="1"/>
          </p:cNvPicPr>
          <p:nvPr/>
        </p:nvPicPr>
        <p:blipFill>
          <a:blip r:embed="rId2"/>
          <a:srcRect/>
          <a:stretch>
            <a:fillRect/>
          </a:stretch>
        </p:blipFill>
        <p:spPr>
          <a:xfrm>
            <a:off x="7908133" y="336800"/>
            <a:ext cx="1235866" cy="336947"/>
          </a:xfrm>
          <a:prstGeom prst="rect">
            <a:avLst/>
          </a:prstGeom>
          <a:noFill/>
          <a:ln cap="flat">
            <a:noFill/>
          </a:ln>
        </p:spPr>
      </p:pic>
      <p:sp>
        <p:nvSpPr>
          <p:cNvPr id="8" name="Rectangle 11">
            <a:extLst>
              <a:ext uri="{FF2B5EF4-FFF2-40B4-BE49-F238E27FC236}">
                <a16:creationId xmlns:a16="http://schemas.microsoft.com/office/drawing/2014/main" id="{96399FDA-5062-4FB6-BBFF-08701695341E}"/>
              </a:ext>
            </a:extLst>
          </p:cNvPr>
          <p:cNvSpPr/>
          <p:nvPr/>
        </p:nvSpPr>
        <p:spPr>
          <a:xfrm>
            <a:off x="438610" y="349501"/>
            <a:ext cx="788020" cy="98325"/>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Text Placeholder 4">
            <a:extLst>
              <a:ext uri="{FF2B5EF4-FFF2-40B4-BE49-F238E27FC236}">
                <a16:creationId xmlns:a16="http://schemas.microsoft.com/office/drawing/2014/main" id="{CDF42775-1260-4D0A-AD07-95DB74BEF08E}"/>
              </a:ext>
            </a:extLst>
          </p:cNvPr>
          <p:cNvSpPr txBox="1">
            <a:spLocks noGrp="1"/>
          </p:cNvSpPr>
          <p:nvPr>
            <p:ph type="body" idx="4294967295"/>
          </p:nvPr>
        </p:nvSpPr>
        <p:spPr>
          <a:xfrm>
            <a:off x="287341"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0" name="Text Placeholder 4">
            <a:extLst>
              <a:ext uri="{FF2B5EF4-FFF2-40B4-BE49-F238E27FC236}">
                <a16:creationId xmlns:a16="http://schemas.microsoft.com/office/drawing/2014/main" id="{B075CC74-487B-4A52-BA8D-9A9D56E34042}"/>
              </a:ext>
            </a:extLst>
          </p:cNvPr>
          <p:cNvSpPr txBox="1">
            <a:spLocks noGrp="1"/>
          </p:cNvSpPr>
          <p:nvPr>
            <p:ph type="body" idx="4294967295"/>
          </p:nvPr>
        </p:nvSpPr>
        <p:spPr>
          <a:xfrm>
            <a:off x="287341"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1" name="Text Placeholder 4">
            <a:extLst>
              <a:ext uri="{FF2B5EF4-FFF2-40B4-BE49-F238E27FC236}">
                <a16:creationId xmlns:a16="http://schemas.microsoft.com/office/drawing/2014/main" id="{5F8E61DF-A4E5-40E2-BF4B-EAF4E19B25EB}"/>
              </a:ext>
            </a:extLst>
          </p:cNvPr>
          <p:cNvSpPr txBox="1">
            <a:spLocks noGrp="1"/>
          </p:cNvSpPr>
          <p:nvPr>
            <p:ph type="body" idx="4294967295"/>
          </p:nvPr>
        </p:nvSpPr>
        <p:spPr>
          <a:xfrm>
            <a:off x="287341"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2" name="Text Placeholder 4">
            <a:extLst>
              <a:ext uri="{FF2B5EF4-FFF2-40B4-BE49-F238E27FC236}">
                <a16:creationId xmlns:a16="http://schemas.microsoft.com/office/drawing/2014/main" id="{E5805B3A-640C-424F-9E88-E568EC106F51}"/>
              </a:ext>
            </a:extLst>
          </p:cNvPr>
          <p:cNvSpPr txBox="1">
            <a:spLocks noGrp="1"/>
          </p:cNvSpPr>
          <p:nvPr>
            <p:ph type="body" idx="4294967295"/>
          </p:nvPr>
        </p:nvSpPr>
        <p:spPr>
          <a:xfrm>
            <a:off x="287341"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3" name="Text Placeholder 4">
            <a:extLst>
              <a:ext uri="{FF2B5EF4-FFF2-40B4-BE49-F238E27FC236}">
                <a16:creationId xmlns:a16="http://schemas.microsoft.com/office/drawing/2014/main" id="{32A66C52-78F4-4232-87AE-D183DD91160A}"/>
              </a:ext>
            </a:extLst>
          </p:cNvPr>
          <p:cNvSpPr txBox="1">
            <a:spLocks noGrp="1"/>
          </p:cNvSpPr>
          <p:nvPr>
            <p:ph type="body" idx="4294967295"/>
          </p:nvPr>
        </p:nvSpPr>
        <p:spPr>
          <a:xfrm>
            <a:off x="4567107" y="1779586"/>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4" name="Text Placeholder 4">
            <a:extLst>
              <a:ext uri="{FF2B5EF4-FFF2-40B4-BE49-F238E27FC236}">
                <a16:creationId xmlns:a16="http://schemas.microsoft.com/office/drawing/2014/main" id="{1A827011-5D2C-4F0A-9814-2368CD6E80AF}"/>
              </a:ext>
            </a:extLst>
          </p:cNvPr>
          <p:cNvSpPr txBox="1">
            <a:spLocks noGrp="1"/>
          </p:cNvSpPr>
          <p:nvPr>
            <p:ph type="body" idx="4294967295"/>
          </p:nvPr>
        </p:nvSpPr>
        <p:spPr>
          <a:xfrm>
            <a:off x="4567107" y="2373480"/>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5" name="Text Placeholder 4">
            <a:extLst>
              <a:ext uri="{FF2B5EF4-FFF2-40B4-BE49-F238E27FC236}">
                <a16:creationId xmlns:a16="http://schemas.microsoft.com/office/drawing/2014/main" id="{D0AA9985-FC3E-4C6E-8FDE-2728EC71F424}"/>
              </a:ext>
            </a:extLst>
          </p:cNvPr>
          <p:cNvSpPr txBox="1">
            <a:spLocks noGrp="1"/>
          </p:cNvSpPr>
          <p:nvPr>
            <p:ph type="body" idx="4294967295"/>
          </p:nvPr>
        </p:nvSpPr>
        <p:spPr>
          <a:xfrm>
            <a:off x="4567107" y="2976792"/>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6" name="Text Placeholder 4">
            <a:extLst>
              <a:ext uri="{FF2B5EF4-FFF2-40B4-BE49-F238E27FC236}">
                <a16:creationId xmlns:a16="http://schemas.microsoft.com/office/drawing/2014/main" id="{322AE244-84FE-41B4-874B-ADD3DB4B383B}"/>
              </a:ext>
            </a:extLst>
          </p:cNvPr>
          <p:cNvSpPr txBox="1">
            <a:spLocks noGrp="1"/>
          </p:cNvSpPr>
          <p:nvPr>
            <p:ph type="body" idx="4294967295"/>
          </p:nvPr>
        </p:nvSpPr>
        <p:spPr>
          <a:xfrm>
            <a:off x="4567107" y="3580104"/>
            <a:ext cx="514350" cy="454027"/>
          </a:xfrm>
          <a:solidFill>
            <a:srgbClr val="836CD8"/>
          </a:solidFill>
        </p:spPr>
        <p:txBody>
          <a:bodyPr anchor="ctr" anchorCtr="1"/>
          <a:lstStyle>
            <a:lvl1pPr marL="0" indent="0" algn="ctr">
              <a:buNone/>
              <a:defRPr lang="en-GB" b="1">
                <a:solidFill>
                  <a:srgbClr val="FFFFFF"/>
                </a:solidFill>
              </a:defRPr>
            </a:lvl1pPr>
          </a:lstStyle>
          <a:p>
            <a:pPr lvl="0"/>
            <a:r>
              <a:rPr lang="en-GB"/>
              <a:t>#</a:t>
            </a:r>
            <a:endParaRPr lang="en-US"/>
          </a:p>
        </p:txBody>
      </p:sp>
      <p:sp>
        <p:nvSpPr>
          <p:cNvPr id="17" name="Text Placeholder 30">
            <a:extLst>
              <a:ext uri="{FF2B5EF4-FFF2-40B4-BE49-F238E27FC236}">
                <a16:creationId xmlns:a16="http://schemas.microsoft.com/office/drawing/2014/main" id="{D6F36F5C-5722-4A0C-A0DE-B6F70635498A}"/>
              </a:ext>
            </a:extLst>
          </p:cNvPr>
          <p:cNvSpPr txBox="1">
            <a:spLocks noGrp="1"/>
          </p:cNvSpPr>
          <p:nvPr>
            <p:ph type="body" idx="4294967295"/>
          </p:nvPr>
        </p:nvSpPr>
        <p:spPr>
          <a:xfrm>
            <a:off x="933446" y="1779586"/>
            <a:ext cx="3260722" cy="454027"/>
          </a:xfrm>
        </p:spPr>
        <p:txBody>
          <a:bodyPr anchor="ctr"/>
          <a:lstStyle>
            <a:lvl1pPr marL="0" indent="0">
              <a:buNone/>
              <a:defRPr lang="en-GB"/>
            </a:lvl1pPr>
          </a:lstStyle>
          <a:p>
            <a:pPr lvl="0"/>
            <a:r>
              <a:rPr lang="en-GB"/>
              <a:t>Type in item</a:t>
            </a:r>
            <a:endParaRPr lang="en-US"/>
          </a:p>
        </p:txBody>
      </p:sp>
      <p:sp>
        <p:nvSpPr>
          <p:cNvPr id="18" name="Text Placeholder 30">
            <a:extLst>
              <a:ext uri="{FF2B5EF4-FFF2-40B4-BE49-F238E27FC236}">
                <a16:creationId xmlns:a16="http://schemas.microsoft.com/office/drawing/2014/main" id="{2F4818D0-3B90-47CB-8304-01FEACF38667}"/>
              </a:ext>
            </a:extLst>
          </p:cNvPr>
          <p:cNvSpPr txBox="1">
            <a:spLocks noGrp="1"/>
          </p:cNvSpPr>
          <p:nvPr>
            <p:ph type="body" idx="4294967295"/>
          </p:nvPr>
        </p:nvSpPr>
        <p:spPr>
          <a:xfrm>
            <a:off x="933446" y="2373480"/>
            <a:ext cx="3260722" cy="454027"/>
          </a:xfrm>
        </p:spPr>
        <p:txBody>
          <a:bodyPr anchor="ctr"/>
          <a:lstStyle>
            <a:lvl1pPr marL="0" indent="0">
              <a:buNone/>
              <a:defRPr lang="en-GB"/>
            </a:lvl1pPr>
          </a:lstStyle>
          <a:p>
            <a:pPr lvl="0"/>
            <a:r>
              <a:rPr lang="en-GB"/>
              <a:t>Type in item</a:t>
            </a:r>
            <a:endParaRPr lang="en-US"/>
          </a:p>
        </p:txBody>
      </p:sp>
      <p:sp>
        <p:nvSpPr>
          <p:cNvPr id="19" name="Text Placeholder 30">
            <a:extLst>
              <a:ext uri="{FF2B5EF4-FFF2-40B4-BE49-F238E27FC236}">
                <a16:creationId xmlns:a16="http://schemas.microsoft.com/office/drawing/2014/main" id="{9B20CC88-4E9E-4068-905A-7F4802C9D3FE}"/>
              </a:ext>
            </a:extLst>
          </p:cNvPr>
          <p:cNvSpPr txBox="1">
            <a:spLocks noGrp="1"/>
          </p:cNvSpPr>
          <p:nvPr>
            <p:ph type="body" idx="4294967295"/>
          </p:nvPr>
        </p:nvSpPr>
        <p:spPr>
          <a:xfrm>
            <a:off x="933446" y="2976792"/>
            <a:ext cx="3260722" cy="454027"/>
          </a:xfrm>
        </p:spPr>
        <p:txBody>
          <a:bodyPr anchor="ctr"/>
          <a:lstStyle>
            <a:lvl1pPr marL="0" indent="0">
              <a:buNone/>
              <a:defRPr lang="en-GB"/>
            </a:lvl1pPr>
          </a:lstStyle>
          <a:p>
            <a:pPr lvl="0"/>
            <a:r>
              <a:rPr lang="en-GB"/>
              <a:t>Type in item</a:t>
            </a:r>
            <a:endParaRPr lang="en-US"/>
          </a:p>
        </p:txBody>
      </p:sp>
      <p:sp>
        <p:nvSpPr>
          <p:cNvPr id="20" name="Text Placeholder 30">
            <a:extLst>
              <a:ext uri="{FF2B5EF4-FFF2-40B4-BE49-F238E27FC236}">
                <a16:creationId xmlns:a16="http://schemas.microsoft.com/office/drawing/2014/main" id="{6D4E139D-B10C-406C-A5E3-B7F0479A142E}"/>
              </a:ext>
            </a:extLst>
          </p:cNvPr>
          <p:cNvSpPr txBox="1">
            <a:spLocks noGrp="1"/>
          </p:cNvSpPr>
          <p:nvPr>
            <p:ph type="body" idx="4294967295"/>
          </p:nvPr>
        </p:nvSpPr>
        <p:spPr>
          <a:xfrm>
            <a:off x="933446" y="3580104"/>
            <a:ext cx="3260722" cy="454027"/>
          </a:xfrm>
        </p:spPr>
        <p:txBody>
          <a:bodyPr anchor="ctr"/>
          <a:lstStyle>
            <a:lvl1pPr marL="0" indent="0">
              <a:buNone/>
              <a:defRPr lang="en-GB"/>
            </a:lvl1pPr>
          </a:lstStyle>
          <a:p>
            <a:pPr lvl="0"/>
            <a:r>
              <a:rPr lang="en-GB"/>
              <a:t>Type in item</a:t>
            </a:r>
            <a:endParaRPr lang="en-US"/>
          </a:p>
        </p:txBody>
      </p:sp>
      <p:sp>
        <p:nvSpPr>
          <p:cNvPr id="21" name="Text Placeholder 30">
            <a:extLst>
              <a:ext uri="{FF2B5EF4-FFF2-40B4-BE49-F238E27FC236}">
                <a16:creationId xmlns:a16="http://schemas.microsoft.com/office/drawing/2014/main" id="{793912E4-C0CE-434D-A09C-37E10933A16E}"/>
              </a:ext>
            </a:extLst>
          </p:cNvPr>
          <p:cNvSpPr txBox="1">
            <a:spLocks noGrp="1"/>
          </p:cNvSpPr>
          <p:nvPr>
            <p:ph type="body" idx="4294967295"/>
          </p:nvPr>
        </p:nvSpPr>
        <p:spPr>
          <a:xfrm>
            <a:off x="5203795" y="1779586"/>
            <a:ext cx="3260722" cy="454027"/>
          </a:xfrm>
        </p:spPr>
        <p:txBody>
          <a:bodyPr anchor="ctr"/>
          <a:lstStyle>
            <a:lvl1pPr marL="0" indent="0">
              <a:buNone/>
              <a:defRPr lang="en-GB"/>
            </a:lvl1pPr>
          </a:lstStyle>
          <a:p>
            <a:pPr lvl="0"/>
            <a:r>
              <a:rPr lang="en-GB"/>
              <a:t>Type in item</a:t>
            </a:r>
            <a:endParaRPr lang="en-US"/>
          </a:p>
        </p:txBody>
      </p:sp>
      <p:sp>
        <p:nvSpPr>
          <p:cNvPr id="22" name="Text Placeholder 30">
            <a:extLst>
              <a:ext uri="{FF2B5EF4-FFF2-40B4-BE49-F238E27FC236}">
                <a16:creationId xmlns:a16="http://schemas.microsoft.com/office/drawing/2014/main" id="{542F8EFC-3FE7-404B-8F11-D55500217955}"/>
              </a:ext>
            </a:extLst>
          </p:cNvPr>
          <p:cNvSpPr txBox="1">
            <a:spLocks noGrp="1"/>
          </p:cNvSpPr>
          <p:nvPr>
            <p:ph type="body" idx="4294967295"/>
          </p:nvPr>
        </p:nvSpPr>
        <p:spPr>
          <a:xfrm>
            <a:off x="5203795" y="2373480"/>
            <a:ext cx="3260722" cy="454027"/>
          </a:xfrm>
        </p:spPr>
        <p:txBody>
          <a:bodyPr anchor="ctr"/>
          <a:lstStyle>
            <a:lvl1pPr marL="0" indent="0">
              <a:buNone/>
              <a:defRPr lang="en-GB"/>
            </a:lvl1pPr>
          </a:lstStyle>
          <a:p>
            <a:pPr lvl="0"/>
            <a:r>
              <a:rPr lang="en-GB"/>
              <a:t>Type in item</a:t>
            </a:r>
            <a:endParaRPr lang="en-US"/>
          </a:p>
        </p:txBody>
      </p:sp>
      <p:sp>
        <p:nvSpPr>
          <p:cNvPr id="23" name="Text Placeholder 30">
            <a:extLst>
              <a:ext uri="{FF2B5EF4-FFF2-40B4-BE49-F238E27FC236}">
                <a16:creationId xmlns:a16="http://schemas.microsoft.com/office/drawing/2014/main" id="{C2644AA6-1BC4-4770-969E-EAE77782B7EF}"/>
              </a:ext>
            </a:extLst>
          </p:cNvPr>
          <p:cNvSpPr txBox="1">
            <a:spLocks noGrp="1"/>
          </p:cNvSpPr>
          <p:nvPr>
            <p:ph type="body" idx="4294967295"/>
          </p:nvPr>
        </p:nvSpPr>
        <p:spPr>
          <a:xfrm>
            <a:off x="5203795" y="2976792"/>
            <a:ext cx="3260722" cy="454027"/>
          </a:xfrm>
        </p:spPr>
        <p:txBody>
          <a:bodyPr anchor="ctr"/>
          <a:lstStyle>
            <a:lvl1pPr marL="0" indent="0">
              <a:buNone/>
              <a:defRPr lang="en-GB"/>
            </a:lvl1pPr>
          </a:lstStyle>
          <a:p>
            <a:pPr lvl="0"/>
            <a:r>
              <a:rPr lang="en-GB"/>
              <a:t>Type in item</a:t>
            </a:r>
            <a:endParaRPr lang="en-US"/>
          </a:p>
        </p:txBody>
      </p:sp>
      <p:sp>
        <p:nvSpPr>
          <p:cNvPr id="24" name="Text Placeholder 30">
            <a:extLst>
              <a:ext uri="{FF2B5EF4-FFF2-40B4-BE49-F238E27FC236}">
                <a16:creationId xmlns:a16="http://schemas.microsoft.com/office/drawing/2014/main" id="{FF3018F2-19EF-4375-8D2C-767670522746}"/>
              </a:ext>
            </a:extLst>
          </p:cNvPr>
          <p:cNvSpPr txBox="1">
            <a:spLocks noGrp="1"/>
          </p:cNvSpPr>
          <p:nvPr>
            <p:ph type="body" idx="4294967295"/>
          </p:nvPr>
        </p:nvSpPr>
        <p:spPr>
          <a:xfrm>
            <a:off x="5203795" y="3580104"/>
            <a:ext cx="3260722" cy="454027"/>
          </a:xfrm>
        </p:spPr>
        <p:txBody>
          <a:bodyPr anchor="ctr"/>
          <a:lstStyle>
            <a:lvl1pPr marL="0" indent="0">
              <a:buNone/>
              <a:defRPr lang="en-GB"/>
            </a:lvl1pPr>
          </a:lstStyle>
          <a:p>
            <a:pPr lvl="0"/>
            <a:r>
              <a:rPr lang="en-GB"/>
              <a:t>Type in item</a:t>
            </a:r>
            <a:endParaRPr lang="en-US"/>
          </a:p>
        </p:txBody>
      </p:sp>
    </p:spTree>
    <p:extLst>
      <p:ext uri="{BB962C8B-B14F-4D97-AF65-F5344CB8AC3E}">
        <p14:creationId xmlns:p14="http://schemas.microsoft.com/office/powerpoint/2010/main" val="106660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06 August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hyperlink" Target="https://www.ucas.com/conservatoires/how-apply-through-ucas-conservatoires/how-write-ucas-conservatoires-personal-statement" TargetMode="External"/><Relationship Id="rId2" Type="http://schemas.openxmlformats.org/officeDocument/2006/relationships/slideLayout" Target="../slideLayouts/slideLayout18.xml"/><Relationship Id="rId16" Type="http://schemas.openxmlformats.org/officeDocument/2006/relationships/image" Target="../media/image41.svg"/><Relationship Id="rId1" Type="http://schemas.openxmlformats.org/officeDocument/2006/relationships/tags" Target="../tags/tag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80.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8.xml"/><Relationship Id="rId1" Type="http://schemas.openxmlformats.org/officeDocument/2006/relationships/tags" Target="../tags/tag10.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76.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hyperlink" Target="http://www.twitter.com/UCAS_online" TargetMode="External"/><Relationship Id="rId4" Type="http://schemas.openxmlformats.org/officeDocument/2006/relationships/hyperlink" Target="http://www.facebook.com/ucasonline"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8" Type="http://schemas.openxmlformats.org/officeDocument/2006/relationships/hyperlink" Target="https://www.rcs.ac.uk/" TargetMode="External"/><Relationship Id="rId3" Type="http://schemas.openxmlformats.org/officeDocument/2006/relationships/hyperlink" Target="http://www.bcu.ac.uk/conservatoire" TargetMode="External"/><Relationship Id="rId7" Type="http://schemas.openxmlformats.org/officeDocument/2006/relationships/hyperlink" Target="http://www.rcm.ac.uk/" TargetMode="External"/><Relationship Id="rId2" Type="http://schemas.openxmlformats.org/officeDocument/2006/relationships/slideLayout" Target="../slideLayouts/slideLayout60.xml"/><Relationship Id="rId1" Type="http://schemas.openxmlformats.org/officeDocument/2006/relationships/tags" Target="../tags/tag1.xml"/><Relationship Id="rId6" Type="http://schemas.openxmlformats.org/officeDocument/2006/relationships/hyperlink" Target="http://www.ram.ac.uk/" TargetMode="External"/><Relationship Id="rId11" Type="http://schemas.openxmlformats.org/officeDocument/2006/relationships/hyperlink" Target="http://www.trinitylaban.ac.uk/" TargetMode="External"/><Relationship Id="rId5" Type="http://schemas.openxmlformats.org/officeDocument/2006/relationships/hyperlink" Target="https://www.leedsconservatoire.ac.uk/" TargetMode="External"/><Relationship Id="rId10" Type="http://schemas.openxmlformats.org/officeDocument/2006/relationships/hyperlink" Target="http://www.rwcmd.ac.uk/" TargetMode="External"/><Relationship Id="rId4" Type="http://schemas.openxmlformats.org/officeDocument/2006/relationships/hyperlink" Target="https://www.lamda.ac.uk/" TargetMode="External"/><Relationship Id="rId9" Type="http://schemas.openxmlformats.org/officeDocument/2006/relationships/hyperlink" Target="http://www.rncm.ac.uk/"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53.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7.png"/><Relationship Id="rId4" Type="http://schemas.openxmlformats.org/officeDocument/2006/relationships/hyperlink" Target="https://www.ucas.com/conservatoire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gital.ucas.com/search" TargetMode="External"/><Relationship Id="rId2" Type="http://schemas.openxmlformats.org/officeDocument/2006/relationships/slideLayout" Target="../slideLayouts/slideLayout57.xml"/><Relationship Id="rId1" Type="http://schemas.openxmlformats.org/officeDocument/2006/relationships/tags" Target="../tags/tag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5.xml"/><Relationship Id="rId1" Type="http://schemas.openxmlformats.org/officeDocument/2006/relationships/tags" Target="../tags/tag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8.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laying a saxophone&#10;&#10;Description automatically generated with medium confidence">
            <a:extLst>
              <a:ext uri="{FF2B5EF4-FFF2-40B4-BE49-F238E27FC236}">
                <a16:creationId xmlns:a16="http://schemas.microsoft.com/office/drawing/2014/main" id="{D8585EC0-2959-41EF-8801-36B90E56480C}"/>
              </a:ext>
            </a:extLst>
          </p:cNvPr>
          <p:cNvPicPr>
            <a:picLocks noGrp="1" noChangeAspect="1"/>
          </p:cNvPicPr>
          <p:nvPr>
            <p:ph type="pic" sz="quarter" idx="10"/>
          </p:nvPr>
        </p:nvPicPr>
        <p:blipFill>
          <a:blip r:embed="rId2"/>
          <a:srcRect t="7813" b="7813"/>
          <a:stretch>
            <a:fillRect/>
          </a:stretch>
        </p:blipFill>
        <p:spPr/>
      </p:pic>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Oswald" panose="02000503000000000000" pitchFamily="2" charset="0"/>
              </a:rPr>
              <a:t>Applying to a </a:t>
            </a:r>
            <a:br>
              <a:rPr lang="en-US" dirty="0">
                <a:latin typeface="Oswald" panose="02000503000000000000" pitchFamily="2" charset="0"/>
              </a:rPr>
            </a:br>
            <a:r>
              <a:rPr lang="en-US" dirty="0">
                <a:latin typeface="Oswald" panose="02000503000000000000" pitchFamily="2" charset="0"/>
              </a:rPr>
              <a:t>Conservatoire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t>Last updated May 2024</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1A934D5-9412-4BBA-9F0D-6C9AC270D8FA}"/>
              </a:ext>
            </a:extLst>
          </p:cNvPr>
          <p:cNvSpPr>
            <a:spLocks noGrp="1"/>
          </p:cNvSpPr>
          <p:nvPr>
            <p:ph idx="1"/>
          </p:nvPr>
        </p:nvSpPr>
        <p:spPr>
          <a:xfrm>
            <a:off x="287337" y="1304049"/>
            <a:ext cx="8509821" cy="3499726"/>
          </a:xfrm>
        </p:spPr>
        <p:txBody>
          <a:bodyPr>
            <a:normAutofit/>
          </a:bodyPr>
          <a:lstStyle/>
          <a:p>
            <a:pPr>
              <a:spcBef>
                <a:spcPts val="600"/>
              </a:spcBef>
              <a:buClr>
                <a:schemeClr val="accent6"/>
              </a:buClr>
            </a:pPr>
            <a:r>
              <a:rPr lang="en-GB" sz="1800" dirty="0">
                <a:latin typeface="Roboto Light" panose="02000000000000000000" pitchFamily="2" charset="0"/>
              </a:rPr>
              <a:t>You'll need to provide details of </a:t>
            </a:r>
            <a:r>
              <a:rPr lang="en-GB" sz="1800" b="1" dirty="0">
                <a:latin typeface="Roboto Light" panose="02000000000000000000" pitchFamily="2" charset="0"/>
              </a:rPr>
              <a:t>two referees </a:t>
            </a:r>
            <a:r>
              <a:rPr lang="en-GB" sz="1800" dirty="0">
                <a:latin typeface="Roboto Light" panose="02000000000000000000" pitchFamily="2" charset="0"/>
              </a:rPr>
              <a:t>for each conservatoire you apply to:</a:t>
            </a:r>
          </a:p>
          <a:p>
            <a:pPr lvl="1">
              <a:spcBef>
                <a:spcPts val="600"/>
              </a:spcBef>
              <a:buClr>
                <a:schemeClr val="accent6"/>
              </a:buClr>
            </a:pPr>
            <a:r>
              <a:rPr lang="en-GB" sz="1600" dirty="0">
                <a:latin typeface="Roboto Light" panose="02000000000000000000" pitchFamily="2" charset="0"/>
              </a:rPr>
              <a:t>One to comment on your </a:t>
            </a:r>
            <a:r>
              <a:rPr lang="en-GB" sz="1600" b="1" dirty="0">
                <a:latin typeface="Roboto Light" panose="02000000000000000000" pitchFamily="2" charset="0"/>
              </a:rPr>
              <a:t>academic</a:t>
            </a:r>
            <a:r>
              <a:rPr lang="en-GB" sz="1600" dirty="0">
                <a:latin typeface="Roboto Light" panose="02000000000000000000" pitchFamily="2" charset="0"/>
              </a:rPr>
              <a:t> ability</a:t>
            </a:r>
          </a:p>
          <a:p>
            <a:pPr lvl="1">
              <a:spcBef>
                <a:spcPts val="600"/>
              </a:spcBef>
              <a:buClr>
                <a:schemeClr val="accent6"/>
              </a:buClr>
            </a:pPr>
            <a:r>
              <a:rPr lang="en-GB" sz="1600" dirty="0">
                <a:latin typeface="Roboto Light" panose="02000000000000000000" pitchFamily="2" charset="0"/>
              </a:rPr>
              <a:t>One to comment on your </a:t>
            </a:r>
            <a:r>
              <a:rPr lang="en-GB" sz="1600" b="1" dirty="0">
                <a:latin typeface="Roboto Light" panose="02000000000000000000" pitchFamily="2" charset="0"/>
              </a:rPr>
              <a:t>practical</a:t>
            </a:r>
            <a:r>
              <a:rPr lang="en-GB" sz="1600" dirty="0">
                <a:latin typeface="Roboto Light" panose="02000000000000000000" pitchFamily="2" charset="0"/>
              </a:rPr>
              <a:t> ability</a:t>
            </a:r>
          </a:p>
          <a:p>
            <a:pPr>
              <a:spcBef>
                <a:spcPts val="600"/>
              </a:spcBef>
              <a:buClr>
                <a:schemeClr val="accent6"/>
              </a:buClr>
            </a:pPr>
            <a:r>
              <a:rPr lang="en-GB" sz="1800" dirty="0">
                <a:latin typeface="Roboto Light" panose="02000000000000000000" pitchFamily="2" charset="0"/>
              </a:rPr>
              <a:t>Enter your referee details into the reference section of the application. </a:t>
            </a:r>
          </a:p>
          <a:p>
            <a:pPr>
              <a:spcBef>
                <a:spcPts val="600"/>
              </a:spcBef>
              <a:buClr>
                <a:schemeClr val="accent6"/>
              </a:buClr>
            </a:pPr>
            <a:r>
              <a:rPr lang="en-GB" sz="1800" dirty="0">
                <a:latin typeface="Roboto Light" panose="02000000000000000000" pitchFamily="2" charset="0"/>
              </a:rPr>
              <a:t>We’ll email a request with instructions on what they need to do. </a:t>
            </a:r>
          </a:p>
          <a:p>
            <a:pPr>
              <a:spcBef>
                <a:spcPts val="600"/>
              </a:spcBef>
              <a:buClr>
                <a:schemeClr val="accent6"/>
              </a:buClr>
            </a:pPr>
            <a:r>
              <a:rPr lang="en-GB" sz="1800" dirty="0">
                <a:latin typeface="Roboto Light" panose="02000000000000000000" pitchFamily="2" charset="0"/>
              </a:rPr>
              <a:t>You’ll be emailed when they provide a reference so you can submit your application. </a:t>
            </a:r>
          </a:p>
          <a:p>
            <a:pPr>
              <a:spcBef>
                <a:spcPts val="600"/>
              </a:spcBef>
              <a:buClr>
                <a:schemeClr val="accent6"/>
              </a:buClr>
            </a:pPr>
            <a:r>
              <a:rPr lang="en-GB" sz="1800" dirty="0">
                <a:latin typeface="Roboto Light" panose="02000000000000000000" pitchFamily="2" charset="0"/>
              </a:rPr>
              <a:t>If you’re going to miss the application deadline, submit your application without the reference and confirm it’s outstanding by ticking the relevant option. </a:t>
            </a:r>
          </a:p>
          <a:p>
            <a:pPr>
              <a:spcBef>
                <a:spcPts val="600"/>
              </a:spcBef>
              <a:buClr>
                <a:schemeClr val="accent6"/>
              </a:buClr>
            </a:pPr>
            <a:r>
              <a:rPr lang="en-GB" sz="1800" dirty="0">
                <a:latin typeface="Roboto Light" panose="02000000000000000000" pitchFamily="2" charset="0"/>
              </a:rPr>
              <a:t>You can then download the offline reference forms and send these to your references separately. </a:t>
            </a:r>
          </a:p>
        </p:txBody>
      </p:sp>
      <p:sp>
        <p:nvSpPr>
          <p:cNvPr id="4" name="Title 3">
            <a:extLst>
              <a:ext uri="{FF2B5EF4-FFF2-40B4-BE49-F238E27FC236}">
                <a16:creationId xmlns:a16="http://schemas.microsoft.com/office/drawing/2014/main" id="{93304C86-B972-432B-B125-17052BE703B9}"/>
              </a:ext>
            </a:extLst>
          </p:cNvPr>
          <p:cNvSpPr>
            <a:spLocks noGrp="1"/>
          </p:cNvSpPr>
          <p:nvPr>
            <p:ph type="title"/>
          </p:nvPr>
        </p:nvSpPr>
        <p:spPr>
          <a:xfrm>
            <a:off x="287338" y="684200"/>
            <a:ext cx="7610869" cy="821408"/>
          </a:xfrm>
        </p:spPr>
        <p:txBody>
          <a:bodyPr>
            <a:noAutofit/>
          </a:bodyPr>
          <a:lstStyle/>
          <a:p>
            <a:r>
              <a:rPr lang="en-GB" dirty="0">
                <a:latin typeface="Oswald" panose="02000503000000000000" pitchFamily="2" charset="0"/>
              </a:rPr>
              <a:t>Getting references</a:t>
            </a:r>
            <a:br>
              <a:rPr lang="en-GB" dirty="0">
                <a:latin typeface="Oswald" panose="02000503000000000000" pitchFamily="2" charset="0"/>
              </a:rPr>
            </a:br>
            <a:endParaRPr lang="en-GB" dirty="0">
              <a:latin typeface="Oswald" panose="02000503000000000000" pitchFamily="2" charset="0"/>
            </a:endParaRPr>
          </a:p>
        </p:txBody>
      </p:sp>
    </p:spTree>
    <p:custDataLst>
      <p:tags r:id="rId1"/>
    </p:custDataLst>
    <p:extLst>
      <p:ext uri="{BB962C8B-B14F-4D97-AF65-F5344CB8AC3E}">
        <p14:creationId xmlns:p14="http://schemas.microsoft.com/office/powerpoint/2010/main" val="1358788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287341" y="177246"/>
            <a:ext cx="7610869" cy="1019027"/>
          </a:xfrm>
        </p:spPr>
        <p:txBody>
          <a:bodyPr/>
          <a:lstStyle/>
          <a:p>
            <a:pPr lvl="0"/>
            <a:r>
              <a:rPr lang="en-US" dirty="0">
                <a:latin typeface="Oswald" panose="02000503000000000000" pitchFamily="2" charset="0"/>
              </a:rPr>
              <a:t>Personal statement </a:t>
            </a:r>
            <a:endParaRPr lang="en-GB" dirty="0">
              <a:latin typeface="Oswald" panose="02000503000000000000" pitchFamily="2" charset="0"/>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dirty="0">
                <a:solidFill>
                  <a:srgbClr val="1F2834"/>
                </a:solidFill>
                <a:latin typeface="Calibri"/>
              </a:rPr>
              <a:t>|   </a:t>
            </a:r>
            <a:fld id="{C37586F3-408F-4BA8-9427-2F64F4598123}" type="slidenum">
              <a:rPr sz="900" kern="0" smtClean="0">
                <a:solidFill>
                  <a:srgbClr val="1F2834"/>
                </a:solidFill>
                <a:latin typeface="Calibri"/>
              </a:rPr>
              <a:t>11</a:t>
            </a:fld>
            <a:endParaRPr lang="en-US" sz="900" kern="0" dirty="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93799" y="1297141"/>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chance to market yourself as an individual</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323439"/>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5020" y="3722877"/>
            <a:ext cx="272453" cy="272453"/>
          </a:xfrm>
          <a:prstGeom prst="rect">
            <a:avLst/>
          </a:prstGeom>
        </p:spPr>
      </p:pic>
      <p:sp>
        <p:nvSpPr>
          <p:cNvPr id="31" name="Rectangle 6">
            <a:extLst>
              <a:ext uri="{FF2B5EF4-FFF2-40B4-BE49-F238E27FC236}">
                <a16:creationId xmlns:a16="http://schemas.microsoft.com/office/drawing/2014/main" id="{382EF84B-F4C5-492F-8D0F-3F5E4D9063B6}"/>
              </a:ext>
            </a:extLst>
          </p:cNvPr>
          <p:cNvSpPr>
            <a:spLocks noChangeArrowheads="1"/>
          </p:cNvSpPr>
          <p:nvPr/>
        </p:nvSpPr>
        <p:spPr bwMode="auto">
          <a:xfrm>
            <a:off x="5813290" y="3141070"/>
            <a:ext cx="3043368" cy="58477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For more guidance visit: </a:t>
            </a:r>
            <a:r>
              <a:rPr lang="en-GB" altLang="en-US" sz="1600" dirty="0">
                <a:latin typeface="Roboto Light" panose="02000000000000000000" pitchFamily="2" charset="0"/>
                <a:ea typeface="Roboto Light" panose="02000000000000000000" pitchFamily="2" charset="0"/>
                <a:cs typeface="Roboto Light" panose="02000000000000000000" pitchFamily="2" charset="0"/>
                <a:hlinkClick r:id="rId17"/>
              </a:rPr>
              <a:t>ucas.com/conservatoires </a:t>
            </a:r>
            <a:endPar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0"/>
            <a:ext cx="3832176" cy="987425"/>
          </a:xfrm>
        </p:spPr>
        <p:txBody>
          <a:bodyPr>
            <a:normAutofit/>
          </a:bodyPr>
          <a:lstStyle/>
          <a:p>
            <a:pPr lvl="0"/>
            <a:r>
              <a:rPr lang="en-GB" sz="3600" dirty="0">
                <a:latin typeface="Oswald" panose="02000503000000000000" pitchFamily="2" charset="0"/>
              </a:rPr>
              <a:t>What to write about</a:t>
            </a:r>
          </a:p>
        </p:txBody>
      </p:sp>
      <p:pic>
        <p:nvPicPr>
          <p:cNvPr id="12" name="Picture Placeholder 11" descr="A person typing on a keyboard&#10;&#10;Description automatically generated with medium confidence">
            <a:extLst>
              <a:ext uri="{FF2B5EF4-FFF2-40B4-BE49-F238E27FC236}">
                <a16:creationId xmlns:a16="http://schemas.microsoft.com/office/drawing/2014/main" id="{EC69B009-357B-452C-B4A2-5DCAC195964E}"/>
              </a:ext>
            </a:extLst>
          </p:cNvPr>
          <p:cNvPicPr>
            <a:picLocks noGrp="1" noChangeAspect="1"/>
          </p:cNvPicPr>
          <p:nvPr>
            <p:ph type="pic" idx="1"/>
          </p:nvPr>
        </p:nvPicPr>
        <p:blipFill rotWithShape="1">
          <a:blip r:embed="rId3"/>
          <a:srcRect l="8679" r="8679"/>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8" y="1072031"/>
            <a:ext cx="4284662" cy="2858691"/>
          </a:xfrm>
        </p:spPr>
        <p:txBody>
          <a:bodyPr>
            <a:noAutofit/>
          </a:bodyPr>
          <a:lstStyle/>
          <a:p>
            <a:pPr marL="285750" lvl="0" indent="-285750" defTabSz="914400">
              <a:lnSpc>
                <a:spcPct val="120000"/>
              </a:lnSpc>
              <a:spcBef>
                <a:spcPts val="300"/>
              </a:spcBef>
              <a:buClr>
                <a:schemeClr val="accent5"/>
              </a:buClr>
              <a:buFont typeface="Wingdings" panose="05000000000000000000" pitchFamily="2" charset="2"/>
              <a:buChar char="§"/>
            </a:pPr>
            <a:r>
              <a:rPr lang="en-GB" b="1" dirty="0">
                <a:latin typeface="Roboto Light" panose="02000000000000000000" pitchFamily="2" charset="0"/>
              </a:rPr>
              <a:t>Why you’re applying </a:t>
            </a:r>
            <a:r>
              <a:rPr lang="en-GB" dirty="0">
                <a:latin typeface="Roboto Light" panose="02000000000000000000" pitchFamily="2" charset="0"/>
              </a:rPr>
              <a:t>– your ambitions and what interests you about the subject, conservatoires and higher education.</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latin typeface="Roboto Light" panose="02000000000000000000" pitchFamily="2" charset="0"/>
              </a:rPr>
              <a:t>Your reasons for your choices </a:t>
            </a:r>
            <a:r>
              <a:rPr lang="en-GB" dirty="0">
                <a:latin typeface="Roboto Light" panose="02000000000000000000" pitchFamily="2" charset="0"/>
              </a:rPr>
              <a:t>– remember each conservatoire will be able to see the other conservatoires courses you've applied to.</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latin typeface="Roboto Light" panose="02000000000000000000" pitchFamily="2" charset="0"/>
              </a:rPr>
              <a:t>What interests you about your chosen study area </a:t>
            </a:r>
            <a:r>
              <a:rPr lang="en-GB" dirty="0">
                <a:latin typeface="Roboto Light" panose="02000000000000000000" pitchFamily="2" charset="0"/>
              </a:rPr>
              <a:t>– whether that’s playing an instrument, acting, singing, conducting, stage design or another specialist area.</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latin typeface="Roboto Light" panose="02000000000000000000" pitchFamily="2" charset="0"/>
              </a:rPr>
              <a:t>Your experience within your chosen specialist area </a:t>
            </a:r>
            <a:r>
              <a:rPr lang="en-GB" dirty="0">
                <a:latin typeface="Roboto Light" panose="02000000000000000000" pitchFamily="2" charset="0"/>
              </a:rPr>
              <a:t>–  and any other activity related to the course(s) for which you’ve applied.</a:t>
            </a:r>
          </a:p>
          <a:p>
            <a:pPr marL="285750" lvl="0" indent="-285750" defTabSz="914400">
              <a:lnSpc>
                <a:spcPct val="120000"/>
              </a:lnSpc>
              <a:spcBef>
                <a:spcPts val="300"/>
              </a:spcBef>
              <a:buClr>
                <a:schemeClr val="accent5"/>
              </a:buClr>
              <a:buFont typeface="Wingdings" panose="05000000000000000000" pitchFamily="2" charset="2"/>
              <a:buChar char="§"/>
            </a:pPr>
            <a:r>
              <a:rPr lang="en-GB" b="1" dirty="0">
                <a:latin typeface="Roboto Light" panose="02000000000000000000" pitchFamily="2" charset="0"/>
              </a:rPr>
              <a:t>What makes you suitable </a:t>
            </a:r>
            <a:r>
              <a:rPr lang="en-GB" dirty="0">
                <a:latin typeface="Roboto Light" panose="02000000000000000000" pitchFamily="2" charset="0"/>
              </a:rPr>
              <a:t>– membership of national or international orchestras, choirs or chamber groups (such as NYO, EUYO or National Youth Theatre). Any other relevant skills and achievements gained from education, work or other activities.</a:t>
            </a: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950889AF-0C30-4C72-BDE7-B763CCCE3840}" type="slidenum">
              <a:rPr sz="900" kern="0" smtClean="0">
                <a:solidFill>
                  <a:srgbClr val="1F2834"/>
                </a:solidFill>
                <a:latin typeface="Calibri"/>
              </a:rPr>
              <a:t>12</a:t>
            </a:fld>
            <a:endParaRPr lang="en-US" sz="900" kern="0" dirty="0">
              <a:solidFill>
                <a:srgbClr val="1F2834"/>
              </a:solidFill>
              <a:latin typeface="Calibri"/>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50EE-1F1D-43BA-B195-34B448D89709}"/>
              </a:ext>
            </a:extLst>
          </p:cNvPr>
          <p:cNvSpPr>
            <a:spLocks noGrp="1"/>
          </p:cNvSpPr>
          <p:nvPr>
            <p:ph type="title"/>
          </p:nvPr>
        </p:nvSpPr>
        <p:spPr>
          <a:xfrm>
            <a:off x="287335" y="155072"/>
            <a:ext cx="3832176" cy="987425"/>
          </a:xfrm>
        </p:spPr>
        <p:txBody>
          <a:bodyPr/>
          <a:lstStyle/>
          <a:p>
            <a:r>
              <a:rPr lang="en-GB" dirty="0">
                <a:latin typeface="Oswald" panose="02000503000000000000" pitchFamily="2" charset="0"/>
              </a:rPr>
              <a:t>Conservatoire </a:t>
            </a:r>
            <a:br>
              <a:rPr lang="en-GB" dirty="0">
                <a:latin typeface="Oswald" panose="02000503000000000000" pitchFamily="2" charset="0"/>
              </a:rPr>
            </a:br>
            <a:r>
              <a:rPr lang="en-GB" dirty="0">
                <a:latin typeface="Oswald" panose="02000503000000000000" pitchFamily="2" charset="0"/>
              </a:rPr>
              <a:t>assessments</a:t>
            </a:r>
          </a:p>
        </p:txBody>
      </p:sp>
      <p:sp>
        <p:nvSpPr>
          <p:cNvPr id="4" name="Text Placeholder 3">
            <a:extLst>
              <a:ext uri="{FF2B5EF4-FFF2-40B4-BE49-F238E27FC236}">
                <a16:creationId xmlns:a16="http://schemas.microsoft.com/office/drawing/2014/main" id="{97A6B2AA-026A-41B9-84BB-B06FF9FFA168}"/>
              </a:ext>
            </a:extLst>
          </p:cNvPr>
          <p:cNvSpPr>
            <a:spLocks noGrp="1"/>
          </p:cNvSpPr>
          <p:nvPr>
            <p:ph type="body" sz="half" idx="2"/>
          </p:nvPr>
        </p:nvSpPr>
        <p:spPr>
          <a:xfrm>
            <a:off x="297369" y="1321090"/>
            <a:ext cx="4274631" cy="3780522"/>
          </a:xfrm>
        </p:spPr>
        <p:txBody>
          <a:bodyPr/>
          <a:lstStyle/>
          <a:p>
            <a:pPr>
              <a:lnSpc>
                <a:spcPct val="100000"/>
              </a:lnSpc>
              <a:spcBef>
                <a:spcPts val="600"/>
              </a:spcBef>
            </a:pPr>
            <a:r>
              <a:rPr lang="en-GB" b="0" i="0" dirty="0">
                <a:solidFill>
                  <a:srgbClr val="333333"/>
                </a:solidFill>
                <a:effectLst/>
                <a:latin typeface="Roboto Light" panose="02000000000000000000" pitchFamily="2" charset="0"/>
              </a:rPr>
              <a:t>This could be an audition, interview, portfolio, or a recording.</a:t>
            </a:r>
            <a:r>
              <a:rPr lang="en-GB" i="0" dirty="0">
                <a:solidFill>
                  <a:srgbClr val="333333"/>
                </a:solidFill>
                <a:effectLst/>
                <a:latin typeface="Roboto Light" panose="02000000000000000000" pitchFamily="2" charset="0"/>
              </a:rPr>
              <a:t> </a:t>
            </a:r>
          </a:p>
          <a:p>
            <a:pPr>
              <a:lnSpc>
                <a:spcPct val="100000"/>
              </a:lnSpc>
              <a:spcBef>
                <a:spcPts val="600"/>
              </a:spcBef>
            </a:pPr>
            <a:r>
              <a:rPr lang="en-GB" dirty="0">
                <a:latin typeface="Roboto Light" panose="02000000000000000000" pitchFamily="2" charset="0"/>
              </a:rPr>
              <a:t>You may have more than one audition/interview, depending on the conservatoire's audition policy, and the study type and course you choose:</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Roboto Light" panose="02000000000000000000" pitchFamily="2" charset="0"/>
              </a:rPr>
              <a:t>Main specialism </a:t>
            </a:r>
            <a:r>
              <a:rPr lang="en-GB" dirty="0">
                <a:latin typeface="Roboto Light" panose="02000000000000000000" pitchFamily="2" charset="0"/>
              </a:rPr>
              <a:t>– one audition will be needed.</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Roboto Light" panose="02000000000000000000" pitchFamily="2" charset="0"/>
              </a:rPr>
              <a:t>Joint main specialism </a:t>
            </a:r>
            <a:r>
              <a:rPr lang="en-GB" dirty="0">
                <a:latin typeface="Roboto Light" panose="02000000000000000000" pitchFamily="2" charset="0"/>
              </a:rPr>
              <a:t>– two auditions, one for each specialism, will be needed.</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Roboto Light" panose="02000000000000000000" pitchFamily="2" charset="0"/>
              </a:rPr>
              <a:t>Secondary specialism </a:t>
            </a:r>
            <a:r>
              <a:rPr lang="en-GB" dirty="0">
                <a:latin typeface="Roboto Light" panose="02000000000000000000" pitchFamily="2" charset="0"/>
              </a:rPr>
              <a:t>– some conservatoires will audition on your main specialism only, whereas others will audition on both your main and secondary specialism.</a:t>
            </a:r>
          </a:p>
          <a:p>
            <a:pPr marL="171450" indent="-171450">
              <a:lnSpc>
                <a:spcPct val="100000"/>
              </a:lnSpc>
              <a:spcBef>
                <a:spcPts val="600"/>
              </a:spcBef>
              <a:buFont typeface="Wingdings" panose="05000000000000000000" pitchFamily="2" charset="2"/>
              <a:buChar char="§"/>
            </a:pPr>
            <a:r>
              <a:rPr lang="en-GB" b="1" dirty="0">
                <a:solidFill>
                  <a:schemeClr val="accent1"/>
                </a:solidFill>
                <a:latin typeface="Roboto Light" panose="02000000000000000000" pitchFamily="2" charset="0"/>
              </a:rPr>
              <a:t>Alternative main specialism </a:t>
            </a:r>
            <a:r>
              <a:rPr lang="en-GB" dirty="0">
                <a:latin typeface="Roboto Light" panose="02000000000000000000" pitchFamily="2" charset="0"/>
              </a:rPr>
              <a:t>– two auditions, one for each specialism, will be needed.</a:t>
            </a:r>
            <a:endParaRPr lang="en-GB" dirty="0">
              <a:solidFill>
                <a:srgbClr val="333333"/>
              </a:solidFill>
              <a:latin typeface="Roboto Light" panose="02000000000000000000" pitchFamily="2" charset="0"/>
            </a:endParaRPr>
          </a:p>
          <a:p>
            <a:pPr>
              <a:lnSpc>
                <a:spcPct val="100000"/>
              </a:lnSpc>
              <a:spcBef>
                <a:spcPts val="600"/>
              </a:spcBef>
            </a:pPr>
            <a:r>
              <a:rPr lang="en-GB" dirty="0">
                <a:solidFill>
                  <a:srgbClr val="333333"/>
                </a:solidFill>
                <a:latin typeface="Roboto Light" panose="02000000000000000000" pitchFamily="2" charset="0"/>
              </a:rPr>
              <a:t>After an assessment the conservatoire will update your application with their decision. </a:t>
            </a:r>
          </a:p>
          <a:p>
            <a:pPr>
              <a:spcBef>
                <a:spcPts val="600"/>
              </a:spcBef>
            </a:pPr>
            <a:r>
              <a:rPr lang="en-GB" i="0" dirty="0">
                <a:solidFill>
                  <a:srgbClr val="333333"/>
                </a:solidFill>
                <a:effectLst/>
                <a:latin typeface="Roboto Light" panose="02000000000000000000" pitchFamily="2" charset="0"/>
              </a:rPr>
              <a:t>UCAS will usually collect assessment fees with our application fee.</a:t>
            </a:r>
            <a:endParaRPr lang="en-GB" dirty="0">
              <a:latin typeface="Roboto Light" panose="02000000000000000000" pitchFamily="2" charset="0"/>
            </a:endParaRPr>
          </a:p>
          <a:p>
            <a:endParaRPr lang="en-GB" dirty="0"/>
          </a:p>
        </p:txBody>
      </p:sp>
      <p:sp>
        <p:nvSpPr>
          <p:cNvPr id="5" name="Date Placeholder 4">
            <a:extLst>
              <a:ext uri="{FF2B5EF4-FFF2-40B4-BE49-F238E27FC236}">
                <a16:creationId xmlns:a16="http://schemas.microsoft.com/office/drawing/2014/main" id="{3AB60759-DAB6-401A-8308-5470F4819E6F}"/>
              </a:ext>
            </a:extLst>
          </p:cNvPr>
          <p:cNvSpPr>
            <a:spLocks noGrp="1"/>
          </p:cNvSpPr>
          <p:nvPr>
            <p:ph type="dt" sz="half" idx="10"/>
          </p:nvPr>
        </p:nvSpPr>
        <p:spPr/>
        <p:txBody>
          <a:bodyPr/>
          <a:lstStyle/>
          <a:p>
            <a:fld id="{3A6D6FAE-D43A-044F-91A1-990520CC9738}" type="datetime4">
              <a:rPr lang="en-GB" smtClean="0"/>
              <a:t>06 August 2024</a:t>
            </a:fld>
            <a:endParaRPr lang="en-US"/>
          </a:p>
        </p:txBody>
      </p:sp>
      <p:sp>
        <p:nvSpPr>
          <p:cNvPr id="6" name="Footer Placeholder 5">
            <a:extLst>
              <a:ext uri="{FF2B5EF4-FFF2-40B4-BE49-F238E27FC236}">
                <a16:creationId xmlns:a16="http://schemas.microsoft.com/office/drawing/2014/main" id="{1954994F-BF97-4976-ABEA-2AE25474B1D4}"/>
              </a:ext>
            </a:extLst>
          </p:cNvPr>
          <p:cNvSpPr>
            <a:spLocks noGrp="1"/>
          </p:cNvSpPr>
          <p:nvPr>
            <p:ph type="ftr" sz="quarter" idx="3"/>
          </p:nvPr>
        </p:nvSpPr>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22AC061-F07D-4AEB-BB29-689934D14FFD}"/>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pic>
        <p:nvPicPr>
          <p:cNvPr id="8" name="Picture Placeholder 9" descr="Seats with people at the movies">
            <a:extLst>
              <a:ext uri="{FF2B5EF4-FFF2-40B4-BE49-F238E27FC236}">
                <a16:creationId xmlns:a16="http://schemas.microsoft.com/office/drawing/2014/main" id="{7E5B11FA-244F-4EE5-B745-8275D42131A6}"/>
              </a:ext>
            </a:extLst>
          </p:cNvPr>
          <p:cNvPicPr>
            <a:picLocks noChangeAspect="1"/>
          </p:cNvPicPr>
          <p:nvPr/>
        </p:nvPicPr>
        <p:blipFill rotWithShape="1">
          <a:blip r:embed="rId2">
            <a:extLst>
              <a:ext uri="{28A0092B-C50C-407E-A947-70E740481C1C}">
                <a14:useLocalDpi xmlns:a14="http://schemas.microsoft.com/office/drawing/2010/main" val="0"/>
              </a:ext>
            </a:extLst>
          </a:blip>
          <a:srcRect l="8966" r="8966"/>
          <a:stretch/>
        </p:blipFill>
        <p:spPr>
          <a:xfrm>
            <a:off x="4867858" y="1256009"/>
            <a:ext cx="3765515" cy="3058933"/>
          </a:xfrm>
          <a:prstGeom prst="rect">
            <a:avLst/>
          </a:prstGeom>
          <a:ln>
            <a:noFill/>
          </a:ln>
        </p:spPr>
      </p:pic>
    </p:spTree>
    <p:extLst>
      <p:ext uri="{BB962C8B-B14F-4D97-AF65-F5344CB8AC3E}">
        <p14:creationId xmlns:p14="http://schemas.microsoft.com/office/powerpoint/2010/main" val="295635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dirty="0">
              <a:solidFill>
                <a:srgbClr val="FFFFFF"/>
              </a:solidFill>
              <a:uFillTx/>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14</a:t>
            </a:fld>
            <a:endParaRPr lang="en-US" sz="900" kern="0">
              <a:solidFill>
                <a:schemeClr val="bg1"/>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5539890" y="2242808"/>
            <a:ext cx="3517025" cy="1267312"/>
          </a:xfrm>
        </p:spPr>
        <p:txBody>
          <a:bodyPr>
            <a:noAutofit/>
          </a:bodyPr>
          <a:lstStyle/>
          <a:p>
            <a:pPr lvl="0">
              <a:spcBef>
                <a:spcPts val="600"/>
              </a:spcBef>
              <a:spcAft>
                <a:spcPts val="600"/>
              </a:spcAft>
              <a:buNone/>
            </a:pPr>
            <a:r>
              <a:rPr lang="en-US" sz="1400" dirty="0">
                <a:latin typeface="Roboto Light" panose="02000000000000000000" pitchFamily="2" charset="0"/>
              </a:rPr>
              <a:t>Follow your application 24/7:</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see your choices </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keep personal information up to date</a:t>
            </a:r>
          </a:p>
          <a:p>
            <a:pPr lvl="0">
              <a:spcBef>
                <a:spcPts val="300"/>
              </a:spcBef>
              <a:spcAft>
                <a:spcPts val="300"/>
              </a:spcAft>
              <a:buClr>
                <a:srgbClr val="FBC652"/>
              </a:buClr>
              <a:buFont typeface="Arial" panose="020B0604020202020204" pitchFamily="34" charset="0"/>
              <a:buChar char="•"/>
            </a:pPr>
            <a:r>
              <a:rPr lang="en-GB" sz="1400" dirty="0">
                <a:latin typeface="Roboto Light" panose="02000000000000000000" pitchFamily="2" charset="0"/>
              </a:rPr>
              <a:t>view and reply to your offers</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78424" y="92817"/>
            <a:ext cx="8228013" cy="1069975"/>
          </a:xfrm>
          <a:prstGeom prst="rect">
            <a:avLst/>
          </a:prstGeom>
          <a:noFill/>
          <a:ln>
            <a:noFill/>
          </a:ln>
        </p:spPr>
        <p:txBody>
          <a:bodyPr vert="horz" wrap="square" lIns="91440" tIns="45720" rIns="91440" bIns="45720" anchor="b" anchorCtr="0" compatLnSpc="1">
            <a:normAutofit/>
          </a:bodyPr>
          <a:lstStyle/>
          <a:p>
            <a:pPr lvl="0"/>
            <a:r>
              <a:rPr lang="en-GB" dirty="0">
                <a:latin typeface="Oswald" panose="02000503000000000000" pitchFamily="2" charset="0"/>
              </a:rPr>
              <a:t>Tracking</a:t>
            </a:r>
            <a:r>
              <a:rPr lang="en-GB" dirty="0">
                <a:solidFill>
                  <a:schemeClr val="bg1"/>
                </a:solidFill>
                <a:latin typeface="Oswald" panose="02000503000000000000" pitchFamily="2" charset="0"/>
              </a:rPr>
              <a:t> </a:t>
            </a:r>
            <a:r>
              <a:rPr lang="en-GB" dirty="0">
                <a:latin typeface="Oswald" panose="02000503000000000000" pitchFamily="2" charset="0"/>
              </a:rPr>
              <a:t>your application</a:t>
            </a:r>
          </a:p>
        </p:txBody>
      </p:sp>
      <p:pic>
        <p:nvPicPr>
          <p:cNvPr id="7" name="Picture 6">
            <a:extLst>
              <a:ext uri="{FF2B5EF4-FFF2-40B4-BE49-F238E27FC236}">
                <a16:creationId xmlns:a16="http://schemas.microsoft.com/office/drawing/2014/main" id="{3876E353-4F01-A1D1-158D-F0684C85AACD}"/>
              </a:ext>
            </a:extLst>
          </p:cNvPr>
          <p:cNvPicPr>
            <a:picLocks noChangeAspect="1"/>
          </p:cNvPicPr>
          <p:nvPr/>
        </p:nvPicPr>
        <p:blipFill>
          <a:blip r:embed="rId3"/>
          <a:stretch>
            <a:fillRect/>
          </a:stretch>
        </p:blipFill>
        <p:spPr>
          <a:xfrm>
            <a:off x="248670" y="1450799"/>
            <a:ext cx="4200386" cy="890991"/>
          </a:xfrm>
          <a:prstGeom prst="rect">
            <a:avLst/>
          </a:prstGeom>
        </p:spPr>
      </p:pic>
      <p:pic>
        <p:nvPicPr>
          <p:cNvPr id="8" name="Picture 7">
            <a:extLst>
              <a:ext uri="{FF2B5EF4-FFF2-40B4-BE49-F238E27FC236}">
                <a16:creationId xmlns:a16="http://schemas.microsoft.com/office/drawing/2014/main" id="{EEC8C019-CAD7-9101-F3E0-E56FFFD51BAA}"/>
              </a:ext>
            </a:extLst>
          </p:cNvPr>
          <p:cNvPicPr>
            <a:picLocks noChangeAspect="1"/>
          </p:cNvPicPr>
          <p:nvPr/>
        </p:nvPicPr>
        <p:blipFill>
          <a:blip r:embed="rId4"/>
          <a:stretch>
            <a:fillRect/>
          </a:stretch>
        </p:blipFill>
        <p:spPr>
          <a:xfrm>
            <a:off x="266928" y="3850573"/>
            <a:ext cx="5689770" cy="865974"/>
          </a:xfrm>
          <a:prstGeom prst="rect">
            <a:avLst/>
          </a:prstGeom>
        </p:spPr>
      </p:pic>
      <p:pic>
        <p:nvPicPr>
          <p:cNvPr id="12" name="Picture 11">
            <a:extLst>
              <a:ext uri="{FF2B5EF4-FFF2-40B4-BE49-F238E27FC236}">
                <a16:creationId xmlns:a16="http://schemas.microsoft.com/office/drawing/2014/main" id="{34EC024F-39A4-7E70-A7E8-A5BD27914B29}"/>
              </a:ext>
            </a:extLst>
          </p:cNvPr>
          <p:cNvPicPr>
            <a:picLocks noChangeAspect="1"/>
          </p:cNvPicPr>
          <p:nvPr/>
        </p:nvPicPr>
        <p:blipFill>
          <a:blip r:embed="rId5"/>
          <a:stretch>
            <a:fillRect/>
          </a:stretch>
        </p:blipFill>
        <p:spPr>
          <a:xfrm>
            <a:off x="342374" y="2697914"/>
            <a:ext cx="4602498" cy="812206"/>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59B9-519B-471D-AB08-10D85319EF8B}"/>
              </a:ext>
            </a:extLst>
          </p:cNvPr>
          <p:cNvSpPr>
            <a:spLocks noGrp="1"/>
          </p:cNvSpPr>
          <p:nvPr>
            <p:ph type="title"/>
          </p:nvPr>
        </p:nvSpPr>
        <p:spPr>
          <a:xfrm>
            <a:off x="287338" y="128787"/>
            <a:ext cx="7610869" cy="1019027"/>
          </a:xfrm>
        </p:spPr>
        <p:txBody>
          <a:bodyPr/>
          <a:lstStyle/>
          <a:p>
            <a:r>
              <a:rPr lang="en-GB" dirty="0">
                <a:latin typeface="Oswald" panose="02000503000000000000" pitchFamily="2" charset="0"/>
              </a:rPr>
              <a:t>Decisions conservatoires can make</a:t>
            </a:r>
          </a:p>
        </p:txBody>
      </p:sp>
      <p:sp>
        <p:nvSpPr>
          <p:cNvPr id="3" name="Content Placeholder 2">
            <a:extLst>
              <a:ext uri="{FF2B5EF4-FFF2-40B4-BE49-F238E27FC236}">
                <a16:creationId xmlns:a16="http://schemas.microsoft.com/office/drawing/2014/main" id="{44C5A3FF-EE43-4F91-955D-079833F237E8}"/>
              </a:ext>
            </a:extLst>
          </p:cNvPr>
          <p:cNvSpPr>
            <a:spLocks noGrp="1"/>
          </p:cNvSpPr>
          <p:nvPr>
            <p:ph sz="half" idx="1"/>
          </p:nvPr>
        </p:nvSpPr>
        <p:spPr>
          <a:xfrm>
            <a:off x="287338" y="1381879"/>
            <a:ext cx="3886200" cy="3365024"/>
          </a:xfrm>
        </p:spPr>
        <p:txBody>
          <a:bodyPr/>
          <a:lstStyle/>
          <a:p>
            <a:r>
              <a:rPr lang="en-GB" sz="1600" b="1" i="0" dirty="0">
                <a:solidFill>
                  <a:srgbClr val="333333"/>
                </a:solidFill>
                <a:effectLst/>
                <a:latin typeface="Roboto Light" panose="02000000000000000000" pitchFamily="2" charset="0"/>
              </a:rPr>
              <a:t>Audition pending (AP) </a:t>
            </a:r>
            <a:r>
              <a:rPr lang="en-GB" sz="1600" b="0" i="0" dirty="0">
                <a:solidFill>
                  <a:srgbClr val="333333"/>
                </a:solidFill>
                <a:effectLst/>
                <a:latin typeface="Roboto Light" panose="02000000000000000000" pitchFamily="2" charset="0"/>
              </a:rPr>
              <a:t>– an invitation to audition, including the date, time and payment.</a:t>
            </a:r>
            <a:endParaRPr lang="en-GB" sz="1600" b="1" i="0" dirty="0">
              <a:solidFill>
                <a:srgbClr val="333333"/>
              </a:solidFill>
              <a:effectLst/>
              <a:latin typeface="Roboto Light" panose="02000000000000000000" pitchFamily="2" charset="0"/>
            </a:endParaRPr>
          </a:p>
          <a:p>
            <a:r>
              <a:rPr lang="en-GB" sz="1600" b="1" i="0" dirty="0">
                <a:solidFill>
                  <a:srgbClr val="333333"/>
                </a:solidFill>
                <a:effectLst/>
                <a:latin typeface="Roboto Light" panose="02000000000000000000" pitchFamily="2" charset="0"/>
              </a:rPr>
              <a:t>Guaranteed unconditional (GU) </a:t>
            </a:r>
            <a:r>
              <a:rPr lang="en-GB" sz="1600" b="0" i="0" dirty="0">
                <a:solidFill>
                  <a:srgbClr val="333333"/>
                </a:solidFill>
                <a:effectLst/>
                <a:latin typeface="Roboto Light" panose="02000000000000000000" pitchFamily="2" charset="0"/>
              </a:rPr>
              <a:t>– a binding offer that confirms you’ve met the entry requirements.</a:t>
            </a:r>
          </a:p>
          <a:p>
            <a:r>
              <a:rPr lang="en-GB" sz="1600" b="1" i="0" dirty="0">
                <a:solidFill>
                  <a:srgbClr val="333333"/>
                </a:solidFill>
                <a:effectLst/>
                <a:latin typeface="Roboto Light" panose="02000000000000000000" pitchFamily="2" charset="0"/>
              </a:rPr>
              <a:t>Guaranteed conditional (GC) </a:t>
            </a:r>
            <a:r>
              <a:rPr lang="en-GB" sz="1600" b="0" i="0" dirty="0">
                <a:solidFill>
                  <a:srgbClr val="333333"/>
                </a:solidFill>
                <a:effectLst/>
                <a:latin typeface="Roboto Light" panose="02000000000000000000" pitchFamily="2" charset="0"/>
              </a:rPr>
              <a:t>– an offer that’s guaranteed if you meet certain conditions – usually exam results.</a:t>
            </a:r>
          </a:p>
          <a:p>
            <a:r>
              <a:rPr lang="en-GB" sz="1600" b="1" i="0" dirty="0">
                <a:solidFill>
                  <a:srgbClr val="333333"/>
                </a:solidFill>
                <a:effectLst/>
                <a:latin typeface="Roboto Light" panose="02000000000000000000" pitchFamily="2" charset="0"/>
              </a:rPr>
              <a:t>Unsuccessful (REJ)</a:t>
            </a:r>
            <a:r>
              <a:rPr lang="en-GB" sz="1600" b="0" i="0" dirty="0">
                <a:solidFill>
                  <a:srgbClr val="333333"/>
                </a:solidFill>
                <a:effectLst/>
                <a:latin typeface="Roboto Light" panose="02000000000000000000" pitchFamily="2" charset="0"/>
              </a:rPr>
              <a:t> – you haven’t been offered a place.</a:t>
            </a:r>
          </a:p>
          <a:p>
            <a:endParaRPr lang="en-GB" sz="1600" dirty="0"/>
          </a:p>
        </p:txBody>
      </p:sp>
      <p:sp>
        <p:nvSpPr>
          <p:cNvPr id="4" name="Content Placeholder 3">
            <a:extLst>
              <a:ext uri="{FF2B5EF4-FFF2-40B4-BE49-F238E27FC236}">
                <a16:creationId xmlns:a16="http://schemas.microsoft.com/office/drawing/2014/main" id="{A87AA164-CCCA-487A-B668-2A436185A42F}"/>
              </a:ext>
            </a:extLst>
          </p:cNvPr>
          <p:cNvSpPr>
            <a:spLocks noGrp="1"/>
          </p:cNvSpPr>
          <p:nvPr>
            <p:ph sz="half" idx="2"/>
          </p:nvPr>
        </p:nvSpPr>
        <p:spPr>
          <a:xfrm>
            <a:off x="4572000" y="1381879"/>
            <a:ext cx="4193628" cy="3159839"/>
          </a:xfrm>
        </p:spPr>
        <p:txBody>
          <a:bodyPr/>
          <a:lstStyle/>
          <a:p>
            <a:r>
              <a:rPr lang="en-GB" sz="1600" b="1" i="0" dirty="0">
                <a:solidFill>
                  <a:srgbClr val="333333"/>
                </a:solidFill>
                <a:effectLst/>
                <a:latin typeface="Roboto Light" panose="02000000000000000000" pitchFamily="2" charset="0"/>
              </a:rPr>
              <a:t>Reserve unconditional (VU) </a:t>
            </a:r>
            <a:r>
              <a:rPr lang="en-GB" sz="1600" b="0" i="0" dirty="0">
                <a:solidFill>
                  <a:srgbClr val="333333"/>
                </a:solidFill>
                <a:effectLst/>
                <a:latin typeface="Roboto Light" panose="02000000000000000000" pitchFamily="2" charset="0"/>
              </a:rPr>
              <a:t>–  you'll be in a pool of reserve  applicants, if a suitable place becomes available on the course they may make you a guaranteed offer. </a:t>
            </a:r>
          </a:p>
          <a:p>
            <a:r>
              <a:rPr lang="en-GB" sz="1600" b="1" i="0" dirty="0">
                <a:solidFill>
                  <a:srgbClr val="333333"/>
                </a:solidFill>
                <a:effectLst/>
                <a:latin typeface="Roboto Light" panose="02000000000000000000" pitchFamily="2" charset="0"/>
              </a:rPr>
              <a:t>Reserve conditional (VC)</a:t>
            </a:r>
            <a:r>
              <a:rPr lang="en-GB" sz="1600" b="0" i="0" dirty="0">
                <a:solidFill>
                  <a:srgbClr val="333333"/>
                </a:solidFill>
                <a:effectLst/>
                <a:latin typeface="Roboto Light" panose="02000000000000000000" pitchFamily="2" charset="0"/>
              </a:rPr>
              <a:t> –  you'll be in a pool of reserve  applicants, if a suitable place becomes available on the course they may make you a guaranteed offer subject to you meeting certain conditions.</a:t>
            </a:r>
          </a:p>
          <a:p>
            <a:r>
              <a:rPr lang="en-GB" sz="1600" b="1" i="0" dirty="0">
                <a:solidFill>
                  <a:srgbClr val="333333"/>
                </a:solidFill>
                <a:effectLst/>
                <a:latin typeface="Roboto Light" panose="02000000000000000000" pitchFamily="2" charset="0"/>
              </a:rPr>
              <a:t>Withdrawal (W) </a:t>
            </a:r>
            <a:r>
              <a:rPr lang="en-GB" sz="1600" b="0" i="0" dirty="0">
                <a:solidFill>
                  <a:srgbClr val="333333"/>
                </a:solidFill>
                <a:effectLst/>
                <a:latin typeface="Roboto Light" panose="02000000000000000000" pitchFamily="2" charset="0"/>
              </a:rPr>
              <a:t>– this is recorded on your application if you withdraw from a particular conservatoire.</a:t>
            </a:r>
          </a:p>
        </p:txBody>
      </p:sp>
      <p:sp>
        <p:nvSpPr>
          <p:cNvPr id="5" name="Date Placeholder 4">
            <a:extLst>
              <a:ext uri="{FF2B5EF4-FFF2-40B4-BE49-F238E27FC236}">
                <a16:creationId xmlns:a16="http://schemas.microsoft.com/office/drawing/2014/main" id="{D6604E69-7FF8-4A8E-B813-589957C7BE92}"/>
              </a:ext>
            </a:extLst>
          </p:cNvPr>
          <p:cNvSpPr>
            <a:spLocks noGrp="1"/>
          </p:cNvSpPr>
          <p:nvPr>
            <p:ph type="dt" sz="half" idx="10"/>
          </p:nvPr>
        </p:nvSpPr>
        <p:spPr/>
        <p:txBody>
          <a:bodyPr/>
          <a:lstStyle/>
          <a:p>
            <a:fld id="{E13ED7F5-D386-9F4E-93F6-FF04FAB3DF3D}" type="datetime4">
              <a:rPr lang="en-GB" smtClean="0"/>
              <a:t>06 August 2024</a:t>
            </a:fld>
            <a:endParaRPr lang="en-US"/>
          </a:p>
        </p:txBody>
      </p:sp>
      <p:sp>
        <p:nvSpPr>
          <p:cNvPr id="6" name="Slide Number Placeholder 5">
            <a:extLst>
              <a:ext uri="{FF2B5EF4-FFF2-40B4-BE49-F238E27FC236}">
                <a16:creationId xmlns:a16="http://schemas.microsoft.com/office/drawing/2014/main" id="{6D9F3F5E-E9E4-4F8A-AB6E-8884A874A1C1}"/>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7" name="Footer Placeholder 6">
            <a:extLst>
              <a:ext uri="{FF2B5EF4-FFF2-40B4-BE49-F238E27FC236}">
                <a16:creationId xmlns:a16="http://schemas.microsoft.com/office/drawing/2014/main" id="{7F43E64E-B78D-4342-ADE2-8E1D7B151544}"/>
              </a:ext>
            </a:extLst>
          </p:cNvPr>
          <p:cNvSpPr>
            <a:spLocks noGrp="1"/>
          </p:cNvSpPr>
          <p:nvPr>
            <p:ph type="ftr" sz="quarter" idx="3"/>
          </p:nvPr>
        </p:nvSpPr>
        <p:spPr/>
        <p:txBody>
          <a:bodyPr/>
          <a:lstStyle/>
          <a:p>
            <a:r>
              <a:rPr lang="en-US" dirty="0"/>
              <a:t>Security marking: </a:t>
            </a:r>
            <a:r>
              <a:rPr lang="en-US" b="1" dirty="0"/>
              <a:t>PUBLIC</a:t>
            </a:r>
          </a:p>
        </p:txBody>
      </p:sp>
    </p:spTree>
    <p:extLst>
      <p:ext uri="{BB962C8B-B14F-4D97-AF65-F5344CB8AC3E}">
        <p14:creationId xmlns:p14="http://schemas.microsoft.com/office/powerpoint/2010/main" val="2421015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1" y="2275"/>
            <a:ext cx="3832177" cy="987423"/>
          </a:xfrm>
        </p:spPr>
        <p:txBody>
          <a:bodyPr>
            <a:normAutofit/>
          </a:bodyPr>
          <a:lstStyle/>
          <a:p>
            <a:pPr lvl="0"/>
            <a:r>
              <a:rPr lang="en-GB" sz="3600" dirty="0">
                <a:latin typeface="Oswald" panose="02000503000000000000" pitchFamily="2" charset="0"/>
              </a:rPr>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41" y="1101557"/>
            <a:ext cx="4025090" cy="3702215"/>
          </a:xfrm>
        </p:spPr>
        <p:txBody>
          <a:bodyPr>
            <a:normAutofit fontScale="55000" lnSpcReduction="20000"/>
          </a:bodyPr>
          <a:lstStyle/>
          <a:p>
            <a:pPr>
              <a:lnSpc>
                <a:spcPct val="120000"/>
              </a:lnSpc>
              <a:spcBef>
                <a:spcPts val="0"/>
              </a:spcBef>
            </a:pPr>
            <a:r>
              <a:rPr lang="en-GB" sz="1800" dirty="0">
                <a:solidFill>
                  <a:srgbClr val="333333"/>
                </a:solidFill>
                <a:effectLst/>
                <a:latin typeface="Roboto Light" panose="02000000000000000000" pitchFamily="2" charset="0"/>
              </a:rPr>
              <a:t>You may only be able to accept one offer as a first choice, or you may be able to accept two offers and state your first and second choices. This depends on the type of offers you have.</a:t>
            </a:r>
          </a:p>
          <a:p>
            <a:pPr>
              <a:lnSpc>
                <a:spcPct val="120000"/>
              </a:lnSpc>
              <a:spcBef>
                <a:spcPts val="0"/>
              </a:spcBef>
            </a:pPr>
            <a:endParaRPr lang="en-GB" sz="1800" dirty="0">
              <a:effectLst/>
              <a:latin typeface="Roboto Light" panose="02000000000000000000" pitchFamily="2"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 accept a guaranteed unconditional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GU</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offer</a:t>
            </a:r>
            <a:r>
              <a:rPr lang="en-GB" sz="1800" dirty="0">
                <a:solidFill>
                  <a:srgbClr val="333333"/>
                </a:solidFill>
                <a:effectLst/>
                <a:latin typeface="Roboto Light" panose="02000000000000000000" pitchFamily="2" charset="0"/>
              </a:rPr>
              <a:t>, you cannot accept any other offer as a second choice, and must decline (D) all other offers.</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 accept a GU offer as your second choice and your first choice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VU or VC</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is unsuccessful</a:t>
            </a:r>
            <a:r>
              <a:rPr lang="en-GB" sz="1800" dirty="0">
                <a:solidFill>
                  <a:srgbClr val="333333"/>
                </a:solidFill>
                <a:effectLst/>
                <a:latin typeface="Roboto Light" panose="02000000000000000000" pitchFamily="2" charset="0"/>
              </a:rPr>
              <a:t>, you will have a place at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 accept a guaranteed conditional (GC) offer as your first choice</a:t>
            </a:r>
            <a:r>
              <a:rPr lang="en-GB" sz="1800" dirty="0">
                <a:solidFill>
                  <a:srgbClr val="333333"/>
                </a:solidFill>
                <a:effectLst/>
                <a:latin typeface="Roboto Light" panose="02000000000000000000" pitchFamily="2" charset="0"/>
              </a:rPr>
              <a:t>, you'll also be expected to take up this place provided you meet the conditions. You cannot accept any other offer as a second choice. You must decline (D) all other offers.</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 accept a GC as your second choice</a:t>
            </a:r>
            <a:r>
              <a:rPr lang="en-GB" sz="1800" dirty="0">
                <a:solidFill>
                  <a:srgbClr val="333333"/>
                </a:solidFill>
                <a:effectLst/>
                <a:latin typeface="Roboto Light" panose="02000000000000000000" pitchFamily="2" charset="0"/>
              </a:rPr>
              <a:t>, </a:t>
            </a:r>
            <a:r>
              <a:rPr lang="en-GB" sz="1800" b="1" dirty="0">
                <a:solidFill>
                  <a:srgbClr val="333333"/>
                </a:solidFill>
                <a:effectLst/>
                <a:latin typeface="Roboto Light" panose="02000000000000000000" pitchFamily="2" charset="0"/>
              </a:rPr>
              <a:t>but you</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ve met the conditions of the offer and your first choice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VU or VC</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is unsuccessful</a:t>
            </a:r>
            <a:r>
              <a:rPr lang="en-GB" sz="1800" dirty="0">
                <a:solidFill>
                  <a:srgbClr val="333333"/>
                </a:solidFill>
                <a:effectLst/>
                <a:latin typeface="Roboto Light" panose="02000000000000000000" pitchFamily="2" charset="0"/>
              </a:rPr>
              <a:t>, you will have a place at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 accept a reserve unconditional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VU</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or a reserve conditional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VC</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offer as your first choice</a:t>
            </a:r>
            <a:r>
              <a:rPr lang="en-GB" sz="1800" dirty="0">
                <a:solidFill>
                  <a:srgbClr val="333333"/>
                </a:solidFill>
                <a:effectLst/>
                <a:latin typeface="Roboto Light" panose="02000000000000000000" pitchFamily="2" charset="0"/>
              </a:rPr>
              <a:t>, you may accept any type of offer as your second choice.</a:t>
            </a:r>
          </a:p>
          <a:p>
            <a:pPr marL="342900" lvl="0" indent="-342900">
              <a:lnSpc>
                <a:spcPct val="120000"/>
              </a:lnSpc>
              <a:spcBef>
                <a:spcPts val="0"/>
              </a:spcBef>
              <a:buSzPts val="1000"/>
              <a:buFont typeface="Symbol" panose="05050102010706020507" pitchFamily="18" charset="2"/>
              <a:buChar char=""/>
              <a:tabLst>
                <a:tab pos="457200" algn="l"/>
              </a:tabLst>
            </a:pPr>
            <a:r>
              <a:rPr lang="en-GB" sz="1800" b="1" dirty="0">
                <a:solidFill>
                  <a:srgbClr val="333333"/>
                </a:solidFill>
                <a:effectLst/>
                <a:latin typeface="Roboto Light" panose="02000000000000000000" pitchFamily="2" charset="0"/>
              </a:rPr>
              <a:t>If your first choice is a reserve offer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VC1 or VU1</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 and the conservatoire changes it to a guaranteed offer </a:t>
            </a:r>
            <a:r>
              <a:rPr lang="en-GB" sz="1800" dirty="0">
                <a:solidFill>
                  <a:srgbClr val="333333"/>
                </a:solidFill>
                <a:effectLst/>
                <a:latin typeface="Roboto Light" panose="02000000000000000000" pitchFamily="2" charset="0"/>
              </a:rPr>
              <a:t>(</a:t>
            </a:r>
            <a:r>
              <a:rPr lang="en-GB" sz="1800" b="1" dirty="0">
                <a:solidFill>
                  <a:srgbClr val="333333"/>
                </a:solidFill>
                <a:effectLst/>
                <a:latin typeface="Roboto Light" panose="02000000000000000000" pitchFamily="2" charset="0"/>
              </a:rPr>
              <a:t>GC1 or GU1</a:t>
            </a:r>
            <a:r>
              <a:rPr lang="en-GB" sz="1800" dirty="0">
                <a:solidFill>
                  <a:srgbClr val="333333"/>
                </a:solidFill>
                <a:effectLst/>
                <a:latin typeface="Roboto Light" panose="02000000000000000000" pitchFamily="2" charset="0"/>
              </a:rPr>
              <a:t>), then your second choice will automatically be rejected.</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a:solidFill>
                <a:srgbClr val="1F2834"/>
              </a:solidFill>
              <a:uFillTx/>
              <a:latin typeface="Calibri"/>
            </a:endParaRP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E828F9F0-F8CE-4E82-B479-553E722E0113}" type="slidenum">
              <a:rPr sz="900" kern="0" smtClean="0">
                <a:solidFill>
                  <a:srgbClr val="1F2834"/>
                </a:solidFill>
                <a:latin typeface="Calibri"/>
              </a:rPr>
              <a:t>16</a:t>
            </a:fld>
            <a:endParaRPr lang="en-US" sz="900" kern="0" dirty="0">
              <a:solidFill>
                <a:srgbClr val="1F2834"/>
              </a:solidFill>
              <a:latin typeface="Calibri"/>
            </a:endParaRPr>
          </a:p>
        </p:txBody>
      </p:sp>
      <p:pic>
        <p:nvPicPr>
          <p:cNvPr id="10" name="Picture Placeholder 9" descr="A person sitting on the ground with a computer&#10;&#10;Description automatically generated with low confidence">
            <a:extLst>
              <a:ext uri="{FF2B5EF4-FFF2-40B4-BE49-F238E27FC236}">
                <a16:creationId xmlns:a16="http://schemas.microsoft.com/office/drawing/2014/main" id="{3C00D1F1-172E-4A30-8ACC-BE05EA2A029F}"/>
              </a:ext>
            </a:extLst>
          </p:cNvPr>
          <p:cNvPicPr>
            <a:picLocks noGrp="1" noChangeAspect="1"/>
          </p:cNvPicPr>
          <p:nvPr>
            <p:ph type="pic" idx="1"/>
          </p:nvPr>
        </p:nvPicPr>
        <p:blipFill>
          <a:blip r:embed="rId3"/>
          <a:srcRect l="5329" r="5329"/>
          <a:stretch>
            <a:fillRect/>
          </a:stretch>
        </p:blipFill>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4225141" cy="2595582"/>
          </a:xfrm>
        </p:spPr>
        <p:txBody>
          <a:bodyPr vert="horz" wrap="square" lIns="0" tIns="0" rIns="0" bIns="0" rtlCol="0" anchor="t">
            <a:spAutoFit/>
          </a:bodyPr>
          <a:lstStyle/>
          <a:p>
            <a:pPr marL="0" lvl="0" indent="0">
              <a:buNone/>
            </a:pPr>
            <a:endParaRPr lang="en-GB" sz="1600" b="1" dirty="0"/>
          </a:p>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0371 468 0 470</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+44 330 3330 232</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 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dirty="0">
                <a:solidFill>
                  <a:schemeClr val="bg1"/>
                </a:solidFill>
                <a:latin typeface="Oswald" panose="02000503000000000000" pitchFamily="2" charset="0"/>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17</a:t>
            </a:fld>
            <a:endParaRPr lang="en-US" sz="900" b="0" i="0" u="none" strike="noStrike" kern="1200" cap="none" spc="0" baseline="0">
              <a:solidFill>
                <a:srgbClr val="1F2834"/>
              </a:solidFill>
              <a:uFillTx/>
              <a:latin typeface="Calibri"/>
            </a:endParaRPr>
          </a:p>
        </p:txBody>
      </p:sp>
      <p:sp>
        <p:nvSpPr>
          <p:cNvPr id="9" name="Rectangle 10">
            <a:extLst>
              <a:ext uri="{FF2B5EF4-FFF2-40B4-BE49-F238E27FC236}">
                <a16:creationId xmlns:a16="http://schemas.microsoft.com/office/drawing/2014/main" id="{416BEA02-E203-488B-8C1E-2E8837A2677D}"/>
              </a:ext>
            </a:extLst>
          </p:cNvPr>
          <p:cNvSpPr/>
          <p:nvPr/>
        </p:nvSpPr>
        <p:spPr>
          <a:xfrm>
            <a:off x="4688771" y="4104959"/>
            <a:ext cx="4597793" cy="1138773"/>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chemeClr val="bg1"/>
                </a:solidFill>
                <a:uFillTx/>
                <a:latin typeface="Roboto Light" panose="02000000000000000000" pitchFamily="2" charset="0"/>
                <a:ea typeface="Roboto Light" panose="02000000000000000000" pitchFamily="2" charset="0"/>
                <a:cs typeface="Roboto Light" panose="02000000000000000000" pitchFamily="2" charset="0"/>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Roboto Light" panose="02000000000000000000" pitchFamily="2" charset="0"/>
                <a:ea typeface="Roboto Light" panose="02000000000000000000" pitchFamily="2" charset="0"/>
                <a:cs typeface="Roboto Light" panose="02000000000000000000" pitchFamily="2" charset="0"/>
                <a:hlinkClick r:id="rId4">
                  <a:extLst>
                    <a:ext uri="{A12FA001-AC4F-418D-AE19-62706E023703}">
                      <ahyp:hlinkClr xmlns:ahyp="http://schemas.microsoft.com/office/drawing/2018/hyperlinkcolor" val="tx"/>
                    </a:ext>
                  </a:extLst>
                </a:hlinkClick>
              </a:rPr>
              <a:t>facebook.com/</a:t>
            </a:r>
            <a:r>
              <a:rPr lang="en-GB" sz="1400" b="0" i="0" u="none" strike="noStrike" kern="1200" cap="none" spc="0" baseline="0" dirty="0" err="1">
                <a:solidFill>
                  <a:schemeClr val="bg1"/>
                </a:solidFill>
                <a:uFillTx/>
                <a:latin typeface="Roboto Light" panose="02000000000000000000" pitchFamily="2" charset="0"/>
                <a:ea typeface="Roboto Light" panose="02000000000000000000" pitchFamily="2" charset="0"/>
                <a:cs typeface="Roboto Light" panose="02000000000000000000" pitchFamily="2" charset="0"/>
                <a:hlinkClick r:id="rId4">
                  <a:extLst>
                    <a:ext uri="{A12FA001-AC4F-418D-AE19-62706E023703}">
                      <ahyp:hlinkClr xmlns:ahyp="http://schemas.microsoft.com/office/drawing/2018/hyperlinkcolor" val="tx"/>
                    </a:ext>
                  </a:extLst>
                </a:hlinkClick>
              </a:rPr>
              <a:t>ucasonline</a:t>
            </a:r>
            <a:r>
              <a:rPr lang="en-GB" sz="1400" b="0" i="0" u="none" strike="noStrike" kern="1200" cap="none" spc="0" baseline="0" dirty="0">
                <a:solidFill>
                  <a:schemeClr val="bg1"/>
                </a:solidFill>
                <a:uFillTx/>
                <a:latin typeface="Roboto Light" panose="02000000000000000000" pitchFamily="2" charset="0"/>
                <a:ea typeface="Roboto Light" panose="02000000000000000000" pitchFamily="2" charset="0"/>
                <a:cs typeface="Roboto Light" panose="02000000000000000000" pitchFamily="2" charset="0"/>
              </a:rPr>
              <a:t>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Roboto Light" panose="02000000000000000000" pitchFamily="2" charset="0"/>
                <a:ea typeface="Roboto Light" panose="02000000000000000000" pitchFamily="2" charset="0"/>
                <a:cs typeface="Roboto Light" panose="02000000000000000000" pitchFamily="2" charset="0"/>
                <a:hlinkClick r:id="rId5">
                  <a:extLst>
                    <a:ext uri="{A12FA001-AC4F-418D-AE19-62706E023703}">
                      <ahyp:hlinkClr xmlns:ahyp="http://schemas.microsoft.com/office/drawing/2018/hyperlinkcolor" val="tx"/>
                    </a:ext>
                  </a:extLst>
                </a:hlinkClick>
              </a:rPr>
              <a:t>twitter.com/</a:t>
            </a:r>
            <a:r>
              <a:rPr lang="en-GB" sz="1400" b="0" i="0" u="none" strike="noStrike" kern="1200" cap="none" spc="0" baseline="0" dirty="0" err="1">
                <a:solidFill>
                  <a:schemeClr val="bg1"/>
                </a:solidFill>
                <a:uFillTx/>
                <a:latin typeface="Roboto Light" panose="02000000000000000000" pitchFamily="2" charset="0"/>
                <a:ea typeface="Roboto Light" panose="02000000000000000000" pitchFamily="2" charset="0"/>
                <a:cs typeface="Roboto Light" panose="02000000000000000000" pitchFamily="2" charset="0"/>
                <a:hlinkClick r:id="rId5">
                  <a:extLst>
                    <a:ext uri="{A12FA001-AC4F-418D-AE19-62706E023703}">
                      <ahyp:hlinkClr xmlns:ahyp="http://schemas.microsoft.com/office/drawing/2018/hyperlinkcolor" val="tx"/>
                    </a:ext>
                  </a:extLst>
                </a:hlinkClick>
              </a:rPr>
              <a:t>UCAS_online</a:t>
            </a:r>
            <a:endParaRPr lang="en-GB" sz="1400" b="0" i="0" u="none" strike="noStrike" kern="1200" cap="none" spc="0" baseline="0" dirty="0">
              <a:solidFill>
                <a:schemeClr val="bg1"/>
              </a:solidFill>
              <a:uFillTx/>
              <a:latin typeface="Roboto Light" panose="02000000000000000000" pitchFamily="2" charset="0"/>
              <a:ea typeface="Roboto Light" panose="02000000000000000000" pitchFamily="2" charset="0"/>
              <a:cs typeface="Roboto Light" panose="02000000000000000000" pitchFamily="2" charset="0"/>
            </a:endParaRPr>
          </a:p>
          <a:p>
            <a:pPr>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Roboto Light" panose="02000000000000000000" pitchFamily="2" charset="0"/>
              </a:rPr>
              <a:t>@ucas_online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chemeClr val="bg1"/>
                </a:solidFill>
                <a:uFillTx/>
                <a:latin typeface="Calibri Light"/>
              </a:rPr>
              <a:t>  </a:t>
            </a:r>
          </a:p>
        </p:txBody>
      </p:sp>
      <p:pic>
        <p:nvPicPr>
          <p:cNvPr id="13" name="Picture 12" descr="A black and white x&#10;&#10;Description automatically generated">
            <a:extLst>
              <a:ext uri="{FF2B5EF4-FFF2-40B4-BE49-F238E27FC236}">
                <a16:creationId xmlns:a16="http://schemas.microsoft.com/office/drawing/2014/main" id="{36F8C316-ED1B-1BE0-1101-122418854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1770" y="4606090"/>
            <a:ext cx="389554" cy="364233"/>
          </a:xfrm>
          <a:prstGeom prst="rect">
            <a:avLst/>
          </a:prstGeom>
        </p:spPr>
      </p:pic>
      <p:pic>
        <p:nvPicPr>
          <p:cNvPr id="16" name="Picture 15">
            <a:extLst>
              <a:ext uri="{FF2B5EF4-FFF2-40B4-BE49-F238E27FC236}">
                <a16:creationId xmlns:a16="http://schemas.microsoft.com/office/drawing/2014/main" id="{81C0E429-621A-CA5B-1878-92ACBF1575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6800" y="4263241"/>
            <a:ext cx="548131" cy="548124"/>
          </a:xfrm>
          <a:prstGeom prst="rect">
            <a:avLst/>
          </a:prstGeom>
          <a:solidFill>
            <a:schemeClr val="tx1"/>
          </a:solidFill>
        </p:spPr>
      </p:pic>
      <p:pic>
        <p:nvPicPr>
          <p:cNvPr id="17" name="Picture 16">
            <a:extLst>
              <a:ext uri="{FF2B5EF4-FFF2-40B4-BE49-F238E27FC236}">
                <a16:creationId xmlns:a16="http://schemas.microsoft.com/office/drawing/2014/main" id="{8379A46D-2A14-35E9-8955-109AEC336F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4450" y="4088250"/>
            <a:ext cx="432350" cy="449053"/>
          </a:xfrm>
          <a:prstGeom prst="rect">
            <a:avLst/>
          </a:prstGeom>
          <a:solidFill>
            <a:schemeClr val="tx1"/>
          </a:solidFill>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18</a:t>
            </a:fld>
            <a:endParaRPr lang="en-US" sz="900" b="0" i="0" u="none" strike="noStrike" kern="1200" cap="none" spc="0" baseline="0">
              <a:solidFill>
                <a:srgbClr val="1F2834"/>
              </a:solidFill>
              <a:uFillTx/>
              <a:latin typeface="Calibri"/>
            </a:endParaRPr>
          </a:p>
        </p:txBody>
      </p:sp>
      <p:sp>
        <p:nvSpPr>
          <p:cNvPr id="12" name="Title 11">
            <a:extLst>
              <a:ext uri="{FF2B5EF4-FFF2-40B4-BE49-F238E27FC236}">
                <a16:creationId xmlns:a16="http://schemas.microsoft.com/office/drawing/2014/main" id="{DBFDE7C5-FCE3-4DE4-BBCB-A3529868E7C3}"/>
              </a:ext>
            </a:extLst>
          </p:cNvPr>
          <p:cNvSpPr>
            <a:spLocks noGrp="1"/>
          </p:cNvSpPr>
          <p:nvPr>
            <p:ph type="ctrTitle"/>
          </p:nvPr>
        </p:nvSpPr>
        <p:spPr/>
        <p:txBody>
          <a:bodyPr/>
          <a:lstStyle/>
          <a:p>
            <a:r>
              <a:rPr lang="en-GB" dirty="0">
                <a:latin typeface="Oswald" panose="02000503000000000000" pitchFamily="2" charset="0"/>
              </a:rPr>
              <a:t>Thank you </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DB73-A51C-4B0F-907F-99B3C13D26B6}"/>
              </a:ext>
            </a:extLst>
          </p:cNvPr>
          <p:cNvSpPr>
            <a:spLocks noGrp="1"/>
          </p:cNvSpPr>
          <p:nvPr>
            <p:ph type="title" idx="4294967295"/>
          </p:nvPr>
        </p:nvSpPr>
        <p:spPr>
          <a:xfrm>
            <a:off x="287338" y="339725"/>
            <a:ext cx="8228013" cy="1069975"/>
          </a:xfrm>
        </p:spPr>
        <p:txBody>
          <a:bodyPr>
            <a:normAutofit/>
          </a:bodyPr>
          <a:lstStyle/>
          <a:p>
            <a:r>
              <a:rPr lang="en-GB" dirty="0">
                <a:latin typeface="Oswald" panose="02000503000000000000" pitchFamily="2" charset="0"/>
              </a:rPr>
              <a:t>What’s a Conservatoire? </a:t>
            </a:r>
            <a:br>
              <a:rPr lang="en-GB" dirty="0">
                <a:latin typeface="Oswald" panose="02000503000000000000" pitchFamily="2" charset="0"/>
              </a:rPr>
            </a:br>
            <a:endParaRPr lang="en-GB" dirty="0">
              <a:latin typeface="Oswald" panose="02000503000000000000" pitchFamily="2" charset="0"/>
            </a:endParaRPr>
          </a:p>
        </p:txBody>
      </p:sp>
      <p:sp>
        <p:nvSpPr>
          <p:cNvPr id="3" name="Content Placeholder 2">
            <a:extLst>
              <a:ext uri="{FF2B5EF4-FFF2-40B4-BE49-F238E27FC236}">
                <a16:creationId xmlns:a16="http://schemas.microsoft.com/office/drawing/2014/main" id="{9A403C06-25C8-4C76-96C3-9E759A514272}"/>
              </a:ext>
            </a:extLst>
          </p:cNvPr>
          <p:cNvSpPr>
            <a:spLocks noGrp="1"/>
          </p:cNvSpPr>
          <p:nvPr>
            <p:ph idx="4294967295"/>
          </p:nvPr>
        </p:nvSpPr>
        <p:spPr>
          <a:xfrm>
            <a:off x="287337" y="1146175"/>
            <a:ext cx="8569325" cy="3657600"/>
          </a:xfrm>
        </p:spPr>
        <p:txBody>
          <a:bodyPr>
            <a:normAutofit fontScale="92500" lnSpcReduction="20000"/>
          </a:bodyPr>
          <a:lstStyle/>
          <a:p>
            <a:pPr>
              <a:lnSpc>
                <a:spcPct val="120000"/>
              </a:lnSpc>
              <a:spcBef>
                <a:spcPts val="0"/>
              </a:spcBef>
              <a:buClr>
                <a:schemeClr val="accent1"/>
              </a:buClr>
            </a:pPr>
            <a:r>
              <a:rPr lang="en-GB" sz="1800" dirty="0">
                <a:solidFill>
                  <a:srgbClr val="000000"/>
                </a:solidFill>
                <a:effectLst/>
                <a:latin typeface="Roboto Light" panose="02000000000000000000" pitchFamily="2" charset="0"/>
              </a:rPr>
              <a:t>Conservatoires provide performance-based higher education, including music, drama, screen and production courses – both at undergraduate and postgraduate levels. </a:t>
            </a:r>
            <a:endParaRPr lang="en-GB" sz="1800" dirty="0">
              <a:effectLst/>
              <a:latin typeface="Roboto Light" panose="02000000000000000000" pitchFamily="2" charset="0"/>
            </a:endParaRPr>
          </a:p>
          <a:p>
            <a:pPr>
              <a:lnSpc>
                <a:spcPct val="120000"/>
              </a:lnSpc>
              <a:spcBef>
                <a:spcPts val="0"/>
              </a:spcBef>
              <a:buClr>
                <a:schemeClr val="accent1"/>
              </a:buClr>
            </a:pPr>
            <a:endParaRPr lang="en-GB" sz="1800" dirty="0">
              <a:effectLst/>
              <a:latin typeface="Roboto Light" panose="02000000000000000000" pitchFamily="2" charset="0"/>
            </a:endParaRPr>
          </a:p>
          <a:p>
            <a:pPr>
              <a:lnSpc>
                <a:spcPct val="120000"/>
              </a:lnSpc>
              <a:spcBef>
                <a:spcPts val="0"/>
              </a:spcBef>
              <a:buClr>
                <a:schemeClr val="accent1"/>
              </a:buClr>
            </a:pPr>
            <a:r>
              <a:rPr lang="en-GB" sz="1800" dirty="0">
                <a:effectLst/>
                <a:latin typeface="Roboto Light" panose="02000000000000000000" pitchFamily="2" charset="0"/>
              </a:rPr>
              <a:t>UCAS offers an application route to nine UK conservatoires – each </a:t>
            </a:r>
            <a:r>
              <a:rPr lang="en-GB" sz="1800" dirty="0">
                <a:solidFill>
                  <a:srgbClr val="333333"/>
                </a:solidFill>
                <a:effectLst/>
                <a:latin typeface="Roboto Light" panose="02000000000000000000" pitchFamily="2" charset="0"/>
              </a:rPr>
              <a:t>has its own strengths and specialisms, so it’s important you do your research to find the right fit for you:</a:t>
            </a: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3"/>
              </a:rPr>
              <a:t>Royal Birmingham Conservatoire</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333333"/>
                </a:solidFill>
                <a:latin typeface="Roboto Light" panose="02000000000000000000" pitchFamily="2" charset="0"/>
                <a:hlinkClick r:id="rId4"/>
              </a:rPr>
              <a:t>LAMDA </a:t>
            </a:r>
            <a:endParaRPr lang="en-GB" sz="1600" u="sng" dirty="0">
              <a:solidFill>
                <a:srgbClr val="333333"/>
              </a:solidFill>
              <a:latin typeface="Roboto Light" panose="02000000000000000000" pitchFamily="2" charset="0"/>
              <a:hlinkClick r:id="rId5"/>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5"/>
              </a:rPr>
              <a:t>Leeds Conservatoire</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6"/>
              </a:rPr>
              <a:t>Royal Academy of Music</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7"/>
              </a:rPr>
              <a:t>Royal College of Music</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8"/>
              </a:rPr>
              <a:t>Royal Conservatoire of Scotland</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9"/>
              </a:rPr>
              <a:t>Royal Northern College of Music</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10"/>
              </a:rPr>
              <a:t>Royal Welsh College of Music and Drama</a:t>
            </a:r>
            <a:endParaRPr lang="en-GB" sz="1600" dirty="0">
              <a:solidFill>
                <a:srgbClr val="333333"/>
              </a:solidFill>
              <a:effectLst/>
              <a:latin typeface="Roboto Light" panose="02000000000000000000" pitchFamily="2" charset="0"/>
            </a:endParaRPr>
          </a:p>
          <a:p>
            <a:pPr marL="268288" lvl="0" indent="180975">
              <a:lnSpc>
                <a:spcPct val="120000"/>
              </a:lnSpc>
              <a:spcBef>
                <a:spcPts val="0"/>
              </a:spcBef>
              <a:buClr>
                <a:schemeClr val="accent1"/>
              </a:buClr>
              <a:buSzPts val="1000"/>
              <a:buFont typeface="Arial" panose="020B0604020202020204" pitchFamily="34" charset="0"/>
              <a:buChar char="•"/>
              <a:tabLst>
                <a:tab pos="361950" algn="l"/>
                <a:tab pos="457200" algn="l"/>
              </a:tabLst>
            </a:pPr>
            <a:r>
              <a:rPr lang="en-GB" sz="1600" u="sng" dirty="0">
                <a:solidFill>
                  <a:srgbClr val="1077D0"/>
                </a:solidFill>
                <a:effectLst/>
                <a:latin typeface="Roboto Light" panose="02000000000000000000" pitchFamily="2" charset="0"/>
                <a:hlinkClick r:id="rId11"/>
              </a:rPr>
              <a:t>Trinity Laban Conservatoire of Music and Dance</a:t>
            </a:r>
            <a:endParaRPr lang="en-GB" sz="1600" dirty="0">
              <a:solidFill>
                <a:srgbClr val="333333"/>
              </a:solidFill>
              <a:effectLst/>
              <a:latin typeface="Roboto Light" panose="02000000000000000000" pitchFamily="2" charset="0"/>
            </a:endParaRPr>
          </a:p>
          <a:p>
            <a:pPr>
              <a:lnSpc>
                <a:spcPct val="120000"/>
              </a:lnSpc>
              <a:spcBef>
                <a:spcPts val="0"/>
              </a:spcBef>
            </a:pPr>
            <a:endParaRPr lang="en-GB" dirty="0">
              <a:latin typeface="+mj-lt"/>
            </a:endParaRPr>
          </a:p>
        </p:txBody>
      </p:sp>
    </p:spTree>
    <p:custDataLst>
      <p:tags r:id="rId1"/>
    </p:custDataLst>
    <p:extLst>
      <p:ext uri="{BB962C8B-B14F-4D97-AF65-F5344CB8AC3E}">
        <p14:creationId xmlns:p14="http://schemas.microsoft.com/office/powerpoint/2010/main" val="38332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C24A802-AACE-4233-ACB9-3CD4D8030C3F}"/>
              </a:ext>
            </a:extLst>
          </p:cNvPr>
          <p:cNvSpPr txBox="1">
            <a:spLocks noGrp="1"/>
          </p:cNvSpPr>
          <p:nvPr>
            <p:ph type="title"/>
          </p:nvPr>
        </p:nvSpPr>
        <p:spPr>
          <a:xfrm>
            <a:off x="287341" y="541730"/>
            <a:ext cx="7610869" cy="1019027"/>
          </a:xfrm>
        </p:spPr>
        <p:txBody>
          <a:bodyPr>
            <a:normAutofit/>
          </a:bodyPr>
          <a:lstStyle/>
          <a:p>
            <a:r>
              <a:rPr lang="en-GB" b="1" dirty="0">
                <a:solidFill>
                  <a:srgbClr val="333333"/>
                </a:solidFill>
                <a:effectLst/>
                <a:latin typeface="Oswald" panose="02000503000000000000" pitchFamily="2" charset="0"/>
                <a:ea typeface="Times New Roman" panose="02020603050405020304" pitchFamily="18" charset="0"/>
                <a:cs typeface="Calibri"/>
              </a:rPr>
              <a:t>What’s the differenc</a:t>
            </a:r>
            <a:r>
              <a:rPr lang="en-GB" dirty="0">
                <a:solidFill>
                  <a:srgbClr val="333333"/>
                </a:solidFill>
                <a:latin typeface="Oswald" panose="02000503000000000000" pitchFamily="2" charset="0"/>
                <a:ea typeface="Times New Roman" panose="02020603050405020304" pitchFamily="18" charset="0"/>
                <a:cs typeface="Calibri"/>
              </a:rPr>
              <a:t>e to university? </a:t>
            </a:r>
            <a:br>
              <a:rPr lang="en-GB" b="1" dirty="0">
                <a:effectLst/>
                <a:latin typeface="Oswald" panose="02000503000000000000" pitchFamily="2" charset="0"/>
                <a:ea typeface="Times New Roman" panose="02020603050405020304" pitchFamily="18" charset="0"/>
                <a:cs typeface="Calibri" panose="020F0502020204030204" pitchFamily="34" charset="0"/>
              </a:rPr>
            </a:br>
            <a:endParaRPr lang="en-GB" dirty="0">
              <a:latin typeface="Oswald" panose="02000503000000000000" pitchFamily="2" charset="0"/>
            </a:endParaRPr>
          </a:p>
        </p:txBody>
      </p:sp>
      <p:graphicFrame>
        <p:nvGraphicFramePr>
          <p:cNvPr id="7" name="Diagram 6">
            <a:extLst>
              <a:ext uri="{FF2B5EF4-FFF2-40B4-BE49-F238E27FC236}">
                <a16:creationId xmlns:a16="http://schemas.microsoft.com/office/drawing/2014/main" id="{2111A0B0-A5F1-4FE1-AD1C-03B8DCF840B1}"/>
              </a:ext>
            </a:extLst>
          </p:cNvPr>
          <p:cNvGraphicFramePr/>
          <p:nvPr>
            <p:extLst>
              <p:ext uri="{D42A27DB-BD31-4B8C-83A1-F6EECF244321}">
                <p14:modId xmlns:p14="http://schemas.microsoft.com/office/powerpoint/2010/main" val="392982104"/>
              </p:ext>
            </p:extLst>
          </p:nvPr>
        </p:nvGraphicFramePr>
        <p:xfrm>
          <a:off x="287299" y="454586"/>
          <a:ext cx="8403021" cy="48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23413C5-8347-4EC4-A113-ABEC663C690F}"/>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C158D6-3438-4FBB-B4D4-E78B4AFF5A3C}"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dirty="0">
              <a:solidFill>
                <a:srgbClr val="1F2834"/>
              </a:solidFill>
              <a:uFillTx/>
              <a:latin typeface="Calibri"/>
            </a:endParaRPr>
          </a:p>
        </p:txBody>
      </p:sp>
      <p:sp>
        <p:nvSpPr>
          <p:cNvPr id="5" name="Footer Placeholder 4">
            <a:extLst>
              <a:ext uri="{FF2B5EF4-FFF2-40B4-BE49-F238E27FC236}">
                <a16:creationId xmlns:a16="http://schemas.microsoft.com/office/drawing/2014/main" id="{8003FBAD-2817-411E-AA3E-8E5FEB5DFA9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6" name="Slide Number Placeholder 5">
            <a:extLst>
              <a:ext uri="{FF2B5EF4-FFF2-40B4-BE49-F238E27FC236}">
                <a16:creationId xmlns:a16="http://schemas.microsoft.com/office/drawing/2014/main" id="{E0758986-D3F9-451A-829C-E9B515CC28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dirty="0">
                <a:solidFill>
                  <a:srgbClr val="1F2834"/>
                </a:solidFill>
                <a:latin typeface="Calibri"/>
              </a:rPr>
              <a:t>|   </a:t>
            </a:r>
            <a:fld id="{7EB7DE69-B12F-4AF8-ABDE-1597214DA4DF}" type="slidenum">
              <a:rPr sz="900" smtClean="0">
                <a:solidFill>
                  <a:srgbClr val="1F2834"/>
                </a:solidFill>
                <a:latin typeface="Calibri"/>
              </a:rPr>
              <a:t>3</a:t>
            </a:fld>
            <a:endParaRPr lang="en-US" sz="900" dirty="0">
              <a:solidFill>
                <a:srgbClr val="1F2834"/>
              </a:solidFill>
              <a:latin typeface="Calibri"/>
            </a:endParaRPr>
          </a:p>
        </p:txBody>
      </p:sp>
    </p:spTree>
    <p:custDataLst>
      <p:tags r:id="rId1"/>
    </p:custDataLst>
    <p:extLst>
      <p:ext uri="{BB962C8B-B14F-4D97-AF65-F5344CB8AC3E}">
        <p14:creationId xmlns:p14="http://schemas.microsoft.com/office/powerpoint/2010/main" val="169916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93ADEF-5811-4055-AC2D-DB3F1A10723A}"/>
              </a:ext>
            </a:extLst>
          </p:cNvPr>
          <p:cNvSpPr>
            <a:spLocks noGrp="1"/>
          </p:cNvSpPr>
          <p:nvPr>
            <p:ph type="title"/>
          </p:nvPr>
        </p:nvSpPr>
        <p:spPr/>
        <p:txBody>
          <a:bodyPr/>
          <a:lstStyle/>
          <a:p>
            <a:r>
              <a:rPr lang="en-GB" dirty="0">
                <a:latin typeface="Oswald" panose="02000503000000000000" pitchFamily="2" charset="0"/>
              </a:rPr>
              <a:t>Making an application </a:t>
            </a:r>
          </a:p>
        </p:txBody>
      </p:sp>
      <p:sp>
        <p:nvSpPr>
          <p:cNvPr id="3" name="Date Placeholder 2">
            <a:extLst>
              <a:ext uri="{FF2B5EF4-FFF2-40B4-BE49-F238E27FC236}">
                <a16:creationId xmlns:a16="http://schemas.microsoft.com/office/drawing/2014/main" id="{DD34EC66-1EB7-4EF3-AD57-45B2CD74CE9A}"/>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06 August 2024</a:t>
            </a:fld>
            <a:endParaRPr lang="en-US"/>
          </a:p>
        </p:txBody>
      </p:sp>
      <p:sp>
        <p:nvSpPr>
          <p:cNvPr id="4" name="Slide Number Placeholder 3">
            <a:extLst>
              <a:ext uri="{FF2B5EF4-FFF2-40B4-BE49-F238E27FC236}">
                <a16:creationId xmlns:a16="http://schemas.microsoft.com/office/drawing/2014/main" id="{558F9199-1623-45E7-B489-ECCFD2B54C58}"/>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a:t>
            </a:fld>
            <a:endParaRPr lang="en-US"/>
          </a:p>
        </p:txBody>
      </p:sp>
      <p:sp>
        <p:nvSpPr>
          <p:cNvPr id="5" name="Footer Placeholder 4">
            <a:extLst>
              <a:ext uri="{FF2B5EF4-FFF2-40B4-BE49-F238E27FC236}">
                <a16:creationId xmlns:a16="http://schemas.microsoft.com/office/drawing/2014/main" id="{8530E7EE-28ED-4416-9BD1-D666BE7D8FC1}"/>
              </a:ext>
            </a:extLst>
          </p:cNvPr>
          <p:cNvSpPr>
            <a:spLocks noGrp="1"/>
          </p:cNvSpPr>
          <p:nvPr>
            <p:ph type="ftr" sz="quarter" idx="4294967295"/>
          </p:nvPr>
        </p:nvSpPr>
        <p:spPr>
          <a:xfrm>
            <a:off x="0" y="4865688"/>
            <a:ext cx="4483100" cy="225425"/>
          </a:xfrm>
        </p:spPr>
        <p:txBody>
          <a:bodyPr/>
          <a:lstStyle/>
          <a:p>
            <a:r>
              <a:rPr lang="en-US" dirty="0"/>
              <a:t>Security marking: </a:t>
            </a:r>
            <a:r>
              <a:rPr lang="en-US" b="1" dirty="0"/>
              <a:t>PUBLIC</a:t>
            </a:r>
          </a:p>
        </p:txBody>
      </p:sp>
    </p:spTree>
    <p:extLst>
      <p:ext uri="{BB962C8B-B14F-4D97-AF65-F5344CB8AC3E}">
        <p14:creationId xmlns:p14="http://schemas.microsoft.com/office/powerpoint/2010/main" val="222719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normAutofit/>
          </a:bodyPr>
          <a:lstStyle/>
          <a:p>
            <a:r>
              <a:rPr lang="en-GB" sz="3600" dirty="0">
                <a:latin typeface="Oswald" panose="02000503000000000000" pitchFamily="2" charset="0"/>
              </a:rPr>
              <a:t>Start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151257"/>
            <a:ext cx="4197952" cy="3323987"/>
          </a:xfrm>
        </p:spPr>
        <p:txBody>
          <a:bodyPr/>
          <a:lstStyle/>
          <a:p>
            <a:r>
              <a:rPr lang="en-GB" sz="16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600" dirty="0">
                <a:latin typeface="Roboto Light" panose="02000000000000000000" pitchFamily="2" charset="0"/>
              </a:rPr>
              <a:t>explore careers, subjects, places, and apprenticeships </a:t>
            </a:r>
          </a:p>
          <a:p>
            <a:pPr marL="171450" indent="-171450">
              <a:buClr>
                <a:srgbClr val="836CD8"/>
              </a:buClr>
              <a:buFont typeface="Arial" panose="020B0604020202020204" pitchFamily="34" charset="0"/>
              <a:buChar char="•"/>
            </a:pPr>
            <a:r>
              <a:rPr lang="en-GB" sz="1600" dirty="0">
                <a:latin typeface="Roboto Light" panose="02000000000000000000" pitchFamily="2" charset="0"/>
              </a:rPr>
              <a:t>find and favourite courses</a:t>
            </a:r>
          </a:p>
          <a:p>
            <a:pPr marL="171450" indent="-171450">
              <a:buClr>
                <a:srgbClr val="836CD8"/>
              </a:buClr>
              <a:buFont typeface="Arial" panose="020B0604020202020204" pitchFamily="34" charset="0"/>
              <a:buChar char="•"/>
            </a:pPr>
            <a:r>
              <a:rPr lang="en-GB" sz="1600" dirty="0">
                <a:latin typeface="Roboto Light" panose="02000000000000000000" pitchFamily="2" charset="0"/>
              </a:rPr>
              <a:t>search for open days and online events</a:t>
            </a:r>
          </a:p>
          <a:p>
            <a:pPr marL="171450" indent="-171450">
              <a:buClr>
                <a:srgbClr val="836CD8"/>
              </a:buClr>
              <a:buFont typeface="Arial" panose="020B0604020202020204" pitchFamily="34" charset="0"/>
              <a:buChar char="•"/>
            </a:pPr>
            <a:r>
              <a:rPr lang="en-GB" sz="1600" dirty="0">
                <a:latin typeface="Roboto Light" panose="02000000000000000000" pitchFamily="2" charset="0"/>
              </a:rPr>
              <a:t>speak to those in the know using </a:t>
            </a:r>
            <a:r>
              <a:rPr lang="en-GB" sz="1600" dirty="0">
                <a:latin typeface="Roboto Light" panose="02000000000000000000" pitchFamily="2" charset="0"/>
                <a:hlinkClick r:id="rId2"/>
              </a:rPr>
              <a:t>Unibuddy</a:t>
            </a:r>
            <a:endParaRPr lang="en-GB" sz="1600" dirty="0">
              <a:latin typeface="Roboto Light" panose="02000000000000000000" pitchFamily="2" charset="0"/>
            </a:endParaRPr>
          </a:p>
          <a:p>
            <a:pPr marL="171450" indent="-171450">
              <a:buClr>
                <a:srgbClr val="836CD8"/>
              </a:buClr>
              <a:buFont typeface="Arial" panose="020B0604020202020204" pitchFamily="34" charset="0"/>
              <a:buChar char="•"/>
            </a:pPr>
            <a:r>
              <a:rPr lang="en-GB" sz="1600" dirty="0">
                <a:latin typeface="Roboto Light" panose="02000000000000000000" pitchFamily="2" charset="0"/>
              </a:rPr>
              <a:t>speak to  career, higher education, and application specialists by attending the </a:t>
            </a:r>
            <a:r>
              <a:rPr lang="en-GB" sz="1600" dirty="0">
                <a:latin typeface="Roboto Light" panose="02000000000000000000" pitchFamily="2" charset="0"/>
                <a:hlinkClick r:id="rId3"/>
              </a:rPr>
              <a:t>Hub lives</a:t>
            </a:r>
            <a:r>
              <a:rPr lang="en-GB" sz="1600" dirty="0">
                <a:latin typeface="Roboto Light" panose="02000000000000000000" pitchFamily="2" charset="0"/>
              </a:rPr>
              <a:t>.</a:t>
            </a:r>
          </a:p>
          <a:p>
            <a:pPr marL="171450" indent="-171450">
              <a:buClr>
                <a:srgbClr val="836CD8"/>
              </a:buClr>
              <a:buFont typeface="Arial" panose="020B0604020202020204" pitchFamily="34" charset="0"/>
              <a:buChar char="•"/>
            </a:pPr>
            <a:r>
              <a:rPr lang="en-GB" sz="1600" dirty="0">
                <a:latin typeface="Roboto Light" panose="02000000000000000000" pitchFamily="2" charset="0"/>
              </a:rPr>
              <a:t>See </a:t>
            </a:r>
            <a:r>
              <a:rPr lang="en-GB" sz="1600" dirty="0">
                <a:latin typeface="Roboto Light" panose="02000000000000000000" pitchFamily="2" charset="0"/>
                <a:hlinkClick r:id="rId4"/>
              </a:rPr>
              <a:t>ucas.com/conservatoires</a:t>
            </a:r>
            <a:r>
              <a:rPr lang="en-GB" sz="1600" dirty="0">
                <a:latin typeface="Roboto Light" panose="02000000000000000000" pitchFamily="2" charset="0"/>
              </a:rPr>
              <a:t> for more advice and guidance. </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06 August 2024</a:t>
            </a:fld>
            <a:endParaRPr lang="en-US" dirty="0"/>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dirty="0"/>
              <a:t>Security marking: </a:t>
            </a:r>
            <a:r>
              <a:rPr lang="en-US" b="1" dirty="0"/>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pic>
        <p:nvPicPr>
          <p:cNvPr id="2" name="Picture 1">
            <a:extLst>
              <a:ext uri="{FF2B5EF4-FFF2-40B4-BE49-F238E27FC236}">
                <a16:creationId xmlns:a16="http://schemas.microsoft.com/office/drawing/2014/main" id="{DA6014DB-E3F8-457A-8EF5-31A5719DDB57}"/>
              </a:ext>
            </a:extLst>
          </p:cNvPr>
          <p:cNvPicPr>
            <a:picLocks noChangeAspect="1"/>
          </p:cNvPicPr>
          <p:nvPr/>
        </p:nvPicPr>
        <p:blipFill>
          <a:blip r:embed="rId5"/>
          <a:stretch>
            <a:fillRect/>
          </a:stretch>
        </p:blipFill>
        <p:spPr>
          <a:xfrm>
            <a:off x="4769962" y="1465943"/>
            <a:ext cx="3869327" cy="2627086"/>
          </a:xfrm>
          <a:prstGeom prst="rect">
            <a:avLst/>
          </a:prstGeom>
        </p:spPr>
      </p:pic>
    </p:spTree>
    <p:extLst>
      <p:ext uri="{BB962C8B-B14F-4D97-AF65-F5344CB8AC3E}">
        <p14:creationId xmlns:p14="http://schemas.microsoft.com/office/powerpoint/2010/main" val="239826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4206539574"/>
              </p:ext>
            </p:extLst>
          </p:nvPr>
        </p:nvGraphicFramePr>
        <p:xfrm>
          <a:off x="457994" y="1406524"/>
          <a:ext cx="8228012"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38" y="113387"/>
            <a:ext cx="7610869" cy="1019027"/>
          </a:xfrm>
        </p:spPr>
        <p:txBody>
          <a:bodyPr>
            <a:normAutofit/>
          </a:bodyPr>
          <a:lstStyle/>
          <a:p>
            <a:pPr lvl="0"/>
            <a:r>
              <a:rPr lang="en-GB" dirty="0">
                <a:latin typeface="Oswald" panose="02000503000000000000" pitchFamily="2" charset="0"/>
              </a:rPr>
              <a:t>When to apply for 2025 entry</a:t>
            </a:r>
          </a:p>
        </p:txBody>
      </p:sp>
      <p:sp>
        <p:nvSpPr>
          <p:cNvPr id="4" name="Date Placeholder 3">
            <a:extLst>
              <a:ext uri="{FF2B5EF4-FFF2-40B4-BE49-F238E27FC236}">
                <a16:creationId xmlns:a16="http://schemas.microsoft.com/office/drawing/2014/main" id="{D33690D5-7909-431A-9DFB-8CCF08DE8C9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14D3AB-EBD0-44CB-98FB-38E32DA8618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a:solidFill>
                <a:srgbClr val="FFFFFF"/>
              </a:solidFill>
              <a:uFillTx/>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314032A3-A075-4877-BE4B-4988CFAE48FB}" type="slidenum">
              <a:rPr sz="900" kern="0" smtClean="0">
                <a:solidFill>
                  <a:srgbClr val="FFFFFF"/>
                </a:solidFill>
                <a:latin typeface="Calibri"/>
              </a:rPr>
              <a:t>6</a:t>
            </a:fld>
            <a:endParaRPr lang="en-US" sz="900" kern="0" dirty="0">
              <a:solidFill>
                <a:srgbClr val="FFFFFF"/>
              </a:solidFill>
              <a:latin typeface="Calibri"/>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290286" y="475885"/>
            <a:ext cx="4127500" cy="987425"/>
          </a:xfrm>
        </p:spPr>
        <p:txBody>
          <a:bodyPr>
            <a:noAutofit/>
          </a:bodyPr>
          <a:lstStyle/>
          <a:p>
            <a:r>
              <a:rPr lang="en-GB" dirty="0">
                <a:latin typeface="Oswald" panose="02000503000000000000" pitchFamily="2" charset="0"/>
              </a:rPr>
              <a:t>Starting an application</a:t>
            </a:r>
            <a:br>
              <a:rPr lang="en-GB" dirty="0">
                <a:latin typeface="Oswald" panose="02000503000000000000" pitchFamily="2" charset="0"/>
              </a:rPr>
            </a:br>
            <a:endParaRPr lang="en-GB" dirty="0">
              <a:latin typeface="Oswald" panose="02000503000000000000" pitchFamily="2" charset="0"/>
            </a:endParaRPr>
          </a:p>
        </p:txBody>
      </p:sp>
      <p:sp>
        <p:nvSpPr>
          <p:cNvPr id="11" name="TextBox 10">
            <a:extLst>
              <a:ext uri="{FF2B5EF4-FFF2-40B4-BE49-F238E27FC236}">
                <a16:creationId xmlns:a16="http://schemas.microsoft.com/office/drawing/2014/main" id="{3B6369B9-C9AD-4BB3-8B57-AAB13D10D2E9}"/>
              </a:ext>
            </a:extLst>
          </p:cNvPr>
          <p:cNvSpPr txBox="1"/>
          <p:nvPr/>
        </p:nvSpPr>
        <p:spPr>
          <a:xfrm>
            <a:off x="209220" y="1300584"/>
            <a:ext cx="8934780" cy="1728935"/>
          </a:xfrm>
          <a:prstGeom prst="rect">
            <a:avLst/>
          </a:prstGeom>
          <a:noFill/>
        </p:spPr>
        <p:txBody>
          <a:bodyPr wrap="square" lIns="91440" tIns="45720" rIns="91440" bIns="45720" anchor="t">
            <a:spAutoFit/>
          </a:bodyPr>
          <a:lstStyle/>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ea typeface="Roboto Light" panose="02000000000000000000" pitchFamily="2" charset="0"/>
                <a:cs typeface="Roboto Light" panose="02000000000000000000" pitchFamily="2" charset="0"/>
              </a:rPr>
              <a:t>To start an application you need to register with </a:t>
            </a:r>
            <a:r>
              <a:rPr lang="en-GB" sz="1800" b="1" dirty="0">
                <a:solidFill>
                  <a:srgbClr val="E31873"/>
                </a:solidFill>
                <a:latin typeface="Roboto Light" panose="02000000000000000000" pitchFamily="2" charset="0"/>
                <a:ea typeface="Roboto Light" panose="02000000000000000000" pitchFamily="2" charset="0"/>
                <a:cs typeface="Roboto Light" panose="02000000000000000000" pitchFamily="2" charset="0"/>
              </a:rPr>
              <a:t>ucas.com</a:t>
            </a:r>
            <a:r>
              <a:rPr lang="en-GB" b="1" dirty="0">
                <a:solidFill>
                  <a:srgbClr val="E31873"/>
                </a:solidFill>
                <a:latin typeface="Roboto Light" panose="02000000000000000000" pitchFamily="2" charset="0"/>
                <a:ea typeface="Roboto Light" panose="02000000000000000000" pitchFamily="2" charset="0"/>
                <a:cs typeface="Roboto Light" panose="02000000000000000000" pitchFamily="2" charset="0"/>
              </a:rPr>
              <a:t>.</a:t>
            </a:r>
          </a:p>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ea typeface="Roboto Light" panose="02000000000000000000" pitchFamily="2" charset="0"/>
                <a:cs typeface="Roboto Light" panose="02000000000000000000" pitchFamily="2" charset="0"/>
              </a:rPr>
              <a:t>You can register at any time.</a:t>
            </a:r>
          </a:p>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ea typeface="Roboto Light" panose="02000000000000000000" pitchFamily="2" charset="0"/>
                <a:cs typeface="Roboto Light" panose="02000000000000000000" pitchFamily="2" charset="0"/>
              </a:rPr>
              <a:t>From </a:t>
            </a:r>
            <a:r>
              <a:rPr lang="en-GB" sz="1800"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10 July 2024 </a:t>
            </a:r>
            <a:r>
              <a:rPr lang="en-GB" sz="1800" dirty="0">
                <a:latin typeface="Roboto Light" panose="02000000000000000000" pitchFamily="2" charset="0"/>
                <a:ea typeface="Roboto Light" panose="02000000000000000000" pitchFamily="2" charset="0"/>
                <a:cs typeface="Roboto Light" panose="02000000000000000000" pitchFamily="2" charset="0"/>
              </a:rPr>
              <a:t>you’ll be able to start a conservatoire application for 2025 entry.</a:t>
            </a:r>
          </a:p>
          <a:p>
            <a:pPr marL="342900" indent="-342900">
              <a:lnSpc>
                <a:spcPct val="120000"/>
              </a:lnSpc>
              <a:buClr>
                <a:srgbClr val="34C0C7"/>
              </a:buClr>
              <a:buFont typeface="Arial" panose="020B0604020202020204" pitchFamily="34" charset="0"/>
              <a:buChar char="•"/>
            </a:pPr>
            <a:r>
              <a:rPr lang="en-GB" sz="1800" dirty="0">
                <a:latin typeface="Roboto Light" panose="02000000000000000000" pitchFamily="2" charset="0"/>
                <a:ea typeface="Roboto Light" panose="02000000000000000000" pitchFamily="2" charset="0"/>
                <a:cs typeface="Roboto Light" panose="02000000000000000000" pitchFamily="2" charset="0"/>
              </a:rPr>
              <a:t>Courses are listed </a:t>
            </a:r>
            <a:r>
              <a:rPr lang="en-GB" dirty="0">
                <a:latin typeface="Roboto Light" panose="02000000000000000000" pitchFamily="2" charset="0"/>
                <a:ea typeface="Roboto Light" panose="02000000000000000000" pitchFamily="2" charset="0"/>
                <a:cs typeface="Roboto Light" panose="02000000000000000000" pitchFamily="2" charset="0"/>
              </a:rPr>
              <a:t>in our </a:t>
            </a:r>
            <a:r>
              <a:rPr lang="en-GB" dirty="0">
                <a:latin typeface="Roboto Light" panose="02000000000000000000" pitchFamily="2" charset="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val="tx"/>
                    </a:ext>
                  </a:extLst>
                </a:hlinkClick>
              </a:rPr>
              <a:t>search tool</a:t>
            </a:r>
            <a:r>
              <a:rPr lang="en-GB" dirty="0">
                <a:latin typeface="Roboto Light" panose="02000000000000000000" pitchFamily="2" charset="0"/>
                <a:ea typeface="Roboto Light" panose="02000000000000000000" pitchFamily="2" charset="0"/>
                <a:cs typeface="Roboto Light" panose="02000000000000000000" pitchFamily="2" charset="0"/>
              </a:rPr>
              <a:t>.</a:t>
            </a:r>
          </a:p>
          <a:p>
            <a:pPr marL="342900" indent="-342900">
              <a:lnSpc>
                <a:spcPct val="120000"/>
              </a:lnSpc>
              <a:buClr>
                <a:srgbClr val="34C0C7"/>
              </a:buClr>
              <a:buFont typeface="Arial" panose="020B0604020202020204" pitchFamily="34" charset="0"/>
              <a:buChar char="•"/>
            </a:pPr>
            <a:r>
              <a:rPr lang="en-GB" dirty="0">
                <a:latin typeface="Roboto Light" panose="02000000000000000000" pitchFamily="2" charset="0"/>
                <a:ea typeface="Roboto Light" panose="02000000000000000000" pitchFamily="2" charset="0"/>
                <a:cs typeface="Roboto Light" panose="02000000000000000000" pitchFamily="2" charset="0"/>
              </a:rPr>
              <a:t>Use</a:t>
            </a:r>
            <a:r>
              <a:rPr lang="en-GB" sz="1800" dirty="0">
                <a:latin typeface="Roboto Light" panose="02000000000000000000" pitchFamily="2" charset="0"/>
                <a:ea typeface="Roboto Light" panose="02000000000000000000" pitchFamily="2" charset="0"/>
                <a:cs typeface="Roboto Light" panose="02000000000000000000" pitchFamily="2" charset="0"/>
              </a:rPr>
              <a:t> the </a:t>
            </a:r>
            <a:r>
              <a:rPr lang="en-GB" sz="1800"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a:t>
            </a:r>
            <a:r>
              <a:rPr lang="en-GB" sz="1800"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conservatoire </a:t>
            </a:r>
            <a:r>
              <a:rPr lang="en-GB"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filter’ </a:t>
            </a:r>
            <a:r>
              <a:rPr lang="en-GB" dirty="0">
                <a:latin typeface="Roboto Light" panose="02000000000000000000" pitchFamily="2" charset="0"/>
                <a:ea typeface="Roboto Light" panose="02000000000000000000" pitchFamily="2" charset="0"/>
                <a:cs typeface="Roboto Light" panose="02000000000000000000" pitchFamily="2" charset="0"/>
              </a:rPr>
              <a:t>to see conservatoire courses only. </a:t>
            </a:r>
          </a:p>
        </p:txBody>
      </p:sp>
      <p:pic>
        <p:nvPicPr>
          <p:cNvPr id="2" name="Picture 1">
            <a:extLst>
              <a:ext uri="{FF2B5EF4-FFF2-40B4-BE49-F238E27FC236}">
                <a16:creationId xmlns:a16="http://schemas.microsoft.com/office/drawing/2014/main" id="{022D093B-43FB-FF0D-6A66-0C812774A8E1}"/>
              </a:ext>
            </a:extLst>
          </p:cNvPr>
          <p:cNvPicPr>
            <a:picLocks noChangeAspect="1"/>
          </p:cNvPicPr>
          <p:nvPr/>
        </p:nvPicPr>
        <p:blipFill>
          <a:blip r:embed="rId4"/>
          <a:stretch>
            <a:fillRect/>
          </a:stretch>
        </p:blipFill>
        <p:spPr>
          <a:xfrm>
            <a:off x="798652" y="3108482"/>
            <a:ext cx="7546693" cy="1559133"/>
          </a:xfrm>
          <a:prstGeom prst="rect">
            <a:avLst/>
          </a:prstGeom>
        </p:spPr>
      </p:pic>
    </p:spTree>
    <p:custDataLst>
      <p:tags r:id="rId1"/>
    </p:custDataLst>
    <p:extLst>
      <p:ext uri="{BB962C8B-B14F-4D97-AF65-F5344CB8AC3E}">
        <p14:creationId xmlns:p14="http://schemas.microsoft.com/office/powerpoint/2010/main" val="44889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6FA2A2-95B9-43F5-9226-B15885008BA3}"/>
              </a:ext>
            </a:extLst>
          </p:cNvPr>
          <p:cNvSpPr>
            <a:spLocks noGrp="1"/>
          </p:cNvSpPr>
          <p:nvPr>
            <p:ph type="body" sz="quarter" idx="12"/>
          </p:nvPr>
        </p:nvSpPr>
        <p:spPr>
          <a:xfrm>
            <a:off x="4846638" y="1393028"/>
            <a:ext cx="4010025" cy="3625850"/>
          </a:xfrm>
        </p:spPr>
        <p:txBody>
          <a:bodyPr>
            <a:normAutofit/>
          </a:bodyPr>
          <a:lstStyle/>
          <a:p>
            <a:pPr marL="342900" indent="-342900">
              <a:lnSpc>
                <a:spcPct val="100000"/>
              </a:lnSpc>
              <a:spcBef>
                <a:spcPts val="600"/>
              </a:spcBef>
              <a:buClr>
                <a:schemeClr val="accent5"/>
              </a:buClr>
              <a:buFont typeface="Wingdings" panose="05000000000000000000" pitchFamily="2" charset="2"/>
              <a:buChar char="§"/>
            </a:pPr>
            <a:endParaRPr lang="en-GB" sz="2200" dirty="0">
              <a:latin typeface="+mj-lt"/>
            </a:endParaRPr>
          </a:p>
          <a:p>
            <a:pPr>
              <a:lnSpc>
                <a:spcPct val="100000"/>
              </a:lnSpc>
              <a:spcBef>
                <a:spcPts val="0"/>
              </a:spcBef>
            </a:pPr>
            <a:endParaRPr lang="en-GB" dirty="0">
              <a:latin typeface="+mn-lt"/>
            </a:endParaRPr>
          </a:p>
        </p:txBody>
      </p:sp>
      <p:sp>
        <p:nvSpPr>
          <p:cNvPr id="5" name="Title 4">
            <a:extLst>
              <a:ext uri="{FF2B5EF4-FFF2-40B4-BE49-F238E27FC236}">
                <a16:creationId xmlns:a16="http://schemas.microsoft.com/office/drawing/2014/main" id="{A5A755A1-3096-4E72-BB5A-AC8B985D3146}"/>
              </a:ext>
            </a:extLst>
          </p:cNvPr>
          <p:cNvSpPr>
            <a:spLocks noGrp="1"/>
          </p:cNvSpPr>
          <p:nvPr>
            <p:ph type="title" idx="4294967295"/>
          </p:nvPr>
        </p:nvSpPr>
        <p:spPr>
          <a:xfrm>
            <a:off x="4201510" y="439463"/>
            <a:ext cx="3832225" cy="667517"/>
          </a:xfrm>
        </p:spPr>
        <p:txBody>
          <a:bodyPr>
            <a:normAutofit/>
          </a:bodyPr>
          <a:lstStyle/>
          <a:p>
            <a:r>
              <a:rPr lang="en-GB" dirty="0">
                <a:solidFill>
                  <a:schemeClr val="bg1"/>
                </a:solidFill>
                <a:latin typeface="Oswald" panose="02000503000000000000" pitchFamily="2" charset="0"/>
              </a:rPr>
              <a:t>Key facts</a:t>
            </a:r>
            <a:endParaRPr lang="en-GB" dirty="0">
              <a:latin typeface="Oswald" panose="02000503000000000000" pitchFamily="2" charset="0"/>
            </a:endParaRPr>
          </a:p>
        </p:txBody>
      </p:sp>
      <p:sp>
        <p:nvSpPr>
          <p:cNvPr id="13" name="Content Placeholder 22">
            <a:extLst>
              <a:ext uri="{FF2B5EF4-FFF2-40B4-BE49-F238E27FC236}">
                <a16:creationId xmlns:a16="http://schemas.microsoft.com/office/drawing/2014/main" id="{389A0531-0722-4F6F-92D9-E84B64947FDE}"/>
              </a:ext>
            </a:extLst>
          </p:cNvPr>
          <p:cNvSpPr txBox="1">
            <a:spLocks/>
          </p:cNvSpPr>
          <p:nvPr/>
        </p:nvSpPr>
        <p:spPr>
          <a:xfrm>
            <a:off x="4297363" y="1845346"/>
            <a:ext cx="4559300" cy="2858691"/>
          </a:xfrm>
          <a:prstGeom prst="rect">
            <a:avLst/>
          </a:prstGeom>
        </p:spPr>
        <p:txBody>
          <a:bodyPr vert="horz" lIns="91440" tIns="45720" rIns="0" bIns="45720" rtlCol="0" anchor="ctr">
            <a:noAutofit/>
          </a:bodyP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Roboto Light" panose="02000000000000000000" pitchFamily="2" charset="0"/>
                <a:ea typeface="Roboto Light" panose="02000000000000000000" pitchFamily="2" charset="0"/>
                <a:cs typeface="Roboto Light" panose="02000000000000000000" pitchFamily="2" charset="0"/>
              </a:rPr>
              <a:t>You can add up to </a:t>
            </a:r>
            <a:r>
              <a:rPr lang="en-GB" sz="1600" b="1"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6</a:t>
            </a:r>
            <a:r>
              <a:rPr lang="en-GB" sz="1600"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 </a:t>
            </a:r>
            <a:r>
              <a:rPr lang="en-GB" sz="1600" b="1"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choices </a:t>
            </a:r>
            <a:r>
              <a:rPr lang="en-GB" sz="1600" dirty="0">
                <a:latin typeface="Roboto Light" panose="02000000000000000000" pitchFamily="2" charset="0"/>
                <a:ea typeface="Roboto Light" panose="02000000000000000000" pitchFamily="2" charset="0"/>
                <a:cs typeface="Roboto Light" panose="02000000000000000000" pitchFamily="2" charset="0"/>
              </a:rPr>
              <a:t>for a conservatoire application.</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Roboto Light" panose="02000000000000000000" pitchFamily="2" charset="0"/>
                <a:ea typeface="Roboto Light" panose="02000000000000000000" pitchFamily="2" charset="0"/>
                <a:cs typeface="Roboto Light" panose="02000000000000000000" pitchFamily="2" charset="0"/>
              </a:rPr>
              <a:t>Applying </a:t>
            </a:r>
            <a:r>
              <a:rPr lang="en-GB" sz="1600" b="1"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costs</a:t>
            </a:r>
            <a:r>
              <a:rPr lang="en-GB" sz="1600" dirty="0">
                <a:latin typeface="Roboto Light" panose="02000000000000000000" pitchFamily="2" charset="0"/>
                <a:ea typeface="Roboto Light" panose="02000000000000000000" pitchFamily="2" charset="0"/>
                <a:cs typeface="Roboto Light" panose="02000000000000000000" pitchFamily="2" charset="0"/>
              </a:rPr>
              <a:t> £28.50 for 6 choices. </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1600" b="1"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equal consideration date </a:t>
            </a:r>
            <a:r>
              <a:rPr lang="en-GB" sz="1600" dirty="0">
                <a:latin typeface="Roboto Light" panose="02000000000000000000" pitchFamily="2" charset="0"/>
                <a:ea typeface="Roboto Light" panose="02000000000000000000" pitchFamily="2" charset="0"/>
                <a:cs typeface="Roboto Light" panose="02000000000000000000" pitchFamily="2" charset="0"/>
              </a:rPr>
              <a:t>for your specialist area.</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Roboto Light" panose="02000000000000000000" pitchFamily="2" charset="0"/>
                <a:ea typeface="Roboto Light" panose="02000000000000000000" pitchFamily="2" charset="0"/>
                <a:cs typeface="Roboto Light" panose="02000000000000000000" pitchFamily="2" charset="0"/>
              </a:rPr>
              <a:t>It’s likely you’ll need to attend an </a:t>
            </a:r>
            <a:r>
              <a:rPr lang="en-GB" sz="1600" b="1" dirty="0">
                <a:solidFill>
                  <a:srgbClr val="FBC652"/>
                </a:solidFill>
                <a:latin typeface="Roboto Light" panose="02000000000000000000" pitchFamily="2" charset="0"/>
                <a:ea typeface="Roboto Light" panose="02000000000000000000" pitchFamily="2" charset="0"/>
                <a:cs typeface="Roboto Light" panose="02000000000000000000" pitchFamily="2" charset="0"/>
              </a:rPr>
              <a:t>audition or interview</a:t>
            </a:r>
            <a:r>
              <a:rPr lang="en-GB" sz="1600" b="1" dirty="0">
                <a:latin typeface="Roboto Light" panose="02000000000000000000" pitchFamily="2" charset="0"/>
                <a:ea typeface="Roboto Light" panose="02000000000000000000" pitchFamily="2" charset="0"/>
                <a:cs typeface="Roboto Light" panose="02000000000000000000" pitchFamily="2" charset="0"/>
              </a:rPr>
              <a:t>. </a:t>
            </a:r>
          </a:p>
          <a:p>
            <a:pPr marL="180975" indent="-180975" algn="l">
              <a:lnSpc>
                <a:spcPct val="120000"/>
              </a:lnSpc>
              <a:spcBef>
                <a:spcPts val="600"/>
              </a:spcBef>
              <a:buClr>
                <a:srgbClr val="FBC652"/>
              </a:buClr>
              <a:buFont typeface="Wingdings" panose="05000000000000000000" pitchFamily="2" charset="2"/>
              <a:buChar char="§"/>
              <a:tabLst>
                <a:tab pos="180975" algn="l"/>
              </a:tabLst>
            </a:pPr>
            <a:r>
              <a:rPr lang="en-GB" sz="1600" dirty="0">
                <a:latin typeface="Roboto Light" panose="02000000000000000000" pitchFamily="2" charset="0"/>
                <a:ea typeface="Roboto Light" panose="02000000000000000000" pitchFamily="2" charset="0"/>
                <a:cs typeface="Roboto Light" panose="02000000000000000000" pitchFamily="2" charset="0"/>
              </a:rPr>
              <a:t>There’s usually a fee for this which UCAS collects during the application. However, in some cases you’ll need to pay the conservatoire directly.</a:t>
            </a:r>
          </a:p>
          <a:p>
            <a:pPr algn="l">
              <a:lnSpc>
                <a:spcPct val="120000"/>
              </a:lnSpc>
              <a:spcBef>
                <a:spcPts val="600"/>
              </a:spcBef>
            </a:pPr>
            <a:endParaRPr lang="en-GB" sz="1400" b="1" dirty="0"/>
          </a:p>
          <a:p>
            <a:pPr algn="l">
              <a:spcBef>
                <a:spcPts val="600"/>
              </a:spcBef>
            </a:pPr>
            <a:endParaRPr lang="en-GB" sz="1400" dirty="0"/>
          </a:p>
        </p:txBody>
      </p:sp>
      <p:pic>
        <p:nvPicPr>
          <p:cNvPr id="3" name="Picture 2">
            <a:extLst>
              <a:ext uri="{FF2B5EF4-FFF2-40B4-BE49-F238E27FC236}">
                <a16:creationId xmlns:a16="http://schemas.microsoft.com/office/drawing/2014/main" id="{3B9DC665-84FB-FDFC-B3F9-FF238BE81A93}"/>
              </a:ext>
            </a:extLst>
          </p:cNvPr>
          <p:cNvPicPr>
            <a:picLocks noChangeAspect="1"/>
          </p:cNvPicPr>
          <p:nvPr/>
        </p:nvPicPr>
        <p:blipFill rotWithShape="1">
          <a:blip r:embed="rId3"/>
          <a:srcRect l="2385" t="2840" r="3090" b="2840"/>
          <a:stretch/>
        </p:blipFill>
        <p:spPr>
          <a:xfrm>
            <a:off x="254000" y="195162"/>
            <a:ext cx="2097093" cy="2168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3908284-B083-72E1-C6AB-768523088F8D}"/>
              </a:ext>
            </a:extLst>
          </p:cNvPr>
          <p:cNvPicPr>
            <a:picLocks noChangeAspect="1"/>
          </p:cNvPicPr>
          <p:nvPr/>
        </p:nvPicPr>
        <p:blipFill rotWithShape="1">
          <a:blip r:embed="rId4"/>
          <a:srcRect l="1382" t="2169" r="3216" b="2167"/>
          <a:stretch/>
        </p:blipFill>
        <p:spPr>
          <a:xfrm>
            <a:off x="1291770" y="1845346"/>
            <a:ext cx="2909739" cy="3017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288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41" y="542175"/>
            <a:ext cx="4696629" cy="987423"/>
          </a:xfrm>
        </p:spPr>
        <p:txBody>
          <a:bodyPr/>
          <a:lstStyle/>
          <a:p>
            <a:pPr lvl="0"/>
            <a:r>
              <a:rPr lang="en-US" dirty="0">
                <a:solidFill>
                  <a:srgbClr val="1E2834"/>
                </a:solidFill>
                <a:latin typeface="Oswald" panose="02000503000000000000" pitchFamily="2" charset="0"/>
              </a:rPr>
              <a:t>Making an application</a:t>
            </a:r>
            <a:br>
              <a:rPr lang="en-US" dirty="0">
                <a:solidFill>
                  <a:srgbClr val="1E2834"/>
                </a:solidFill>
                <a:latin typeface="Oswald" panose="02000503000000000000" pitchFamily="2" charset="0"/>
              </a:rPr>
            </a:br>
            <a:r>
              <a:rPr lang="en-US" dirty="0">
                <a:solidFill>
                  <a:srgbClr val="1E2834"/>
                </a:solidFill>
                <a:latin typeface="Oswald" panose="02000503000000000000" pitchFamily="2" charset="0"/>
              </a:rPr>
              <a:t> </a:t>
            </a:r>
            <a:endParaRPr lang="en-GB" dirty="0">
              <a:solidFill>
                <a:srgbClr val="1E2834"/>
              </a:solidFill>
              <a:latin typeface="Oswald" panose="02000503000000000000" pitchFamily="2" charset="0"/>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41" y="1282743"/>
            <a:ext cx="4114982" cy="3628891"/>
          </a:xfrm>
        </p:spPr>
        <p:txBody>
          <a:bodyPr>
            <a:noAutofit/>
          </a:bodyPr>
          <a:lstStyle/>
          <a:p>
            <a:pPr lvl="0">
              <a:spcBef>
                <a:spcPts val="300"/>
              </a:spcBef>
              <a:spcAft>
                <a:spcPts val="300"/>
              </a:spcAft>
              <a:tabLst>
                <a:tab pos="1701798" algn="l"/>
                <a:tab pos="2954334" algn="l"/>
              </a:tabLst>
            </a:pPr>
            <a:r>
              <a:rPr lang="en-GB" dirty="0">
                <a:latin typeface="Roboto Light" panose="02000000000000000000" pitchFamily="2" charset="0"/>
              </a:rPr>
              <a:t>Sections to be completed:</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Personal details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Nationality details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English language skills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Supporting information </a:t>
            </a:r>
          </a:p>
          <a:p>
            <a:pPr marL="28575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Finance and funding </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Diversity &amp; inclusion (for students with a UK home address)</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More about you</a:t>
            </a:r>
          </a:p>
          <a:p>
            <a:pPr marL="285750" lvl="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References </a:t>
            </a:r>
          </a:p>
          <a:p>
            <a:pPr marL="285750" indent="-285750">
              <a:spcBef>
                <a:spcPts val="300"/>
              </a:spcBef>
              <a:spcAft>
                <a:spcPts val="300"/>
              </a:spcAft>
              <a:buClr>
                <a:srgbClr val="FBC651"/>
              </a:buClr>
              <a:buFont typeface="Arial" pitchFamily="34"/>
              <a:buChar char="•"/>
              <a:tabLst>
                <a:tab pos="1701798" algn="l"/>
                <a:tab pos="2954334" algn="l"/>
              </a:tabLst>
            </a:pPr>
            <a:r>
              <a:rPr lang="en-GB" dirty="0">
                <a:latin typeface="Roboto Light" panose="02000000000000000000" pitchFamily="2" charset="0"/>
              </a:rPr>
              <a:t>Choices – make up to six </a:t>
            </a:r>
          </a:p>
          <a:p>
            <a:pPr marL="285750" indent="-285750">
              <a:spcBef>
                <a:spcPts val="300"/>
              </a:spcBef>
              <a:spcAft>
                <a:spcPts val="300"/>
              </a:spcAft>
              <a:buClr>
                <a:srgbClr val="FBC651"/>
              </a:buClr>
              <a:buFont typeface="Arial" pitchFamily="34"/>
              <a:buChar char="•"/>
              <a:tabLst>
                <a:tab pos="1701798" algn="l"/>
                <a:tab pos="2954334" algn="l"/>
              </a:tabLst>
            </a:pPr>
            <a:endParaRPr lang="en-GB" dirty="0">
              <a:ea typeface="MS PGothic"/>
              <a:cs typeface="Calibri"/>
            </a:endParaRPr>
          </a:p>
          <a:p>
            <a:pPr marL="285750" lvl="0" indent="-285750">
              <a:spcBef>
                <a:spcPts val="300"/>
              </a:spcBef>
              <a:spcAft>
                <a:spcPts val="300"/>
              </a:spcAft>
              <a:buClr>
                <a:srgbClr val="FBC651"/>
              </a:buClr>
              <a:buFont typeface="Arial" pitchFamily="34"/>
              <a:buChar char="•"/>
              <a:tabLst>
                <a:tab pos="1701798" algn="l"/>
                <a:tab pos="2954334" algn="l"/>
              </a:tabLst>
            </a:pPr>
            <a:endParaRPr lang="en-GB" dirty="0"/>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89FCD-A767-4240-B703-B7ABF6679F09}"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06 August 2024</a:t>
            </a:fld>
            <a:endParaRPr lang="en-US" sz="900" b="0" i="0" u="none" strike="noStrike" kern="1200" cap="none" spc="0" baseline="0" dirty="0">
              <a:solidFill>
                <a:srgbClr val="1F2834"/>
              </a:solidFill>
              <a:uFillTx/>
              <a:latin typeface="Calibri"/>
            </a:endParaRPr>
          </a:p>
        </p:txBody>
      </p:sp>
      <p:sp>
        <p:nvSpPr>
          <p:cNvPr id="6" name="Footer Placeholder 4">
            <a:extLst>
              <a:ext uri="{FF2B5EF4-FFF2-40B4-BE49-F238E27FC236}">
                <a16:creationId xmlns:a16="http://schemas.microsoft.com/office/drawing/2014/main" id="{E94F0FB2-1B76-4BC8-AB9F-6F4ABB96F8CA}"/>
              </a:ext>
            </a:extLst>
          </p:cNvPr>
          <p:cNvSpPr txBox="1"/>
          <p:nvPr/>
        </p:nvSpPr>
        <p:spPr>
          <a:xfrm>
            <a:off x="287341" y="4803772"/>
            <a:ext cx="4114982"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364A6DCE-8385-4531-9C1B-7936BCD72F77}" type="slidenum">
              <a:rPr sz="900" smtClean="0">
                <a:solidFill>
                  <a:srgbClr val="1F2834"/>
                </a:solidFill>
                <a:latin typeface="Calibri"/>
              </a:rPr>
              <a:t>9</a:t>
            </a:fld>
            <a:endParaRPr lang="en-US" sz="900" dirty="0">
              <a:solidFill>
                <a:srgbClr val="1F2834"/>
              </a:solidFill>
              <a:latin typeface="Calibri"/>
            </a:endParaRPr>
          </a:p>
        </p:txBody>
      </p:sp>
      <p:pic>
        <p:nvPicPr>
          <p:cNvPr id="13" name="Picture 12">
            <a:extLst>
              <a:ext uri="{FF2B5EF4-FFF2-40B4-BE49-F238E27FC236}">
                <a16:creationId xmlns:a16="http://schemas.microsoft.com/office/drawing/2014/main" id="{678676C1-221B-9AD5-18F2-7C6BA5F57AB5}"/>
              </a:ext>
            </a:extLst>
          </p:cNvPr>
          <p:cNvPicPr>
            <a:picLocks noChangeAspect="1"/>
          </p:cNvPicPr>
          <p:nvPr/>
        </p:nvPicPr>
        <p:blipFill>
          <a:blip r:embed="rId3"/>
          <a:stretch>
            <a:fillRect/>
          </a:stretch>
        </p:blipFill>
        <p:spPr>
          <a:xfrm>
            <a:off x="4673488" y="1651550"/>
            <a:ext cx="4078582" cy="2332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http://schemas.microsoft.com/office/2006/documentManagement/types"/>
    <ds:schemaRef ds:uri="7ea19176-5d6b-402f-9bd8-e7e810a315d5"/>
    <ds:schemaRef ds:uri="http://schemas.microsoft.com/office/2006/metadata/properties"/>
    <ds:schemaRef ds:uri="fa48a185-2363-4a1f-b2bd-1f749f7367a2"/>
    <ds:schemaRef ds:uri="http://purl.org/dc/elements/1.1/"/>
    <ds:schemaRef ds:uri="http://schemas.microsoft.com/office/infopath/2007/PartnerControls"/>
    <ds:schemaRef ds:uri="http://purl.org/dc/terms/"/>
    <ds:schemaRef ds:uri="55603442-09ec-4cf3-b21f-b1c3f828b53a"/>
    <ds:schemaRef ds:uri="http://purl.org/dc/dcmitype/"/>
    <ds:schemaRef ds:uri="http://schemas.openxmlformats.org/package/2006/metadata/core-properties"/>
    <ds:schemaRef ds:uri="http://www.w3.org/XML/1998/namespace"/>
    <ds:schemaRef ds:uri="733dae14-92ee-43b7-ae23-1dcf711a5137"/>
  </ds:schemaRefs>
</ds:datastoreItem>
</file>

<file path=docProps/app.xml><?xml version="1.0" encoding="utf-8"?>
<Properties xmlns="http://schemas.openxmlformats.org/officeDocument/2006/extended-properties" xmlns:vt="http://schemas.openxmlformats.org/officeDocument/2006/docPropsVTypes">
  <Template/>
  <TotalTime>6754</TotalTime>
  <Words>1676</Words>
  <Application>Microsoft Office PowerPoint</Application>
  <PresentationFormat>On-screen Show (16:9)</PresentationFormat>
  <Paragraphs>178</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MS PGothic</vt:lpstr>
      <vt:lpstr>Arial</vt:lpstr>
      <vt:lpstr>Calibri</vt:lpstr>
      <vt:lpstr>Calibri Light</vt:lpstr>
      <vt:lpstr>Oswald</vt:lpstr>
      <vt:lpstr>Roboto</vt:lpstr>
      <vt:lpstr>Roboto Light</vt:lpstr>
      <vt:lpstr>Symbol</vt:lpstr>
      <vt:lpstr>Wingdings</vt:lpstr>
      <vt:lpstr>ucas2020</vt:lpstr>
      <vt:lpstr>Applying to a  Conservatoire </vt:lpstr>
      <vt:lpstr>What’s a Conservatoire?  </vt:lpstr>
      <vt:lpstr>What’s the difference to university?  </vt:lpstr>
      <vt:lpstr>Making an application </vt:lpstr>
      <vt:lpstr>Start your research </vt:lpstr>
      <vt:lpstr>When to apply for 2025 entry</vt:lpstr>
      <vt:lpstr>Starting an application </vt:lpstr>
      <vt:lpstr>Key facts</vt:lpstr>
      <vt:lpstr>Making an application  </vt:lpstr>
      <vt:lpstr>Getting references </vt:lpstr>
      <vt:lpstr>Personal statement </vt:lpstr>
      <vt:lpstr>What to write about</vt:lpstr>
      <vt:lpstr>Conservatoire  assessments</vt:lpstr>
      <vt:lpstr>Tracking your application</vt:lpstr>
      <vt:lpstr>Decisions conservatoires can make</vt:lpstr>
      <vt:lpstr>Replies to offers</vt:lpstr>
      <vt:lpstr>Additional help</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Ross Sanger</cp:lastModifiedBy>
  <cp:revision>40</cp:revision>
  <dcterms:created xsi:type="dcterms:W3CDTF">2020-07-08T13:08:58Z</dcterms:created>
  <dcterms:modified xsi:type="dcterms:W3CDTF">2024-08-06T13:58:46Z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