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825" r:id="rId5"/>
  </p:sldMasterIdLst>
  <p:notesMasterIdLst>
    <p:notesMasterId r:id="rId21"/>
  </p:notesMasterIdLst>
  <p:sldIdLst>
    <p:sldId id="357" r:id="rId6"/>
    <p:sldId id="417" r:id="rId7"/>
    <p:sldId id="4297" r:id="rId8"/>
    <p:sldId id="362" r:id="rId9"/>
    <p:sldId id="286" r:id="rId10"/>
    <p:sldId id="365" r:id="rId11"/>
    <p:sldId id="4359" r:id="rId12"/>
    <p:sldId id="4360" r:id="rId13"/>
    <p:sldId id="4357" r:id="rId14"/>
    <p:sldId id="4361" r:id="rId15"/>
    <p:sldId id="4362" r:id="rId16"/>
    <p:sldId id="4363" r:id="rId17"/>
    <p:sldId id="4364" r:id="rId18"/>
    <p:sldId id="411" r:id="rId19"/>
    <p:sldId id="412"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9"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CFCEF6-61A2-4344-9EBB-0A66C26FB2A9}" v="10" dt="2024-04-09T09:38:00.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79"/>
    <p:restoredTop sz="58190" autoAdjust="0"/>
  </p:normalViewPr>
  <p:slideViewPr>
    <p:cSldViewPr snapToGrid="0">
      <p:cViewPr varScale="1">
        <p:scale>
          <a:sx n="51" d="100"/>
          <a:sy n="51" d="100"/>
        </p:scale>
        <p:origin x="1260" y="40"/>
      </p:cViewPr>
      <p:guideLst>
        <p:guide orient="horz" pos="1529"/>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1" csCatId="colorful" phldr="1"/>
      <dgm:spPr/>
      <dgm:t>
        <a:bodyPr/>
        <a:lstStyle/>
        <a:p>
          <a:endParaRPr lang="en-GB"/>
        </a:p>
      </dgm:t>
    </dgm:pt>
    <dgm:pt modelId="{D6EB5AB3-6861-42C2-9C3D-725A9FFE65A1}">
      <dgm:prSet phldrT="[Text]"/>
      <dgm:spPr/>
      <dgm:t>
        <a:bodyPr/>
        <a:lstStyle/>
        <a:p>
          <a:pPr>
            <a:lnSpc>
              <a:spcPct val="100000"/>
            </a:lnSpc>
            <a:defRPr cap="all"/>
          </a:pPr>
          <a:r>
            <a:rPr lang="en-GB" dirty="0"/>
            <a:t>Higher education</a:t>
          </a:r>
          <a:endParaRPr lang="en-GB" noProof="0" dirty="0"/>
        </a:p>
      </dgm:t>
    </dgm:pt>
    <dgm:pt modelId="{96BEFF7B-9E86-420F-98F0-A490FCC02507}" type="parTrans" cxnId="{79DF289B-813A-4188-9094-901D7589B083}">
      <dgm:prSet/>
      <dgm:spPr/>
      <dgm:t>
        <a:bodyPr/>
        <a:lstStyle/>
        <a:p>
          <a:endParaRPr lang="en-GB"/>
        </a:p>
      </dgm:t>
    </dgm:pt>
    <dgm:pt modelId="{6EBA6B0D-057A-409A-95C2-8E0F5D68886B}" type="sibTrans" cxnId="{79DF289B-813A-4188-9094-901D7589B083}">
      <dgm:prSet/>
      <dgm:spPr/>
      <dgm:t>
        <a:bodyPr/>
        <a:lstStyle/>
        <a:p>
          <a:endParaRPr lang="en-GB"/>
        </a:p>
      </dgm:t>
    </dgm:pt>
    <dgm:pt modelId="{91FECA44-96FD-4828-92EC-CEFB3630EECA}">
      <dgm:prSet phldrT="[Text]"/>
      <dgm:spPr/>
      <dgm:t>
        <a:bodyPr/>
        <a:lstStyle/>
        <a:p>
          <a:pPr>
            <a:lnSpc>
              <a:spcPct val="100000"/>
            </a:lnSpc>
            <a:defRPr cap="all"/>
          </a:pPr>
          <a:r>
            <a:rPr lang="en-GB" dirty="0"/>
            <a:t>Apprenticeships</a:t>
          </a:r>
        </a:p>
      </dgm:t>
    </dgm:pt>
    <dgm:pt modelId="{0A58372A-66E5-4281-82E8-A83DE9DA3F0A}" type="parTrans" cxnId="{3BC97B06-3049-4490-8930-A7285EB1EAED}">
      <dgm:prSet/>
      <dgm:spPr/>
      <dgm:t>
        <a:bodyPr/>
        <a:lstStyle/>
        <a:p>
          <a:endParaRPr lang="en-GB"/>
        </a:p>
      </dgm:t>
    </dgm:pt>
    <dgm:pt modelId="{4AAE0BFC-9CC6-4F73-B6FE-06EA2F2AE349}" type="sibTrans" cxnId="{3BC97B06-3049-4490-8930-A7285EB1EAED}">
      <dgm:prSet/>
      <dgm:spPr/>
      <dgm:t>
        <a:bodyPr/>
        <a:lstStyle/>
        <a:p>
          <a:endParaRPr lang="en-GB"/>
        </a:p>
      </dgm:t>
    </dgm:pt>
    <dgm:pt modelId="{7CDA7D70-7423-43BE-B04D-A0527E396E1D}">
      <dgm:prSet phldrT="[Text]"/>
      <dgm:spPr/>
      <dgm:t>
        <a:bodyPr/>
        <a:lstStyle/>
        <a:p>
          <a:pPr>
            <a:lnSpc>
              <a:spcPct val="100000"/>
            </a:lnSpc>
            <a:defRPr cap="all"/>
          </a:pPr>
          <a:r>
            <a:rPr lang="en-GB"/>
            <a:t>Studying abroad</a:t>
          </a:r>
        </a:p>
      </dgm:t>
    </dgm:pt>
    <dgm:pt modelId="{3B6764CE-0884-4DFE-B6FF-37329FBDC1B6}" type="parTrans" cxnId="{B04D4DAA-8C7F-400B-ACC4-1D5D58891DAA}">
      <dgm:prSet/>
      <dgm:spPr/>
      <dgm:t>
        <a:bodyPr/>
        <a:lstStyle/>
        <a:p>
          <a:endParaRPr lang="en-GB"/>
        </a:p>
      </dgm:t>
    </dgm:pt>
    <dgm:pt modelId="{5BCE30D9-03FC-4BB4-9F6C-5468D9D1D2AC}" type="sibTrans" cxnId="{B04D4DAA-8C7F-400B-ACC4-1D5D58891DAA}">
      <dgm:prSet/>
      <dgm:spPr/>
      <dgm:t>
        <a:bodyPr/>
        <a:lstStyle/>
        <a:p>
          <a:endParaRPr lang="en-GB"/>
        </a:p>
      </dgm:t>
    </dgm:pt>
    <dgm:pt modelId="{B52CBEBB-6F7A-4399-B0CD-B69663FEA157}">
      <dgm:prSet/>
      <dgm:spPr/>
      <dgm:t>
        <a:bodyPr/>
        <a:lstStyle/>
        <a:p>
          <a:pPr>
            <a:lnSpc>
              <a:spcPct val="100000"/>
            </a:lnSpc>
            <a:defRPr cap="all"/>
          </a:pPr>
          <a:r>
            <a:rPr lang="en-GB"/>
            <a:t>Gap year</a:t>
          </a:r>
        </a:p>
      </dgm:t>
    </dgm:pt>
    <dgm:pt modelId="{1423C269-B6AA-4469-9B18-CECE407521AA}" type="parTrans" cxnId="{0548A49C-CFC4-4D77-9B0B-9AC1CB06072C}">
      <dgm:prSet/>
      <dgm:spPr/>
      <dgm:t>
        <a:bodyPr/>
        <a:lstStyle/>
        <a:p>
          <a:endParaRPr lang="en-GB"/>
        </a:p>
      </dgm:t>
    </dgm:pt>
    <dgm:pt modelId="{947048E2-D6E0-4B7A-8215-C026B6085E53}" type="sibTrans" cxnId="{0548A49C-CFC4-4D77-9B0B-9AC1CB06072C}">
      <dgm:prSet/>
      <dgm:spPr/>
      <dgm:t>
        <a:bodyPr/>
        <a:lstStyle/>
        <a:p>
          <a:endParaRPr lang="en-GB"/>
        </a:p>
      </dgm:t>
    </dgm:pt>
    <dgm:pt modelId="{A5BA2B8B-5A4E-4C7E-B695-6432D82060E0}">
      <dgm:prSet/>
      <dgm:spPr/>
      <dgm:t>
        <a:bodyPr/>
        <a:lstStyle/>
        <a:p>
          <a:pPr>
            <a:lnSpc>
              <a:spcPct val="100000"/>
            </a:lnSpc>
            <a:defRPr cap="all"/>
          </a:pPr>
          <a:r>
            <a:rPr lang="en-GB"/>
            <a:t>Getting a job</a:t>
          </a:r>
        </a:p>
      </dgm:t>
    </dgm:pt>
    <dgm:pt modelId="{CD90B12D-F367-4B28-9000-5419EAC61B46}" type="parTrans" cxnId="{8AB85C90-A44F-4E9F-8BCF-C5F897D8E632}">
      <dgm:prSet/>
      <dgm:spPr/>
      <dgm:t>
        <a:bodyPr/>
        <a:lstStyle/>
        <a:p>
          <a:endParaRPr lang="en-GB"/>
        </a:p>
      </dgm:t>
    </dgm:pt>
    <dgm:pt modelId="{82FE9E00-1491-442D-8FAA-4C33F6ADBCFE}" type="sibTrans" cxnId="{8AB85C90-A44F-4E9F-8BCF-C5F897D8E632}">
      <dgm:prSet/>
      <dgm:spPr/>
      <dgm:t>
        <a:bodyPr/>
        <a:lstStyle/>
        <a:p>
          <a:endParaRPr lang="en-GB"/>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90743"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83382" y="935289"/>
          <a:ext cx="518642" cy="51864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785"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Higher education</a:t>
          </a:r>
          <a:endParaRPr lang="en-GB" sz="1500" kern="1200" noProof="0" dirty="0"/>
        </a:p>
      </dsp:txBody>
      <dsp:txXfrm>
        <a:off x="1785" y="1928119"/>
        <a:ext cx="1481835" cy="592734"/>
      </dsp:txXfrm>
    </dsp:sp>
    <dsp:sp modelId="{F3D85CDB-6AD6-46B0-B8D7-B411D11E4636}">
      <dsp:nvSpPr>
        <dsp:cNvPr id="0" name=""/>
        <dsp:cNvSpPr/>
      </dsp:nvSpPr>
      <dsp:spPr>
        <a:xfrm>
          <a:off x="2031900"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24539" y="935289"/>
          <a:ext cx="518642" cy="51864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42942"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Apprenticeships</a:t>
          </a:r>
        </a:p>
      </dsp:txBody>
      <dsp:txXfrm>
        <a:off x="1742942" y="1928119"/>
        <a:ext cx="1481835" cy="592734"/>
      </dsp:txXfrm>
    </dsp:sp>
    <dsp:sp modelId="{1FDC76F1-2A12-499B-A052-2BF375205DC8}">
      <dsp:nvSpPr>
        <dsp:cNvPr id="0" name=""/>
        <dsp:cNvSpPr/>
      </dsp:nvSpPr>
      <dsp:spPr>
        <a:xfrm>
          <a:off x="3773058"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a:off x="3965696" y="935289"/>
          <a:ext cx="518642" cy="51864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484100"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Studying abroad</a:t>
          </a:r>
        </a:p>
      </dsp:txBody>
      <dsp:txXfrm>
        <a:off x="3484100" y="1928119"/>
        <a:ext cx="1481835" cy="592734"/>
      </dsp:txXfrm>
    </dsp:sp>
    <dsp:sp modelId="{85F07643-39BA-442D-AA96-CE8150BC8E35}">
      <dsp:nvSpPr>
        <dsp:cNvPr id="0" name=""/>
        <dsp:cNvSpPr/>
      </dsp:nvSpPr>
      <dsp:spPr>
        <a:xfrm>
          <a:off x="5514215"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06853" y="935289"/>
          <a:ext cx="518642" cy="518642"/>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25257"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Gap year</a:t>
          </a:r>
        </a:p>
      </dsp:txBody>
      <dsp:txXfrm>
        <a:off x="5225257" y="1928119"/>
        <a:ext cx="1481835" cy="592734"/>
      </dsp:txXfrm>
    </dsp:sp>
    <dsp:sp modelId="{917E4EEE-F4B1-47A3-8845-BAE3FA8736FD}">
      <dsp:nvSpPr>
        <dsp:cNvPr id="0" name=""/>
        <dsp:cNvSpPr/>
      </dsp:nvSpPr>
      <dsp:spPr>
        <a:xfrm>
          <a:off x="7255372"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48011" y="935289"/>
          <a:ext cx="518642" cy="518642"/>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66414"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Getting a job</a:t>
          </a:r>
        </a:p>
      </dsp:txBody>
      <dsp:txXfrm>
        <a:off x="6966414" y="1928119"/>
        <a:ext cx="1481835" cy="592734"/>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3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8</a:t>
            </a:fld>
            <a:endParaRPr lang="en-US"/>
          </a:p>
        </p:txBody>
      </p:sp>
    </p:spTree>
    <p:extLst>
      <p:ext uri="{BB962C8B-B14F-4D97-AF65-F5344CB8AC3E}">
        <p14:creationId xmlns:p14="http://schemas.microsoft.com/office/powerpoint/2010/main" val="140874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2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02 October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a:xfrm>
            <a:off x="287337" y="1635125"/>
            <a:ext cx="8569325" cy="14516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8124724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2F78-183C-044B-0D4D-CB599B23644B}"/>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2C2A4389-FF85-0C40-A5B3-EC7BC3532AE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D2BA163-5486-0068-C02B-3AB42E14A335}"/>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7DAB200F-4B3E-ED0A-A0CC-EB1F8F4C4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2E700-1058-2CCC-ADF2-A31791FA707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11235931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6707505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B9F9-21DD-B290-739B-64C6639C327E}"/>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00553C-C686-A2AF-7D71-BE198E3544D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CB292D-B941-D3AC-7B67-FF4B26AEC82E}"/>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C30081BD-FB1A-DE6B-7717-294E9E361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0C005-22AC-C962-7577-1C15099CCAB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0479078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60FA-B0A7-1DC6-FE53-7429215B310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3FC213-F7DD-F361-EEE0-FA4A5693B7B4}"/>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475353C-61E3-8A97-CC62-B8D48D2744D4}"/>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9A4B52-DA97-F0CE-180D-C9C92BD5366E}"/>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6" name="Footer Placeholder 5">
            <a:extLst>
              <a:ext uri="{FF2B5EF4-FFF2-40B4-BE49-F238E27FC236}">
                <a16:creationId xmlns:a16="http://schemas.microsoft.com/office/drawing/2014/main" id="{65FB9BF8-C2E5-FAE3-F196-ACB80009E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52900-7EBA-AFB4-6968-DA2E27B012B7}"/>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576169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22AD-503D-AE4D-B6FA-23D50A4ED908}"/>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08CDAA-97E8-3625-09CF-BF050CB2423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EF983ED2-B198-D70D-D3B0-9FAF3140D1CB}"/>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A896ECC-B918-B60C-5D14-20E0E80DCEE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57BA0A9-4E58-0480-8FCA-194CC9976259}"/>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AE48A40-566D-6ED2-83B6-2B81D3226DF0}"/>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8" name="Footer Placeholder 7">
            <a:extLst>
              <a:ext uri="{FF2B5EF4-FFF2-40B4-BE49-F238E27FC236}">
                <a16:creationId xmlns:a16="http://schemas.microsoft.com/office/drawing/2014/main" id="{899CF864-4308-0A34-32C8-471D41294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7F2625-B292-B825-9E0A-70359F401DC6}"/>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2196137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50C9-DD47-375B-5EE8-112564F811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1035EF0-9073-1B69-A2FE-41E441E99691}"/>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4" name="Footer Placeholder 3">
            <a:extLst>
              <a:ext uri="{FF2B5EF4-FFF2-40B4-BE49-F238E27FC236}">
                <a16:creationId xmlns:a16="http://schemas.microsoft.com/office/drawing/2014/main" id="{D68CDBA1-4F8F-AB10-63AB-F36A96CFB8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CE1FA-1046-863C-8A1C-E07C95E082A0}"/>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7552310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3A84A-07EE-8AC1-69A6-94434B45BD92}"/>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3" name="Footer Placeholder 2">
            <a:extLst>
              <a:ext uri="{FF2B5EF4-FFF2-40B4-BE49-F238E27FC236}">
                <a16:creationId xmlns:a16="http://schemas.microsoft.com/office/drawing/2014/main" id="{9CA8E954-307B-E040-BCDE-FC91B1354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4A10AF-F241-1D1E-D93A-1B8906E57C3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27463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5821-5EA4-F87D-1B44-8E0F5E27E22E}"/>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62D56E2-B781-4614-9EF1-1570B040A1E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F83D2BF-28F7-62BD-D1B4-E85930CBD3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0970FB2-9D6B-F246-D02A-061BAA16885F}"/>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6" name="Footer Placeholder 5">
            <a:extLst>
              <a:ext uri="{FF2B5EF4-FFF2-40B4-BE49-F238E27FC236}">
                <a16:creationId xmlns:a16="http://schemas.microsoft.com/office/drawing/2014/main" id="{5DD456D1-FD0E-E780-EC2B-B26F33405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6159E-5D33-CD0C-633C-174A907F41C0}"/>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3178074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07E9-4E01-FAD2-558E-A4A9089D10E4}"/>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7023E42-E8EF-B4A4-193E-1A9CD24724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082B4A1-D135-0246-0F22-2DC114F4482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2C5627B-918D-1449-C2B9-4C1D1828C9CE}"/>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6" name="Footer Placeholder 5">
            <a:extLst>
              <a:ext uri="{FF2B5EF4-FFF2-40B4-BE49-F238E27FC236}">
                <a16:creationId xmlns:a16="http://schemas.microsoft.com/office/drawing/2014/main" id="{5BBC8AC4-92C1-AD24-0687-B36799FAA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B0EE9-85CE-04AC-7140-0F8834FBE3A3}"/>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2108090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F7E7-134E-D0ED-596D-6C65CBD2CE1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F9B2A1-0855-C752-E39B-DE7B6ED026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568FD2-80DA-7244-6BAD-8638F0D4C19F}"/>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655D9C6B-3D4D-6435-1911-8D9B2EC34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70048-4EB5-CD93-D1D7-4C5DAD4D975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42005081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E906E-29AF-3E16-CB17-9436A888AD64}"/>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5BB02E-7765-E1A9-204E-579E9D6914AE}"/>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C2FA6F-8A28-788F-9ED8-95CDE471F5E5}"/>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89DC7FDF-C026-13DA-4A4D-9899A2E54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943CB-1F41-7E86-D689-1B05762CCBE1}"/>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9471632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9" y="2937293"/>
            <a:ext cx="8223250" cy="276999"/>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2786797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5" y="4865145"/>
            <a:ext cx="2342597" cy="235972"/>
          </a:xfrm>
          <a:prstGeom prst="rect">
            <a:avLst/>
          </a:prstGeom>
        </p:spPr>
        <p:txBody>
          <a:bodyPr vert="horz" lIns="91440" tIns="45720" rIns="0" bIns="45720" rtlCol="0" anchor="ctr"/>
          <a:lstStyle>
            <a:lvl1pPr algn="r">
              <a:defRPr sz="900">
                <a:solidFill>
                  <a:schemeClr val="tx1"/>
                </a:solidFill>
              </a:defRPr>
            </a:lvl1pPr>
          </a:lstStyle>
          <a:p>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6" y="4865145"/>
            <a:ext cx="4482625" cy="226342"/>
          </a:xfrm>
          <a:prstGeom prst="rect">
            <a:avLst/>
          </a:prstGeom>
        </p:spPr>
        <p:txBody>
          <a:bodyPr vert="horz" lIns="91440" tIns="45720" rIns="91440" bIns="45720" rtlCol="0" anchor="ctr"/>
          <a:lstStyle>
            <a:lvl1pPr algn="l">
              <a:defRPr sz="900">
                <a:solidFill>
                  <a:schemeClr val="tx1"/>
                </a:solidFill>
              </a:defRPr>
            </a:lvl1pPr>
          </a:lstStyle>
          <a:p>
            <a:endParaRPr lang="en-US" b="1" dirty="0"/>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40" y="4885610"/>
            <a:ext cx="614789" cy="185412"/>
          </a:xfrm>
          <a:prstGeom prst="rect">
            <a:avLst/>
          </a:prstGeom>
        </p:spPr>
      </p:pic>
    </p:spTree>
    <p:extLst>
      <p:ext uri="{BB962C8B-B14F-4D97-AF65-F5344CB8AC3E}">
        <p14:creationId xmlns:p14="http://schemas.microsoft.com/office/powerpoint/2010/main" val="281127708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02 October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 id="2147483824" r:id="rId82"/>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4D4B7-58CA-529C-A63E-28F9D167E2A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0C8277-79B1-6DB3-E7E5-CDC5C41C4E7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152A60-3F1E-B978-2628-AFE3F7D1915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5DCCD5F3-3A8B-DABD-2CDD-50B187C3EB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0919FF-8450-0F64-2F24-B00806776F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934048-2CC6-2F43-B534-A31EC26EAA3F}" type="slidenum">
              <a:rPr lang="en-US" smtClean="0"/>
              <a:t>‹#›</a:t>
            </a:fld>
            <a:endParaRPr lang="en-US"/>
          </a:p>
        </p:txBody>
      </p:sp>
    </p:spTree>
    <p:extLst>
      <p:ext uri="{BB962C8B-B14F-4D97-AF65-F5344CB8AC3E}">
        <p14:creationId xmlns:p14="http://schemas.microsoft.com/office/powerpoint/2010/main" val="236576046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xml"/><Relationship Id="rId7" Type="http://schemas.openxmlformats.org/officeDocument/2006/relationships/image" Target="../media/image37.svg"/><Relationship Id="rId2" Type="http://schemas.openxmlformats.org/officeDocument/2006/relationships/slideLayout" Target="../slideLayouts/slideLayout66.xml"/><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ucas.com/explore/search/videos?query=&amp;refinementList%5Bvideo_channels_name%5D%5B0%5D=Hub%20Live%20Videos" TargetMode="External"/><Relationship Id="rId1" Type="http://schemas.openxmlformats.org/officeDocument/2006/relationships/slideLayout" Target="../slideLayouts/slideLayout6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hyperlink" Target="https://accommodation.ucas.com/" TargetMode="External"/><Relationship Id="rId2" Type="http://schemas.openxmlformats.org/officeDocument/2006/relationships/image" Target="../media/image45.png"/><Relationship Id="rId1" Type="http://schemas.openxmlformats.org/officeDocument/2006/relationships/slideLayout" Target="../slideLayouts/slideLayout66.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slideLayout" Target="../slideLayouts/slideLayout60.xml"/><Relationship Id="rId1" Type="http://schemas.openxmlformats.org/officeDocument/2006/relationships/tags" Target="../tags/tag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64.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ucas.com/undergraduate/what-and-where-study/subject-tasters"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77.xml"/><Relationship Id="rId5" Type="http://schemas.openxmlformats.org/officeDocument/2006/relationships/image" Target="../media/image25.png"/><Relationship Id="rId4" Type="http://schemas.openxmlformats.org/officeDocument/2006/relationships/hyperlink" Target="https://www.ucas.com/careers/careers-quiz"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89.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5.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ucas.com/node/446041" TargetMode="Externa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Roboto" panose="02000000000000000000" pitchFamily="2" charset="0"/>
              </a:rPr>
              <a:t>Discover your</a:t>
            </a:r>
            <a:br>
              <a:rPr lang="en-US" dirty="0">
                <a:latin typeface="Roboto" panose="02000000000000000000" pitchFamily="2" charset="0"/>
              </a:rPr>
            </a:br>
            <a:r>
              <a:rPr lang="en-US" dirty="0">
                <a:latin typeface="Roboto" panose="02000000000000000000" pitchFamily="2" charset="0"/>
              </a:rPr>
              <a:t>options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a:lstStyle/>
          <a:p>
            <a:r>
              <a:rPr lang="en-GB" dirty="0">
                <a:latin typeface="Roboto Light" panose="02000000000000000000" pitchFamily="2" charset="0"/>
                <a:ea typeface="Roboto Light" panose="02000000000000000000" pitchFamily="2" charset="0"/>
                <a:cs typeface="Roboto Light" panose="02000000000000000000" pitchFamily="2" charset="0"/>
              </a:rPr>
              <a:t>Last updated </a:t>
            </a:r>
            <a:r>
              <a:rPr lang="en-GB">
                <a:latin typeface="Roboto Light" panose="02000000000000000000" pitchFamily="2" charset="0"/>
                <a:ea typeface="Roboto Light" panose="02000000000000000000" pitchFamily="2" charset="0"/>
                <a:cs typeface="Roboto Light" panose="02000000000000000000" pitchFamily="2" charset="0"/>
              </a:rPr>
              <a:t>April 2024</a:t>
            </a:r>
            <a:endParaRPr lang="en-GB"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E7F2E6-182C-41D7-B524-8D8F3FDA5E51}"/>
              </a:ext>
            </a:extLst>
          </p:cNvPr>
          <p:cNvSpPr>
            <a:spLocks noGrp="1"/>
          </p:cNvSpPr>
          <p:nvPr>
            <p:ph type="dt" sz="half" idx="2"/>
          </p:nvPr>
        </p:nvSpPr>
        <p:spPr/>
        <p:txBody>
          <a:bodyPr/>
          <a:lstStyle/>
          <a:p>
            <a:fld id="{F84D988E-9C91-5F48-87DB-536CAAFE0145}" type="datetime4">
              <a:rPr lang="en-GB"/>
              <a:pPr/>
              <a:t>02 October 2024</a:t>
            </a:fld>
            <a:endParaRPr lang="en-US"/>
          </a:p>
        </p:txBody>
      </p:sp>
      <p:sp>
        <p:nvSpPr>
          <p:cNvPr id="6" name="Slide Number Placeholder 5">
            <a:extLst>
              <a:ext uri="{FF2B5EF4-FFF2-40B4-BE49-F238E27FC236}">
                <a16:creationId xmlns:a16="http://schemas.microsoft.com/office/drawing/2014/main" id="{BF38761C-820A-49DE-9B55-5C3A6FDDC027}"/>
              </a:ext>
            </a:extLst>
          </p:cNvPr>
          <p:cNvSpPr>
            <a:spLocks noGrp="1"/>
          </p:cNvSpPr>
          <p:nvPr>
            <p:ph type="sldNum" sz="quarter" idx="4"/>
          </p:nvPr>
        </p:nvSpPr>
        <p:spPr/>
        <p:txBody>
          <a:bodyPr/>
          <a:lstStyle/>
          <a:p>
            <a:r>
              <a:rPr lang="en-US"/>
              <a:t>|   </a:t>
            </a:r>
            <a:fld id="{D7A593A7-184A-6D43-8A36-702213271FF9}" type="slidenum">
              <a:rPr lang="en-US"/>
              <a:pPr/>
              <a:t>10</a:t>
            </a:fld>
            <a:endParaRPr lang="en-US"/>
          </a:p>
        </p:txBody>
      </p:sp>
      <p:sp>
        <p:nvSpPr>
          <p:cNvPr id="5" name="Footer Placeholder 4">
            <a:extLst>
              <a:ext uri="{FF2B5EF4-FFF2-40B4-BE49-F238E27FC236}">
                <a16:creationId xmlns:a16="http://schemas.microsoft.com/office/drawing/2014/main" id="{B7831835-775B-4028-973A-870F67680A9F}"/>
              </a:ext>
            </a:extLst>
          </p:cNvPr>
          <p:cNvSpPr>
            <a:spLocks noGrp="1"/>
          </p:cNvSpPr>
          <p:nvPr>
            <p:ph type="ftr" sz="quarter" idx="3"/>
          </p:nvPr>
        </p:nvSpPr>
        <p:spPr/>
        <p:txBody>
          <a:bodyPr/>
          <a:lstStyle/>
          <a:p>
            <a:r>
              <a:rPr lang="en-US" dirty="0"/>
              <a:t>Security marking: PUBLIC</a:t>
            </a:r>
          </a:p>
        </p:txBody>
      </p:sp>
      <p:sp>
        <p:nvSpPr>
          <p:cNvPr id="8" name="TextBox 7">
            <a:extLst>
              <a:ext uri="{FF2B5EF4-FFF2-40B4-BE49-F238E27FC236}">
                <a16:creationId xmlns:a16="http://schemas.microsoft.com/office/drawing/2014/main" id="{675506BF-8954-C660-73E0-BCBF755F6022}"/>
              </a:ext>
            </a:extLst>
          </p:cNvPr>
          <p:cNvSpPr txBox="1"/>
          <p:nvPr/>
        </p:nvSpPr>
        <p:spPr>
          <a:xfrm>
            <a:off x="435769" y="599572"/>
            <a:ext cx="4857750" cy="646331"/>
          </a:xfrm>
          <a:prstGeom prst="rect">
            <a:avLst/>
          </a:prstGeom>
          <a:noFill/>
        </p:spPr>
        <p:txBody>
          <a:bodyPr wrap="square" rtlCol="0">
            <a:spAutoFit/>
          </a:bodyPr>
          <a:lstStyle/>
          <a:p>
            <a:pPr defTabSz="685800"/>
            <a:r>
              <a:rPr lang="en-GB" sz="3600" b="1" dirty="0">
                <a:solidFill>
                  <a:schemeClr val="accent6"/>
                </a:solidFill>
                <a:latin typeface="Roboto "/>
                <a:ea typeface="Roboto Light" panose="02000000000000000000" pitchFamily="2" charset="0"/>
                <a:cs typeface="Roboto Light" panose="02000000000000000000" pitchFamily="2" charset="0"/>
              </a:rPr>
              <a:t>Chat</a:t>
            </a:r>
            <a:r>
              <a:rPr lang="en-GB" sz="3600" b="1" dirty="0">
                <a:solidFill>
                  <a:srgbClr val="1F2834"/>
                </a:solidFill>
                <a:latin typeface="Roboto "/>
                <a:ea typeface="Roboto Light" panose="02000000000000000000" pitchFamily="2" charset="0"/>
                <a:cs typeface="Roboto Light" panose="02000000000000000000" pitchFamily="2" charset="0"/>
              </a:rPr>
              <a:t> to students</a:t>
            </a:r>
          </a:p>
        </p:txBody>
      </p:sp>
      <p:sp>
        <p:nvSpPr>
          <p:cNvPr id="17" name="TextBox 16">
            <a:extLst>
              <a:ext uri="{FF2B5EF4-FFF2-40B4-BE49-F238E27FC236}">
                <a16:creationId xmlns:a16="http://schemas.microsoft.com/office/drawing/2014/main" id="{4F884FB6-B396-9D09-9FDB-E7BBA911E7FE}"/>
              </a:ext>
            </a:extLst>
          </p:cNvPr>
          <p:cNvSpPr txBox="1"/>
          <p:nvPr/>
        </p:nvSpPr>
        <p:spPr>
          <a:xfrm>
            <a:off x="1142192" y="1600249"/>
            <a:ext cx="3440970" cy="584775"/>
          </a:xfrm>
          <a:prstGeom prst="rect">
            <a:avLst/>
          </a:prstGeom>
          <a:noFill/>
        </p:spPr>
        <p:txBody>
          <a:bodyPr wrap="square" rtlCol="0">
            <a:spAutoFit/>
          </a:bodyPr>
          <a:lstStyle/>
          <a:p>
            <a:pPr defTabSz="685800"/>
            <a:r>
              <a:rPr lang="en-GB" sz="16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Peer-to-peer chat facility hosted on ucas.com powered by </a:t>
            </a:r>
            <a:r>
              <a:rPr lang="en-GB" sz="1600" dirty="0" err="1">
                <a:solidFill>
                  <a:srgbClr val="1F2834"/>
                </a:solidFill>
                <a:latin typeface="Roboto Light" panose="02000000000000000000" pitchFamily="2" charset="0"/>
                <a:ea typeface="Roboto Light" panose="02000000000000000000" pitchFamily="2" charset="0"/>
                <a:cs typeface="Roboto Light" panose="02000000000000000000" pitchFamily="2" charset="0"/>
              </a:rPr>
              <a:t>Unibuddy</a:t>
            </a:r>
            <a:r>
              <a:rPr lang="en-GB" sz="16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19" name="Graphic 18" descr="Chat with solid fill">
            <a:extLst>
              <a:ext uri="{FF2B5EF4-FFF2-40B4-BE49-F238E27FC236}">
                <a16:creationId xmlns:a16="http://schemas.microsoft.com/office/drawing/2014/main" id="{28C3E2E5-A5A9-2B0E-26FF-BB76532342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947" y="1440183"/>
            <a:ext cx="685800" cy="685800"/>
          </a:xfrm>
          <a:prstGeom prst="rect">
            <a:avLst/>
          </a:prstGeom>
        </p:spPr>
      </p:pic>
      <p:pic>
        <p:nvPicPr>
          <p:cNvPr id="21" name="Graphic 20" descr="Online Network with solid fill">
            <a:extLst>
              <a:ext uri="{FF2B5EF4-FFF2-40B4-BE49-F238E27FC236}">
                <a16:creationId xmlns:a16="http://schemas.microsoft.com/office/drawing/2014/main" id="{EA531498-BF06-85ED-2047-373FFDBE1F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036" y="2367384"/>
            <a:ext cx="685800" cy="685800"/>
          </a:xfrm>
          <a:prstGeom prst="rect">
            <a:avLst/>
          </a:prstGeom>
        </p:spPr>
      </p:pic>
      <p:sp>
        <p:nvSpPr>
          <p:cNvPr id="23" name="TextBox 22">
            <a:extLst>
              <a:ext uri="{FF2B5EF4-FFF2-40B4-BE49-F238E27FC236}">
                <a16:creationId xmlns:a16="http://schemas.microsoft.com/office/drawing/2014/main" id="{994B83AB-533F-6001-880B-5C188E90FF41}"/>
              </a:ext>
            </a:extLst>
          </p:cNvPr>
          <p:cNvSpPr txBox="1"/>
          <p:nvPr/>
        </p:nvSpPr>
        <p:spPr>
          <a:xfrm>
            <a:off x="1142192" y="2440756"/>
            <a:ext cx="3140248" cy="584775"/>
          </a:xfrm>
          <a:prstGeom prst="rect">
            <a:avLst/>
          </a:prstGeom>
          <a:noFill/>
        </p:spPr>
        <p:txBody>
          <a:bodyPr wrap="square" rtlCol="0">
            <a:spAutoFit/>
          </a:bodyPr>
          <a:lstStyle/>
          <a:p>
            <a:pPr defTabSz="685800"/>
            <a:r>
              <a:rPr lang="en-GB" sz="16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Connect, ask questions and learn about student experiences.</a:t>
            </a:r>
          </a:p>
        </p:txBody>
      </p:sp>
      <p:sp>
        <p:nvSpPr>
          <p:cNvPr id="26" name="TextBox 25">
            <a:extLst>
              <a:ext uri="{FF2B5EF4-FFF2-40B4-BE49-F238E27FC236}">
                <a16:creationId xmlns:a16="http://schemas.microsoft.com/office/drawing/2014/main" id="{30C99E24-A4CB-F0E0-A2E8-F0D6F0A34778}"/>
              </a:ext>
            </a:extLst>
          </p:cNvPr>
          <p:cNvSpPr txBox="1"/>
          <p:nvPr/>
        </p:nvSpPr>
        <p:spPr>
          <a:xfrm>
            <a:off x="1120510" y="3439074"/>
            <a:ext cx="3140248" cy="584775"/>
          </a:xfrm>
          <a:prstGeom prst="rect">
            <a:avLst/>
          </a:prstGeom>
          <a:noFill/>
        </p:spPr>
        <p:txBody>
          <a:bodyPr wrap="square" rtlCol="0">
            <a:spAutoFit/>
          </a:bodyPr>
          <a:lstStyle/>
          <a:p>
            <a:pPr defTabSz="685800"/>
            <a:r>
              <a:rPr lang="en-GB" sz="160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Over 500 active ambassadors, with unlimited chats available.</a:t>
            </a:r>
          </a:p>
        </p:txBody>
      </p:sp>
      <p:pic>
        <p:nvPicPr>
          <p:cNvPr id="28" name="Graphic 27" descr="Group of people with solid fill">
            <a:extLst>
              <a:ext uri="{FF2B5EF4-FFF2-40B4-BE49-F238E27FC236}">
                <a16:creationId xmlns:a16="http://schemas.microsoft.com/office/drawing/2014/main" id="{37C5D27B-7F60-96E4-D054-476EBB313B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5036" y="3439074"/>
            <a:ext cx="685800" cy="685800"/>
          </a:xfrm>
          <a:prstGeom prst="rect">
            <a:avLst/>
          </a:prstGeom>
        </p:spPr>
      </p:pic>
      <p:pic>
        <p:nvPicPr>
          <p:cNvPr id="18" name="Picture 17">
            <a:extLst>
              <a:ext uri="{FF2B5EF4-FFF2-40B4-BE49-F238E27FC236}">
                <a16:creationId xmlns:a16="http://schemas.microsoft.com/office/drawing/2014/main" id="{C6ED2174-B31D-3DAC-BE49-856FBD505C1A}"/>
              </a:ext>
            </a:extLst>
          </p:cNvPr>
          <p:cNvPicPr>
            <a:picLocks noGrp="1" noRot="1" noChangeAspect="1" noMove="1" noResize="1" noEditPoints="1" noAdjustHandles="1" noChangeArrowheads="1" noChangeShapeType="1" noCrop="1"/>
          </p:cNvPicPr>
          <p:nvPr/>
        </p:nvPicPr>
        <p:blipFill rotWithShape="1">
          <a:blip r:embed="rId10"/>
          <a:srcRect l="5776" t="4263" r="6063" b="10995"/>
          <a:stretch/>
        </p:blipFill>
        <p:spPr>
          <a:xfrm>
            <a:off x="4682836" y="1003710"/>
            <a:ext cx="4099217" cy="3454403"/>
          </a:xfrm>
          <a:prstGeom prst="roundRect">
            <a:avLst>
              <a:gd name="adj" fmla="val 7576"/>
            </a:avLst>
          </a:prstGeom>
          <a:ln w="3175">
            <a:solidFill>
              <a:schemeClr val="tx1"/>
            </a:solidFill>
          </a:ln>
        </p:spPr>
      </p:pic>
    </p:spTree>
    <p:custDataLst>
      <p:tags r:id="rId1"/>
    </p:custDataLst>
    <p:extLst>
      <p:ext uri="{BB962C8B-B14F-4D97-AF65-F5344CB8AC3E}">
        <p14:creationId xmlns:p14="http://schemas.microsoft.com/office/powerpoint/2010/main" val="1734682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88AFBA-CEC4-4C66-8785-E5898D72E0BE}"/>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dirty="0"/>
              <a:t>Security marking: </a:t>
            </a:r>
            <a:r>
              <a:rPr lang="en-US" b="1" dirty="0"/>
              <a:t>PUBLIC</a:t>
            </a:r>
          </a:p>
        </p:txBody>
      </p:sp>
      <p:sp>
        <p:nvSpPr>
          <p:cNvPr id="13" name="Title 12">
            <a:extLst>
              <a:ext uri="{FF2B5EF4-FFF2-40B4-BE49-F238E27FC236}">
                <a16:creationId xmlns:a16="http://schemas.microsoft.com/office/drawing/2014/main" id="{8F73F9B9-72B1-4099-A4D6-4176BA4F5634}"/>
              </a:ext>
            </a:extLst>
          </p:cNvPr>
          <p:cNvSpPr>
            <a:spLocks noGrp="1"/>
          </p:cNvSpPr>
          <p:nvPr>
            <p:ph type="title" idx="4294967295"/>
          </p:nvPr>
        </p:nvSpPr>
        <p:spPr>
          <a:xfrm>
            <a:off x="384056" y="-38790"/>
            <a:ext cx="7610475" cy="1019175"/>
          </a:xfrm>
        </p:spPr>
        <p:txBody>
          <a:bodyPr/>
          <a:lstStyle/>
          <a:p>
            <a:r>
              <a:rPr lang="en-GB" sz="3200" dirty="0">
                <a:solidFill>
                  <a:schemeClr val="accent1"/>
                </a:solidFill>
                <a:latin typeface="Roboto" panose="02000000000000000000" pitchFamily="2" charset="0"/>
              </a:rPr>
              <a:t>Personalised</a:t>
            </a:r>
            <a:r>
              <a:rPr lang="en-GB" sz="3200" dirty="0">
                <a:latin typeface="Roboto" panose="02000000000000000000" pitchFamily="2" charset="0"/>
              </a:rPr>
              <a:t> tools to help</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2"/>
          <a:srcRect l="5518" t="2243" r="6290" b="4391"/>
          <a:stretch/>
        </p:blipFill>
        <p:spPr>
          <a:xfrm>
            <a:off x="2349070" y="1588811"/>
            <a:ext cx="1840224" cy="2813076"/>
          </a:xfrm>
          <a:prstGeom prst="roundRect">
            <a:avLst/>
          </a:prstGeom>
          <a:ln w="3175">
            <a:solidFill>
              <a:schemeClr val="tx1"/>
            </a:solidFill>
          </a:ln>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UCAS Quiz</a:t>
            </a:r>
          </a:p>
          <a:p>
            <a:pPr marL="0" indent="0">
              <a:buNone/>
            </a:pPr>
            <a:r>
              <a:rPr lang="en-GB" sz="1800" dirty="0">
                <a:latin typeface="Roboto Light" panose="02000000000000000000" pitchFamily="2" charset="0"/>
              </a:rPr>
              <a:t>Find job and career ideas matched to your personality. </a:t>
            </a:r>
          </a:p>
          <a:p>
            <a:pPr marL="0" indent="0">
              <a:buNone/>
            </a:pPr>
            <a:r>
              <a:rPr lang="en-GB" sz="1800" dirty="0">
                <a:latin typeface="Roboto Light" panose="02000000000000000000" pitchFamily="2" charset="0"/>
              </a:rPr>
              <a:t>Plus a list of courses previous students studied in order to get there.</a:t>
            </a:r>
          </a:p>
          <a:p>
            <a:pPr marL="0" indent="0">
              <a:buNone/>
            </a:pPr>
            <a:r>
              <a:rPr lang="en-GB" sz="1800" b="1" dirty="0"/>
              <a:t> </a:t>
            </a:r>
          </a:p>
          <a:p>
            <a:pPr marL="0" indent="0">
              <a:buNone/>
            </a:pPr>
            <a:endParaRPr lang="en-GB" sz="1800" b="1" dirty="0"/>
          </a:p>
        </p:txBody>
      </p:sp>
      <p:pic>
        <p:nvPicPr>
          <p:cNvPr id="12" name="Picture 11">
            <a:extLst>
              <a:ext uri="{FF2B5EF4-FFF2-40B4-BE49-F238E27FC236}">
                <a16:creationId xmlns:a16="http://schemas.microsoft.com/office/drawing/2014/main" id="{A3AA15CE-815B-2DD6-F2A7-1387C1825C95}"/>
              </a:ext>
            </a:extLst>
          </p:cNvPr>
          <p:cNvPicPr>
            <a:picLocks noChangeAspect="1"/>
          </p:cNvPicPr>
          <p:nvPr/>
        </p:nvPicPr>
        <p:blipFill rotWithShape="1">
          <a:blip r:embed="rId3"/>
          <a:srcRect l="3310" t="3398" r="3957" b="2862"/>
          <a:stretch/>
        </p:blipFill>
        <p:spPr>
          <a:xfrm>
            <a:off x="6844025" y="1535728"/>
            <a:ext cx="1906772" cy="2866159"/>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BC5FF8A5-C51F-3EB1-C973-8FEBE0DE970D}"/>
              </a:ext>
            </a:extLst>
          </p:cNvPr>
          <p:cNvSpPr txBox="1">
            <a:spLocks/>
          </p:cNvSpPr>
          <p:nvPr/>
        </p:nvSpPr>
        <p:spPr>
          <a:xfrm>
            <a:off x="4766230" y="1635125"/>
            <a:ext cx="1942065" cy="2698175"/>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What to study next?</a:t>
            </a:r>
          </a:p>
          <a:p>
            <a:pPr marL="0" indent="0">
              <a:buNone/>
            </a:pPr>
            <a:r>
              <a:rPr lang="en-GB" sz="1800" dirty="0">
                <a:latin typeface="Roboto Light" panose="02000000000000000000" pitchFamily="2" charset="0"/>
              </a:rPr>
              <a:t>Broaden your horizons by exploring another subject area, that student’s who did your qualification went on to study. </a:t>
            </a:r>
          </a:p>
          <a:p>
            <a:pPr marL="0" indent="0">
              <a:buNone/>
            </a:pPr>
            <a:endParaRPr lang="en-GB" sz="1800" b="1" dirty="0"/>
          </a:p>
        </p:txBody>
      </p:sp>
    </p:spTree>
    <p:extLst>
      <p:ext uri="{BB962C8B-B14F-4D97-AF65-F5344CB8AC3E}">
        <p14:creationId xmlns:p14="http://schemas.microsoft.com/office/powerpoint/2010/main" val="1975189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B07656C-B328-47EE-971F-4B4B4C64659C}"/>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a:t>Security marking: </a:t>
            </a:r>
            <a:r>
              <a:rPr lang="en-US" b="1"/>
              <a:t>PUBLIC</a:t>
            </a:r>
          </a:p>
        </p:txBody>
      </p:sp>
      <p:sp>
        <p:nvSpPr>
          <p:cNvPr id="8" name="Title 7">
            <a:extLst>
              <a:ext uri="{FF2B5EF4-FFF2-40B4-BE49-F238E27FC236}">
                <a16:creationId xmlns:a16="http://schemas.microsoft.com/office/drawing/2014/main" id="{1E866257-E37A-4361-8755-455ED10E1B03}"/>
              </a:ext>
            </a:extLst>
          </p:cNvPr>
          <p:cNvSpPr>
            <a:spLocks noGrp="1"/>
          </p:cNvSpPr>
          <p:nvPr>
            <p:ph type="title" idx="4294967295"/>
          </p:nvPr>
        </p:nvSpPr>
        <p:spPr>
          <a:xfrm>
            <a:off x="278916" y="52013"/>
            <a:ext cx="7610475" cy="1019175"/>
          </a:xfrm>
        </p:spPr>
        <p:txBody>
          <a:bodyPr/>
          <a:lstStyle/>
          <a:p>
            <a:r>
              <a:rPr lang="en-GB" dirty="0">
                <a:solidFill>
                  <a:schemeClr val="accent5"/>
                </a:solidFill>
                <a:latin typeface="Roboto" panose="02000000000000000000" pitchFamily="2" charset="0"/>
              </a:rPr>
              <a:t>Advice</a:t>
            </a:r>
            <a:r>
              <a:rPr lang="en-GB" dirty="0">
                <a:latin typeface="Roboto" panose="02000000000000000000" pitchFamily="2" charset="0"/>
              </a:rPr>
              <a:t> and events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4294967295"/>
          </p:nvPr>
        </p:nvSpPr>
        <p:spPr>
          <a:xfrm>
            <a:off x="212444" y="1525552"/>
            <a:ext cx="2269720" cy="2975173"/>
          </a:xfrm>
        </p:spPr>
        <p:txBody>
          <a:bodyPr/>
          <a:lstStyle/>
          <a:p>
            <a:pPr marL="0" indent="0">
              <a:buNone/>
            </a:pPr>
            <a:r>
              <a:rPr lang="en-GB" sz="1800" b="1" dirty="0">
                <a:latin typeface="Roboto Light" panose="02000000000000000000" pitchFamily="2" charset="0"/>
              </a:rPr>
              <a:t>Hub lives </a:t>
            </a:r>
            <a:r>
              <a:rPr lang="en-US" sz="1800" dirty="0">
                <a:solidFill>
                  <a:srgbClr val="000000"/>
                </a:solidFill>
                <a:latin typeface="Roboto Light" panose="02000000000000000000" pitchFamily="2" charset="0"/>
              </a:rPr>
              <a:t> </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Watch expert interviews </a:t>
            </a:r>
            <a:r>
              <a:rPr lang="en-GB" sz="1800" dirty="0">
                <a:solidFill>
                  <a:srgbClr val="1E2834"/>
                </a:solidFill>
                <a:latin typeface="Roboto Light" panose="02000000000000000000" pitchFamily="2" charset="0"/>
                <a:hlinkClick r:id="rId2"/>
              </a:rPr>
              <a:t>on demand</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Make an informed decision about the right path for you. University, apprenticeships or the world of work. </a:t>
            </a:r>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4294967295"/>
          </p:nvPr>
        </p:nvSpPr>
        <p:spPr>
          <a:xfrm>
            <a:off x="4572000" y="1501130"/>
            <a:ext cx="2343150" cy="2974975"/>
          </a:xfrm>
        </p:spPr>
        <p:txBody>
          <a:bodyPr/>
          <a:lstStyle/>
          <a:p>
            <a:pPr marL="0" indent="0">
              <a:buNone/>
            </a:pPr>
            <a:r>
              <a:rPr lang="en-GB" sz="1800" b="1" dirty="0">
                <a:latin typeface="Roboto Light" panose="02000000000000000000" pitchFamily="2" charset="0"/>
              </a:rPr>
              <a:t>Your events </a:t>
            </a:r>
          </a:p>
          <a:p>
            <a:pPr marL="0" indent="0" algn="l" rtl="0" fontAlgn="base">
              <a:buNone/>
            </a:pPr>
            <a:r>
              <a:rPr lang="en-GB" sz="1800" dirty="0">
                <a:solidFill>
                  <a:srgbClr val="1E2834"/>
                </a:solidFill>
                <a:latin typeface="Roboto Light" panose="02000000000000000000" pitchFamily="2" charset="0"/>
              </a:rPr>
              <a:t>Filter to explore events, open days and tours to suit your needs. </a:t>
            </a:r>
          </a:p>
          <a:p>
            <a:pPr marL="0" indent="0" algn="l" rtl="0" fontAlgn="base">
              <a:buNone/>
            </a:pPr>
            <a:r>
              <a:rPr lang="en-GB" sz="1800" dirty="0">
                <a:solidFill>
                  <a:srgbClr val="1E2834"/>
                </a:solidFill>
                <a:latin typeface="Roboto Light" panose="02000000000000000000" pitchFamily="2" charset="0"/>
              </a:rPr>
              <a:t>Register straight from the Hub for our UCAS Discovery events, with exciting new zones covering all pathways</a:t>
            </a:r>
            <a:r>
              <a:rPr lang="en-GB" sz="1800" b="0" i="0" dirty="0">
                <a:solidFill>
                  <a:srgbClr val="000000"/>
                </a:solidFill>
                <a:effectLst/>
                <a:latin typeface="Roboto Light" panose="02000000000000000000" pitchFamily="2" charset="0"/>
              </a:rPr>
              <a:t>. </a:t>
            </a:r>
            <a:endParaRPr lang="en-GB" dirty="0">
              <a:latin typeface="Roboto Light" panose="02000000000000000000" pitchFamily="2" charset="0"/>
            </a:endParaRPr>
          </a:p>
        </p:txBody>
      </p:sp>
      <p:pic>
        <p:nvPicPr>
          <p:cNvPr id="11" name="Picture 10">
            <a:extLst>
              <a:ext uri="{FF2B5EF4-FFF2-40B4-BE49-F238E27FC236}">
                <a16:creationId xmlns:a16="http://schemas.microsoft.com/office/drawing/2014/main" id="{DC8B2A5F-A240-9769-E59D-25CC73DB602D}"/>
              </a:ext>
            </a:extLst>
          </p:cNvPr>
          <p:cNvPicPr>
            <a:picLocks noChangeAspect="1"/>
          </p:cNvPicPr>
          <p:nvPr/>
        </p:nvPicPr>
        <p:blipFill>
          <a:blip r:embed="rId3"/>
          <a:stretch>
            <a:fillRect/>
          </a:stretch>
        </p:blipFill>
        <p:spPr>
          <a:xfrm>
            <a:off x="2482164" y="1435408"/>
            <a:ext cx="1919896" cy="2975174"/>
          </a:xfrm>
          <a:prstGeom prst="roundRect">
            <a:avLst>
              <a:gd name="adj" fmla="val 12818"/>
            </a:avLst>
          </a:prstGeom>
        </p:spPr>
      </p:pic>
      <p:pic>
        <p:nvPicPr>
          <p:cNvPr id="15" name="Picture 14">
            <a:extLst>
              <a:ext uri="{FF2B5EF4-FFF2-40B4-BE49-F238E27FC236}">
                <a16:creationId xmlns:a16="http://schemas.microsoft.com/office/drawing/2014/main" id="{F60FCD0D-C8A7-B33F-8033-6DC3A7A76CC6}"/>
              </a:ext>
            </a:extLst>
          </p:cNvPr>
          <p:cNvPicPr>
            <a:picLocks noChangeAspect="1"/>
          </p:cNvPicPr>
          <p:nvPr/>
        </p:nvPicPr>
        <p:blipFill rotWithShape="1">
          <a:blip r:embed="rId4"/>
          <a:srcRect l="777" r="432"/>
          <a:stretch/>
        </p:blipFill>
        <p:spPr>
          <a:xfrm>
            <a:off x="6947153" y="1381738"/>
            <a:ext cx="2003951" cy="3118987"/>
          </a:xfrm>
          <a:prstGeom prst="roundRect">
            <a:avLst>
              <a:gd name="adj" fmla="val 14362"/>
            </a:avLst>
          </a:prstGeom>
        </p:spPr>
      </p:pic>
    </p:spTree>
    <p:extLst>
      <p:ext uri="{BB962C8B-B14F-4D97-AF65-F5344CB8AC3E}">
        <p14:creationId xmlns:p14="http://schemas.microsoft.com/office/powerpoint/2010/main" val="2845943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52C09A-2DCA-1143-ADF2-B49327BEA03C}"/>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6" name="Slide Number Placeholder 5">
            <a:extLst>
              <a:ext uri="{FF2B5EF4-FFF2-40B4-BE49-F238E27FC236}">
                <a16:creationId xmlns:a16="http://schemas.microsoft.com/office/drawing/2014/main" id="{6DC082DF-D8E0-51B0-57D3-5F68986F4A59}"/>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sp>
        <p:nvSpPr>
          <p:cNvPr id="7" name="Footer Placeholder 6">
            <a:extLst>
              <a:ext uri="{FF2B5EF4-FFF2-40B4-BE49-F238E27FC236}">
                <a16:creationId xmlns:a16="http://schemas.microsoft.com/office/drawing/2014/main" id="{01B950D7-A599-4502-B4F2-7534B5A46546}"/>
              </a:ext>
            </a:extLst>
          </p:cNvPr>
          <p:cNvSpPr>
            <a:spLocks noGrp="1"/>
          </p:cNvSpPr>
          <p:nvPr>
            <p:ph type="ftr" sz="quarter" idx="3"/>
          </p:nvPr>
        </p:nvSpPr>
        <p:spPr/>
        <p:txBody>
          <a:bodyPr/>
          <a:lstStyle/>
          <a:p>
            <a:r>
              <a:rPr lang="en-US" dirty="0"/>
              <a:t>Security marking: </a:t>
            </a:r>
            <a:r>
              <a:rPr lang="en-US" b="1" dirty="0"/>
              <a:t>PUBLIC</a:t>
            </a:r>
          </a:p>
        </p:txBody>
      </p:sp>
      <p:sp>
        <p:nvSpPr>
          <p:cNvPr id="8" name="Title 12">
            <a:extLst>
              <a:ext uri="{FF2B5EF4-FFF2-40B4-BE49-F238E27FC236}">
                <a16:creationId xmlns:a16="http://schemas.microsoft.com/office/drawing/2014/main" id="{2F4B71EF-C9D0-CBBF-85A5-16761B9B7377}"/>
              </a:ext>
            </a:extLst>
          </p:cNvPr>
          <p:cNvSpPr>
            <a:spLocks noGrp="1"/>
          </p:cNvSpPr>
          <p:nvPr>
            <p:ph type="title" idx="4294967295"/>
          </p:nvPr>
        </p:nvSpPr>
        <p:spPr>
          <a:xfrm>
            <a:off x="409922" y="-5032"/>
            <a:ext cx="7610475" cy="1019175"/>
          </a:xfrm>
        </p:spPr>
        <p:txBody>
          <a:bodyPr/>
          <a:lstStyle/>
          <a:p>
            <a:r>
              <a:rPr lang="en-GB" dirty="0">
                <a:solidFill>
                  <a:schemeClr val="accent6"/>
                </a:solidFill>
                <a:latin typeface="Roboto" panose="02000000000000000000" pitchFamily="2" charset="0"/>
              </a:rPr>
              <a:t>What else </a:t>
            </a:r>
            <a:r>
              <a:rPr lang="en-GB" dirty="0">
                <a:latin typeface="Roboto" panose="02000000000000000000" pitchFamily="2" charset="0"/>
              </a:rPr>
              <a:t>do you need?</a:t>
            </a:r>
          </a:p>
        </p:txBody>
      </p:sp>
      <p:pic>
        <p:nvPicPr>
          <p:cNvPr id="9" name="Picture 8">
            <a:extLst>
              <a:ext uri="{FF2B5EF4-FFF2-40B4-BE49-F238E27FC236}">
                <a16:creationId xmlns:a16="http://schemas.microsoft.com/office/drawing/2014/main" id="{389383B3-032C-B9E4-8483-05F98281AFC4}"/>
              </a:ext>
            </a:extLst>
          </p:cNvPr>
          <p:cNvPicPr>
            <a:picLocks noChangeAspect="1"/>
          </p:cNvPicPr>
          <p:nvPr/>
        </p:nvPicPr>
        <p:blipFill rotWithShape="1">
          <a:blip r:embed="rId2"/>
          <a:srcRect l="5215" t="4949" r="9426" b="3473"/>
          <a:stretch/>
        </p:blipFill>
        <p:spPr>
          <a:xfrm>
            <a:off x="7011836" y="1635125"/>
            <a:ext cx="1772994" cy="2704148"/>
          </a:xfrm>
          <a:prstGeom prst="roundRect">
            <a:avLst/>
          </a:prstGeom>
          <a:ln w="3175">
            <a:solidFill>
              <a:schemeClr val="tx1"/>
            </a:solidFill>
          </a:ln>
        </p:spPr>
      </p:pic>
      <p:sp>
        <p:nvSpPr>
          <p:cNvPr id="14" name="Content Placeholder 9">
            <a:extLst>
              <a:ext uri="{FF2B5EF4-FFF2-40B4-BE49-F238E27FC236}">
                <a16:creationId xmlns:a16="http://schemas.microsoft.com/office/drawing/2014/main" id="{869B0B22-B0FB-29C2-17A6-85AE5B242D84}"/>
              </a:ext>
            </a:extLst>
          </p:cNvPr>
          <p:cNvSpPr txBox="1">
            <a:spLocks/>
          </p:cNvSpPr>
          <p:nvPr/>
        </p:nvSpPr>
        <p:spPr>
          <a:xfrm>
            <a:off x="304882" y="1402978"/>
            <a:ext cx="2184928" cy="357533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latin typeface="Roboto Light" panose="02000000000000000000" pitchFamily="2" charset="0"/>
              </a:rPr>
              <a:t>Accommodation</a:t>
            </a:r>
            <a:endParaRPr lang="en-US" sz="1800" b="1" dirty="0">
              <a:solidFill>
                <a:srgbClr val="000000"/>
              </a:solidFill>
              <a:latin typeface="Roboto Light" panose="02000000000000000000" pitchFamily="2" charset="0"/>
            </a:endParaRPr>
          </a:p>
          <a:p>
            <a:pPr marL="0" indent="0">
              <a:buFont typeface="Wingdings" pitchFamily="2" charset="2"/>
              <a:buNone/>
            </a:pPr>
            <a:r>
              <a:rPr lang="en-GB" sz="1800" dirty="0">
                <a:solidFill>
                  <a:srgbClr val="1E2834"/>
                </a:solidFill>
                <a:latin typeface="Roboto Light" panose="02000000000000000000" pitchFamily="2" charset="0"/>
              </a:rPr>
              <a:t>High on the list when considering where to study, but it’s not always easy to compare what’s on offer. Understand what options there are using our </a:t>
            </a:r>
            <a:r>
              <a:rPr lang="en-GB" sz="1800" dirty="0">
                <a:solidFill>
                  <a:srgbClr val="1E2834"/>
                </a:solidFill>
                <a:latin typeface="Roboto Light" panose="02000000000000000000" pitchFamily="2" charset="0"/>
                <a:hlinkClick r:id="rId3"/>
              </a:rPr>
              <a:t>accommodation search</a:t>
            </a:r>
            <a:r>
              <a:rPr lang="en-GB" sz="1800" dirty="0">
                <a:solidFill>
                  <a:srgbClr val="1E2834"/>
                </a:solidFill>
                <a:latin typeface="Roboto Light" panose="02000000000000000000" pitchFamily="2" charset="0"/>
              </a:rPr>
              <a:t>.</a:t>
            </a:r>
          </a:p>
          <a:p>
            <a:endParaRPr lang="en-GB" dirty="0"/>
          </a:p>
        </p:txBody>
      </p:sp>
      <p:pic>
        <p:nvPicPr>
          <p:cNvPr id="15" name="Picture 14" descr="Graphical user interface, text, application&#10;&#10;Description automatically generated">
            <a:extLst>
              <a:ext uri="{FF2B5EF4-FFF2-40B4-BE49-F238E27FC236}">
                <a16:creationId xmlns:a16="http://schemas.microsoft.com/office/drawing/2014/main" id="{0BA9E5AB-B10E-8865-6208-DF423561F495}"/>
              </a:ext>
            </a:extLst>
          </p:cNvPr>
          <p:cNvPicPr>
            <a:picLocks noChangeAspect="1"/>
          </p:cNvPicPr>
          <p:nvPr/>
        </p:nvPicPr>
        <p:blipFill rotWithShape="1">
          <a:blip r:embed="rId4"/>
          <a:srcRect t="8502" b="10594"/>
          <a:stretch/>
        </p:blipFill>
        <p:spPr>
          <a:xfrm>
            <a:off x="2566468" y="1635125"/>
            <a:ext cx="1816807" cy="2609038"/>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9BA7F917-DC33-0BED-B129-54324E123BEE}"/>
              </a:ext>
            </a:extLst>
          </p:cNvPr>
          <p:cNvSpPr txBox="1">
            <a:spLocks/>
          </p:cNvSpPr>
          <p:nvPr/>
        </p:nvSpPr>
        <p:spPr>
          <a:xfrm>
            <a:off x="4666744" y="1402978"/>
            <a:ext cx="2184927" cy="3149580"/>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rgbClr val="1E2834"/>
                </a:solidFill>
                <a:latin typeface="Roboto Light" panose="02000000000000000000" pitchFamily="2" charset="0"/>
              </a:rPr>
              <a:t>Personal Statement Builder </a:t>
            </a:r>
          </a:p>
          <a:p>
            <a:pPr marL="0" indent="0">
              <a:buNone/>
            </a:pPr>
            <a:r>
              <a:rPr lang="en-GB" sz="1800" dirty="0">
                <a:solidFill>
                  <a:srgbClr val="1E2834"/>
                </a:solidFill>
                <a:latin typeface="Roboto Light" panose="02000000000000000000" pitchFamily="2" charset="0"/>
              </a:rPr>
              <a:t>Designed to help you think about what to include, and how to lay it all out. It counts how many characters you’ve used, so it’s easy to see when you’re close to the 4,000 character limit.</a:t>
            </a:r>
          </a:p>
        </p:txBody>
      </p:sp>
    </p:spTree>
    <p:extLst>
      <p:ext uri="{BB962C8B-B14F-4D97-AF65-F5344CB8AC3E}">
        <p14:creationId xmlns:p14="http://schemas.microsoft.com/office/powerpoint/2010/main" val="432193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4294967295"/>
          </p:nvPr>
        </p:nvSpPr>
        <p:spPr>
          <a:xfrm>
            <a:off x="459437" y="1413466"/>
            <a:ext cx="3917950" cy="2625725"/>
          </a:xfrm>
        </p:spPr>
        <p:txBody>
          <a:bodyPr/>
          <a:lstStyle/>
          <a:p>
            <a:pPr marL="0" lvl="0" indent="0">
              <a:buNone/>
            </a:pPr>
            <a:r>
              <a:rPr lang="en-GB" sz="1800" b="1" dirty="0">
                <a:latin typeface="Roboto Light" panose="02000000000000000000" pitchFamily="2" charset="0"/>
              </a:rPr>
              <a:t>UCAS Customer Experience Centre:</a:t>
            </a:r>
          </a:p>
          <a:p>
            <a:pPr marL="0" lvl="0" indent="0">
              <a:buNone/>
            </a:pPr>
            <a:r>
              <a:rPr lang="en-GB" sz="1800" dirty="0">
                <a:latin typeface="Roboto Light" panose="02000000000000000000" pitchFamily="2" charset="0"/>
              </a:rPr>
              <a:t>0371 468 0 468</a:t>
            </a:r>
          </a:p>
          <a:p>
            <a:pPr marL="0" lvl="0" indent="0">
              <a:buNone/>
            </a:pPr>
            <a:endParaRPr lang="en-GB" sz="800" b="1" dirty="0">
              <a:latin typeface="Roboto Light" panose="02000000000000000000" pitchFamily="2" charset="0"/>
            </a:endParaRPr>
          </a:p>
          <a:p>
            <a:pPr marL="0" lvl="0" indent="0">
              <a:buNone/>
            </a:pPr>
            <a:r>
              <a:rPr lang="en-GB" sz="1800" b="1" dirty="0">
                <a:latin typeface="Roboto Light" panose="02000000000000000000" pitchFamily="2" charset="0"/>
              </a:rPr>
              <a:t>From outside the UK:</a:t>
            </a:r>
          </a:p>
          <a:p>
            <a:pPr marL="0" lvl="0" indent="0">
              <a:buNone/>
            </a:pPr>
            <a:r>
              <a:rPr lang="en-GB" sz="1800" dirty="0">
                <a:latin typeface="Roboto Light" panose="02000000000000000000" pitchFamily="2" charset="0"/>
              </a:rPr>
              <a:t>+44 330 3330 230</a:t>
            </a:r>
          </a:p>
          <a:p>
            <a:pPr marL="0" lvl="0" indent="0">
              <a:buNone/>
            </a:pPr>
            <a:endParaRPr lang="en-US" sz="800" dirty="0">
              <a:latin typeface="Roboto Light" panose="02000000000000000000" pitchFamily="2" charset="0"/>
            </a:endParaRPr>
          </a:p>
          <a:p>
            <a:pPr marL="0" lvl="0" indent="0">
              <a:buNone/>
            </a:pPr>
            <a:r>
              <a:rPr lang="en-US" sz="1800" dirty="0">
                <a:latin typeface="Roboto Light" panose="02000000000000000000" pitchFamily="2" charset="0"/>
              </a:rPr>
              <a:t>Monday to Friday</a:t>
            </a:r>
          </a:p>
          <a:p>
            <a:pPr marL="0" lvl="0" indent="0">
              <a:buNone/>
            </a:pPr>
            <a:r>
              <a:rPr lang="en-US" sz="1800" dirty="0">
                <a:latin typeface="Roboto Light" panose="02000000000000000000" pitchFamily="2" charset="0"/>
              </a:rPr>
              <a:t>08:30 – 18:00 (UK time)</a:t>
            </a:r>
            <a:endParaRPr lang="en-GB" sz="1800" dirty="0">
              <a:latin typeface="Roboto Light" panose="02000000000000000000" pitchFamily="2" charset="0"/>
            </a:endParaRPr>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459437" y="43750"/>
            <a:ext cx="3832225" cy="987425"/>
          </a:xfrm>
        </p:spPr>
        <p:txBody>
          <a:bodyPr/>
          <a:lstStyle/>
          <a:p>
            <a:pPr lvl="0"/>
            <a:r>
              <a:rPr lang="en-GB" dirty="0"/>
              <a:t>Our </a:t>
            </a:r>
            <a:r>
              <a:rPr lang="en-GB" dirty="0">
                <a:solidFill>
                  <a:schemeClr val="accent3"/>
                </a:solidFill>
              </a:rPr>
              <a:t>support</a:t>
            </a:r>
            <a:r>
              <a:rPr lang="en-GB" dirty="0"/>
              <a:t> </a:t>
            </a:r>
            <a:endParaRPr lang="en-GB" dirty="0">
              <a:solidFill>
                <a:schemeClr val="bg1"/>
              </a:solidFill>
            </a:endParaRP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14</a:t>
            </a:fld>
            <a:endParaRPr lang="en-US" sz="900" b="0" i="0" u="none" strike="noStrike" kern="1200" cap="none" spc="0" baseline="0">
              <a:solidFill>
                <a:srgbClr val="1F2834"/>
              </a:solidFill>
              <a:uFillTx/>
              <a:latin typeface="Calibri"/>
            </a:endParaRPr>
          </a:p>
        </p:txBody>
      </p:sp>
      <p:grpSp>
        <p:nvGrpSpPr>
          <p:cNvPr id="19" name="Group 18">
            <a:extLst>
              <a:ext uri="{FF2B5EF4-FFF2-40B4-BE49-F238E27FC236}">
                <a16:creationId xmlns:a16="http://schemas.microsoft.com/office/drawing/2014/main" id="{3C4D4C96-0A94-D9B9-7F83-271F7B4428FB}"/>
              </a:ext>
            </a:extLst>
          </p:cNvPr>
          <p:cNvGrpSpPr/>
          <p:nvPr/>
        </p:nvGrpSpPr>
        <p:grpSpPr>
          <a:xfrm>
            <a:off x="4618747" y="2423815"/>
            <a:ext cx="500456" cy="500456"/>
            <a:chOff x="5963303" y="1415834"/>
            <a:chExt cx="500456" cy="500456"/>
          </a:xfrm>
          <a:solidFill>
            <a:schemeClr val="accent3"/>
          </a:solidFill>
        </p:grpSpPr>
        <p:sp>
          <p:nvSpPr>
            <p:cNvPr id="20" name="Oval 19">
              <a:extLst>
                <a:ext uri="{FF2B5EF4-FFF2-40B4-BE49-F238E27FC236}">
                  <a16:creationId xmlns:a16="http://schemas.microsoft.com/office/drawing/2014/main" id="{AEC9CAD0-DC79-2356-F7E9-79BCE6665371}"/>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1" name="Picture 20">
              <a:extLst>
                <a:ext uri="{FF2B5EF4-FFF2-40B4-BE49-F238E27FC236}">
                  <a16:creationId xmlns:a16="http://schemas.microsoft.com/office/drawing/2014/main" id="{04E7B362-5D72-BDE5-2F99-C70FBEB2B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32" name="Group 31">
            <a:extLst>
              <a:ext uri="{FF2B5EF4-FFF2-40B4-BE49-F238E27FC236}">
                <a16:creationId xmlns:a16="http://schemas.microsoft.com/office/drawing/2014/main" id="{A2F7A9C2-54F0-2E72-B4C6-D55898E0A0B9}"/>
              </a:ext>
            </a:extLst>
          </p:cNvPr>
          <p:cNvGrpSpPr/>
          <p:nvPr/>
        </p:nvGrpSpPr>
        <p:grpSpPr>
          <a:xfrm>
            <a:off x="4638472" y="1026610"/>
            <a:ext cx="4612622" cy="3294867"/>
            <a:chOff x="1090939" y="1048792"/>
            <a:chExt cx="4612622" cy="3294867"/>
          </a:xfrm>
        </p:grpSpPr>
        <p:sp>
          <p:nvSpPr>
            <p:cNvPr id="14" name="Text Placeholder 8">
              <a:extLst>
                <a:ext uri="{FF2B5EF4-FFF2-40B4-BE49-F238E27FC236}">
                  <a16:creationId xmlns:a16="http://schemas.microsoft.com/office/drawing/2014/main" id="{B7253945-DF7B-88B9-C378-E6D2E1BD3AB6}"/>
                </a:ext>
              </a:extLst>
            </p:cNvPr>
            <p:cNvSpPr txBox="1">
              <a:spLocks/>
            </p:cNvSpPr>
            <p:nvPr/>
          </p:nvSpPr>
          <p:spPr>
            <a:xfrm>
              <a:off x="1668496" y="1153487"/>
              <a:ext cx="1453049" cy="286264"/>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a:solidFill>
                    <a:schemeClr val="tx1"/>
                  </a:solidFill>
                  <a:latin typeface="Roboto Light" panose="02000000000000000000" pitchFamily="2" charset="0"/>
                </a:rPr>
                <a:t>@ucas_online</a:t>
              </a:r>
              <a:endParaRPr lang="en-GB" dirty="0">
                <a:solidFill>
                  <a:schemeClr val="tx1"/>
                </a:solidFill>
                <a:latin typeface="Roboto Light" panose="02000000000000000000" pitchFamily="2" charset="0"/>
              </a:endParaRPr>
            </a:p>
          </p:txBody>
        </p:sp>
        <p:grpSp>
          <p:nvGrpSpPr>
            <p:cNvPr id="15" name="Group 14">
              <a:extLst>
                <a:ext uri="{FF2B5EF4-FFF2-40B4-BE49-F238E27FC236}">
                  <a16:creationId xmlns:a16="http://schemas.microsoft.com/office/drawing/2014/main" id="{FEDCFC29-0AA9-C36B-0FEF-CAC92084FEC5}"/>
                </a:ext>
              </a:extLst>
            </p:cNvPr>
            <p:cNvGrpSpPr/>
            <p:nvPr/>
          </p:nvGrpSpPr>
          <p:grpSpPr>
            <a:xfrm>
              <a:off x="1094557" y="1048792"/>
              <a:ext cx="500456" cy="500456"/>
              <a:chOff x="5963303" y="1415834"/>
              <a:chExt cx="500456" cy="500456"/>
            </a:xfrm>
            <a:solidFill>
              <a:schemeClr val="accent3"/>
            </a:solidFill>
          </p:grpSpPr>
          <p:sp>
            <p:nvSpPr>
              <p:cNvPr id="16" name="Oval 15">
                <a:extLst>
                  <a:ext uri="{FF2B5EF4-FFF2-40B4-BE49-F238E27FC236}">
                    <a16:creationId xmlns:a16="http://schemas.microsoft.com/office/drawing/2014/main" id="{240CD9D2-FBD9-300D-29DB-6F5D2766D1A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C97969E4-B8C2-3827-F88C-13EBE693DB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18" name="Picture 17">
              <a:extLst>
                <a:ext uri="{FF2B5EF4-FFF2-40B4-BE49-F238E27FC236}">
                  <a16:creationId xmlns:a16="http://schemas.microsoft.com/office/drawing/2014/main" id="{96DBAC49-DCA8-2BBC-F3BF-33B5832422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4557" y="1768506"/>
              <a:ext cx="481841" cy="500456"/>
            </a:xfrm>
            <a:prstGeom prst="rect">
              <a:avLst/>
            </a:prstGeom>
            <a:solidFill>
              <a:schemeClr val="accent3"/>
            </a:solidFill>
          </p:spPr>
        </p:pic>
        <p:grpSp>
          <p:nvGrpSpPr>
            <p:cNvPr id="22" name="Group 21">
              <a:extLst>
                <a:ext uri="{FF2B5EF4-FFF2-40B4-BE49-F238E27FC236}">
                  <a16:creationId xmlns:a16="http://schemas.microsoft.com/office/drawing/2014/main" id="{DF9D0B19-56BF-F463-6D5E-0DEFD16ABE66}"/>
                </a:ext>
              </a:extLst>
            </p:cNvPr>
            <p:cNvGrpSpPr/>
            <p:nvPr/>
          </p:nvGrpSpPr>
          <p:grpSpPr>
            <a:xfrm>
              <a:off x="1090939" y="3843203"/>
              <a:ext cx="500456" cy="500456"/>
              <a:chOff x="5963303" y="3801443"/>
              <a:chExt cx="500456" cy="500456"/>
            </a:xfrm>
            <a:solidFill>
              <a:schemeClr val="accent3"/>
            </a:solidFill>
          </p:grpSpPr>
          <p:sp>
            <p:nvSpPr>
              <p:cNvPr id="23" name="Oval 22">
                <a:extLst>
                  <a:ext uri="{FF2B5EF4-FFF2-40B4-BE49-F238E27FC236}">
                    <a16:creationId xmlns:a16="http://schemas.microsoft.com/office/drawing/2014/main" id="{70B7C330-94A4-7444-6E1A-532068A5B048}"/>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3014F56D-3194-1A1D-7583-B41DE01D63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25" name="Text Placeholder 8">
              <a:extLst>
                <a:ext uri="{FF2B5EF4-FFF2-40B4-BE49-F238E27FC236}">
                  <a16:creationId xmlns:a16="http://schemas.microsoft.com/office/drawing/2014/main" id="{BA78250C-7529-321E-0CEF-FDEB5BA42B81}"/>
                </a:ext>
              </a:extLst>
            </p:cNvPr>
            <p:cNvSpPr txBox="1">
              <a:spLocks/>
            </p:cNvSpPr>
            <p:nvPr/>
          </p:nvSpPr>
          <p:spPr>
            <a:xfrm>
              <a:off x="1856098" y="1870223"/>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sp>
          <p:nvSpPr>
            <p:cNvPr id="26" name="Text Placeholder 8">
              <a:extLst>
                <a:ext uri="{FF2B5EF4-FFF2-40B4-BE49-F238E27FC236}">
                  <a16:creationId xmlns:a16="http://schemas.microsoft.com/office/drawing/2014/main" id="{6B2FA212-E524-6D15-0F74-B703D208BC7E}"/>
                </a:ext>
              </a:extLst>
            </p:cNvPr>
            <p:cNvSpPr txBox="1">
              <a:spLocks/>
            </p:cNvSpPr>
            <p:nvPr/>
          </p:nvSpPr>
          <p:spPr>
            <a:xfrm>
              <a:off x="1852480" y="3992464"/>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@UCASonline</a:t>
              </a:r>
              <a:endParaRPr lang="en-GB" dirty="0">
                <a:latin typeface="Roboto Light" panose="02000000000000000000" pitchFamily="2" charset="0"/>
              </a:endParaRPr>
            </a:p>
          </p:txBody>
        </p:sp>
        <p:sp>
          <p:nvSpPr>
            <p:cNvPr id="27" name="Text Placeholder 8">
              <a:extLst>
                <a:ext uri="{FF2B5EF4-FFF2-40B4-BE49-F238E27FC236}">
                  <a16:creationId xmlns:a16="http://schemas.microsoft.com/office/drawing/2014/main" id="{7EBFB5FF-CAC2-2C0A-C52F-CDBD0B940586}"/>
                </a:ext>
              </a:extLst>
            </p:cNvPr>
            <p:cNvSpPr txBox="1">
              <a:spLocks/>
            </p:cNvSpPr>
            <p:nvPr/>
          </p:nvSpPr>
          <p:spPr>
            <a:xfrm>
              <a:off x="1871386" y="2581116"/>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grpSp>
          <p:nvGrpSpPr>
            <p:cNvPr id="28" name="Group 27">
              <a:extLst>
                <a:ext uri="{FF2B5EF4-FFF2-40B4-BE49-F238E27FC236}">
                  <a16:creationId xmlns:a16="http://schemas.microsoft.com/office/drawing/2014/main" id="{72C2A273-A5CD-2566-FDC9-3A807655E410}"/>
                </a:ext>
              </a:extLst>
            </p:cNvPr>
            <p:cNvGrpSpPr/>
            <p:nvPr/>
          </p:nvGrpSpPr>
          <p:grpSpPr>
            <a:xfrm>
              <a:off x="1091086" y="3173944"/>
              <a:ext cx="500456" cy="500456"/>
              <a:chOff x="2764076" y="1349181"/>
              <a:chExt cx="500456" cy="500456"/>
            </a:xfrm>
            <a:solidFill>
              <a:schemeClr val="accent3"/>
            </a:solidFill>
          </p:grpSpPr>
          <p:sp>
            <p:nvSpPr>
              <p:cNvPr id="29" name="Oval 28">
                <a:extLst>
                  <a:ext uri="{FF2B5EF4-FFF2-40B4-BE49-F238E27FC236}">
                    <a16:creationId xmlns:a16="http://schemas.microsoft.com/office/drawing/2014/main" id="{81CC0643-F7D9-3770-5E10-EFBE40AA3F8C}"/>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5E3ED1D3-1688-F474-0011-0AEE9B9269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31" name="Text Placeholder 8">
              <a:extLst>
                <a:ext uri="{FF2B5EF4-FFF2-40B4-BE49-F238E27FC236}">
                  <a16:creationId xmlns:a16="http://schemas.microsoft.com/office/drawing/2014/main" id="{2B5BEDFD-04E6-1AD2-B8F5-D4B671C41567}"/>
                </a:ext>
              </a:extLst>
            </p:cNvPr>
            <p:cNvSpPr txBox="1">
              <a:spLocks/>
            </p:cNvSpPr>
            <p:nvPr/>
          </p:nvSpPr>
          <p:spPr>
            <a:xfrm>
              <a:off x="1852481" y="3315771"/>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a:t>
              </a:r>
              <a:endParaRPr lang="en-GB" dirty="0">
                <a:latin typeface="Roboto Light" panose="02000000000000000000" pitchFamily="2" charset="0"/>
              </a:endParaRPr>
            </a:p>
          </p:txBody>
        </p:sp>
      </p:grpSp>
      <p:sp>
        <p:nvSpPr>
          <p:cNvPr id="36" name="Date Placeholder 3">
            <a:extLst>
              <a:ext uri="{FF2B5EF4-FFF2-40B4-BE49-F238E27FC236}">
                <a16:creationId xmlns:a16="http://schemas.microsoft.com/office/drawing/2014/main" id="{A56A6855-D116-8611-9E33-8176052E16A6}"/>
              </a:ext>
            </a:extLst>
          </p:cNvPr>
          <p:cNvSpPr txBox="1"/>
          <p:nvPr/>
        </p:nvSpPr>
        <p:spPr>
          <a:xfrm>
            <a:off x="5929824" y="484538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dirty="0">
              <a:solidFill>
                <a:srgbClr val="FFFFFF"/>
              </a:solidFill>
              <a:uFillTx/>
              <a:latin typeface="Calibri"/>
            </a:endParaRPr>
          </a:p>
        </p:txBody>
      </p:sp>
      <p:sp>
        <p:nvSpPr>
          <p:cNvPr id="37" name="Slide Number Placeholder 5">
            <a:extLst>
              <a:ext uri="{FF2B5EF4-FFF2-40B4-BE49-F238E27FC236}">
                <a16:creationId xmlns:a16="http://schemas.microsoft.com/office/drawing/2014/main" id="{858DAF31-E645-710D-AD75-25D3C99F3817}"/>
              </a:ext>
            </a:extLst>
          </p:cNvPr>
          <p:cNvSpPr txBox="1"/>
          <p:nvPr/>
        </p:nvSpPr>
        <p:spPr>
          <a:xfrm>
            <a:off x="8272417" y="484538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14</a:t>
            </a:fld>
            <a:endParaRPr lang="en-US" sz="900" kern="0">
              <a:solidFill>
                <a:schemeClr val="bg1"/>
              </a:solidFill>
              <a:latin typeface="Calibri"/>
            </a:endParaRPr>
          </a:p>
        </p:txBody>
      </p:sp>
      <p:sp>
        <p:nvSpPr>
          <p:cNvPr id="38" name="Footer Placeholder 4">
            <a:extLst>
              <a:ext uri="{FF2B5EF4-FFF2-40B4-BE49-F238E27FC236}">
                <a16:creationId xmlns:a16="http://schemas.microsoft.com/office/drawing/2014/main" id="{70121915-54EF-3E5E-9A50-0E4106A386BE}"/>
              </a:ext>
            </a:extLst>
          </p:cNvPr>
          <p:cNvSpPr txBox="1"/>
          <p:nvPr/>
        </p:nvSpPr>
        <p:spPr>
          <a:xfrm>
            <a:off x="253321" y="4845383"/>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ctrTitle"/>
          </p:nvPr>
        </p:nvSpPr>
        <p:spPr>
          <a:noFill/>
        </p:spPr>
        <p:txBody>
          <a:bodyPr/>
          <a:lstStyle/>
          <a:p>
            <a:pPr lvl="0"/>
            <a:r>
              <a:rPr lang="en-GB" dirty="0"/>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15</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idx="4294967295"/>
          </p:nvPr>
        </p:nvSpPr>
        <p:spPr>
          <a:xfrm>
            <a:off x="287341" y="103758"/>
            <a:ext cx="7610475" cy="1019175"/>
          </a:xfrm>
        </p:spPr>
        <p:txBody>
          <a:bodyPr>
            <a:normAutofit/>
          </a:bodyPr>
          <a:lstStyle/>
          <a:p>
            <a:pPr lvl="0"/>
            <a:r>
              <a:rPr lang="en-GB" dirty="0">
                <a:solidFill>
                  <a:schemeClr val="accent3"/>
                </a:solidFill>
                <a:latin typeface="Roboto "/>
              </a:rPr>
              <a:t>Discover</a:t>
            </a:r>
            <a:r>
              <a:rPr lang="en-GB" dirty="0">
                <a:solidFill>
                  <a:schemeClr val="accent6"/>
                </a:solidFill>
                <a:latin typeface="Roboto "/>
              </a:rPr>
              <a:t> </a:t>
            </a:r>
            <a:r>
              <a:rPr lang="en-GB" dirty="0">
                <a:latin typeface="Roboto "/>
              </a:rPr>
              <a:t>your</a:t>
            </a:r>
            <a:r>
              <a:rPr lang="en-GB" dirty="0">
                <a:solidFill>
                  <a:srgbClr val="1E2834"/>
                </a:solidFill>
                <a:latin typeface="Roboto "/>
              </a:rPr>
              <a:t> options</a:t>
            </a:r>
            <a:endParaRPr lang="en-GB" dirty="0">
              <a:latin typeface="Roboto "/>
            </a:endParaRP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916A6EF-879A-4E0C-B619-2C9C26E0722C}" type="datetime4">
              <a:rPr lang="en-GB" sz="900" kern="0" smtClean="0">
                <a:solidFill>
                  <a:srgbClr val="FFFFFF"/>
                </a:solidFill>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kern="0">
              <a:solidFill>
                <a:srgbClr val="FFFFFF"/>
              </a:solidFill>
              <a:latin typeface="Calibri"/>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a:solidFill>
                  <a:srgbClr val="FFFFFF"/>
                </a:solidFill>
                <a:latin typeface="Calibri"/>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FFFFFF"/>
                </a:solidFill>
                <a:latin typeface="Calibri"/>
              </a:rPr>
              <a:t>|   </a:t>
            </a:r>
            <a:fld id="{85DAA1C7-7D03-4C8A-92A3-83C066AE1820}" type="slidenum">
              <a:rPr sz="900" kern="0" smtClean="0">
                <a:solidFill>
                  <a:srgbClr val="FFFFFF"/>
                </a:solidFill>
                <a:latin typeface="Calibri"/>
              </a:rPr>
              <a:t>2</a:t>
            </a:fld>
            <a:endParaRPr lang="en-US" sz="900" kern="0">
              <a:solidFill>
                <a:srgbClr val="FFFFFF"/>
              </a:solidFill>
              <a:latin typeface="Calibri"/>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extLst>
              <p:ext uri="{D42A27DB-BD31-4B8C-83A1-F6EECF244321}">
                <p14:modId xmlns:p14="http://schemas.microsoft.com/office/powerpoint/2010/main" val="3794799468"/>
              </p:ext>
            </p:extLst>
          </p:nvPr>
        </p:nvGraphicFramePr>
        <p:xfrm>
          <a:off x="287341" y="1022768"/>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909848"/>
            <a:ext cx="8450036"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defTabSz="914400" eaLnBrk="1" hangingPunct="1">
              <a:lnSpc>
                <a:spcPct val="90000"/>
              </a:lnSpc>
              <a:spcAft>
                <a:spcPts val="600"/>
              </a:spcAft>
              <a:defRPr/>
            </a:pPr>
            <a:r>
              <a:rPr lang="en-US" dirty="0">
                <a:latin typeface="Roboto Light" panose="02000000000000000000" pitchFamily="2" charset="0"/>
                <a:ea typeface="Roboto Light" panose="02000000000000000000" pitchFamily="2" charset="0"/>
                <a:cs typeface="Roboto Light" panose="02000000000000000000" pitchFamily="2" charset="0"/>
              </a:rPr>
              <a:t>Register for the UCAS Hub to understand all your options and make the right choices for you</a:t>
            </a:r>
            <a:r>
              <a:rPr lang="en-GB" altLang="en-US" dirty="0">
                <a:latin typeface="Roboto Light" panose="02000000000000000000" pitchFamily="2" charset="0"/>
                <a:ea typeface="Roboto Light" panose="02000000000000000000" pitchFamily="2" charset="0"/>
                <a:cs typeface="Roboto Light" panose="02000000000000000000" pitchFamily="2" charset="0"/>
              </a:rPr>
              <a:t>: </a:t>
            </a:r>
            <a:r>
              <a:rPr lang="en-GB" altLang="en-US" dirty="0">
                <a:solidFill>
                  <a:srgbClr val="FF0000"/>
                </a:solidFill>
                <a:latin typeface="Roboto Light" panose="02000000000000000000" pitchFamily="2" charset="0"/>
                <a:ea typeface="Roboto Light" panose="02000000000000000000" pitchFamily="2" charset="0"/>
                <a:cs typeface="Roboto Light" panose="02000000000000000000" pitchFamily="2" charset="0"/>
              </a:rPr>
              <a:t>ucas.com/hub</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11137" y="-107597"/>
            <a:ext cx="3832176" cy="987425"/>
          </a:xfrm>
        </p:spPr>
        <p:txBody>
          <a:bodyPr/>
          <a:lstStyle/>
          <a:p>
            <a:r>
              <a:rPr lang="en-GB" dirty="0">
                <a:solidFill>
                  <a:schemeClr val="accent3"/>
                </a:solidFill>
                <a:latin typeface="Roboto" panose="02000000000000000000" pitchFamily="2" charset="0"/>
              </a:rPr>
              <a:t>Discover</a:t>
            </a:r>
            <a:r>
              <a:rPr lang="en-GB" dirty="0">
                <a:latin typeface="Roboto" panose="02000000000000000000" pitchFamily="2" charset="0"/>
              </a:rPr>
              <a:t> your options </a:t>
            </a:r>
          </a:p>
        </p:txBody>
      </p:sp>
      <p:sp>
        <p:nvSpPr>
          <p:cNvPr id="2" name="Picture Placeholder 1">
            <a:extLst>
              <a:ext uri="{FF2B5EF4-FFF2-40B4-BE49-F238E27FC236}">
                <a16:creationId xmlns:a16="http://schemas.microsoft.com/office/drawing/2014/main" id="{8A1E1B4B-7887-C52D-3786-8E27109703EA}"/>
              </a:ext>
            </a:extLst>
          </p:cNvPr>
          <p:cNvSpPr>
            <a:spLocks noGrp="1"/>
          </p:cNvSpPr>
          <p:nvPr>
            <p:ph type="pic" idx="1"/>
          </p:nvPr>
        </p:nvSpPr>
        <p:spPr/>
        <p:txBody>
          <a:bodyPr/>
          <a:lstStyle/>
          <a:p>
            <a:endParaRPr lang="en-GB"/>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7" y="1142404"/>
            <a:ext cx="4025091" cy="3359894"/>
          </a:xfrm>
        </p:spPr>
        <p:txBody>
          <a:bodyPr/>
          <a:lstStyle/>
          <a:p>
            <a:r>
              <a:rPr lang="en-GB" sz="1500" dirty="0">
                <a:latin typeface="Roboto Light" panose="02000000000000000000" pitchFamily="2" charset="0"/>
              </a:rPr>
              <a:t>Register with the UCAS Hub to: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explore careers, subjects, places, and apprenticeships in one place</a:t>
            </a:r>
          </a:p>
          <a:p>
            <a:pPr marL="171450" indent="-171450">
              <a:buClr>
                <a:srgbClr val="836CD8"/>
              </a:buClr>
              <a:buFont typeface="Arial" panose="020B0604020202020204" pitchFamily="34" charset="0"/>
              <a:buChar char="•"/>
            </a:pPr>
            <a:r>
              <a:rPr lang="en-GB" sz="1500" dirty="0">
                <a:latin typeface="Roboto Light" panose="02000000000000000000" pitchFamily="2" charset="0"/>
              </a:rPr>
              <a:t>find and favourite over 35,000 courses</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search for open days, events and virtual tours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turn predicted grades into UCAS Tariff points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those in the know using </a:t>
            </a:r>
            <a:r>
              <a:rPr lang="en-GB" sz="1500" dirty="0" err="1">
                <a:latin typeface="Roboto Light" panose="02000000000000000000" pitchFamily="2" charset="0"/>
                <a:hlinkClick r:id="rId2"/>
              </a:rPr>
              <a:t>Unibuddy</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try before you apply with </a:t>
            </a:r>
            <a:r>
              <a:rPr lang="en-GB" sz="1500" dirty="0">
                <a:latin typeface="Roboto Light" panose="02000000000000000000" pitchFamily="2" charset="0"/>
                <a:hlinkClick r:id="rId3"/>
              </a:rPr>
              <a:t>Subject Spotlights </a:t>
            </a:r>
            <a:r>
              <a:rPr lang="en-GB" sz="1500" dirty="0">
                <a:latin typeface="Roboto Light" panose="02000000000000000000" pitchFamily="2" charset="0"/>
              </a:rPr>
              <a:t>from Springpod.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take the </a:t>
            </a:r>
            <a:r>
              <a:rPr lang="en-GB" sz="1500" dirty="0">
                <a:latin typeface="Roboto Light" panose="02000000000000000000" pitchFamily="2" charset="0"/>
                <a:hlinkClick r:id="rId4"/>
              </a:rPr>
              <a:t>UCAS Quiz </a:t>
            </a:r>
            <a:r>
              <a:rPr lang="en-GB" sz="1500" dirty="0">
                <a:latin typeface="Roboto Light" panose="02000000000000000000" pitchFamily="2" charset="0"/>
              </a:rPr>
              <a:t>to find career matches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start your application</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02 October 2024</a:t>
            </a:fld>
            <a:endParaRPr lang="en-US"/>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3</a:t>
            </a:fld>
            <a:endParaRPr lang="en-US"/>
          </a:p>
        </p:txBody>
      </p:sp>
      <p:pic>
        <p:nvPicPr>
          <p:cNvPr id="10" name="Picture 9">
            <a:extLst>
              <a:ext uri="{FF2B5EF4-FFF2-40B4-BE49-F238E27FC236}">
                <a16:creationId xmlns:a16="http://schemas.microsoft.com/office/drawing/2014/main" id="{DFB120CD-49F1-3A16-65BF-6AD9591EA632}"/>
              </a:ext>
            </a:extLst>
          </p:cNvPr>
          <p:cNvPicPr>
            <a:picLocks noGrp="1" noRot="1" noChangeAspect="1" noMove="1" noResize="1" noEditPoints="1" noAdjustHandles="1" noChangeArrowheads="1" noChangeShapeType="1" noCrop="1"/>
          </p:cNvPicPr>
          <p:nvPr/>
        </p:nvPicPr>
        <p:blipFill rotWithShape="1">
          <a:blip r:embed="rId5"/>
          <a:srcRect l="2734" t="2770" r="4515" b="3427"/>
          <a:stretch/>
        </p:blipFill>
        <p:spPr>
          <a:xfrm>
            <a:off x="4825404" y="1168923"/>
            <a:ext cx="3814225" cy="3075117"/>
          </a:xfrm>
          <a:prstGeom prst="roundRect">
            <a:avLst>
              <a:gd name="adj" fmla="val 0"/>
            </a:avLst>
          </a:prstGeom>
        </p:spPr>
      </p:pic>
    </p:spTree>
    <p:extLst>
      <p:ext uri="{BB962C8B-B14F-4D97-AF65-F5344CB8AC3E}">
        <p14:creationId xmlns:p14="http://schemas.microsoft.com/office/powerpoint/2010/main" val="1871129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5DCA5FB-01EE-490B-A758-91BFA7D8A62B}"/>
              </a:ext>
            </a:extLst>
          </p:cNvPr>
          <p:cNvSpPr>
            <a:spLocks noGrp="1"/>
          </p:cNvSpPr>
          <p:nvPr>
            <p:ph type="dt" sz="half" idx="2"/>
          </p:nvPr>
        </p:nvSpPr>
        <p:spPr/>
        <p:txBody>
          <a:bodyPr/>
          <a:lstStyle/>
          <a:p>
            <a:fld id="{C4ED188D-92F4-034A-B0E2-746E3DB61A52}" type="datetime4">
              <a:rPr lang="en-GB" smtClean="0">
                <a:solidFill>
                  <a:schemeClr val="bg1"/>
                </a:solidFill>
              </a:rPr>
              <a:t>02 October 2024</a:t>
            </a:fld>
            <a:endParaRPr lang="en-US">
              <a:solidFill>
                <a:schemeClr val="bg1"/>
              </a:solidFill>
            </a:endParaRPr>
          </a:p>
        </p:txBody>
      </p:sp>
      <p:sp>
        <p:nvSpPr>
          <p:cNvPr id="6" name="Slide Number Placeholder 5">
            <a:extLst>
              <a:ext uri="{FF2B5EF4-FFF2-40B4-BE49-F238E27FC236}">
                <a16:creationId xmlns:a16="http://schemas.microsoft.com/office/drawing/2014/main" id="{5E77B536-2FD7-4291-90A6-AACED5A79DF8}"/>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4</a:t>
            </a:fld>
            <a:endParaRPr lang="en-US">
              <a:solidFill>
                <a:schemeClr val="bg1"/>
              </a:solidFill>
            </a:endParaRPr>
          </a:p>
        </p:txBody>
      </p:sp>
      <p:sp>
        <p:nvSpPr>
          <p:cNvPr id="5" name="Footer Placeholder 4">
            <a:extLst>
              <a:ext uri="{FF2B5EF4-FFF2-40B4-BE49-F238E27FC236}">
                <a16:creationId xmlns:a16="http://schemas.microsoft.com/office/drawing/2014/main" id="{3FE7061A-55B2-4075-A119-75C6EB222ACF}"/>
              </a:ext>
            </a:extLst>
          </p:cNvPr>
          <p:cNvSpPr>
            <a:spLocks noGrp="1"/>
          </p:cNvSpPr>
          <p:nvPr>
            <p:ph type="ftr" sz="quarter" idx="3"/>
          </p:nvPr>
        </p:nvSpPr>
        <p:spPr/>
        <p:txBody>
          <a:bodyPr/>
          <a:lstStyle/>
          <a:p>
            <a:r>
              <a:rPr lang="en-US">
                <a:solidFill>
                  <a:schemeClr val="bg1"/>
                </a:solidFill>
              </a:rPr>
              <a:t>Security marking: PUBLIC</a:t>
            </a:r>
          </a:p>
        </p:txBody>
      </p:sp>
      <p:sp>
        <p:nvSpPr>
          <p:cNvPr id="7" name="Title 6">
            <a:extLst>
              <a:ext uri="{FF2B5EF4-FFF2-40B4-BE49-F238E27FC236}">
                <a16:creationId xmlns:a16="http://schemas.microsoft.com/office/drawing/2014/main" id="{DAAE2842-77EF-42C8-8F1B-9E5548059D6B}"/>
              </a:ext>
            </a:extLst>
          </p:cNvPr>
          <p:cNvSpPr>
            <a:spLocks noGrp="1"/>
          </p:cNvSpPr>
          <p:nvPr>
            <p:ph type="title" idx="4294967295"/>
          </p:nvPr>
        </p:nvSpPr>
        <p:spPr>
          <a:xfrm>
            <a:off x="213360" y="-85091"/>
            <a:ext cx="8228013" cy="1069975"/>
          </a:xfrm>
        </p:spPr>
        <p:txBody>
          <a:bodyPr>
            <a:normAutofit/>
          </a:bodyPr>
          <a:lstStyle/>
          <a:p>
            <a:r>
              <a:rPr lang="en-US" altLang="en-US" b="1" dirty="0">
                <a:solidFill>
                  <a:schemeClr val="accent2"/>
                </a:solidFill>
                <a:latin typeface="Roboto" panose="02000000000000000000" pitchFamily="2" charset="0"/>
              </a:rPr>
              <a:t>Discover</a:t>
            </a:r>
            <a:r>
              <a:rPr lang="en-US" altLang="en-US" b="1" dirty="0">
                <a:latin typeface="Roboto" panose="02000000000000000000" pitchFamily="2" charset="0"/>
              </a:rPr>
              <a:t> your pathways </a:t>
            </a:r>
            <a:endParaRPr lang="en-GB" dirty="0">
              <a:latin typeface="Roboto" panose="02000000000000000000" pitchFamily="2" charset="0"/>
            </a:endParaRPr>
          </a:p>
        </p:txBody>
      </p:sp>
      <p:sp>
        <p:nvSpPr>
          <p:cNvPr id="8" name="Content Placeholder 7">
            <a:extLst>
              <a:ext uri="{FF2B5EF4-FFF2-40B4-BE49-F238E27FC236}">
                <a16:creationId xmlns:a16="http://schemas.microsoft.com/office/drawing/2014/main" id="{40CCBD00-BF1C-4FAA-BA40-36211C2498DC}"/>
              </a:ext>
            </a:extLst>
          </p:cNvPr>
          <p:cNvSpPr>
            <a:spLocks noGrp="1"/>
          </p:cNvSpPr>
          <p:nvPr>
            <p:ph idx="4294967295"/>
          </p:nvPr>
        </p:nvSpPr>
        <p:spPr>
          <a:xfrm>
            <a:off x="202249" y="1167447"/>
            <a:ext cx="8621712" cy="2854325"/>
          </a:xfrm>
        </p:spPr>
        <p:txBody>
          <a:bodyPr>
            <a:noAutofit/>
          </a:bodyPr>
          <a:lstStyle/>
          <a:p>
            <a:pPr eaLnBrk="1" hangingPunct="1">
              <a:spcAft>
                <a:spcPts val="600"/>
              </a:spcAft>
              <a:buClr>
                <a:srgbClr val="FBC651"/>
              </a:buClr>
              <a:defRPr/>
            </a:pPr>
            <a:r>
              <a:rPr lang="en-US" altLang="en-US" sz="1400" b="1" dirty="0">
                <a:latin typeface="Roboto Light" panose="02000000000000000000" pitchFamily="2" charset="0"/>
              </a:rPr>
              <a:t>Certificate of Higher Education (</a:t>
            </a:r>
            <a:r>
              <a:rPr lang="en-US" altLang="en-US" sz="1400" b="1" dirty="0" err="1">
                <a:latin typeface="Roboto Light" panose="02000000000000000000" pitchFamily="2" charset="0"/>
              </a:rPr>
              <a:t>CertHE</a:t>
            </a:r>
            <a:r>
              <a:rPr lang="en-US" altLang="en-US" sz="1400" b="1" dirty="0">
                <a:latin typeface="Roboto Light" panose="02000000000000000000" pitchFamily="2" charset="0"/>
              </a:rPr>
              <a:t>) and Diploma of Higher Education (DipHE): </a:t>
            </a:r>
            <a:r>
              <a:rPr lang="en-US" altLang="en-US" sz="1400" dirty="0">
                <a:latin typeface="Roboto Light" panose="02000000000000000000" pitchFamily="2" charset="0"/>
              </a:rPr>
              <a:t>first and second year of a degree course.</a:t>
            </a:r>
          </a:p>
          <a:p>
            <a:pPr eaLnBrk="1" hangingPunct="1">
              <a:spcAft>
                <a:spcPts val="600"/>
              </a:spcAft>
              <a:buClr>
                <a:srgbClr val="FBC651"/>
              </a:buClr>
              <a:defRPr/>
            </a:pPr>
            <a:r>
              <a:rPr lang="en-US" altLang="en-US" sz="1400" b="1" dirty="0">
                <a:latin typeface="Roboto Light" panose="02000000000000000000" pitchFamily="2" charset="0"/>
              </a:rPr>
              <a:t>Higher National Certificate (HNC) and Higher National Diploma (HND): </a:t>
            </a:r>
            <a:r>
              <a:rPr lang="en-US" altLang="en-US" sz="1400" dirty="0">
                <a:latin typeface="Roboto Light" panose="02000000000000000000" pitchFamily="2" charset="0"/>
              </a:rPr>
              <a:t>HNC is a one-year industry specific course, and the HND is a two-year industry specific course.</a:t>
            </a:r>
          </a:p>
          <a:p>
            <a:pPr eaLnBrk="1" hangingPunct="1">
              <a:spcAft>
                <a:spcPts val="600"/>
              </a:spcAft>
              <a:buClr>
                <a:srgbClr val="FBC651"/>
              </a:buClr>
              <a:defRPr/>
            </a:pPr>
            <a:r>
              <a:rPr lang="en-US" altLang="en-US" sz="1400" b="1" dirty="0">
                <a:latin typeface="Roboto Light" panose="02000000000000000000" pitchFamily="2" charset="0"/>
              </a:rPr>
              <a:t>Higher apprenticeships</a:t>
            </a:r>
            <a:r>
              <a:rPr lang="en-US" altLang="en-US" sz="1400" dirty="0">
                <a:latin typeface="Roboto Light" panose="02000000000000000000" pitchFamily="2" charset="0"/>
              </a:rPr>
              <a:t>: pr</a:t>
            </a:r>
            <a:r>
              <a:rPr lang="en-GB" sz="1400" dirty="0" err="1">
                <a:latin typeface="Roboto Light" panose="02000000000000000000" pitchFamily="2" charset="0"/>
              </a:rPr>
              <a:t>ovide</a:t>
            </a:r>
            <a:r>
              <a:rPr lang="en-GB" sz="1400" dirty="0">
                <a:latin typeface="Roboto Light" panose="02000000000000000000" pitchFamily="2" charset="0"/>
              </a:rPr>
              <a:t> an opportunity to gain Level 4 qualifications or above, e.g. HND, or foundation degree while you work. Can take from one to five years to complete, depending on the course level. </a:t>
            </a:r>
            <a:endParaRPr lang="en-US" altLang="en-US" sz="1400" dirty="0">
              <a:latin typeface="Roboto Light" panose="02000000000000000000" pitchFamily="2" charset="0"/>
            </a:endParaRPr>
          </a:p>
          <a:p>
            <a:pPr eaLnBrk="1" hangingPunct="1">
              <a:spcAft>
                <a:spcPts val="600"/>
              </a:spcAft>
              <a:buClr>
                <a:srgbClr val="FBC651"/>
              </a:buClr>
              <a:defRPr/>
            </a:pPr>
            <a:r>
              <a:rPr lang="en-US" altLang="en-US" sz="1400" b="1" dirty="0">
                <a:latin typeface="Roboto Light" panose="02000000000000000000" pitchFamily="2" charset="0"/>
              </a:rPr>
              <a:t>Foundation degree: </a:t>
            </a:r>
            <a:r>
              <a:rPr lang="en-US" altLang="en-US" sz="1400" dirty="0">
                <a:latin typeface="Roboto Light" panose="02000000000000000000" pitchFamily="2" charset="0"/>
              </a:rPr>
              <a:t>flexible vocational qualification, combining both academic study and workplace learning. It usually takes two years to complete.</a:t>
            </a:r>
          </a:p>
          <a:p>
            <a:pPr eaLnBrk="1" hangingPunct="1">
              <a:spcAft>
                <a:spcPts val="600"/>
              </a:spcAft>
              <a:buClr>
                <a:srgbClr val="FBC651"/>
              </a:buClr>
              <a:defRPr/>
            </a:pPr>
            <a:r>
              <a:rPr lang="en-US" altLang="en-US" sz="1400" b="1" dirty="0">
                <a:latin typeface="Roboto Light" panose="02000000000000000000" pitchFamily="2" charset="0"/>
              </a:rPr>
              <a:t>Bachelor’s or undergraduate degree: </a:t>
            </a:r>
            <a:r>
              <a:rPr lang="en-US" altLang="en-US" sz="1400" dirty="0">
                <a:latin typeface="Roboto Light" panose="02000000000000000000" pitchFamily="2" charset="0"/>
              </a:rPr>
              <a:t>a three to four-year course which can also be available as a part-time option, allowing you to study and work.</a:t>
            </a:r>
          </a:p>
          <a:p>
            <a:pPr eaLnBrk="1" hangingPunct="1">
              <a:buClr>
                <a:srgbClr val="FBC651"/>
              </a:buClr>
              <a:defRPr/>
            </a:pPr>
            <a:r>
              <a:rPr lang="en-US" altLang="en-US" sz="1400" b="1" dirty="0">
                <a:latin typeface="Roboto Light" panose="02000000000000000000" pitchFamily="2" charset="0"/>
              </a:rPr>
              <a:t>Degree apprenticeships: </a:t>
            </a:r>
            <a:r>
              <a:rPr lang="en-GB" sz="1400" dirty="0">
                <a:latin typeface="Roboto Light" panose="02000000000000000000" pitchFamily="2" charset="0"/>
              </a:rPr>
              <a:t>enable you to gain a full undergraduate or master’s degree while you work. Degree apprenticeships take three to six years to complete, depending on the course.</a:t>
            </a:r>
            <a:endParaRPr lang="en-US" altLang="en-US" sz="1400" dirty="0">
              <a:latin typeface="Roboto Light" panose="02000000000000000000" pitchFamily="2" charset="0"/>
            </a:endParaRPr>
          </a:p>
        </p:txBody>
      </p:sp>
    </p:spTree>
    <p:extLst>
      <p:ext uri="{BB962C8B-B14F-4D97-AF65-F5344CB8AC3E}">
        <p14:creationId xmlns:p14="http://schemas.microsoft.com/office/powerpoint/2010/main" val="2553235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283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D04384-29A2-75F0-23BD-3BD147D99562}"/>
              </a:ext>
            </a:extLst>
          </p:cNvPr>
          <p:cNvSpPr txBox="1">
            <a:spLocks/>
          </p:cNvSpPr>
          <p:nvPr/>
        </p:nvSpPr>
        <p:spPr>
          <a:xfrm>
            <a:off x="280780" y="2227055"/>
            <a:ext cx="4482718" cy="2057226"/>
          </a:xfrm>
          <a:prstGeom prst="rect">
            <a:avLst/>
          </a:prstGeom>
        </p:spPr>
        <p:txBody>
          <a:bodyPr vert="horz" lIns="68580" tIns="34290" rIns="68580" bIns="34290"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You can see apprenticeship opportunities alongside undergraduate courses.</a:t>
            </a:r>
          </a:p>
          <a:p>
            <a:pPr marL="0" marR="0" lvl="0" indent="0" algn="l" defTabSz="45714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The UCAS Hub enables you to explore all your options and build your profile in one place.</a:t>
            </a:r>
          </a:p>
        </p:txBody>
      </p:sp>
      <p:grpSp>
        <p:nvGrpSpPr>
          <p:cNvPr id="6" name="Group 5">
            <a:extLst>
              <a:ext uri="{FF2B5EF4-FFF2-40B4-BE49-F238E27FC236}">
                <a16:creationId xmlns:a16="http://schemas.microsoft.com/office/drawing/2014/main" id="{C7B511C2-203B-4807-F293-2F8AEF6A3AFB}"/>
              </a:ext>
            </a:extLst>
          </p:cNvPr>
          <p:cNvGrpSpPr>
            <a:grpSpLocks noGrp="1" noUngrp="1" noRot="1" noMove="1" noResize="1"/>
          </p:cNvGrpSpPr>
          <p:nvPr/>
        </p:nvGrpSpPr>
        <p:grpSpPr>
          <a:xfrm>
            <a:off x="4919586" y="347158"/>
            <a:ext cx="3771816" cy="4033690"/>
            <a:chOff x="4919586" y="347158"/>
            <a:chExt cx="3771816" cy="4033690"/>
          </a:xfrm>
        </p:grpSpPr>
        <p:pic>
          <p:nvPicPr>
            <p:cNvPr id="3" name="Picture 2" descr="A screenshot of a phone&#10;&#10;Description automatically generated">
              <a:extLst>
                <a:ext uri="{FF2B5EF4-FFF2-40B4-BE49-F238E27FC236}">
                  <a16:creationId xmlns:a16="http://schemas.microsoft.com/office/drawing/2014/main" id="{E50F9CEE-7452-DC6C-C456-D2D6D30301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919586" y="347158"/>
              <a:ext cx="2047424" cy="3147319"/>
            </a:xfrm>
            <a:prstGeom prst="roundRect">
              <a:avLst/>
            </a:prstGeom>
            <a:ln>
              <a:solidFill>
                <a:schemeClr val="tx1"/>
              </a:solidFill>
            </a:ln>
          </p:spPr>
        </p:pic>
        <p:pic>
          <p:nvPicPr>
            <p:cNvPr id="4" name="Picture 3" descr="A screenshot of a phone&#10;&#10;Description automatically generated">
              <a:extLst>
                <a:ext uri="{FF2B5EF4-FFF2-40B4-BE49-F238E27FC236}">
                  <a16:creationId xmlns:a16="http://schemas.microsoft.com/office/drawing/2014/main" id="{1D226C6E-516A-027F-2348-3E19B1701B1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763015" y="1181154"/>
              <a:ext cx="1928387" cy="3199694"/>
            </a:xfrm>
            <a:prstGeom prst="roundRect">
              <a:avLst/>
            </a:prstGeom>
            <a:ln>
              <a:solidFill>
                <a:schemeClr val="tx1"/>
              </a:solidFill>
            </a:ln>
          </p:spPr>
        </p:pic>
      </p:grpSp>
      <p:sp>
        <p:nvSpPr>
          <p:cNvPr id="5" name="Title 1">
            <a:extLst>
              <a:ext uri="{FF2B5EF4-FFF2-40B4-BE49-F238E27FC236}">
                <a16:creationId xmlns:a16="http://schemas.microsoft.com/office/drawing/2014/main" id="{7307CD8D-3EF5-2C62-343F-BF0D1BCA9B82}"/>
              </a:ext>
            </a:extLst>
          </p:cNvPr>
          <p:cNvSpPr txBox="1">
            <a:spLocks/>
          </p:cNvSpPr>
          <p:nvPr/>
        </p:nvSpPr>
        <p:spPr>
          <a:xfrm>
            <a:off x="187646" y="437634"/>
            <a:ext cx="4114251" cy="404083"/>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Discover pathways </a:t>
            </a:r>
            <a:r>
              <a:rPr kumimoji="0" lang="en-GB" sz="3600" b="1" i="0" u="none" strike="noStrike" kern="1200" cap="none" spc="0" normalizeH="0" baseline="0" noProof="0" dirty="0">
                <a:ln>
                  <a:noFill/>
                </a:ln>
                <a:solidFill>
                  <a:schemeClr val="accent4"/>
                </a:solidFill>
                <a:effectLst/>
                <a:uLnTx/>
                <a:uFillTx/>
                <a:latin typeface="Roboto Black" panose="02000000000000000000" pitchFamily="2" charset="0"/>
                <a:ea typeface="Roboto Black" panose="02000000000000000000" pitchFamily="2" charset="0"/>
                <a:cs typeface="Arial"/>
              </a:rPr>
              <a:t>Side by side</a:t>
            </a:r>
          </a:p>
        </p:txBody>
      </p:sp>
    </p:spTree>
    <p:extLst>
      <p:ext uri="{BB962C8B-B14F-4D97-AF65-F5344CB8AC3E}">
        <p14:creationId xmlns:p14="http://schemas.microsoft.com/office/powerpoint/2010/main" val="3509346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itting at a table&#10;&#10;Description automatically generated">
            <a:extLst>
              <a:ext uri="{FF2B5EF4-FFF2-40B4-BE49-F238E27FC236}">
                <a16:creationId xmlns:a16="http://schemas.microsoft.com/office/drawing/2014/main" id="{423D4F9F-8797-4AAF-9032-4257D7C5153B}"/>
              </a:ext>
            </a:extLst>
          </p:cNvPr>
          <p:cNvPicPr>
            <a:picLocks noGrp="1" noChangeAspect="1"/>
          </p:cNvPicPr>
          <p:nvPr>
            <p:ph type="pic" sz="quarter" idx="10"/>
          </p:nvPr>
        </p:nvPicPr>
        <p:blipFill>
          <a:blip r:embed="rId2"/>
          <a:srcRect l="20370" r="20370"/>
          <a:stretch/>
        </p:blipFill>
        <p:spPr/>
      </p:pic>
      <p:sp>
        <p:nvSpPr>
          <p:cNvPr id="4" name="Date Placeholder 3">
            <a:extLst>
              <a:ext uri="{FF2B5EF4-FFF2-40B4-BE49-F238E27FC236}">
                <a16:creationId xmlns:a16="http://schemas.microsoft.com/office/drawing/2014/main" id="{552E4ECC-8AA0-4F4C-9DE3-42FD31868FD5}"/>
              </a:ext>
            </a:extLst>
          </p:cNvPr>
          <p:cNvSpPr>
            <a:spLocks noGrp="1"/>
          </p:cNvSpPr>
          <p:nvPr>
            <p:ph type="dt" sz="half" idx="2"/>
          </p:nvPr>
        </p:nvSpPr>
        <p:spPr/>
        <p:txBody>
          <a:bodyPr/>
          <a:lstStyle/>
          <a:p>
            <a:fld id="{F89949EC-4DB5-BC47-A7D2-D67B815AF9FF}" type="datetime4">
              <a:rPr lang="en-GB" smtClean="0"/>
              <a:t>02 October 2024</a:t>
            </a:fld>
            <a:endParaRPr lang="en-US"/>
          </a:p>
        </p:txBody>
      </p:sp>
      <p:sp>
        <p:nvSpPr>
          <p:cNvPr id="6" name="Slide Number Placeholder 5">
            <a:extLst>
              <a:ext uri="{FF2B5EF4-FFF2-40B4-BE49-F238E27FC236}">
                <a16:creationId xmlns:a16="http://schemas.microsoft.com/office/drawing/2014/main" id="{3A97B88B-CB11-4CD4-B35F-51A99F007033}"/>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5" name="Footer Placeholder 4">
            <a:extLst>
              <a:ext uri="{FF2B5EF4-FFF2-40B4-BE49-F238E27FC236}">
                <a16:creationId xmlns:a16="http://schemas.microsoft.com/office/drawing/2014/main" id="{44679CAB-6572-4BB7-8D98-3C40851419EF}"/>
              </a:ext>
            </a:extLst>
          </p:cNvPr>
          <p:cNvSpPr>
            <a:spLocks noGrp="1"/>
          </p:cNvSpPr>
          <p:nvPr>
            <p:ph type="ftr" sz="quarter" idx="3"/>
          </p:nvPr>
        </p:nvSpPr>
        <p:spPr/>
        <p:txBody>
          <a:bodyPr/>
          <a:lstStyle/>
          <a:p>
            <a:r>
              <a:rPr lang="en-US"/>
              <a:t>Security marking: </a:t>
            </a:r>
            <a:r>
              <a:rPr lang="en-US" b="1"/>
              <a:t>PUBLIC</a:t>
            </a:r>
          </a:p>
        </p:txBody>
      </p:sp>
      <p:sp>
        <p:nvSpPr>
          <p:cNvPr id="3" name="Content Placeholder 2">
            <a:extLst>
              <a:ext uri="{FF2B5EF4-FFF2-40B4-BE49-F238E27FC236}">
                <a16:creationId xmlns:a16="http://schemas.microsoft.com/office/drawing/2014/main" id="{7552CE23-A83E-40CF-B3ED-D7376E9F350D}"/>
              </a:ext>
            </a:extLst>
          </p:cNvPr>
          <p:cNvSpPr>
            <a:spLocks noGrp="1"/>
          </p:cNvSpPr>
          <p:nvPr>
            <p:ph type="body" sz="quarter" idx="12"/>
          </p:nvPr>
        </p:nvSpPr>
        <p:spPr>
          <a:xfrm>
            <a:off x="4846638" y="1610165"/>
            <a:ext cx="4010025" cy="3143334"/>
          </a:xfrm>
        </p:spPr>
        <p:txBody>
          <a:bodyPr>
            <a:normAutofit fontScale="25000" lnSpcReduction="20000"/>
          </a:bodyPr>
          <a:lstStyle/>
          <a:p>
            <a:pPr marL="0" indent="0" eaLnBrk="1" hangingPunct="1">
              <a:lnSpc>
                <a:spcPct val="110000"/>
              </a:lnSpc>
              <a:spcBef>
                <a:spcPts val="600"/>
              </a:spcBef>
              <a:spcAft>
                <a:spcPts val="600"/>
              </a:spcAft>
              <a:buClr>
                <a:srgbClr val="5DB88D"/>
              </a:buClr>
              <a:buNone/>
              <a:defRPr/>
            </a:pPr>
            <a:r>
              <a:rPr lang="en-GB" sz="5600" dirty="0">
                <a:latin typeface="Roboto Light "/>
              </a:rPr>
              <a:t>There’s things to consider with your next step </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something you</a:t>
            </a:r>
            <a:r>
              <a:rPr lang="en-GB" sz="5600" i="1" dirty="0">
                <a:latin typeface="Roboto Light "/>
              </a:rPr>
              <a:t> </a:t>
            </a:r>
            <a:r>
              <a:rPr lang="en-GB" sz="5600" dirty="0">
                <a:latin typeface="Roboto Light "/>
              </a:rPr>
              <a:t>enjoy – you’re investing time and effort </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whether it’s right for your career path – check with employers and professional organisations</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location – city or rural, transport links</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a study and assessment style that suits you</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environment including extracurricular, clubs, and societies</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finances</a:t>
            </a:r>
          </a:p>
          <a:p>
            <a:pPr>
              <a:lnSpc>
                <a:spcPct val="110000"/>
              </a:lnSpc>
            </a:pPr>
            <a:endParaRPr lang="en-GB" sz="2000" dirty="0"/>
          </a:p>
        </p:txBody>
      </p:sp>
      <p:sp>
        <p:nvSpPr>
          <p:cNvPr id="2" name="Title 1">
            <a:extLst>
              <a:ext uri="{FF2B5EF4-FFF2-40B4-BE49-F238E27FC236}">
                <a16:creationId xmlns:a16="http://schemas.microsoft.com/office/drawing/2014/main" id="{A37534C9-4D33-443D-9B17-3B6DE15BA527}"/>
              </a:ext>
            </a:extLst>
          </p:cNvPr>
          <p:cNvSpPr>
            <a:spLocks noGrp="1"/>
          </p:cNvSpPr>
          <p:nvPr>
            <p:ph type="title" idx="4294967295"/>
          </p:nvPr>
        </p:nvSpPr>
        <p:spPr>
          <a:xfrm>
            <a:off x="4749327" y="321421"/>
            <a:ext cx="3832225" cy="987425"/>
          </a:xfrm>
        </p:spPr>
        <p:txBody>
          <a:bodyPr>
            <a:normAutofit/>
          </a:bodyPr>
          <a:lstStyle/>
          <a:p>
            <a:r>
              <a:rPr lang="en-GB" altLang="en-US" sz="3600" b="1" dirty="0">
                <a:latin typeface="Roboto "/>
              </a:rPr>
              <a:t>Is it </a:t>
            </a:r>
            <a:r>
              <a:rPr lang="en-GB" altLang="en-US" sz="3600" b="1" dirty="0">
                <a:solidFill>
                  <a:schemeClr val="accent1"/>
                </a:solidFill>
                <a:latin typeface="Roboto "/>
              </a:rPr>
              <a:t>right</a:t>
            </a:r>
            <a:r>
              <a:rPr lang="en-GB" altLang="en-US" sz="3600" b="1" dirty="0">
                <a:latin typeface="Roboto "/>
              </a:rPr>
              <a:t> for you?</a:t>
            </a:r>
            <a:endParaRPr lang="en-GB" dirty="0">
              <a:latin typeface="Roboto "/>
            </a:endParaRPr>
          </a:p>
        </p:txBody>
      </p:sp>
    </p:spTree>
    <p:extLst>
      <p:ext uri="{BB962C8B-B14F-4D97-AF65-F5344CB8AC3E}">
        <p14:creationId xmlns:p14="http://schemas.microsoft.com/office/powerpoint/2010/main" val="2988923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D1DE136-293C-76C8-158B-1B0E7F2A53D2}"/>
              </a:ext>
            </a:extLst>
          </p:cNvPr>
          <p:cNvGrpSpPr>
            <a:grpSpLocks noGrp="1" noUngrp="1" noRot="1" noMove="1" noResize="1"/>
          </p:cNvGrpSpPr>
          <p:nvPr/>
        </p:nvGrpSpPr>
        <p:grpSpPr>
          <a:xfrm>
            <a:off x="0" y="169117"/>
            <a:ext cx="9144000" cy="4805266"/>
            <a:chOff x="0" y="169117"/>
            <a:chExt cx="9144000" cy="4805266"/>
          </a:xfrm>
        </p:grpSpPr>
        <p:pic>
          <p:nvPicPr>
            <p:cNvPr id="8" name="Picture 7">
              <a:extLst>
                <a:ext uri="{FF2B5EF4-FFF2-40B4-BE49-F238E27FC236}">
                  <a16:creationId xmlns:a16="http://schemas.microsoft.com/office/drawing/2014/main" id="{9CD507AB-6908-2D93-A13E-415F3036C03A}"/>
                </a:ext>
              </a:extLst>
            </p:cNvPr>
            <p:cNvPicPr>
              <a:picLocks noGrp="1" noRot="1" noChangeAspect="1" noMove="1" noResize="1" noEditPoints="1" noAdjustHandles="1" noChangeArrowheads="1" noChangeShapeType="1" noCrop="1"/>
            </p:cNvPicPr>
            <p:nvPr/>
          </p:nvPicPr>
          <p:blipFill rotWithShape="1">
            <a:blip r:embed="rId2"/>
            <a:srcRect l="2871" t="3841" r="3414"/>
            <a:stretch/>
          </p:blipFill>
          <p:spPr>
            <a:xfrm>
              <a:off x="186700" y="169117"/>
              <a:ext cx="8957300" cy="2427513"/>
            </a:xfrm>
            <a:prstGeom prst="rect">
              <a:avLst/>
            </a:prstGeom>
          </p:spPr>
        </p:pic>
        <p:pic>
          <p:nvPicPr>
            <p:cNvPr id="10" name="Picture 9">
              <a:extLst>
                <a:ext uri="{FF2B5EF4-FFF2-40B4-BE49-F238E27FC236}">
                  <a16:creationId xmlns:a16="http://schemas.microsoft.com/office/drawing/2014/main" id="{B9E621E1-D715-46AE-79F3-387CE2E7F97B}"/>
                </a:ext>
              </a:extLst>
            </p:cNvPr>
            <p:cNvPicPr>
              <a:picLocks noGrp="1" noRot="1" noChangeAspect="1" noMove="1" noResize="1" noEditPoints="1" noAdjustHandles="1" noChangeArrowheads="1" noChangeShapeType="1" noCrop="1"/>
            </p:cNvPicPr>
            <p:nvPr/>
          </p:nvPicPr>
          <p:blipFill>
            <a:blip r:embed="rId3"/>
            <a:stretch>
              <a:fillRect/>
            </a:stretch>
          </p:blipFill>
          <p:spPr>
            <a:xfrm>
              <a:off x="0" y="2571750"/>
              <a:ext cx="9144000" cy="2402633"/>
            </a:xfrm>
            <a:prstGeom prst="rect">
              <a:avLst/>
            </a:prstGeom>
          </p:spPr>
        </p:pic>
      </p:grpSp>
    </p:spTree>
    <p:extLst>
      <p:ext uri="{BB962C8B-B14F-4D97-AF65-F5344CB8AC3E}">
        <p14:creationId xmlns:p14="http://schemas.microsoft.com/office/powerpoint/2010/main" val="2584472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2"/>
          </p:nvPr>
        </p:nvSpPr>
        <p:spPr/>
        <p:txBody>
          <a:bodyPr/>
          <a:lstStyle/>
          <a:p>
            <a:fld id="{59F323AB-CA4F-FD4D-A9F9-7AB88D73544A}" type="datetime4">
              <a:rPr lang="en-GB" smtClean="0"/>
              <a:t>02 October 2024</a:t>
            </a:fld>
            <a:endParaRPr lang="en-US"/>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3"/>
          </p:nvPr>
        </p:nvSpPr>
        <p:spPr/>
        <p:txBody>
          <a:bodyPr/>
          <a:lstStyle/>
          <a:p>
            <a:r>
              <a:rPr lang="en-US" dirty="0"/>
              <a:t>Security marking: </a:t>
            </a:r>
            <a:r>
              <a:rPr lang="en-US" b="1" dirty="0"/>
              <a:t>PUBLIC</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idx="4294967295"/>
          </p:nvPr>
        </p:nvSpPr>
        <p:spPr>
          <a:xfrm>
            <a:off x="248873" y="-155494"/>
            <a:ext cx="7612063" cy="1017588"/>
          </a:xfrm>
        </p:spPr>
        <p:txBody>
          <a:bodyPr/>
          <a:lstStyle/>
          <a:p>
            <a:r>
              <a:rPr lang="en-GB" sz="3200" dirty="0">
                <a:solidFill>
                  <a:schemeClr val="accent5"/>
                </a:solidFill>
                <a:latin typeface="Roboto" panose="02000000000000000000" pitchFamily="2" charset="0"/>
              </a:rPr>
              <a:t>Build</a:t>
            </a:r>
            <a:r>
              <a:rPr lang="en-GB" sz="3200" dirty="0">
                <a:latin typeface="Roboto" panose="02000000000000000000" pitchFamily="2" charset="0"/>
              </a:rPr>
              <a:t> your profile. </a:t>
            </a:r>
            <a:r>
              <a:rPr lang="en-GB" sz="3200" dirty="0">
                <a:solidFill>
                  <a:schemeClr val="accent5"/>
                </a:solidFill>
                <a:latin typeface="Roboto" panose="02000000000000000000" pitchFamily="2" charset="0"/>
              </a:rPr>
              <a:t>Favourite</a:t>
            </a:r>
            <a:r>
              <a:rPr lang="en-GB" sz="3200" dirty="0">
                <a:latin typeface="Roboto" panose="02000000000000000000" pitchFamily="2" charset="0"/>
              </a:rPr>
              <a:t> as you go. </a:t>
            </a:r>
          </a:p>
        </p:txBody>
      </p:sp>
      <p:sp>
        <p:nvSpPr>
          <p:cNvPr id="4" name="Content Placeholder 9">
            <a:extLst>
              <a:ext uri="{FF2B5EF4-FFF2-40B4-BE49-F238E27FC236}">
                <a16:creationId xmlns:a16="http://schemas.microsoft.com/office/drawing/2014/main" id="{D864206B-DAB7-F0D0-7B1D-FDCEB7131FA1}"/>
              </a:ext>
            </a:extLst>
          </p:cNvPr>
          <p:cNvSpPr txBox="1">
            <a:spLocks/>
          </p:cNvSpPr>
          <p:nvPr/>
        </p:nvSpPr>
        <p:spPr>
          <a:xfrm>
            <a:off x="248873" y="3166050"/>
            <a:ext cx="4390239" cy="133369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b="1" dirty="0">
                <a:latin typeface="Roboto Light" panose="02000000000000000000" pitchFamily="2" charset="0"/>
              </a:rPr>
              <a:t>Build your shortlist </a:t>
            </a:r>
          </a:p>
          <a:p>
            <a:pPr marL="0" indent="0">
              <a:buNone/>
            </a:pPr>
            <a:r>
              <a:rPr lang="en-GB" sz="1600" dirty="0">
                <a:latin typeface="Roboto Light" panose="02000000000000000000" pitchFamily="2" charset="0"/>
              </a:rPr>
              <a:t>Save for courses, universities, colleges, subjects, apprenticeships and more! Use to shortlist your top 5 choices, manage, keep those favourite information pages to hand. </a:t>
            </a:r>
          </a:p>
        </p:txBody>
      </p:sp>
      <p:sp>
        <p:nvSpPr>
          <p:cNvPr id="8" name="Content Placeholder 9">
            <a:extLst>
              <a:ext uri="{FF2B5EF4-FFF2-40B4-BE49-F238E27FC236}">
                <a16:creationId xmlns:a16="http://schemas.microsoft.com/office/drawing/2014/main" id="{E556C23E-B81B-7C4F-B04D-B6C71D8D8AE6}"/>
              </a:ext>
            </a:extLst>
          </p:cNvPr>
          <p:cNvSpPr txBox="1">
            <a:spLocks/>
          </p:cNvSpPr>
          <p:nvPr/>
        </p:nvSpPr>
        <p:spPr>
          <a:xfrm>
            <a:off x="4130928" y="1015439"/>
            <a:ext cx="4858467" cy="133369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b="1" dirty="0">
                <a:latin typeface="Roboto Light" panose="02000000000000000000" pitchFamily="2" charset="0"/>
              </a:rPr>
              <a:t>Explore your future </a:t>
            </a:r>
          </a:p>
          <a:p>
            <a:pPr marL="0" indent="0">
              <a:buNone/>
            </a:pPr>
            <a:r>
              <a:rPr lang="en-GB" sz="1600" dirty="0">
                <a:latin typeface="Roboto Light" panose="02000000000000000000" pitchFamily="2" charset="0"/>
              </a:rPr>
              <a:t>What to do? Where to go? </a:t>
            </a:r>
            <a:r>
              <a:rPr lang="en-GB" sz="1600" b="1" dirty="0">
                <a:latin typeface="Roboto Light" panose="02000000000000000000" pitchFamily="2" charset="0"/>
              </a:rPr>
              <a:t>Discover</a:t>
            </a:r>
            <a:r>
              <a:rPr lang="en-GB" sz="1600" dirty="0">
                <a:latin typeface="Roboto Light" panose="02000000000000000000" pitchFamily="2" charset="0"/>
              </a:rPr>
              <a:t> all the options with our subject, industry, and career guides. </a:t>
            </a:r>
            <a:r>
              <a:rPr lang="en-GB" sz="1600" b="1" dirty="0">
                <a:latin typeface="Roboto Light" panose="02000000000000000000" pitchFamily="2" charset="0"/>
              </a:rPr>
              <a:t>Explore</a:t>
            </a:r>
            <a:r>
              <a:rPr lang="en-GB" sz="1600" dirty="0">
                <a:latin typeface="Roboto Light" panose="02000000000000000000" pitchFamily="2" charset="0"/>
              </a:rPr>
              <a:t> city, employer and accommodation information. </a:t>
            </a:r>
            <a:r>
              <a:rPr lang="en-GB" sz="1600" b="1" dirty="0">
                <a:latin typeface="Roboto Light" panose="02000000000000000000" pitchFamily="2" charset="0"/>
              </a:rPr>
              <a:t>Compare</a:t>
            </a:r>
            <a:r>
              <a:rPr lang="en-GB" sz="1600" dirty="0">
                <a:latin typeface="Roboto Light" panose="02000000000000000000" pitchFamily="2" charset="0"/>
              </a:rPr>
              <a:t> apprenticeships and course opportunities for you. </a:t>
            </a:r>
          </a:p>
        </p:txBody>
      </p:sp>
      <p:sp>
        <p:nvSpPr>
          <p:cNvPr id="12" name="Slide Number Placeholder 4">
            <a:extLst>
              <a:ext uri="{FF2B5EF4-FFF2-40B4-BE49-F238E27FC236}">
                <a16:creationId xmlns:a16="http://schemas.microsoft.com/office/drawing/2014/main" id="{09FBBAFD-28E4-95CA-E65C-050369DC1E55}"/>
              </a:ext>
            </a:extLst>
          </p:cNvPr>
          <p:cNvSpPr txBox="1">
            <a:spLocks/>
          </p:cNvSpPr>
          <p:nvPr/>
        </p:nvSpPr>
        <p:spPr>
          <a:xfrm>
            <a:off x="8306441" y="4865145"/>
            <a:ext cx="550222" cy="226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   </a:t>
            </a:r>
            <a:fld id="{D7A593A7-184A-6D43-8A36-702213271FF9}" type="slidenum">
              <a:rPr lang="en-US" sz="900" smtClean="0"/>
              <a:pPr/>
              <a:t>8</a:t>
            </a:fld>
            <a:endParaRPr lang="en-US" sz="900"/>
          </a:p>
        </p:txBody>
      </p:sp>
      <p:pic>
        <p:nvPicPr>
          <p:cNvPr id="2" name="Picture 1">
            <a:extLst>
              <a:ext uri="{FF2B5EF4-FFF2-40B4-BE49-F238E27FC236}">
                <a16:creationId xmlns:a16="http://schemas.microsoft.com/office/drawing/2014/main" id="{D47C683C-BD92-F923-6EF2-136009570F63}"/>
              </a:ext>
            </a:extLst>
          </p:cNvPr>
          <p:cNvPicPr>
            <a:picLocks noGrp="1" noRot="1" noChangeAspect="1" noMove="1" noResize="1" noEditPoints="1" noAdjustHandles="1" noChangeArrowheads="1" noChangeShapeType="1" noCrop="1"/>
          </p:cNvPicPr>
          <p:nvPr/>
        </p:nvPicPr>
        <p:blipFill rotWithShape="1">
          <a:blip r:embed="rId3"/>
          <a:srcRect t="2054"/>
          <a:stretch/>
        </p:blipFill>
        <p:spPr>
          <a:xfrm>
            <a:off x="4613216" y="3040494"/>
            <a:ext cx="4062844" cy="1687640"/>
          </a:xfrm>
          <a:prstGeom prst="roundRect">
            <a:avLst>
              <a:gd name="adj" fmla="val 6480"/>
            </a:avLst>
          </a:prstGeom>
        </p:spPr>
      </p:pic>
      <p:pic>
        <p:nvPicPr>
          <p:cNvPr id="9" name="Picture 8" descr="A collage of images of various objects&#10;&#10;Description automatically generated">
            <a:extLst>
              <a:ext uri="{FF2B5EF4-FFF2-40B4-BE49-F238E27FC236}">
                <a16:creationId xmlns:a16="http://schemas.microsoft.com/office/drawing/2014/main" id="{DF381311-4EB3-D566-E3CF-7E2D2E09F80A}"/>
              </a:ext>
            </a:extLst>
          </p:cNvPr>
          <p:cNvPicPr>
            <a:picLocks noGrp="1" noRot="1" noChangeAspect="1" noMove="1" noResize="1" noEditPoints="1" noAdjustHandles="1" noChangeArrowheads="1" noChangeShapeType="1" noCrop="1"/>
          </p:cNvPicPr>
          <p:nvPr/>
        </p:nvPicPr>
        <p:blipFill rotWithShape="1">
          <a:blip r:embed="rId4"/>
          <a:srcRect l="1213" t="-1" r="1" b="48175"/>
          <a:stretch/>
        </p:blipFill>
        <p:spPr>
          <a:xfrm>
            <a:off x="154605" y="1044792"/>
            <a:ext cx="3938763" cy="1658288"/>
          </a:xfrm>
          <a:prstGeom prst="roundRect">
            <a:avLst>
              <a:gd name="adj" fmla="val 5409"/>
            </a:avLst>
          </a:prstGeom>
          <a:noFill/>
        </p:spPr>
      </p:pic>
    </p:spTree>
    <p:extLst>
      <p:ext uri="{BB962C8B-B14F-4D97-AF65-F5344CB8AC3E}">
        <p14:creationId xmlns:p14="http://schemas.microsoft.com/office/powerpoint/2010/main" val="683974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F1BC62B-46AA-2920-1B9A-1EB4AFA8D25F}"/>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6" name="Slide Number Placeholder 5">
            <a:extLst>
              <a:ext uri="{FF2B5EF4-FFF2-40B4-BE49-F238E27FC236}">
                <a16:creationId xmlns:a16="http://schemas.microsoft.com/office/drawing/2014/main" id="{844B7C61-3846-497E-A941-FF5668C78774}"/>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7" name="Footer Placeholder 6">
            <a:extLst>
              <a:ext uri="{FF2B5EF4-FFF2-40B4-BE49-F238E27FC236}">
                <a16:creationId xmlns:a16="http://schemas.microsoft.com/office/drawing/2014/main" id="{8713758D-714E-57FC-C172-3633C057EE08}"/>
              </a:ext>
            </a:extLst>
          </p:cNvPr>
          <p:cNvSpPr>
            <a:spLocks noGrp="1"/>
          </p:cNvSpPr>
          <p:nvPr>
            <p:ph type="ftr" sz="quarter" idx="3"/>
          </p:nvPr>
        </p:nvSpPr>
        <p:spPr/>
        <p:txBody>
          <a:bodyPr/>
          <a:lstStyle/>
          <a:p>
            <a:r>
              <a:rPr lang="en-US" dirty="0"/>
              <a:t>Security marking: </a:t>
            </a:r>
            <a:r>
              <a:rPr lang="en-US" b="1" dirty="0"/>
              <a:t>PUBLIC</a:t>
            </a:r>
          </a:p>
        </p:txBody>
      </p:sp>
      <p:sp>
        <p:nvSpPr>
          <p:cNvPr id="2" name="Title 1">
            <a:extLst>
              <a:ext uri="{FF2B5EF4-FFF2-40B4-BE49-F238E27FC236}">
                <a16:creationId xmlns:a16="http://schemas.microsoft.com/office/drawing/2014/main" id="{1F753F2B-9AB3-F3C8-87DC-9626561581B7}"/>
              </a:ext>
            </a:extLst>
          </p:cNvPr>
          <p:cNvSpPr>
            <a:spLocks noGrp="1"/>
          </p:cNvSpPr>
          <p:nvPr>
            <p:ph type="title" idx="4294967295"/>
          </p:nvPr>
        </p:nvSpPr>
        <p:spPr>
          <a:xfrm>
            <a:off x="369456" y="215901"/>
            <a:ext cx="3832225" cy="987425"/>
          </a:xfrm>
        </p:spPr>
        <p:txBody>
          <a:bodyPr/>
          <a:lstStyle/>
          <a:p>
            <a:r>
              <a:rPr lang="en-GB" dirty="0">
                <a:solidFill>
                  <a:schemeClr val="accent1"/>
                </a:solidFill>
              </a:rPr>
              <a:t>Subject</a:t>
            </a:r>
            <a:r>
              <a:rPr lang="en-GB" dirty="0"/>
              <a:t> Spotlights</a:t>
            </a:r>
          </a:p>
        </p:txBody>
      </p:sp>
      <p:sp>
        <p:nvSpPr>
          <p:cNvPr id="15" name="Text Placeholder 14">
            <a:extLst>
              <a:ext uri="{FF2B5EF4-FFF2-40B4-BE49-F238E27FC236}">
                <a16:creationId xmlns:a16="http://schemas.microsoft.com/office/drawing/2014/main" id="{BF15F5CB-7961-2DEF-0266-72CD09A9FA05}"/>
              </a:ext>
            </a:extLst>
          </p:cNvPr>
          <p:cNvSpPr>
            <a:spLocks noGrp="1"/>
          </p:cNvSpPr>
          <p:nvPr>
            <p:ph type="body" sz="half" idx="4294967295"/>
          </p:nvPr>
        </p:nvSpPr>
        <p:spPr>
          <a:xfrm>
            <a:off x="286327" y="1494360"/>
            <a:ext cx="3832225" cy="3087688"/>
          </a:xfrm>
        </p:spPr>
        <p:txBody>
          <a:bodyPr/>
          <a:lstStyle/>
          <a:p>
            <a:r>
              <a:rPr lang="en-GB" sz="1400" b="0" i="0" dirty="0">
                <a:solidFill>
                  <a:srgbClr val="333333"/>
                </a:solidFill>
                <a:effectLst/>
                <a:latin typeface="Roboto Light" panose="02000000000000000000" pitchFamily="2" charset="0"/>
              </a:rPr>
              <a:t>Learn from some of the UK's finest academics as they give you a genuine, insightful, and engaging experience of studying their courses at their universities.</a:t>
            </a:r>
          </a:p>
          <a:p>
            <a:pPr marL="285750" indent="-285750">
              <a:buFont typeface="Arial" panose="020B0604020202020204" pitchFamily="34" charset="0"/>
              <a:buChar char="•"/>
            </a:pPr>
            <a:r>
              <a:rPr lang="en-GB" sz="1400" dirty="0">
                <a:latin typeface="Roboto Light" panose="02000000000000000000" pitchFamily="2" charset="0"/>
              </a:rPr>
              <a:t>On-demand interactive video </a:t>
            </a:r>
            <a:r>
              <a:rPr lang="en-GB" sz="1400" dirty="0">
                <a:solidFill>
                  <a:schemeClr val="accent1"/>
                </a:solidFill>
                <a:latin typeface="Roboto Light" panose="02000000000000000000" pitchFamily="2" charset="0"/>
              </a:rPr>
              <a:t>experiences</a:t>
            </a:r>
            <a:r>
              <a:rPr lang="en-GB" sz="1400" dirty="0">
                <a:latin typeface="Roboto Light" panose="02000000000000000000" pitchFamily="2" charset="0"/>
              </a:rPr>
              <a:t> </a:t>
            </a:r>
          </a:p>
          <a:p>
            <a:pPr marL="285750" indent="-285750">
              <a:buFont typeface="Arial" panose="020B0604020202020204" pitchFamily="34" charset="0"/>
              <a:buChar char="•"/>
            </a:pPr>
            <a:r>
              <a:rPr lang="en-GB" sz="1400" dirty="0">
                <a:latin typeface="Roboto Light" panose="02000000000000000000" pitchFamily="2" charset="0"/>
              </a:rPr>
              <a:t>Have a go at </a:t>
            </a:r>
            <a:r>
              <a:rPr lang="en-GB" sz="1400" dirty="0">
                <a:solidFill>
                  <a:schemeClr val="accent1"/>
                </a:solidFill>
                <a:latin typeface="Roboto Light" panose="02000000000000000000" pitchFamily="2" charset="0"/>
              </a:rPr>
              <a:t>interactive quizzes and activities</a:t>
            </a:r>
          </a:p>
          <a:p>
            <a:pPr marL="285750" indent="-285750">
              <a:buFont typeface="Arial" panose="020B0604020202020204" pitchFamily="34" charset="0"/>
              <a:buChar char="•"/>
            </a:pPr>
            <a:r>
              <a:rPr lang="en-GB" sz="1400" dirty="0">
                <a:latin typeface="Roboto Light" panose="02000000000000000000" pitchFamily="2" charset="0"/>
              </a:rPr>
              <a:t>Get</a:t>
            </a:r>
            <a:r>
              <a:rPr lang="en-GB" sz="1400" dirty="0">
                <a:solidFill>
                  <a:schemeClr val="accent3"/>
                </a:solidFill>
                <a:latin typeface="Roboto Light" panose="02000000000000000000" pitchFamily="2" charset="0"/>
              </a:rPr>
              <a:t> </a:t>
            </a:r>
            <a:r>
              <a:rPr lang="en-GB" sz="1400" dirty="0">
                <a:solidFill>
                  <a:schemeClr val="accent1"/>
                </a:solidFill>
                <a:latin typeface="Roboto Light" panose="02000000000000000000" pitchFamily="2" charset="0"/>
              </a:rPr>
              <a:t>feedback</a:t>
            </a:r>
            <a:r>
              <a:rPr lang="en-GB" sz="1400" dirty="0">
                <a:latin typeface="Roboto Light" panose="02000000000000000000" pitchFamily="2" charset="0"/>
              </a:rPr>
              <a:t> on how you’ve done. </a:t>
            </a:r>
          </a:p>
          <a:p>
            <a:pPr marL="285750" indent="-285750">
              <a:buFont typeface="Arial" panose="020B0604020202020204" pitchFamily="34" charset="0"/>
              <a:buChar char="•"/>
            </a:pPr>
            <a:r>
              <a:rPr lang="en-GB" sz="1400" dirty="0">
                <a:solidFill>
                  <a:schemeClr val="accent1"/>
                </a:solidFill>
                <a:latin typeface="Roboto Light" panose="02000000000000000000" pitchFamily="2" charset="0"/>
              </a:rPr>
              <a:t>Try</a:t>
            </a:r>
            <a:r>
              <a:rPr lang="en-GB" sz="1400" dirty="0">
                <a:latin typeface="Roboto Light" panose="02000000000000000000" pitchFamily="2" charset="0"/>
              </a:rPr>
              <a:t> university degrees before you apply. </a:t>
            </a:r>
          </a:p>
          <a:p>
            <a:pPr marL="285750" indent="-285750">
              <a:buFont typeface="Arial" panose="020B0604020202020204" pitchFamily="34" charset="0"/>
              <a:buChar char="•"/>
            </a:pPr>
            <a:r>
              <a:rPr lang="en-GB" sz="1400" dirty="0">
                <a:solidFill>
                  <a:schemeClr val="accent1"/>
                </a:solidFill>
                <a:latin typeface="Roboto Light" panose="02000000000000000000" pitchFamily="2" charset="0"/>
              </a:rPr>
              <a:t>Certificate</a:t>
            </a:r>
            <a:r>
              <a:rPr lang="en-GB" sz="1400" dirty="0">
                <a:latin typeface="Roboto Light" panose="02000000000000000000" pitchFamily="2" charset="0"/>
              </a:rPr>
              <a:t> of completion </a:t>
            </a:r>
          </a:p>
          <a:p>
            <a:endParaRPr lang="en-GB" sz="1400" dirty="0">
              <a:latin typeface="Roboto Light" panose="02000000000000000000" pitchFamily="2" charset="0"/>
            </a:endParaRPr>
          </a:p>
          <a:p>
            <a:r>
              <a:rPr lang="en-GB" sz="1400" dirty="0">
                <a:latin typeface="Roboto Light" panose="02000000000000000000" pitchFamily="2" charset="0"/>
              </a:rPr>
              <a:t>Explore more Springpod </a:t>
            </a:r>
            <a:r>
              <a:rPr lang="en-GB" sz="1400" dirty="0">
                <a:latin typeface="Roboto Light" panose="02000000000000000000" pitchFamily="2" charset="0"/>
                <a:hlinkClick r:id="rId2"/>
              </a:rPr>
              <a:t>Subject Spotlights</a:t>
            </a:r>
            <a:r>
              <a:rPr lang="en-GB" sz="1400" dirty="0">
                <a:latin typeface="Roboto Light" panose="02000000000000000000" pitchFamily="2" charset="0"/>
              </a:rPr>
              <a:t>. </a:t>
            </a:r>
          </a:p>
        </p:txBody>
      </p:sp>
      <p:pic>
        <p:nvPicPr>
          <p:cNvPr id="19" name="Picture 18">
            <a:extLst>
              <a:ext uri="{FF2B5EF4-FFF2-40B4-BE49-F238E27FC236}">
                <a16:creationId xmlns:a16="http://schemas.microsoft.com/office/drawing/2014/main" id="{8AF6CF13-EA8B-7901-EE6C-F989629A3E16}"/>
              </a:ext>
            </a:extLst>
          </p:cNvPr>
          <p:cNvPicPr>
            <a:picLocks noGrp="1" noRot="1" noChangeAspect="1" noMove="1" noResize="1" noEditPoints="1" noAdjustHandles="1" noChangeArrowheads="1" noChangeShapeType="1" noCrop="1"/>
          </p:cNvPicPr>
          <p:nvPr/>
        </p:nvPicPr>
        <p:blipFill rotWithShape="1">
          <a:blip r:embed="rId3"/>
          <a:srcRect l="5557" t="7148" r="5735" b="8644"/>
          <a:stretch/>
        </p:blipFill>
        <p:spPr>
          <a:xfrm>
            <a:off x="4682836" y="994774"/>
            <a:ext cx="4100945" cy="3484862"/>
          </a:xfrm>
          <a:prstGeom prst="roundRect">
            <a:avLst>
              <a:gd name="adj" fmla="val 4395"/>
            </a:avLst>
          </a:prstGeom>
          <a:ln w="3175">
            <a:solidFill>
              <a:schemeClr val="tx1"/>
            </a:solidFill>
          </a:ln>
        </p:spPr>
      </p:pic>
    </p:spTree>
    <p:extLst>
      <p:ext uri="{BB962C8B-B14F-4D97-AF65-F5344CB8AC3E}">
        <p14:creationId xmlns:p14="http://schemas.microsoft.com/office/powerpoint/2010/main" val="34683196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0FDCD6-A7AB-4E9A-8D34-6EB49E737799}">
  <ds:schemaRefs>
    <ds:schemaRef ds:uri="http://purl.org/dc/dcmitype/"/>
    <ds:schemaRef ds:uri="http://purl.org/dc/terms/"/>
    <ds:schemaRef ds:uri="http://schemas.openxmlformats.org/package/2006/metadata/core-properties"/>
    <ds:schemaRef ds:uri="http://purl.org/dc/elements/1.1/"/>
    <ds:schemaRef ds:uri="55603442-09ec-4cf3-b21f-b1c3f828b53a"/>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733dae14-92ee-43b7-ae23-1dcf711a5137"/>
  </ds:schemaRefs>
</ds:datastoreItem>
</file>

<file path=customXml/itemProps2.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6983</TotalTime>
  <Words>928</Words>
  <Application>Microsoft Office PowerPoint</Application>
  <PresentationFormat>On-screen Show (16:9)</PresentationFormat>
  <Paragraphs>133</Paragraphs>
  <Slides>15</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Arial</vt:lpstr>
      <vt:lpstr>Calibri</vt:lpstr>
      <vt:lpstr>Calibri Light</vt:lpstr>
      <vt:lpstr>Roboto</vt:lpstr>
      <vt:lpstr>Roboto </vt:lpstr>
      <vt:lpstr>Roboto Black</vt:lpstr>
      <vt:lpstr>Roboto Light</vt:lpstr>
      <vt:lpstr>Roboto Light </vt:lpstr>
      <vt:lpstr>Wingdings</vt:lpstr>
      <vt:lpstr>ucas2020</vt:lpstr>
      <vt:lpstr>Office Theme</vt:lpstr>
      <vt:lpstr>Discover your options </vt:lpstr>
      <vt:lpstr>Discover your options</vt:lpstr>
      <vt:lpstr>Discover your options </vt:lpstr>
      <vt:lpstr>Discover your pathways </vt:lpstr>
      <vt:lpstr>PowerPoint Presentation</vt:lpstr>
      <vt:lpstr>Is it right for you?</vt:lpstr>
      <vt:lpstr>PowerPoint Presentation</vt:lpstr>
      <vt:lpstr>Build your profile. Favourite as you go. </vt:lpstr>
      <vt:lpstr>Subject Spotlights</vt:lpstr>
      <vt:lpstr>PowerPoint Presentation</vt:lpstr>
      <vt:lpstr>Personalised tools to help</vt:lpstr>
      <vt:lpstr>Advice and events </vt:lpstr>
      <vt:lpstr>What else do you need?</vt:lpstr>
      <vt:lpstr>Our support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Ross Sanger</cp:lastModifiedBy>
  <cp:revision>9</cp:revision>
  <dcterms:created xsi:type="dcterms:W3CDTF">2020-07-08T13:08:58Z</dcterms:created>
  <dcterms:modified xsi:type="dcterms:W3CDTF">2024-10-02T08:30:28Z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