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824" r:id="rId5"/>
    <p:sldMasterId id="2147483839" r:id="rId6"/>
    <p:sldMasterId id="2147483842" r:id="rId7"/>
  </p:sldMasterIdLst>
  <p:notesMasterIdLst>
    <p:notesMasterId r:id="rId54"/>
  </p:notesMasterIdLst>
  <p:sldIdLst>
    <p:sldId id="357" r:id="rId8"/>
    <p:sldId id="428" r:id="rId9"/>
    <p:sldId id="4352" r:id="rId10"/>
    <p:sldId id="4362" r:id="rId11"/>
    <p:sldId id="4297" r:id="rId12"/>
    <p:sldId id="4364" r:id="rId13"/>
    <p:sldId id="362" r:id="rId14"/>
    <p:sldId id="286" r:id="rId15"/>
    <p:sldId id="4363" r:id="rId16"/>
    <p:sldId id="414" r:id="rId17"/>
    <p:sldId id="4365" r:id="rId18"/>
    <p:sldId id="4366" r:id="rId19"/>
    <p:sldId id="443" r:id="rId20"/>
    <p:sldId id="444" r:id="rId21"/>
    <p:sldId id="445" r:id="rId22"/>
    <p:sldId id="364" r:id="rId23"/>
    <p:sldId id="4128" r:id="rId24"/>
    <p:sldId id="4357" r:id="rId25"/>
    <p:sldId id="377" r:id="rId26"/>
    <p:sldId id="379" r:id="rId27"/>
    <p:sldId id="380" r:id="rId28"/>
    <p:sldId id="4356" r:id="rId29"/>
    <p:sldId id="268" r:id="rId30"/>
    <p:sldId id="376" r:id="rId31"/>
    <p:sldId id="4193" r:id="rId32"/>
    <p:sldId id="4298" r:id="rId33"/>
    <p:sldId id="4367" r:id="rId34"/>
    <p:sldId id="374" r:id="rId35"/>
    <p:sldId id="375" r:id="rId36"/>
    <p:sldId id="385" r:id="rId37"/>
    <p:sldId id="4368" r:id="rId38"/>
    <p:sldId id="4252" r:id="rId39"/>
    <p:sldId id="4253" r:id="rId40"/>
    <p:sldId id="405" r:id="rId41"/>
    <p:sldId id="406" r:id="rId42"/>
    <p:sldId id="407" r:id="rId43"/>
    <p:sldId id="260" r:id="rId44"/>
    <p:sldId id="387" r:id="rId45"/>
    <p:sldId id="4369" r:id="rId46"/>
    <p:sldId id="409" r:id="rId47"/>
    <p:sldId id="448" r:id="rId48"/>
    <p:sldId id="4353" r:id="rId49"/>
    <p:sldId id="388" r:id="rId50"/>
    <p:sldId id="4351" r:id="rId51"/>
    <p:sldId id="4190" r:id="rId52"/>
    <p:sldId id="427"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90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88D"/>
    <a:srgbClr val="1F2834"/>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C34379-114D-4AB4-AF12-0375874CA0E5}" v="29" dt="2024-04-09T09:42:04.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98" autoAdjust="0"/>
    <p:restoredTop sz="80432" autoAdjust="0"/>
  </p:normalViewPr>
  <p:slideViewPr>
    <p:cSldViewPr snapToGrid="0">
      <p:cViewPr varScale="1">
        <p:scale>
          <a:sx n="71" d="100"/>
          <a:sy n="71" d="100"/>
        </p:scale>
        <p:origin x="696" y="44"/>
      </p:cViewPr>
      <p:guideLst>
        <p:guide orient="horz" pos="1643"/>
        <p:guide pos="2903"/>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23" d="100"/>
          <a:sy n="123" d="100"/>
        </p:scale>
        <p:origin x="4632"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svg"/><Relationship Id="rId4" Type="http://schemas.openxmlformats.org/officeDocument/2006/relationships/image" Target="../media/image50.png"/></Relationships>
</file>

<file path=ppt/diagrams/_rels/data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ata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svg"/><Relationship Id="rId4" Type="http://schemas.openxmlformats.org/officeDocument/2006/relationships/image" Target="../media/image5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dgm:spPr/>
      <dgm:t>
        <a:bodyPr/>
        <a:lstStyle/>
        <a:p>
          <a:pPr>
            <a:lnSpc>
              <a:spcPct val="100000"/>
            </a:lnSpc>
            <a:defRPr cap="all"/>
          </a:pPr>
          <a:r>
            <a:rPr lang="en-GB" dirty="0"/>
            <a:t>Higher education</a:t>
          </a:r>
          <a:endParaRPr lang="en-GB" noProof="0" dirty="0"/>
        </a:p>
      </dgm:t>
    </dgm:pt>
    <dgm:pt modelId="{96BEFF7B-9E86-420F-98F0-A490FCC02507}" type="parTrans" cxnId="{79DF289B-813A-4188-9094-901D7589B083}">
      <dgm:prSet/>
      <dgm:spPr/>
      <dgm:t>
        <a:bodyPr/>
        <a:lstStyle/>
        <a:p>
          <a:endParaRPr lang="en-GB"/>
        </a:p>
      </dgm:t>
    </dgm:pt>
    <dgm:pt modelId="{6EBA6B0D-057A-409A-95C2-8E0F5D68886B}" type="sibTrans" cxnId="{79DF289B-813A-4188-9094-901D7589B083}">
      <dgm:prSet/>
      <dgm:spPr/>
      <dgm:t>
        <a:bodyPr/>
        <a:lstStyle/>
        <a:p>
          <a:endParaRPr lang="en-GB"/>
        </a:p>
      </dgm:t>
    </dgm:pt>
    <dgm:pt modelId="{91FECA44-96FD-4828-92EC-CEFB3630EECA}">
      <dgm:prSet phldrT="[Text]"/>
      <dgm:spPr/>
      <dgm:t>
        <a:bodyPr/>
        <a:lstStyle/>
        <a:p>
          <a:pPr>
            <a:lnSpc>
              <a:spcPct val="100000"/>
            </a:lnSpc>
            <a:defRPr cap="all"/>
          </a:pPr>
          <a:r>
            <a:rPr lang="en-GB" dirty="0"/>
            <a:t>Apprenticeships</a:t>
          </a:r>
        </a:p>
      </dgm:t>
    </dgm:pt>
    <dgm:pt modelId="{0A58372A-66E5-4281-82E8-A83DE9DA3F0A}" type="parTrans" cxnId="{3BC97B06-3049-4490-8930-A7285EB1EAED}">
      <dgm:prSet/>
      <dgm:spPr/>
      <dgm:t>
        <a:bodyPr/>
        <a:lstStyle/>
        <a:p>
          <a:endParaRPr lang="en-GB"/>
        </a:p>
      </dgm:t>
    </dgm:pt>
    <dgm:pt modelId="{4AAE0BFC-9CC6-4F73-B6FE-06EA2F2AE349}" type="sibTrans" cxnId="{3BC97B06-3049-4490-8930-A7285EB1EAED}">
      <dgm:prSet/>
      <dgm:spPr/>
      <dgm:t>
        <a:bodyPr/>
        <a:lstStyle/>
        <a:p>
          <a:endParaRPr lang="en-GB"/>
        </a:p>
      </dgm:t>
    </dgm:pt>
    <dgm:pt modelId="{7CDA7D70-7423-43BE-B04D-A0527E396E1D}">
      <dgm:prSet phldrT="[Text]"/>
      <dgm:spPr/>
      <dgm:t>
        <a:bodyPr/>
        <a:lstStyle/>
        <a:p>
          <a:pPr>
            <a:lnSpc>
              <a:spcPct val="100000"/>
            </a:lnSpc>
            <a:defRPr cap="all"/>
          </a:pPr>
          <a:r>
            <a:rPr lang="en-GB"/>
            <a:t>Studying abroad</a:t>
          </a:r>
        </a:p>
      </dgm:t>
    </dgm:pt>
    <dgm:pt modelId="{3B6764CE-0884-4DFE-B6FF-37329FBDC1B6}" type="parTrans" cxnId="{B04D4DAA-8C7F-400B-ACC4-1D5D58891DAA}">
      <dgm:prSet/>
      <dgm:spPr/>
      <dgm:t>
        <a:bodyPr/>
        <a:lstStyle/>
        <a:p>
          <a:endParaRPr lang="en-GB"/>
        </a:p>
      </dgm:t>
    </dgm:pt>
    <dgm:pt modelId="{5BCE30D9-03FC-4BB4-9F6C-5468D9D1D2AC}" type="sibTrans" cxnId="{B04D4DAA-8C7F-400B-ACC4-1D5D58891DAA}">
      <dgm:prSet/>
      <dgm:spPr/>
      <dgm:t>
        <a:bodyPr/>
        <a:lstStyle/>
        <a:p>
          <a:endParaRPr lang="en-GB"/>
        </a:p>
      </dgm:t>
    </dgm:pt>
    <dgm:pt modelId="{B52CBEBB-6F7A-4399-B0CD-B69663FEA157}">
      <dgm:prSet/>
      <dgm:spPr/>
      <dgm:t>
        <a:bodyPr/>
        <a:lstStyle/>
        <a:p>
          <a:pPr>
            <a:lnSpc>
              <a:spcPct val="100000"/>
            </a:lnSpc>
            <a:defRPr cap="all"/>
          </a:pPr>
          <a:r>
            <a:rPr lang="en-GB"/>
            <a:t>Gap year</a:t>
          </a:r>
        </a:p>
      </dgm:t>
    </dgm:pt>
    <dgm:pt modelId="{1423C269-B6AA-4469-9B18-CECE407521AA}" type="parTrans" cxnId="{0548A49C-CFC4-4D77-9B0B-9AC1CB06072C}">
      <dgm:prSet/>
      <dgm:spPr/>
      <dgm:t>
        <a:bodyPr/>
        <a:lstStyle/>
        <a:p>
          <a:endParaRPr lang="en-GB"/>
        </a:p>
      </dgm:t>
    </dgm:pt>
    <dgm:pt modelId="{947048E2-D6E0-4B7A-8215-C026B6085E53}" type="sibTrans" cxnId="{0548A49C-CFC4-4D77-9B0B-9AC1CB06072C}">
      <dgm:prSet/>
      <dgm:spPr/>
      <dgm:t>
        <a:bodyPr/>
        <a:lstStyle/>
        <a:p>
          <a:endParaRPr lang="en-GB"/>
        </a:p>
      </dgm:t>
    </dgm:pt>
    <dgm:pt modelId="{A5BA2B8B-5A4E-4C7E-B695-6432D82060E0}">
      <dgm:prSet/>
      <dgm:spPr/>
      <dgm:t>
        <a:bodyPr/>
        <a:lstStyle/>
        <a:p>
          <a:pPr>
            <a:lnSpc>
              <a:spcPct val="100000"/>
            </a:lnSpc>
            <a:defRPr cap="all"/>
          </a:pPr>
          <a:r>
            <a:rPr lang="en-GB"/>
            <a:t>Getting a job</a:t>
          </a:r>
        </a:p>
      </dgm:t>
    </dgm:pt>
    <dgm:pt modelId="{CD90B12D-F367-4B28-9000-5419EAC61B46}" type="parTrans" cxnId="{8AB85C90-A44F-4E9F-8BCF-C5F897D8E632}">
      <dgm:prSet/>
      <dgm:spPr/>
      <dgm:t>
        <a:bodyPr/>
        <a:lstStyle/>
        <a:p>
          <a:endParaRPr lang="en-GB"/>
        </a:p>
      </dgm:t>
    </dgm:pt>
    <dgm:pt modelId="{82FE9E00-1491-442D-8FAA-4C33F6ADBCFE}" type="sibTrans" cxnId="{8AB85C90-A44F-4E9F-8BCF-C5F897D8E632}">
      <dgm:prSet/>
      <dgm:spPr/>
      <dgm:t>
        <a:bodyPr/>
        <a:lstStyle/>
        <a:p>
          <a:endParaRPr lang="en-GB"/>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0D1F0-B203-4346-80E6-B68A6BA0571A}" type="doc">
      <dgm:prSet loTypeId="urn:microsoft.com/office/officeart/2011/layout/RadialPictureList" loCatId="officeonline" qsTypeId="urn:microsoft.com/office/officeart/2005/8/quickstyle/simple1" qsCatId="simple" csTypeId="urn:microsoft.com/office/officeart/2005/8/colors/accent1_4" csCatId="accent1" phldr="1"/>
      <dgm:spPr/>
      <dgm:t>
        <a:bodyPr/>
        <a:lstStyle/>
        <a:p>
          <a:endParaRPr lang="en-GB"/>
        </a:p>
      </dgm:t>
    </dgm:pt>
    <dgm:pt modelId="{09A9896C-786B-415F-9283-85265B8CDCFC}">
      <dgm:prSet phldrT="[Text]"/>
      <dgm:spPr>
        <a:blipFill rotWithShape="0">
          <a:blip xmlns:r="http://schemas.openxmlformats.org/officeDocument/2006/relationships" r:embed="rId1"/>
          <a:srcRect/>
          <a:stretch>
            <a:fillRect l="-43000" r="-43000"/>
          </a:stretch>
        </a:blipFill>
      </dgm:spPr>
      <dgm:t>
        <a:bodyPr/>
        <a:lstStyle/>
        <a:p>
          <a:r>
            <a:rPr lang="en-GB" dirty="0"/>
            <a:t> </a:t>
          </a:r>
        </a:p>
      </dgm:t>
    </dgm:pt>
    <dgm:pt modelId="{A1C9AF8B-F60D-4AA3-A56A-85A2AD6566F4}" type="parTrans" cxnId="{0A212063-4089-41E4-961F-0B150250CF86}">
      <dgm:prSet/>
      <dgm:spPr/>
      <dgm:t>
        <a:bodyPr/>
        <a:lstStyle/>
        <a:p>
          <a:endParaRPr lang="en-GB"/>
        </a:p>
      </dgm:t>
    </dgm:pt>
    <dgm:pt modelId="{1090B596-3186-4A8A-BA8A-2617E19AC1B6}" type="sibTrans" cxnId="{0A212063-4089-41E4-961F-0B150250CF86}">
      <dgm:prSet/>
      <dgm:spPr/>
      <dgm:t>
        <a:bodyPr/>
        <a:lstStyle/>
        <a:p>
          <a:endParaRPr lang="en-GB"/>
        </a:p>
      </dgm:t>
    </dgm:pt>
    <dgm:pt modelId="{86A24024-F00A-4D86-8D9B-0B7D1F9D6CC7}">
      <dgm:prSet phldrT="[Text]"/>
      <dgm:spPr/>
      <dgm:t>
        <a:bodyPr/>
        <a:lstStyle/>
        <a:p>
          <a:r>
            <a:rPr lang="en-GB" dirty="0"/>
            <a:t>Study</a:t>
          </a:r>
        </a:p>
      </dgm:t>
    </dgm:pt>
    <dgm:pt modelId="{1053C5A4-CE59-4DE2-A770-EF9428B125C5}" type="parTrans" cxnId="{20750699-57E0-491C-9119-6C836EE7756F}">
      <dgm:prSet/>
      <dgm:spPr/>
      <dgm:t>
        <a:bodyPr/>
        <a:lstStyle/>
        <a:p>
          <a:endParaRPr lang="en-GB"/>
        </a:p>
      </dgm:t>
    </dgm:pt>
    <dgm:pt modelId="{BC670BC8-527D-4ACE-8283-1B46A149E465}" type="sibTrans" cxnId="{20750699-57E0-491C-9119-6C836EE7756F}">
      <dgm:prSet/>
      <dgm:spPr/>
      <dgm:t>
        <a:bodyPr/>
        <a:lstStyle/>
        <a:p>
          <a:endParaRPr lang="en-GB"/>
        </a:p>
      </dgm:t>
    </dgm:pt>
    <dgm:pt modelId="{4EDE402B-C1B3-4722-9DB9-1772655E1B21}">
      <dgm:prSet phldrT="[Text]"/>
      <dgm:spPr/>
      <dgm:t>
        <a:bodyPr/>
        <a:lstStyle/>
        <a:p>
          <a:r>
            <a:rPr lang="en-GB" dirty="0"/>
            <a:t>Job</a:t>
          </a:r>
        </a:p>
      </dgm:t>
    </dgm:pt>
    <dgm:pt modelId="{ECE1245C-7EB4-478C-BEC4-846DF5F3E112}" type="parTrans" cxnId="{AC02D635-0982-47AA-AA45-532EFC8B1F0B}">
      <dgm:prSet/>
      <dgm:spPr/>
      <dgm:t>
        <a:bodyPr/>
        <a:lstStyle/>
        <a:p>
          <a:endParaRPr lang="en-GB"/>
        </a:p>
      </dgm:t>
    </dgm:pt>
    <dgm:pt modelId="{64F5B4C9-44A2-469C-BB09-927E496D3081}" type="sibTrans" cxnId="{AC02D635-0982-47AA-AA45-532EFC8B1F0B}">
      <dgm:prSet/>
      <dgm:spPr/>
      <dgm:t>
        <a:bodyPr/>
        <a:lstStyle/>
        <a:p>
          <a:endParaRPr lang="en-GB"/>
        </a:p>
      </dgm:t>
    </dgm:pt>
    <dgm:pt modelId="{276CBC55-4B02-4BF8-925C-2376FDC460C6}">
      <dgm:prSet phldrT="[Text]"/>
      <dgm:spPr/>
      <dgm:t>
        <a:bodyPr/>
        <a:lstStyle/>
        <a:p>
          <a:r>
            <a:rPr lang="en-GB" dirty="0"/>
            <a:t>Wage*</a:t>
          </a:r>
        </a:p>
      </dgm:t>
    </dgm:pt>
    <dgm:pt modelId="{5711502F-3F58-4330-BAE3-A5E7B2064569}" type="parTrans" cxnId="{57605B12-4645-4CB1-BAE1-3AB465D8379B}">
      <dgm:prSet/>
      <dgm:spPr/>
      <dgm:t>
        <a:bodyPr/>
        <a:lstStyle/>
        <a:p>
          <a:endParaRPr lang="en-GB"/>
        </a:p>
      </dgm:t>
    </dgm:pt>
    <dgm:pt modelId="{B1BF2608-75CF-459F-B0C3-9E72737312E1}" type="sibTrans" cxnId="{57605B12-4645-4CB1-BAE1-3AB465D8379B}">
      <dgm:prSet/>
      <dgm:spPr/>
      <dgm:t>
        <a:bodyPr/>
        <a:lstStyle/>
        <a:p>
          <a:endParaRPr lang="en-GB"/>
        </a:p>
      </dgm:t>
    </dgm:pt>
    <dgm:pt modelId="{E15F7965-1917-4DED-A4AC-E2900D804E54}" type="pres">
      <dgm:prSet presAssocID="{29F0D1F0-B203-4346-80E6-B68A6BA0571A}" presName="Name0" presStyleCnt="0">
        <dgm:presLayoutVars>
          <dgm:chMax val="1"/>
          <dgm:chPref val="1"/>
          <dgm:dir/>
          <dgm:resizeHandles/>
        </dgm:presLayoutVars>
      </dgm:prSet>
      <dgm:spPr/>
    </dgm:pt>
    <dgm:pt modelId="{707576E3-FA49-40C2-89DE-6705E4F172BE}" type="pres">
      <dgm:prSet presAssocID="{09A9896C-786B-415F-9283-85265B8CDCFC}" presName="Parent" presStyleLbl="node1" presStyleIdx="0" presStyleCnt="2" custScaleX="127432" custScaleY="133037" custLinFactNeighborX="1212" custLinFactNeighborY="200">
        <dgm:presLayoutVars>
          <dgm:chMax val="4"/>
          <dgm:chPref val="3"/>
        </dgm:presLayoutVars>
      </dgm:prSet>
      <dgm:spPr/>
    </dgm:pt>
    <dgm:pt modelId="{EFE67232-8B1A-45B3-8407-9404BCD6F82D}" type="pres">
      <dgm:prSet presAssocID="{86A24024-F00A-4D86-8D9B-0B7D1F9D6CC7}" presName="Accent" presStyleLbl="node1" presStyleIdx="1" presStyleCnt="2"/>
      <dgm:spPr/>
    </dgm:pt>
    <dgm:pt modelId="{D5247B6F-1A62-4E15-A4A0-69298D5B1D0F}" type="pres">
      <dgm:prSet presAssocID="{86A24024-F00A-4D86-8D9B-0B7D1F9D6CC7}" presName="Image1" presStyleLbl="fgImgPlac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pt>
    <dgm:pt modelId="{3A9F9A81-7B49-47B2-A4C5-0F27D1AB0687}" type="pres">
      <dgm:prSet presAssocID="{86A24024-F00A-4D86-8D9B-0B7D1F9D6CC7}" presName="Child1" presStyleLbl="revTx" presStyleIdx="0" presStyleCnt="3">
        <dgm:presLayoutVars>
          <dgm:chMax val="0"/>
          <dgm:chPref val="0"/>
          <dgm:bulletEnabled val="1"/>
        </dgm:presLayoutVars>
      </dgm:prSet>
      <dgm:spPr/>
    </dgm:pt>
    <dgm:pt modelId="{D34048D2-26F2-41FB-B2F3-6368A49F7B53}" type="pres">
      <dgm:prSet presAssocID="{4EDE402B-C1B3-4722-9DB9-1772655E1B21}" presName="Image2" presStyleCnt="0"/>
      <dgm:spPr/>
    </dgm:pt>
    <dgm:pt modelId="{7F7115EC-93F6-4DFD-BE44-5B566FC6F13C}" type="pres">
      <dgm:prSet presAssocID="{4EDE402B-C1B3-4722-9DB9-1772655E1B21}" presName="Image" presStyleLbl="fgImgPlace1" presStyleIdx="1"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dgm:spPr>
    </dgm:pt>
    <dgm:pt modelId="{02A45EF5-6B23-4A88-B37A-7A90556FDE13}" type="pres">
      <dgm:prSet presAssocID="{4EDE402B-C1B3-4722-9DB9-1772655E1B21}" presName="Child2" presStyleLbl="revTx" presStyleIdx="1" presStyleCnt="3">
        <dgm:presLayoutVars>
          <dgm:chMax val="0"/>
          <dgm:chPref val="0"/>
          <dgm:bulletEnabled val="1"/>
        </dgm:presLayoutVars>
      </dgm:prSet>
      <dgm:spPr/>
    </dgm:pt>
    <dgm:pt modelId="{55D9C5A1-75BF-46E0-B5FC-F7F570ED4318}" type="pres">
      <dgm:prSet presAssocID="{276CBC55-4B02-4BF8-925C-2376FDC460C6}" presName="Image3" presStyleCnt="0"/>
      <dgm:spPr/>
    </dgm:pt>
    <dgm:pt modelId="{F5C94676-FB89-4694-B6BA-92D2F33650F9}" type="pres">
      <dgm:prSet presAssocID="{276CBC55-4B02-4BF8-925C-2376FDC460C6}" presName="Image" presStyleLbl="fgImgPlace1" presStyleIdx="2" presStyleCnt="3"/>
      <dgm:spPr>
        <a:solidFill>
          <a:srgbClr val="FFC6C2"/>
        </a:solidFill>
      </dgm:spPr>
      <dgm:extLst>
        <a:ext uri="{E40237B7-FDA0-4F09-8148-C483321AD2D9}">
          <dgm14:cNvPr xmlns:dgm14="http://schemas.microsoft.com/office/drawing/2010/diagram" id="0" name="" descr="Money outline"/>
        </a:ext>
      </dgm:extLst>
    </dgm:pt>
    <dgm:pt modelId="{4D68C95D-693E-4937-AFC3-2CF9A5321B6D}" type="pres">
      <dgm:prSet presAssocID="{276CBC55-4B02-4BF8-925C-2376FDC460C6}" presName="Child3" presStyleLbl="revTx" presStyleIdx="2" presStyleCnt="3">
        <dgm:presLayoutVars>
          <dgm:chMax val="0"/>
          <dgm:chPref val="0"/>
          <dgm:bulletEnabled val="1"/>
        </dgm:presLayoutVars>
      </dgm:prSet>
      <dgm:spPr/>
    </dgm:pt>
  </dgm:ptLst>
  <dgm:cxnLst>
    <dgm:cxn modelId="{57605B12-4645-4CB1-BAE1-3AB465D8379B}" srcId="{09A9896C-786B-415F-9283-85265B8CDCFC}" destId="{276CBC55-4B02-4BF8-925C-2376FDC460C6}" srcOrd="2" destOrd="0" parTransId="{5711502F-3F58-4330-BAE3-A5E7B2064569}" sibTransId="{B1BF2608-75CF-459F-B0C3-9E72737312E1}"/>
    <dgm:cxn modelId="{AC02D635-0982-47AA-AA45-532EFC8B1F0B}" srcId="{09A9896C-786B-415F-9283-85265B8CDCFC}" destId="{4EDE402B-C1B3-4722-9DB9-1772655E1B21}" srcOrd="1" destOrd="0" parTransId="{ECE1245C-7EB4-478C-BEC4-846DF5F3E112}" sibTransId="{64F5B4C9-44A2-469C-BB09-927E496D3081}"/>
    <dgm:cxn modelId="{01A1A440-45F5-4143-A4FA-47FD0D24C04E}" type="presOf" srcId="{86A24024-F00A-4D86-8D9B-0B7D1F9D6CC7}" destId="{3A9F9A81-7B49-47B2-A4C5-0F27D1AB0687}" srcOrd="0" destOrd="0" presId="urn:microsoft.com/office/officeart/2011/layout/RadialPictureList"/>
    <dgm:cxn modelId="{0A212063-4089-41E4-961F-0B150250CF86}" srcId="{29F0D1F0-B203-4346-80E6-B68A6BA0571A}" destId="{09A9896C-786B-415F-9283-85265B8CDCFC}" srcOrd="0" destOrd="0" parTransId="{A1C9AF8B-F60D-4AA3-A56A-85A2AD6566F4}" sibTransId="{1090B596-3186-4A8A-BA8A-2617E19AC1B6}"/>
    <dgm:cxn modelId="{33594767-A885-4EC2-9F6A-1A045726DDC6}" type="presOf" srcId="{29F0D1F0-B203-4346-80E6-B68A6BA0571A}" destId="{E15F7965-1917-4DED-A4AC-E2900D804E54}" srcOrd="0" destOrd="0" presId="urn:microsoft.com/office/officeart/2011/layout/RadialPictureList"/>
    <dgm:cxn modelId="{16D4AA47-1186-4A4C-A252-F67DA565EF55}" type="presOf" srcId="{276CBC55-4B02-4BF8-925C-2376FDC460C6}" destId="{4D68C95D-693E-4937-AFC3-2CF9A5321B6D}" srcOrd="0" destOrd="0" presId="urn:microsoft.com/office/officeart/2011/layout/RadialPictureList"/>
    <dgm:cxn modelId="{E3703D69-52DC-413C-A23C-CBA4CC0607CE}" type="presOf" srcId="{4EDE402B-C1B3-4722-9DB9-1772655E1B21}" destId="{02A45EF5-6B23-4A88-B37A-7A90556FDE13}" srcOrd="0" destOrd="0" presId="urn:microsoft.com/office/officeart/2011/layout/RadialPictureList"/>
    <dgm:cxn modelId="{D3B42E7E-ABA9-4E26-BFE0-3D87391A35C4}" type="presOf" srcId="{09A9896C-786B-415F-9283-85265B8CDCFC}" destId="{707576E3-FA49-40C2-89DE-6705E4F172BE}" srcOrd="0" destOrd="0" presId="urn:microsoft.com/office/officeart/2011/layout/RadialPictureList"/>
    <dgm:cxn modelId="{20750699-57E0-491C-9119-6C836EE7756F}" srcId="{09A9896C-786B-415F-9283-85265B8CDCFC}" destId="{86A24024-F00A-4D86-8D9B-0B7D1F9D6CC7}" srcOrd="0" destOrd="0" parTransId="{1053C5A4-CE59-4DE2-A770-EF9428B125C5}" sibTransId="{BC670BC8-527D-4ACE-8283-1B46A149E465}"/>
    <dgm:cxn modelId="{AB7FA195-66BA-4576-9D49-F751F33AFCE8}" type="presParOf" srcId="{E15F7965-1917-4DED-A4AC-E2900D804E54}" destId="{707576E3-FA49-40C2-89DE-6705E4F172BE}" srcOrd="0" destOrd="0" presId="urn:microsoft.com/office/officeart/2011/layout/RadialPictureList"/>
    <dgm:cxn modelId="{D00EC1F2-701E-4943-B162-9AD5A11A148F}" type="presParOf" srcId="{E15F7965-1917-4DED-A4AC-E2900D804E54}" destId="{EFE67232-8B1A-45B3-8407-9404BCD6F82D}" srcOrd="1" destOrd="0" presId="urn:microsoft.com/office/officeart/2011/layout/RadialPictureList"/>
    <dgm:cxn modelId="{553F87EB-FEB3-49A9-90B9-891521A658C1}" type="presParOf" srcId="{E15F7965-1917-4DED-A4AC-E2900D804E54}" destId="{D5247B6F-1A62-4E15-A4A0-69298D5B1D0F}" srcOrd="2" destOrd="0" presId="urn:microsoft.com/office/officeart/2011/layout/RadialPictureList"/>
    <dgm:cxn modelId="{2A8E12DD-18BB-4E23-9783-EB4D27DDC798}" type="presParOf" srcId="{E15F7965-1917-4DED-A4AC-E2900D804E54}" destId="{3A9F9A81-7B49-47B2-A4C5-0F27D1AB0687}" srcOrd="3" destOrd="0" presId="urn:microsoft.com/office/officeart/2011/layout/RadialPictureList"/>
    <dgm:cxn modelId="{8C9B83B1-3894-46ED-9379-5046A7EF3612}" type="presParOf" srcId="{E15F7965-1917-4DED-A4AC-E2900D804E54}" destId="{D34048D2-26F2-41FB-B2F3-6368A49F7B53}" srcOrd="4" destOrd="0" presId="urn:microsoft.com/office/officeart/2011/layout/RadialPictureList"/>
    <dgm:cxn modelId="{88442D45-3AE1-49BC-AC11-40E718E3171C}" type="presParOf" srcId="{D34048D2-26F2-41FB-B2F3-6368A49F7B53}" destId="{7F7115EC-93F6-4DFD-BE44-5B566FC6F13C}" srcOrd="0" destOrd="0" presId="urn:microsoft.com/office/officeart/2011/layout/RadialPictureList"/>
    <dgm:cxn modelId="{139D548C-C884-4F4B-8C5C-9EEA87A009F7}" type="presParOf" srcId="{E15F7965-1917-4DED-A4AC-E2900D804E54}" destId="{02A45EF5-6B23-4A88-B37A-7A90556FDE13}" srcOrd="5" destOrd="0" presId="urn:microsoft.com/office/officeart/2011/layout/RadialPictureList"/>
    <dgm:cxn modelId="{5E33B626-F85A-4E86-8A5F-35536DA9128B}" type="presParOf" srcId="{E15F7965-1917-4DED-A4AC-E2900D804E54}" destId="{55D9C5A1-75BF-46E0-B5FC-F7F570ED4318}" srcOrd="6" destOrd="0" presId="urn:microsoft.com/office/officeart/2011/layout/RadialPictureList"/>
    <dgm:cxn modelId="{901C5BB3-1753-473F-9FB9-714C6E23E1D3}" type="presParOf" srcId="{55D9C5A1-75BF-46E0-B5FC-F7F570ED4318}" destId="{F5C94676-FB89-4694-B6BA-92D2F33650F9}" srcOrd="0" destOrd="0" presId="urn:microsoft.com/office/officeart/2011/layout/RadialPictureList"/>
    <dgm:cxn modelId="{9B60B8A4-06BE-4885-AA4E-B0A2A92A0D15}" type="presParOf" srcId="{E15F7965-1917-4DED-A4AC-E2900D804E54}" destId="{4D68C95D-693E-4937-AFC3-2CF9A5321B6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AA230B-9EE1-4C9D-8B47-259F1FD7138E}"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9C7667CB-14C0-4A8F-8E67-74714F0900B1}">
      <dgm:prSet custT="1"/>
      <dgm:spPr/>
      <dgm:t>
        <a:bodyPr/>
        <a:lstStyle/>
        <a:p>
          <a:pPr>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April 2024</a:t>
          </a:r>
        </a:p>
      </dgm:t>
    </dgm:pt>
    <dgm:pt modelId="{3AF6EEC2-4DDF-448D-A02B-3CD8A31EBBD5}" type="parTrans" cxnId="{77ADFA50-04DF-420F-874F-635A1CB8E635}">
      <dgm:prSet/>
      <dgm:spPr/>
      <dgm:t>
        <a:bodyPr/>
        <a:lstStyle/>
        <a:p>
          <a:endParaRPr lang="en-GB"/>
        </a:p>
      </dgm:t>
    </dgm:pt>
    <dgm:pt modelId="{67561B6C-AA36-4B6F-BB5E-74159DBFDAB0}" type="sibTrans" cxnId="{77ADFA50-04DF-420F-874F-635A1CB8E635}">
      <dgm:prSet/>
      <dgm:spPr/>
      <dgm:t>
        <a:bodyPr/>
        <a:lstStyle/>
        <a:p>
          <a:endParaRPr lang="en-GB"/>
        </a:p>
      </dgm:t>
    </dgm:pt>
    <dgm:pt modelId="{F08529C4-2C16-48A0-B649-C35E079E27C7}">
      <dgm:prSet/>
      <dgm:spPr/>
      <dgm:t>
        <a:bodyPr/>
        <a:lstStyle/>
        <a:p>
          <a:r>
            <a:rPr lang="en-GB" b="0" i="0" dirty="0">
              <a:latin typeface="Roboto Light" panose="02000000000000000000" pitchFamily="2" charset="0"/>
              <a:ea typeface="Roboto Light" panose="02000000000000000000" pitchFamily="2" charset="0"/>
              <a:cs typeface="Roboto Light" panose="02000000000000000000" pitchFamily="2" charset="0"/>
            </a:rPr>
            <a:t>UCAS search displays courses</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F2E90A74-737E-45BF-9727-699E29EB5CA6}" type="parTrans" cxnId="{DEA53ACB-856E-4CA1-B28A-CE200CDA1D25}">
      <dgm:prSet/>
      <dgm:spPr/>
      <dgm:t>
        <a:bodyPr/>
        <a:lstStyle/>
        <a:p>
          <a:endParaRPr lang="en-GB"/>
        </a:p>
      </dgm:t>
    </dgm:pt>
    <dgm:pt modelId="{9F48819B-ACEB-4E02-A8C8-5F7BC98979F4}" type="sibTrans" cxnId="{DEA53ACB-856E-4CA1-B28A-CE200CDA1D25}">
      <dgm:prSet/>
      <dgm:spPr/>
      <dgm:t>
        <a:bodyPr/>
        <a:lstStyle/>
        <a:p>
          <a:endParaRPr lang="en-GB"/>
        </a:p>
      </dgm:t>
    </dgm:pt>
    <dgm:pt modelId="{2B297445-5E87-4F78-B582-30CB9B792A0F}">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 September</a:t>
          </a:r>
        </a:p>
      </dgm:t>
    </dgm:pt>
    <dgm:pt modelId="{C2FAC84A-0DB2-41AC-ADB8-935E4E9260E2}" type="parTrans" cxnId="{44FC3834-DAE6-4D5D-BFC6-7892FDED65B6}">
      <dgm:prSet/>
      <dgm:spPr/>
      <dgm:t>
        <a:bodyPr/>
        <a:lstStyle/>
        <a:p>
          <a:endParaRPr lang="en-GB"/>
        </a:p>
      </dgm:t>
    </dgm:pt>
    <dgm:pt modelId="{1454B22E-E71E-47F9-95F1-43CC40C68EDA}" type="sibTrans" cxnId="{44FC3834-DAE6-4D5D-BFC6-7892FDED65B6}">
      <dgm:prSet/>
      <dgm:spPr/>
      <dgm:t>
        <a:bodyPr/>
        <a:lstStyle/>
        <a:p>
          <a:endParaRPr lang="en-GB"/>
        </a:p>
      </dgm:t>
    </dgm:pt>
    <dgm:pt modelId="{CCD3D035-EB76-4F6D-9BB7-D8D770D9485C}">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2E2EB29F-D2EE-4F83-A879-EBAF6CBB8C9D}" type="parTrans" cxnId="{2F2713F7-FEAB-43C6-BEAD-9183A219E180}">
      <dgm:prSet/>
      <dgm:spPr/>
      <dgm:t>
        <a:bodyPr/>
        <a:lstStyle/>
        <a:p>
          <a:endParaRPr lang="en-GB"/>
        </a:p>
      </dgm:t>
    </dgm:pt>
    <dgm:pt modelId="{3DE1FFCB-E06A-4DAB-A307-8B8337C94C43}" type="sibTrans" cxnId="{2F2713F7-FEAB-43C6-BEAD-9183A219E180}">
      <dgm:prSet/>
      <dgm:spPr/>
      <dgm:t>
        <a:bodyPr/>
        <a:lstStyle/>
        <a:p>
          <a:endParaRPr lang="en-GB"/>
        </a:p>
      </dgm:t>
    </dgm:pt>
    <dgm:pt modelId="{9E427F55-8E92-4EE5-B3D8-B2855740D2F2}">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2024*</a:t>
          </a:r>
        </a:p>
      </dgm:t>
    </dgm:pt>
    <dgm:pt modelId="{BD273964-D76C-4268-BFCD-64B078847CFE}" type="parTrans" cxnId="{CCCF36FC-7D98-4233-AE60-0BD7D7EAE042}">
      <dgm:prSet/>
      <dgm:spPr/>
      <dgm:t>
        <a:bodyPr/>
        <a:lstStyle/>
        <a:p>
          <a:endParaRPr lang="en-GB"/>
        </a:p>
      </dgm:t>
    </dgm:pt>
    <dgm:pt modelId="{87D122BB-0FF1-479D-AA22-017848350167}" type="sibTrans" cxnId="{CCCF36FC-7D98-4233-AE60-0BD7D7EAE042}">
      <dgm:prSet/>
      <dgm:spPr/>
      <dgm:t>
        <a:bodyPr/>
        <a:lstStyle/>
        <a:p>
          <a:endParaRPr lang="en-GB"/>
        </a:p>
      </dgm:t>
    </dgm:pt>
    <dgm:pt modelId="{138E19EE-1435-4423-8882-BCE0DE7BC56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dgm:t>
    </dgm:pt>
    <dgm:pt modelId="{8C611824-AEB4-43E9-8D35-B5C885D8F543}" type="parTrans" cxnId="{BAC5C354-02AE-4264-9EDC-2027F5340B40}">
      <dgm:prSet/>
      <dgm:spPr/>
      <dgm:t>
        <a:bodyPr/>
        <a:lstStyle/>
        <a:p>
          <a:endParaRPr lang="en-GB"/>
        </a:p>
      </dgm:t>
    </dgm:pt>
    <dgm:pt modelId="{76C860B7-5036-4D2C-B9D3-BC1FF3E6EE5C}" type="sibTrans" cxnId="{BAC5C354-02AE-4264-9EDC-2027F5340B40}">
      <dgm:prSet/>
      <dgm:spPr/>
      <dgm:t>
        <a:bodyPr/>
        <a:lstStyle/>
        <a:p>
          <a:endParaRPr lang="en-GB"/>
        </a:p>
      </dgm:t>
    </dgm:pt>
    <dgm:pt modelId="{9BC9A4D4-C58F-4EF9-B508-43A456F22ED9}">
      <dgm:prSet custT="1"/>
      <dgm:spPr/>
      <dgm:t>
        <a:bodyPr/>
        <a:lstStyle/>
        <a:p>
          <a:pPr>
            <a:defRPr b="1"/>
          </a:pPr>
          <a:r>
            <a:rPr lang="en-US" sz="1400" dirty="0">
              <a:latin typeface="Roboto" panose="02000000000000000000" pitchFamily="2" charset="0"/>
              <a:ea typeface="Roboto" panose="02000000000000000000" pitchFamily="2" charset="0"/>
              <a:cs typeface="Roboto" panose="02000000000000000000" pitchFamily="2" charset="0"/>
            </a:rPr>
            <a:t>29 January 2025*</a:t>
          </a:r>
        </a:p>
      </dgm:t>
    </dgm:pt>
    <dgm:pt modelId="{055A3F73-8BFE-43F7-9BF6-163F5F442FD2}" type="parTrans" cxnId="{7351CC8A-E01F-469B-B430-88CD3FFCAA21}">
      <dgm:prSet/>
      <dgm:spPr/>
      <dgm:t>
        <a:bodyPr/>
        <a:lstStyle/>
        <a:p>
          <a:endParaRPr lang="en-GB"/>
        </a:p>
      </dgm:t>
    </dgm:pt>
    <dgm:pt modelId="{12C6EBC7-E014-497C-9A09-3CB4C271D93F}" type="sibTrans" cxnId="{7351CC8A-E01F-469B-B430-88CD3FFCAA21}">
      <dgm:prSet/>
      <dgm:spPr/>
      <dgm:t>
        <a:bodyPr/>
        <a:lstStyle/>
        <a:p>
          <a:endParaRPr lang="en-GB"/>
        </a:p>
      </dgm:t>
    </dgm:pt>
    <dgm:pt modelId="{B675936A-3FA4-4E56-92A1-8E1FC6361235}">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dirty="0"/>
        </a:p>
      </dgm:t>
    </dgm:pt>
    <dgm:pt modelId="{BC77E3FC-7096-4407-A605-21AE7B05B7A0}" type="parTrans" cxnId="{15D4DB14-FD60-4115-BFB0-34EB7A4DE74D}">
      <dgm:prSet/>
      <dgm:spPr/>
      <dgm:t>
        <a:bodyPr/>
        <a:lstStyle/>
        <a:p>
          <a:endParaRPr lang="en-GB"/>
        </a:p>
      </dgm:t>
    </dgm:pt>
    <dgm:pt modelId="{632421B7-D187-4E77-96DB-E8875ECFA74C}" type="sibTrans" cxnId="{15D4DB14-FD60-4115-BFB0-34EB7A4DE74D}">
      <dgm:prSet/>
      <dgm:spPr/>
      <dgm:t>
        <a:bodyPr/>
        <a:lstStyle/>
        <a:p>
          <a:endParaRPr lang="en-GB"/>
        </a:p>
      </dgm:t>
    </dgm:pt>
    <dgm:pt modelId="{1A10DD1A-A753-4F92-B4F0-DE3E37373CE9}">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26 February</a:t>
          </a:r>
        </a:p>
      </dgm:t>
    </dgm:pt>
    <dgm:pt modelId="{E026FEE9-1072-4363-BC3E-E520DBAE5D0C}" type="parTrans" cxnId="{3434CC29-4FEF-417E-9FAE-09BC043DC55B}">
      <dgm:prSet/>
      <dgm:spPr/>
      <dgm:t>
        <a:bodyPr/>
        <a:lstStyle/>
        <a:p>
          <a:endParaRPr lang="en-GB"/>
        </a:p>
      </dgm:t>
    </dgm:pt>
    <dgm:pt modelId="{833C4916-616A-4EFB-9F29-C2706959AD77}" type="sibTrans" cxnId="{3434CC29-4FEF-417E-9FAE-09BC043DC55B}">
      <dgm:prSet/>
      <dgm:spPr/>
      <dgm:t>
        <a:bodyPr/>
        <a:lstStyle/>
        <a:p>
          <a:endParaRPr lang="en-GB"/>
        </a:p>
      </dgm:t>
    </dgm:pt>
    <dgm:pt modelId="{506C83D4-90B4-40B6-8337-C81D68FE5EB8}">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Extra opens</a:t>
          </a:r>
        </a:p>
      </dgm:t>
    </dgm:pt>
    <dgm:pt modelId="{DFC20846-3A7D-4317-B490-9B662A47A3BF}" type="parTrans" cxnId="{67096967-92A0-40BC-9186-117F3CEA777D}">
      <dgm:prSet/>
      <dgm:spPr/>
      <dgm:t>
        <a:bodyPr/>
        <a:lstStyle/>
        <a:p>
          <a:endParaRPr lang="en-GB"/>
        </a:p>
      </dgm:t>
    </dgm:pt>
    <dgm:pt modelId="{91577DF4-E526-407B-AAC7-8ACD49FE14C6}" type="sibTrans" cxnId="{67096967-92A0-40BC-9186-117F3CEA777D}">
      <dgm:prSet/>
      <dgm:spPr/>
      <dgm:t>
        <a:bodyPr/>
        <a:lstStyle/>
        <a:p>
          <a:endParaRPr lang="en-GB"/>
        </a:p>
      </dgm:t>
    </dgm:pt>
    <dgm:pt modelId="{E61E14D3-5723-4FD2-BCEA-4D5A336CC2F8}">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p>
      </dgm:t>
    </dgm:pt>
    <dgm:pt modelId="{2A0273A2-94C0-4C29-B993-687ED0E8C620}" type="parTrans" cxnId="{1FC803F5-D68B-4AB3-B893-D8626B9C2B74}">
      <dgm:prSet/>
      <dgm:spPr/>
      <dgm:t>
        <a:bodyPr/>
        <a:lstStyle/>
        <a:p>
          <a:endParaRPr lang="en-GB"/>
        </a:p>
      </dgm:t>
    </dgm:pt>
    <dgm:pt modelId="{B9937D21-99D4-4355-9366-EAA4A3A63CA8}" type="sibTrans" cxnId="{1FC803F5-D68B-4AB3-B893-D8626B9C2B74}">
      <dgm:prSet/>
      <dgm:spPr/>
      <dgm:t>
        <a:bodyPr/>
        <a:lstStyle/>
        <a:p>
          <a:endParaRPr lang="en-GB"/>
        </a:p>
      </dgm:t>
    </dgm:pt>
    <dgm:pt modelId="{5976AAFC-08C5-4922-842C-3433B8CA6A7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gm:t>
    </dgm:pt>
    <dgm:pt modelId="{6787FAB8-C18B-4821-B84E-99E54A6C2ED7}" type="parTrans" cxnId="{F68E6F28-D415-46A8-81F3-1CDC1CCBF73E}">
      <dgm:prSet/>
      <dgm:spPr/>
      <dgm:t>
        <a:bodyPr/>
        <a:lstStyle/>
        <a:p>
          <a:endParaRPr lang="en-GB"/>
        </a:p>
      </dgm:t>
    </dgm:pt>
    <dgm:pt modelId="{3B05804F-F0C3-4349-8452-36B2513B6FC8}" type="sibTrans" cxnId="{F68E6F28-D415-46A8-81F3-1CDC1CCBF73E}">
      <dgm:prSet/>
      <dgm:spPr/>
      <dgm:t>
        <a:bodyPr/>
        <a:lstStyle/>
        <a:p>
          <a:endParaRPr lang="en-GB"/>
        </a:p>
      </dgm:t>
    </dgm:pt>
    <dgm:pt modelId="{7305A1CE-BBCE-486D-BFDD-E446E903F421}">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5 July</a:t>
          </a:r>
          <a:endPar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dgm:t>
    </dgm:pt>
    <dgm:pt modelId="{C0E78865-CE0C-46FB-805C-55B344B88C64}" type="parTrans" cxnId="{FF9611E7-E65A-41F4-836C-30D4F95332E1}">
      <dgm:prSet/>
      <dgm:spPr/>
      <dgm:t>
        <a:bodyPr/>
        <a:lstStyle/>
        <a:p>
          <a:endParaRPr lang="en-GB"/>
        </a:p>
      </dgm:t>
    </dgm:pt>
    <dgm:pt modelId="{87A8177B-E14D-4296-839B-BC5D2A7A1B9E}" type="sibTrans" cxnId="{FF9611E7-E65A-41F4-836C-30D4F95332E1}">
      <dgm:prSet/>
      <dgm:spPr/>
      <dgm:t>
        <a:bodyPr/>
        <a:lstStyle/>
        <a:p>
          <a:endParaRPr lang="en-GB"/>
        </a:p>
      </dgm:t>
    </dgm:pt>
    <dgm:pt modelId="{034697DA-E727-4A2D-AD29-C015436AB5DB}">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301B719A-F8D3-476D-9AC3-C3C97E974FBF}" type="parTrans" cxnId="{2E08D981-E0C6-46B0-94E8-6DC0690D804A}">
      <dgm:prSet/>
      <dgm:spPr/>
      <dgm:t>
        <a:bodyPr/>
        <a:lstStyle/>
        <a:p>
          <a:endParaRPr lang="en-GB"/>
        </a:p>
      </dgm:t>
    </dgm:pt>
    <dgm:pt modelId="{CBF19018-3679-4375-AFCE-D9764EB8B919}" type="sibTrans" cxnId="{2E08D981-E0C6-46B0-94E8-6DC0690D804A}">
      <dgm:prSet/>
      <dgm:spPr/>
      <dgm:t>
        <a:bodyPr/>
        <a:lstStyle/>
        <a:p>
          <a:endParaRPr lang="en-GB"/>
        </a:p>
      </dgm:t>
    </dgm:pt>
    <dgm:pt modelId="{008B170F-96EC-484F-AB8E-D3455C6685CF}">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14 May </a:t>
          </a:r>
        </a:p>
      </dgm:t>
    </dgm:pt>
    <dgm:pt modelId="{31DBDC52-2EFC-4B86-939C-B5A31114EB04}" type="parTrans" cxnId="{D6C41449-47BC-40BD-9AD1-9251968D6CF7}">
      <dgm:prSet/>
      <dgm:spPr/>
      <dgm:t>
        <a:bodyPr/>
        <a:lstStyle/>
        <a:p>
          <a:endParaRPr lang="en-GB"/>
        </a:p>
      </dgm:t>
    </dgm:pt>
    <dgm:pt modelId="{78959F3E-1872-45CF-ADE8-27B62BD92575}" type="sibTrans" cxnId="{D6C41449-47BC-40BD-9AD1-9251968D6CF7}">
      <dgm:prSet/>
      <dgm:spPr/>
      <dgm:t>
        <a:bodyPr/>
        <a:lstStyle/>
        <a:p>
          <a:endParaRPr lang="en-GB"/>
        </a:p>
      </dgm:t>
    </dgm:pt>
    <dgm:pt modelId="{FD377382-3DB0-443B-A1AA-B22C0B6DC7EE}">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application opens for 2025 entry</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45A89B22-BF90-4A55-ADB7-5673D658ECD6}" type="parTrans" cxnId="{522E4CC5-253A-4EC8-A664-92CFB51C6D83}">
      <dgm:prSet/>
      <dgm:spPr/>
      <dgm:t>
        <a:bodyPr/>
        <a:lstStyle/>
        <a:p>
          <a:endParaRPr lang="en-GB"/>
        </a:p>
      </dgm:t>
    </dgm:pt>
    <dgm:pt modelId="{80FC2D82-D42D-475F-A812-FB0CE01A4F71}" type="sibTrans" cxnId="{522E4CC5-253A-4EC8-A664-92CFB51C6D83}">
      <dgm:prSet/>
      <dgm:spPr/>
      <dgm:t>
        <a:bodyPr/>
        <a:lstStyle/>
        <a:p>
          <a:endParaRPr lang="en-GB"/>
        </a:p>
      </dgm:t>
    </dgm:pt>
    <dgm:pt modelId="{22B3A664-48A8-4ECC-B771-8AD26C70E78F}" type="pres">
      <dgm:prSet presAssocID="{16AA230B-9EE1-4C9D-8B47-259F1FD7138E}" presName="root" presStyleCnt="0">
        <dgm:presLayoutVars>
          <dgm:chMax/>
          <dgm:chPref/>
          <dgm:animLvl val="lvl"/>
        </dgm:presLayoutVars>
      </dgm:prSet>
      <dgm:spPr/>
    </dgm:pt>
    <dgm:pt modelId="{2901F951-B666-4D73-BE8A-B405CE4F691A}" type="pres">
      <dgm:prSet presAssocID="{16AA230B-9EE1-4C9D-8B47-259F1FD7138E}"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42C7722C-D778-4D06-8AAC-EABED3E587AA}" type="pres">
      <dgm:prSet presAssocID="{16AA230B-9EE1-4C9D-8B47-259F1FD7138E}" presName="nodes" presStyleCnt="0">
        <dgm:presLayoutVars>
          <dgm:chMax/>
          <dgm:chPref/>
          <dgm:animLvl val="lvl"/>
        </dgm:presLayoutVars>
      </dgm:prSet>
      <dgm:spPr/>
    </dgm:pt>
    <dgm:pt modelId="{086E2839-11E4-4C20-A3FA-A3D6F17597FD}" type="pres">
      <dgm:prSet presAssocID="{9C7667CB-14C0-4A8F-8E67-74714F0900B1}" presName="composite" presStyleCnt="0"/>
      <dgm:spPr/>
    </dgm:pt>
    <dgm:pt modelId="{CC0BF558-845F-40EC-9D25-1A1372D539B0}" type="pres">
      <dgm:prSet presAssocID="{9C7667CB-14C0-4A8F-8E67-74714F0900B1}"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D85CDB1-F7FF-499F-A503-1DC77884DA60}" type="pres">
      <dgm:prSet presAssocID="{9C7667CB-14C0-4A8F-8E67-74714F0900B1}" presName="DropPinPlaceHolder" presStyleCnt="0"/>
      <dgm:spPr/>
    </dgm:pt>
    <dgm:pt modelId="{19D995EB-DFB2-4A69-A51C-892F0B96A4BE}" type="pres">
      <dgm:prSet presAssocID="{9C7667CB-14C0-4A8F-8E67-74714F0900B1}" presName="DropPin" presStyleLbl="alignNode1" presStyleIdx="0" presStyleCnt="8"/>
      <dgm:spPr/>
    </dgm:pt>
    <dgm:pt modelId="{0BBFD661-1EF1-49EA-B698-39CDD8703FE5}" type="pres">
      <dgm:prSet presAssocID="{9C7667CB-14C0-4A8F-8E67-74714F0900B1}"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48D8E842-4C8F-4368-ADBA-C3BF01336ADD}" type="pres">
      <dgm:prSet presAssocID="{9C7667CB-14C0-4A8F-8E67-74714F0900B1}" presName="L2TextContainer" presStyleLbl="revTx" presStyleIdx="0" presStyleCnt="16">
        <dgm:presLayoutVars>
          <dgm:bulletEnabled val="1"/>
        </dgm:presLayoutVars>
      </dgm:prSet>
      <dgm:spPr/>
    </dgm:pt>
    <dgm:pt modelId="{C2636B65-E491-4D02-9B90-919468EC465A}" type="pres">
      <dgm:prSet presAssocID="{9C7667CB-14C0-4A8F-8E67-74714F0900B1}" presName="L1TextContainer" presStyleLbl="revTx" presStyleIdx="1" presStyleCnt="16" custLinFactNeighborX="-719" custLinFactNeighborY="-3267">
        <dgm:presLayoutVars>
          <dgm:chMax val="1"/>
          <dgm:chPref val="1"/>
          <dgm:bulletEnabled val="1"/>
        </dgm:presLayoutVars>
      </dgm:prSet>
      <dgm:spPr/>
    </dgm:pt>
    <dgm:pt modelId="{459409A4-983E-49A6-A904-89067E6F322F}" type="pres">
      <dgm:prSet presAssocID="{9C7667CB-14C0-4A8F-8E67-74714F0900B1}"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5F121A8D-C3B8-4F08-8885-04E04527E54C}" type="pres">
      <dgm:prSet presAssocID="{9C7667CB-14C0-4A8F-8E67-74714F0900B1}" presName="EmptyPlaceHolder" presStyleCnt="0"/>
      <dgm:spPr/>
    </dgm:pt>
    <dgm:pt modelId="{BCF7637F-6884-463A-AC16-20775A3CD873}" type="pres">
      <dgm:prSet presAssocID="{67561B6C-AA36-4B6F-BB5E-74159DBFDAB0}" presName="spaceBetweenRectangles" presStyleCnt="0"/>
      <dgm:spPr/>
    </dgm:pt>
    <dgm:pt modelId="{42A1A5A9-51AC-46FF-AA76-9B559824AA4F}" type="pres">
      <dgm:prSet presAssocID="{008B170F-96EC-484F-AB8E-D3455C6685CF}" presName="composite" presStyleCnt="0"/>
      <dgm:spPr/>
    </dgm:pt>
    <dgm:pt modelId="{6403F9A2-8AF9-4B41-B4B3-1BFB71A89906}" type="pres">
      <dgm:prSet presAssocID="{008B170F-96EC-484F-AB8E-D3455C6685CF}" presName="ConnectorPoint" presStyleLbl="lnNode1" presStyleIdx="1"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A136840-9CD0-4FDB-BFFD-9B54F387E63C}" type="pres">
      <dgm:prSet presAssocID="{008B170F-96EC-484F-AB8E-D3455C6685CF}" presName="DropPinPlaceHolder" presStyleCnt="0"/>
      <dgm:spPr/>
    </dgm:pt>
    <dgm:pt modelId="{1BDECE43-E0A7-4228-B179-8F6377530F53}" type="pres">
      <dgm:prSet presAssocID="{008B170F-96EC-484F-AB8E-D3455C6685CF}" presName="DropPin" presStyleLbl="alignNode1" presStyleIdx="1" presStyleCnt="8"/>
      <dgm:spPr/>
    </dgm:pt>
    <dgm:pt modelId="{4C036A26-574B-4AAF-81A4-CA6D17A1CEB3}" type="pres">
      <dgm:prSet presAssocID="{008B170F-96EC-484F-AB8E-D3455C6685CF}"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D82EE58E-F96B-48AB-883D-A5D6D2CD33E7}" type="pres">
      <dgm:prSet presAssocID="{008B170F-96EC-484F-AB8E-D3455C6685CF}" presName="L2TextContainer" presStyleLbl="revTx" presStyleIdx="2" presStyleCnt="16">
        <dgm:presLayoutVars>
          <dgm:bulletEnabled val="1"/>
        </dgm:presLayoutVars>
      </dgm:prSet>
      <dgm:spPr/>
    </dgm:pt>
    <dgm:pt modelId="{6F221318-48BE-447B-A7D2-1849CBD86EE0}" type="pres">
      <dgm:prSet presAssocID="{008B170F-96EC-484F-AB8E-D3455C6685CF}" presName="L1TextContainer" presStyleLbl="revTx" presStyleIdx="3" presStyleCnt="16">
        <dgm:presLayoutVars>
          <dgm:chMax val="1"/>
          <dgm:chPref val="1"/>
          <dgm:bulletEnabled val="1"/>
        </dgm:presLayoutVars>
      </dgm:prSet>
      <dgm:spPr/>
    </dgm:pt>
    <dgm:pt modelId="{FD64E599-2E88-43E2-AD3C-0A310F8E3D0A}" type="pres">
      <dgm:prSet presAssocID="{008B170F-96EC-484F-AB8E-D3455C6685CF}" presName="ConnectLine" presStyleLbl="sibTrans1D1" presStyleIdx="1" presStyleCnt="8"/>
      <dgm:spPr>
        <a:noFill/>
        <a:ln w="12700" cap="flat" cmpd="sng" algn="ctr">
          <a:solidFill>
            <a:schemeClr val="accent3">
              <a:hueOff val="0"/>
              <a:satOff val="0"/>
              <a:lumOff val="0"/>
              <a:alphaOff val="0"/>
            </a:schemeClr>
          </a:solidFill>
          <a:prstDash val="dash"/>
          <a:miter lim="800000"/>
        </a:ln>
        <a:effectLst/>
      </dgm:spPr>
    </dgm:pt>
    <dgm:pt modelId="{120949CA-42AC-4EAE-A624-3C28B9622444}" type="pres">
      <dgm:prSet presAssocID="{008B170F-96EC-484F-AB8E-D3455C6685CF}" presName="EmptyPlaceHolder" presStyleCnt="0"/>
      <dgm:spPr/>
    </dgm:pt>
    <dgm:pt modelId="{D4B5A49F-601D-4717-95D2-550DCF74FC16}" type="pres">
      <dgm:prSet presAssocID="{78959F3E-1872-45CF-ADE8-27B62BD92575}" presName="spaceBetweenRectangles" presStyleCnt="0"/>
      <dgm:spPr/>
    </dgm:pt>
    <dgm:pt modelId="{0A2463A5-1C6C-4E37-8756-D44AB14AA966}" type="pres">
      <dgm:prSet presAssocID="{2B297445-5E87-4F78-B582-30CB9B792A0F}" presName="composite" presStyleCnt="0"/>
      <dgm:spPr/>
    </dgm:pt>
    <dgm:pt modelId="{E9119F53-3909-4818-B14B-2174E9A6416F}" type="pres">
      <dgm:prSet presAssocID="{2B297445-5E87-4F78-B582-30CB9B792A0F}" presName="ConnectorPoint" presStyleLbl="lnNode1" presStyleIdx="2"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3EB0995-F02A-480F-A2C1-EAE43838095F}" type="pres">
      <dgm:prSet presAssocID="{2B297445-5E87-4F78-B582-30CB9B792A0F}" presName="DropPinPlaceHolder" presStyleCnt="0"/>
      <dgm:spPr/>
    </dgm:pt>
    <dgm:pt modelId="{09006458-E236-4123-BD78-F46E55A74330}" type="pres">
      <dgm:prSet presAssocID="{2B297445-5E87-4F78-B582-30CB9B792A0F}" presName="DropPin" presStyleLbl="alignNode1" presStyleIdx="2" presStyleCnt="8"/>
      <dgm:spPr/>
    </dgm:pt>
    <dgm:pt modelId="{4F4243EF-4166-4B36-BD79-9E76BA568EF2}" type="pres">
      <dgm:prSet presAssocID="{2B297445-5E87-4F78-B582-30CB9B792A0F}"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B45FDA3A-BF0A-48F0-B263-8EDC85FF28DE}" type="pres">
      <dgm:prSet presAssocID="{2B297445-5E87-4F78-B582-30CB9B792A0F}" presName="L2TextContainer" presStyleLbl="revTx" presStyleIdx="4" presStyleCnt="16">
        <dgm:presLayoutVars>
          <dgm:bulletEnabled val="1"/>
        </dgm:presLayoutVars>
      </dgm:prSet>
      <dgm:spPr/>
    </dgm:pt>
    <dgm:pt modelId="{5AA5A3A1-2668-4E97-BC1C-DC2A0876D6AF}" type="pres">
      <dgm:prSet presAssocID="{2B297445-5E87-4F78-B582-30CB9B792A0F}" presName="L1TextContainer" presStyleLbl="revTx" presStyleIdx="5" presStyleCnt="16">
        <dgm:presLayoutVars>
          <dgm:chMax val="1"/>
          <dgm:chPref val="1"/>
          <dgm:bulletEnabled val="1"/>
        </dgm:presLayoutVars>
      </dgm:prSet>
      <dgm:spPr/>
    </dgm:pt>
    <dgm:pt modelId="{5CB986B8-86A6-4FF3-AB08-20559797C5EF}" type="pres">
      <dgm:prSet presAssocID="{2B297445-5E87-4F78-B582-30CB9B792A0F}" presName="ConnectLine" presStyleLbl="sibTrans1D1" presStyleIdx="2" presStyleCnt="8"/>
      <dgm:spPr>
        <a:noFill/>
        <a:ln w="12700" cap="flat" cmpd="sng" algn="ctr">
          <a:solidFill>
            <a:schemeClr val="accent4">
              <a:hueOff val="0"/>
              <a:satOff val="0"/>
              <a:lumOff val="0"/>
              <a:alphaOff val="0"/>
            </a:schemeClr>
          </a:solidFill>
          <a:prstDash val="dash"/>
          <a:miter lim="800000"/>
        </a:ln>
        <a:effectLst/>
      </dgm:spPr>
    </dgm:pt>
    <dgm:pt modelId="{FA24FBA2-94EF-428D-8E05-3938140844EE}" type="pres">
      <dgm:prSet presAssocID="{2B297445-5E87-4F78-B582-30CB9B792A0F}" presName="EmptyPlaceHolder" presStyleCnt="0"/>
      <dgm:spPr/>
    </dgm:pt>
    <dgm:pt modelId="{0C6633D2-1CA1-4237-9291-F0D36901F938}" type="pres">
      <dgm:prSet presAssocID="{1454B22E-E71E-47F9-95F1-43CC40C68EDA}" presName="spaceBetweenRectangles" presStyleCnt="0"/>
      <dgm:spPr/>
    </dgm:pt>
    <dgm:pt modelId="{A047394C-5E88-4CC7-9956-BAA78BC839E5}" type="pres">
      <dgm:prSet presAssocID="{9E427F55-8E92-4EE5-B3D8-B2855740D2F2}" presName="composite" presStyleCnt="0"/>
      <dgm:spPr/>
    </dgm:pt>
    <dgm:pt modelId="{59581467-F3E7-41E2-9119-06F99F9F7F6E}" type="pres">
      <dgm:prSet presAssocID="{9E427F55-8E92-4EE5-B3D8-B2855740D2F2}"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526990B-C20C-41D4-A45D-3468D2EBCD17}" type="pres">
      <dgm:prSet presAssocID="{9E427F55-8E92-4EE5-B3D8-B2855740D2F2}" presName="DropPinPlaceHolder" presStyleCnt="0"/>
      <dgm:spPr/>
    </dgm:pt>
    <dgm:pt modelId="{57593990-0D3D-4A22-813C-486BFFE36BDA}" type="pres">
      <dgm:prSet presAssocID="{9E427F55-8E92-4EE5-B3D8-B2855740D2F2}" presName="DropPin" presStyleLbl="alignNode1" presStyleIdx="3" presStyleCnt="8"/>
      <dgm:spPr/>
    </dgm:pt>
    <dgm:pt modelId="{69C4CEFA-A100-4B71-9919-01052397F6BA}" type="pres">
      <dgm:prSet presAssocID="{9E427F55-8E92-4EE5-B3D8-B2855740D2F2}"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C84C3B8A-0A4A-417F-9130-69FEB3130828}" type="pres">
      <dgm:prSet presAssocID="{9E427F55-8E92-4EE5-B3D8-B2855740D2F2}" presName="L2TextContainer" presStyleLbl="revTx" presStyleIdx="6" presStyleCnt="16">
        <dgm:presLayoutVars>
          <dgm:bulletEnabled val="1"/>
        </dgm:presLayoutVars>
      </dgm:prSet>
      <dgm:spPr/>
    </dgm:pt>
    <dgm:pt modelId="{5D87BB61-98FA-4FD8-BE5F-F6566298EC51}" type="pres">
      <dgm:prSet presAssocID="{9E427F55-8E92-4EE5-B3D8-B2855740D2F2}" presName="L1TextContainer" presStyleLbl="revTx" presStyleIdx="7" presStyleCnt="16">
        <dgm:presLayoutVars>
          <dgm:chMax val="1"/>
          <dgm:chPref val="1"/>
          <dgm:bulletEnabled val="1"/>
        </dgm:presLayoutVars>
      </dgm:prSet>
      <dgm:spPr/>
    </dgm:pt>
    <dgm:pt modelId="{2999627A-F398-4640-88A8-B22A87717434}" type="pres">
      <dgm:prSet presAssocID="{9E427F55-8E92-4EE5-B3D8-B2855740D2F2}"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C4EAB1D4-11DD-49CA-97EF-3C538B00A7DF}" type="pres">
      <dgm:prSet presAssocID="{9E427F55-8E92-4EE5-B3D8-B2855740D2F2}" presName="EmptyPlaceHolder" presStyleCnt="0"/>
      <dgm:spPr/>
    </dgm:pt>
    <dgm:pt modelId="{7742A2C6-CC1F-4A5F-80CB-3193A454D9CE}" type="pres">
      <dgm:prSet presAssocID="{87D122BB-0FF1-479D-AA22-017848350167}" presName="spaceBetweenRectangles" presStyleCnt="0"/>
      <dgm:spPr/>
    </dgm:pt>
    <dgm:pt modelId="{66158FBC-4711-4ACA-A17D-642D6A5EEB5A}" type="pres">
      <dgm:prSet presAssocID="{9BC9A4D4-C58F-4EF9-B508-43A456F22ED9}" presName="composite" presStyleCnt="0"/>
      <dgm:spPr/>
    </dgm:pt>
    <dgm:pt modelId="{DA0CD022-E2B0-4C5F-9C08-5977498F92E3}" type="pres">
      <dgm:prSet presAssocID="{9BC9A4D4-C58F-4EF9-B508-43A456F22ED9}" presName="ConnectorPoint" presStyleLbl="lnNode1" presStyleIdx="4" presStyleCnt="8"/>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C9491A2-E23A-4E28-86FD-5D77712545E2}" type="pres">
      <dgm:prSet presAssocID="{9BC9A4D4-C58F-4EF9-B508-43A456F22ED9}" presName="DropPinPlaceHolder" presStyleCnt="0"/>
      <dgm:spPr/>
    </dgm:pt>
    <dgm:pt modelId="{A1796896-22BE-423A-9889-3D9C97F603A5}" type="pres">
      <dgm:prSet presAssocID="{9BC9A4D4-C58F-4EF9-B508-43A456F22ED9}" presName="DropPin" presStyleLbl="alignNode1" presStyleIdx="4" presStyleCnt="8"/>
      <dgm:spPr/>
    </dgm:pt>
    <dgm:pt modelId="{8EDE1725-8DBF-45E1-85E8-2DC28D66C062}" type="pres">
      <dgm:prSet presAssocID="{9BC9A4D4-C58F-4EF9-B508-43A456F22ED9}"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98AFE85B-CE48-4464-BE2C-44C37DBD7AB4}" type="pres">
      <dgm:prSet presAssocID="{9BC9A4D4-C58F-4EF9-B508-43A456F22ED9}" presName="L2TextContainer" presStyleLbl="revTx" presStyleIdx="8" presStyleCnt="16">
        <dgm:presLayoutVars>
          <dgm:bulletEnabled val="1"/>
        </dgm:presLayoutVars>
      </dgm:prSet>
      <dgm:spPr/>
    </dgm:pt>
    <dgm:pt modelId="{A4B515E9-A4A5-40D4-9CCB-21A7643920CF}" type="pres">
      <dgm:prSet presAssocID="{9BC9A4D4-C58F-4EF9-B508-43A456F22ED9}" presName="L1TextContainer" presStyleLbl="revTx" presStyleIdx="9" presStyleCnt="16">
        <dgm:presLayoutVars>
          <dgm:chMax val="1"/>
          <dgm:chPref val="1"/>
          <dgm:bulletEnabled val="1"/>
        </dgm:presLayoutVars>
      </dgm:prSet>
      <dgm:spPr/>
    </dgm:pt>
    <dgm:pt modelId="{7D741D70-100C-44F9-8CC5-7FDEE20AE00B}" type="pres">
      <dgm:prSet presAssocID="{9BC9A4D4-C58F-4EF9-B508-43A456F22ED9}" presName="ConnectLine" presStyleLbl="sibTrans1D1" presStyleIdx="4" presStyleCnt="8"/>
      <dgm:spPr>
        <a:noFill/>
        <a:ln w="12700" cap="flat" cmpd="sng" algn="ctr">
          <a:solidFill>
            <a:schemeClr val="accent6">
              <a:hueOff val="0"/>
              <a:satOff val="0"/>
              <a:lumOff val="0"/>
              <a:alphaOff val="0"/>
            </a:schemeClr>
          </a:solidFill>
          <a:prstDash val="dash"/>
          <a:miter lim="800000"/>
        </a:ln>
        <a:effectLst/>
      </dgm:spPr>
    </dgm:pt>
    <dgm:pt modelId="{1B1FEFA9-4410-48FD-B3B5-292A5BB0E722}" type="pres">
      <dgm:prSet presAssocID="{9BC9A4D4-C58F-4EF9-B508-43A456F22ED9}" presName="EmptyPlaceHolder" presStyleCnt="0"/>
      <dgm:spPr/>
    </dgm:pt>
    <dgm:pt modelId="{6DF7681C-639A-499A-8A56-48AE9D4389E9}" type="pres">
      <dgm:prSet presAssocID="{12C6EBC7-E014-497C-9A09-3CB4C271D93F}" presName="spaceBetweenRectangles" presStyleCnt="0"/>
      <dgm:spPr/>
    </dgm:pt>
    <dgm:pt modelId="{3A600459-1B47-416E-ABCA-43D94394B0BD}" type="pres">
      <dgm:prSet presAssocID="{1A10DD1A-A753-4F92-B4F0-DE3E37373CE9}" presName="composite" presStyleCnt="0"/>
      <dgm:spPr/>
    </dgm:pt>
    <dgm:pt modelId="{F4F558D1-3ADE-4235-91D8-DDA523D67B71}" type="pres">
      <dgm:prSet presAssocID="{1A10DD1A-A753-4F92-B4F0-DE3E37373CE9}" presName="ConnectorPoint" presStyleLbl="lnNode1" presStyleIdx="5"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11A844-7CC8-4EB3-81F4-55F5CE819B46}" type="pres">
      <dgm:prSet presAssocID="{1A10DD1A-A753-4F92-B4F0-DE3E37373CE9}" presName="DropPinPlaceHolder" presStyleCnt="0"/>
      <dgm:spPr/>
    </dgm:pt>
    <dgm:pt modelId="{7685634B-98FE-4D16-9431-F075C0375306}" type="pres">
      <dgm:prSet presAssocID="{1A10DD1A-A753-4F92-B4F0-DE3E37373CE9}" presName="DropPin" presStyleLbl="alignNode1" presStyleIdx="5" presStyleCnt="8"/>
      <dgm:spPr/>
    </dgm:pt>
    <dgm:pt modelId="{F5C6CAAD-2B1F-4D6C-8247-36EBD5D9A47F}" type="pres">
      <dgm:prSet presAssocID="{1A10DD1A-A753-4F92-B4F0-DE3E37373CE9}"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539BDCCB-8333-4ED9-9556-EAB45E667B00}" type="pres">
      <dgm:prSet presAssocID="{1A10DD1A-A753-4F92-B4F0-DE3E37373CE9}" presName="L2TextContainer" presStyleLbl="revTx" presStyleIdx="10" presStyleCnt="16">
        <dgm:presLayoutVars>
          <dgm:bulletEnabled val="1"/>
        </dgm:presLayoutVars>
      </dgm:prSet>
      <dgm:spPr/>
    </dgm:pt>
    <dgm:pt modelId="{EEE5AA7E-0A68-4495-8E26-5F3BE5B33226}" type="pres">
      <dgm:prSet presAssocID="{1A10DD1A-A753-4F92-B4F0-DE3E37373CE9}" presName="L1TextContainer" presStyleLbl="revTx" presStyleIdx="11" presStyleCnt="16">
        <dgm:presLayoutVars>
          <dgm:chMax val="1"/>
          <dgm:chPref val="1"/>
          <dgm:bulletEnabled val="1"/>
        </dgm:presLayoutVars>
      </dgm:prSet>
      <dgm:spPr/>
    </dgm:pt>
    <dgm:pt modelId="{4D47442E-434E-4FA3-9545-7BE2F13582B3}" type="pres">
      <dgm:prSet presAssocID="{1A10DD1A-A753-4F92-B4F0-DE3E37373CE9}" presName="ConnectLine" presStyleLbl="sibTrans1D1" presStyleIdx="5" presStyleCnt="8"/>
      <dgm:spPr>
        <a:noFill/>
        <a:ln w="12700" cap="flat" cmpd="sng" algn="ctr">
          <a:solidFill>
            <a:schemeClr val="accent2">
              <a:hueOff val="0"/>
              <a:satOff val="0"/>
              <a:lumOff val="0"/>
              <a:alphaOff val="0"/>
            </a:schemeClr>
          </a:solidFill>
          <a:prstDash val="dash"/>
          <a:miter lim="800000"/>
        </a:ln>
        <a:effectLst/>
      </dgm:spPr>
    </dgm:pt>
    <dgm:pt modelId="{E3720900-84FA-4F1C-88EB-9E4CD5DD62A6}" type="pres">
      <dgm:prSet presAssocID="{1A10DD1A-A753-4F92-B4F0-DE3E37373CE9}" presName="EmptyPlaceHolder" presStyleCnt="0"/>
      <dgm:spPr/>
    </dgm:pt>
    <dgm:pt modelId="{E2B83CFD-5DE9-4AC9-9226-18678E7256F4}" type="pres">
      <dgm:prSet presAssocID="{833C4916-616A-4EFB-9F29-C2706959AD77}" presName="spaceBetweenRectangles" presStyleCnt="0"/>
      <dgm:spPr/>
    </dgm:pt>
    <dgm:pt modelId="{B395DC39-94CC-4010-A021-60F30F06F9F4}" type="pres">
      <dgm:prSet presAssocID="{E61E14D3-5723-4FD2-BCEA-4D5A336CC2F8}" presName="composite" presStyleCnt="0"/>
      <dgm:spPr/>
    </dgm:pt>
    <dgm:pt modelId="{18BE5796-0860-487D-831A-232EEB1DCD7F}" type="pres">
      <dgm:prSet presAssocID="{E61E14D3-5723-4FD2-BCEA-4D5A336CC2F8}" presName="ConnectorPoint" presStyleLbl="lnNode1" presStyleIdx="6"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C23621C-F5EA-4A52-AEB8-1DAE7E2418A6}" type="pres">
      <dgm:prSet presAssocID="{E61E14D3-5723-4FD2-BCEA-4D5A336CC2F8}" presName="DropPinPlaceHolder" presStyleCnt="0"/>
      <dgm:spPr/>
    </dgm:pt>
    <dgm:pt modelId="{855126EF-9861-4521-9713-6FD3BA92A3B3}" type="pres">
      <dgm:prSet presAssocID="{E61E14D3-5723-4FD2-BCEA-4D5A336CC2F8}" presName="DropPin" presStyleLbl="alignNode1" presStyleIdx="6" presStyleCnt="8"/>
      <dgm:spPr/>
    </dgm:pt>
    <dgm:pt modelId="{0B54B324-77FA-43DB-8026-721037734EBF}" type="pres">
      <dgm:prSet presAssocID="{E61E14D3-5723-4FD2-BCEA-4D5A336CC2F8}"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142A7759-A78B-47CB-9099-F6AD34597CA5}" type="pres">
      <dgm:prSet presAssocID="{E61E14D3-5723-4FD2-BCEA-4D5A336CC2F8}" presName="L2TextContainer" presStyleLbl="revTx" presStyleIdx="12" presStyleCnt="16">
        <dgm:presLayoutVars>
          <dgm:bulletEnabled val="1"/>
        </dgm:presLayoutVars>
      </dgm:prSet>
      <dgm:spPr/>
    </dgm:pt>
    <dgm:pt modelId="{6749E0AB-4B46-4F4A-AA72-8E7E37D9EB13}" type="pres">
      <dgm:prSet presAssocID="{E61E14D3-5723-4FD2-BCEA-4D5A336CC2F8}" presName="L1TextContainer" presStyleLbl="revTx" presStyleIdx="13" presStyleCnt="16">
        <dgm:presLayoutVars>
          <dgm:chMax val="1"/>
          <dgm:chPref val="1"/>
          <dgm:bulletEnabled val="1"/>
        </dgm:presLayoutVars>
      </dgm:prSet>
      <dgm:spPr/>
    </dgm:pt>
    <dgm:pt modelId="{0A13FC7B-E04F-48C3-BC23-E73215B21296}" type="pres">
      <dgm:prSet presAssocID="{E61E14D3-5723-4FD2-BCEA-4D5A336CC2F8}" presName="ConnectLine" presStyleLbl="sibTrans1D1" presStyleIdx="6" presStyleCnt="8"/>
      <dgm:spPr>
        <a:noFill/>
        <a:ln w="12700" cap="flat" cmpd="sng" algn="ctr">
          <a:solidFill>
            <a:schemeClr val="accent3">
              <a:hueOff val="0"/>
              <a:satOff val="0"/>
              <a:lumOff val="0"/>
              <a:alphaOff val="0"/>
            </a:schemeClr>
          </a:solidFill>
          <a:prstDash val="dash"/>
          <a:miter lim="800000"/>
        </a:ln>
        <a:effectLst/>
      </dgm:spPr>
    </dgm:pt>
    <dgm:pt modelId="{94482EB0-DC44-4DAD-AF34-704D9655FB30}" type="pres">
      <dgm:prSet presAssocID="{E61E14D3-5723-4FD2-BCEA-4D5A336CC2F8}" presName="EmptyPlaceHolder" presStyleCnt="0"/>
      <dgm:spPr/>
    </dgm:pt>
    <dgm:pt modelId="{41C1098B-B8BA-4A42-A8B8-05FA0A65F826}" type="pres">
      <dgm:prSet presAssocID="{B9937D21-99D4-4355-9366-EAA4A3A63CA8}" presName="spaceBetweenRectangles" presStyleCnt="0"/>
      <dgm:spPr/>
    </dgm:pt>
    <dgm:pt modelId="{BCE6D59E-A629-4CC8-B9DA-FE95D9F0CD97}" type="pres">
      <dgm:prSet presAssocID="{7305A1CE-BBCE-486D-BFDD-E446E903F421}" presName="composite" presStyleCnt="0"/>
      <dgm:spPr/>
    </dgm:pt>
    <dgm:pt modelId="{3F50AB42-5BE1-4CDB-922C-A42202C6BC7E}" type="pres">
      <dgm:prSet presAssocID="{7305A1CE-BBCE-486D-BFDD-E446E903F421}" presName="ConnectorPoint" presStyleLbl="lnNode1" presStyleIdx="7"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BEAD6A2-A7F4-4661-B4E0-ACABB57A4B49}" type="pres">
      <dgm:prSet presAssocID="{7305A1CE-BBCE-486D-BFDD-E446E903F421}" presName="DropPinPlaceHolder" presStyleCnt="0"/>
      <dgm:spPr/>
    </dgm:pt>
    <dgm:pt modelId="{75352307-D5B3-4177-A9CC-F9FB9952CE89}" type="pres">
      <dgm:prSet presAssocID="{7305A1CE-BBCE-486D-BFDD-E446E903F421}" presName="DropPin" presStyleLbl="alignNode1" presStyleIdx="7" presStyleCnt="8"/>
      <dgm:spPr/>
    </dgm:pt>
    <dgm:pt modelId="{D699D265-074A-4B09-A3D3-49795ECEE349}" type="pres">
      <dgm:prSet presAssocID="{7305A1CE-BBCE-486D-BFDD-E446E903F421}"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E8BED6B7-F3FB-4395-BC37-AE0B54F0392E}" type="pres">
      <dgm:prSet presAssocID="{7305A1CE-BBCE-486D-BFDD-E446E903F421}" presName="L2TextContainer" presStyleLbl="revTx" presStyleIdx="14" presStyleCnt="16">
        <dgm:presLayoutVars>
          <dgm:bulletEnabled val="1"/>
        </dgm:presLayoutVars>
      </dgm:prSet>
      <dgm:spPr/>
    </dgm:pt>
    <dgm:pt modelId="{094F82B1-9AD5-425C-903C-BB56F1862A07}" type="pres">
      <dgm:prSet presAssocID="{7305A1CE-BBCE-486D-BFDD-E446E903F421}" presName="L1TextContainer" presStyleLbl="revTx" presStyleIdx="15" presStyleCnt="16">
        <dgm:presLayoutVars>
          <dgm:chMax val="1"/>
          <dgm:chPref val="1"/>
          <dgm:bulletEnabled val="1"/>
        </dgm:presLayoutVars>
      </dgm:prSet>
      <dgm:spPr/>
    </dgm:pt>
    <dgm:pt modelId="{82B5ADF5-D7B3-481B-BB8F-5E918D55E515}" type="pres">
      <dgm:prSet presAssocID="{7305A1CE-BBCE-486D-BFDD-E446E903F421}" presName="ConnectLine" presStyleLbl="sibTrans1D1" presStyleIdx="7" presStyleCnt="8"/>
      <dgm:spPr>
        <a:noFill/>
        <a:ln w="12700" cap="flat" cmpd="sng" algn="ctr">
          <a:solidFill>
            <a:schemeClr val="accent4">
              <a:hueOff val="0"/>
              <a:satOff val="0"/>
              <a:lumOff val="0"/>
              <a:alphaOff val="0"/>
            </a:schemeClr>
          </a:solidFill>
          <a:prstDash val="dash"/>
          <a:miter lim="800000"/>
        </a:ln>
        <a:effectLst/>
      </dgm:spPr>
    </dgm:pt>
    <dgm:pt modelId="{769FA8C9-8AB0-4BD8-A9CF-A9E38833B3CB}" type="pres">
      <dgm:prSet presAssocID="{7305A1CE-BBCE-486D-BFDD-E446E903F421}" presName="EmptyPlaceHolder" presStyleCnt="0"/>
      <dgm:spPr/>
    </dgm:pt>
  </dgm:ptLst>
  <dgm:cxnLst>
    <dgm:cxn modelId="{DBB97901-9C9B-4678-AB77-4C95D140F5D2}" type="presOf" srcId="{FD377382-3DB0-443B-A1AA-B22C0B6DC7EE}" destId="{D82EE58E-F96B-48AB-883D-A5D6D2CD33E7}" srcOrd="0" destOrd="0" presId="urn:microsoft.com/office/officeart/2017/3/layout/DropPinTimeline"/>
    <dgm:cxn modelId="{0A026D03-37A6-4330-8A68-A217BD5C739A}" type="presOf" srcId="{F08529C4-2C16-48A0-B649-C35E079E27C7}" destId="{48D8E842-4C8F-4368-ADBA-C3BF01336ADD}" srcOrd="0" destOrd="0" presId="urn:microsoft.com/office/officeart/2017/3/layout/DropPinTimeline"/>
    <dgm:cxn modelId="{74771411-3EB6-4107-AC2C-4C0C93C6314C}" type="presOf" srcId="{9C7667CB-14C0-4A8F-8E67-74714F0900B1}" destId="{C2636B65-E491-4D02-9B90-919468EC465A}" srcOrd="0" destOrd="0" presId="urn:microsoft.com/office/officeart/2017/3/layout/DropPinTimeline"/>
    <dgm:cxn modelId="{15D4DB14-FD60-4115-BFB0-34EB7A4DE74D}" srcId="{9BC9A4D4-C58F-4EF9-B508-43A456F22ED9}" destId="{B675936A-3FA4-4E56-92A1-8E1FC6361235}" srcOrd="0" destOrd="0" parTransId="{BC77E3FC-7096-4407-A605-21AE7B05B7A0}" sibTransId="{632421B7-D187-4E77-96DB-E8875ECFA74C}"/>
    <dgm:cxn modelId="{1A647917-D6CD-43D5-BBFF-E24D37EAD9A7}" type="presOf" srcId="{034697DA-E727-4A2D-AD29-C015436AB5DB}" destId="{E8BED6B7-F3FB-4395-BC37-AE0B54F0392E}" srcOrd="0" destOrd="0" presId="urn:microsoft.com/office/officeart/2017/3/layout/DropPinTimeline"/>
    <dgm:cxn modelId="{2C0FB518-7D88-48C2-9D59-DD997B09B26D}" type="presOf" srcId="{9E427F55-8E92-4EE5-B3D8-B2855740D2F2}" destId="{5D87BB61-98FA-4FD8-BE5F-F6566298EC51}" srcOrd="0" destOrd="0" presId="urn:microsoft.com/office/officeart/2017/3/layout/DropPinTimeline"/>
    <dgm:cxn modelId="{64C4A423-0855-4F8B-AD07-7B8CE474A616}" type="presOf" srcId="{506C83D4-90B4-40B6-8337-C81D68FE5EB8}" destId="{539BDCCB-8333-4ED9-9556-EAB45E667B00}" srcOrd="0" destOrd="0" presId="urn:microsoft.com/office/officeart/2017/3/layout/DropPinTimeline"/>
    <dgm:cxn modelId="{F68E6F28-D415-46A8-81F3-1CDC1CCBF73E}" srcId="{E61E14D3-5723-4FD2-BCEA-4D5A336CC2F8}" destId="{5976AAFC-08C5-4922-842C-3433B8CA6A74}" srcOrd="0" destOrd="0" parTransId="{6787FAB8-C18B-4821-B84E-99E54A6C2ED7}" sibTransId="{3B05804F-F0C3-4349-8452-36B2513B6FC8}"/>
    <dgm:cxn modelId="{3434CC29-4FEF-417E-9FAE-09BC043DC55B}" srcId="{16AA230B-9EE1-4C9D-8B47-259F1FD7138E}" destId="{1A10DD1A-A753-4F92-B4F0-DE3E37373CE9}" srcOrd="5" destOrd="0" parTransId="{E026FEE9-1072-4363-BC3E-E520DBAE5D0C}" sibTransId="{833C4916-616A-4EFB-9F29-C2706959AD77}"/>
    <dgm:cxn modelId="{44FC3834-DAE6-4D5D-BFC6-7892FDED65B6}" srcId="{16AA230B-9EE1-4C9D-8B47-259F1FD7138E}" destId="{2B297445-5E87-4F78-B582-30CB9B792A0F}" srcOrd="2" destOrd="0" parTransId="{C2FAC84A-0DB2-41AC-ADB8-935E4E9260E2}" sibTransId="{1454B22E-E71E-47F9-95F1-43CC40C68EDA}"/>
    <dgm:cxn modelId="{1142863F-E9F3-41B0-B9DC-8590C68139CF}" type="presOf" srcId="{1A10DD1A-A753-4F92-B4F0-DE3E37373CE9}" destId="{EEE5AA7E-0A68-4495-8E26-5F3BE5B33226}" srcOrd="0" destOrd="0" presId="urn:microsoft.com/office/officeart/2017/3/layout/DropPinTimeline"/>
    <dgm:cxn modelId="{67096967-92A0-40BC-9186-117F3CEA777D}" srcId="{1A10DD1A-A753-4F92-B4F0-DE3E37373CE9}" destId="{506C83D4-90B4-40B6-8337-C81D68FE5EB8}" srcOrd="0" destOrd="0" parTransId="{DFC20846-3A7D-4317-B490-9B662A47A3BF}" sibTransId="{91577DF4-E526-407B-AAC7-8ACD49FE14C6}"/>
    <dgm:cxn modelId="{D6C41449-47BC-40BD-9AD1-9251968D6CF7}" srcId="{16AA230B-9EE1-4C9D-8B47-259F1FD7138E}" destId="{008B170F-96EC-484F-AB8E-D3455C6685CF}" srcOrd="1" destOrd="0" parTransId="{31DBDC52-2EFC-4B86-939C-B5A31114EB04}" sibTransId="{78959F3E-1872-45CF-ADE8-27B62BD92575}"/>
    <dgm:cxn modelId="{7A26616B-6627-49C0-8EB2-1766F23C0FAD}" type="presOf" srcId="{9BC9A4D4-C58F-4EF9-B508-43A456F22ED9}" destId="{A4B515E9-A4A5-40D4-9CCB-21A7643920CF}" srcOrd="0" destOrd="0" presId="urn:microsoft.com/office/officeart/2017/3/layout/DropPinTimeline"/>
    <dgm:cxn modelId="{7F2F474D-FAD0-4327-940D-B3FD46A1618F}" type="presOf" srcId="{2B297445-5E87-4F78-B582-30CB9B792A0F}" destId="{5AA5A3A1-2668-4E97-BC1C-DC2A0876D6AF}" srcOrd="0" destOrd="0" presId="urn:microsoft.com/office/officeart/2017/3/layout/DropPinTimeline"/>
    <dgm:cxn modelId="{77ADFA50-04DF-420F-874F-635A1CB8E635}" srcId="{16AA230B-9EE1-4C9D-8B47-259F1FD7138E}" destId="{9C7667CB-14C0-4A8F-8E67-74714F0900B1}" srcOrd="0" destOrd="0" parTransId="{3AF6EEC2-4DDF-448D-A02B-3CD8A31EBBD5}" sibTransId="{67561B6C-AA36-4B6F-BB5E-74159DBFDAB0}"/>
    <dgm:cxn modelId="{BAC5C354-02AE-4264-9EDC-2027F5340B40}" srcId="{9E427F55-8E92-4EE5-B3D8-B2855740D2F2}" destId="{138E19EE-1435-4423-8882-BCE0DE7BC564}" srcOrd="0" destOrd="0" parTransId="{8C611824-AEB4-43E9-8D35-B5C885D8F543}" sibTransId="{76C860B7-5036-4D2C-B9D3-BC1FF3E6EE5C}"/>
    <dgm:cxn modelId="{9152D755-FE01-4BD5-9739-B442F5BD7B08}" type="presOf" srcId="{B675936A-3FA4-4E56-92A1-8E1FC6361235}" destId="{98AFE85B-CE48-4464-BE2C-44C37DBD7AB4}" srcOrd="0" destOrd="0" presId="urn:microsoft.com/office/officeart/2017/3/layout/DropPinTimeline"/>
    <dgm:cxn modelId="{1552AA7E-1FF4-4267-BC57-52BEE847786D}" type="presOf" srcId="{5976AAFC-08C5-4922-842C-3433B8CA6A74}" destId="{142A7759-A78B-47CB-9099-F6AD34597CA5}" srcOrd="0" destOrd="0" presId="urn:microsoft.com/office/officeart/2017/3/layout/DropPinTimeline"/>
    <dgm:cxn modelId="{2E08D981-E0C6-46B0-94E8-6DC0690D804A}" srcId="{7305A1CE-BBCE-486D-BFDD-E446E903F421}" destId="{034697DA-E727-4A2D-AD29-C015436AB5DB}" srcOrd="0" destOrd="0" parTransId="{301B719A-F8D3-476D-9AC3-C3C97E974FBF}" sibTransId="{CBF19018-3679-4375-AFCE-D9764EB8B919}"/>
    <dgm:cxn modelId="{7351CC8A-E01F-469B-B430-88CD3FFCAA21}" srcId="{16AA230B-9EE1-4C9D-8B47-259F1FD7138E}" destId="{9BC9A4D4-C58F-4EF9-B508-43A456F22ED9}" srcOrd="4" destOrd="0" parTransId="{055A3F73-8BFE-43F7-9BF6-163F5F442FD2}" sibTransId="{12C6EBC7-E014-497C-9A09-3CB4C271D93F}"/>
    <dgm:cxn modelId="{212F189D-3C04-4450-940E-8D2CBBC3A199}" type="presOf" srcId="{008B170F-96EC-484F-AB8E-D3455C6685CF}" destId="{6F221318-48BE-447B-A7D2-1849CBD86EE0}" srcOrd="0" destOrd="0" presId="urn:microsoft.com/office/officeart/2017/3/layout/DropPinTimeline"/>
    <dgm:cxn modelId="{44E45CAF-9D57-40B3-8139-B8D5C888C2AF}" type="presOf" srcId="{E61E14D3-5723-4FD2-BCEA-4D5A336CC2F8}" destId="{6749E0AB-4B46-4F4A-AA72-8E7E37D9EB13}" srcOrd="0" destOrd="0" presId="urn:microsoft.com/office/officeart/2017/3/layout/DropPinTimeline"/>
    <dgm:cxn modelId="{522E4CC5-253A-4EC8-A664-92CFB51C6D83}" srcId="{008B170F-96EC-484F-AB8E-D3455C6685CF}" destId="{FD377382-3DB0-443B-A1AA-B22C0B6DC7EE}" srcOrd="0" destOrd="0" parTransId="{45A89B22-BF90-4A55-ADB7-5673D658ECD6}" sibTransId="{80FC2D82-D42D-475F-A812-FB0CE01A4F71}"/>
    <dgm:cxn modelId="{ADE4F0C7-F23D-4364-8F3E-173DA4A448BE}" type="presOf" srcId="{CCD3D035-EB76-4F6D-9BB7-D8D770D9485C}" destId="{B45FDA3A-BF0A-48F0-B263-8EDC85FF28DE}" srcOrd="0" destOrd="0" presId="urn:microsoft.com/office/officeart/2017/3/layout/DropPinTimeline"/>
    <dgm:cxn modelId="{DEA53ACB-856E-4CA1-B28A-CE200CDA1D25}" srcId="{9C7667CB-14C0-4A8F-8E67-74714F0900B1}" destId="{F08529C4-2C16-48A0-B649-C35E079E27C7}" srcOrd="0" destOrd="0" parTransId="{F2E90A74-737E-45BF-9727-699E29EB5CA6}" sibTransId="{9F48819B-ACEB-4E02-A8C8-5F7BC98979F4}"/>
    <dgm:cxn modelId="{215C56CB-8DE3-4002-A61B-A2E4D2AC4218}" type="presOf" srcId="{138E19EE-1435-4423-8882-BCE0DE7BC564}" destId="{C84C3B8A-0A4A-417F-9130-69FEB3130828}" srcOrd="0" destOrd="0" presId="urn:microsoft.com/office/officeart/2017/3/layout/DropPinTimeline"/>
    <dgm:cxn modelId="{5CD4B2DA-C750-45DD-BE56-814A599FB1BA}" type="presOf" srcId="{16AA230B-9EE1-4C9D-8B47-259F1FD7138E}" destId="{22B3A664-48A8-4ECC-B771-8AD26C70E78F}" srcOrd="0" destOrd="0" presId="urn:microsoft.com/office/officeart/2017/3/layout/DropPinTimeline"/>
    <dgm:cxn modelId="{FF9611E7-E65A-41F4-836C-30D4F95332E1}" srcId="{16AA230B-9EE1-4C9D-8B47-259F1FD7138E}" destId="{7305A1CE-BBCE-486D-BFDD-E446E903F421}" srcOrd="7" destOrd="0" parTransId="{C0E78865-CE0C-46FB-805C-55B344B88C64}" sibTransId="{87A8177B-E14D-4296-839B-BC5D2A7A1B9E}"/>
    <dgm:cxn modelId="{1FC803F5-D68B-4AB3-B893-D8626B9C2B74}" srcId="{16AA230B-9EE1-4C9D-8B47-259F1FD7138E}" destId="{E61E14D3-5723-4FD2-BCEA-4D5A336CC2F8}" srcOrd="6" destOrd="0" parTransId="{2A0273A2-94C0-4C29-B993-687ED0E8C620}" sibTransId="{B9937D21-99D4-4355-9366-EAA4A3A63CA8}"/>
    <dgm:cxn modelId="{2F2713F7-FEAB-43C6-BEAD-9183A219E180}" srcId="{2B297445-5E87-4F78-B582-30CB9B792A0F}" destId="{CCD3D035-EB76-4F6D-9BB7-D8D770D9485C}" srcOrd="0" destOrd="0" parTransId="{2E2EB29F-D2EE-4F83-A879-EBAF6CBB8C9D}" sibTransId="{3DE1FFCB-E06A-4DAB-A307-8B8337C94C43}"/>
    <dgm:cxn modelId="{6DCFB6F9-7251-459D-B32A-EAD24CFC27B4}" type="presOf" srcId="{7305A1CE-BBCE-486D-BFDD-E446E903F421}" destId="{094F82B1-9AD5-425C-903C-BB56F1862A07}" srcOrd="0" destOrd="0" presId="urn:microsoft.com/office/officeart/2017/3/layout/DropPinTimeline"/>
    <dgm:cxn modelId="{CCCF36FC-7D98-4233-AE60-0BD7D7EAE042}" srcId="{16AA230B-9EE1-4C9D-8B47-259F1FD7138E}" destId="{9E427F55-8E92-4EE5-B3D8-B2855740D2F2}" srcOrd="3" destOrd="0" parTransId="{BD273964-D76C-4268-BFCD-64B078847CFE}" sibTransId="{87D122BB-0FF1-479D-AA22-017848350167}"/>
    <dgm:cxn modelId="{330D5C4D-01B2-422C-950D-05679B8E76EA}" type="presParOf" srcId="{22B3A664-48A8-4ECC-B771-8AD26C70E78F}" destId="{2901F951-B666-4D73-BE8A-B405CE4F691A}" srcOrd="0" destOrd="0" presId="urn:microsoft.com/office/officeart/2017/3/layout/DropPinTimeline"/>
    <dgm:cxn modelId="{8E8A13C7-8DDA-481E-9C2D-20AFB23AD593}" type="presParOf" srcId="{22B3A664-48A8-4ECC-B771-8AD26C70E78F}" destId="{42C7722C-D778-4D06-8AAC-EABED3E587AA}" srcOrd="1" destOrd="0" presId="urn:microsoft.com/office/officeart/2017/3/layout/DropPinTimeline"/>
    <dgm:cxn modelId="{D53130AD-2A78-42F4-B3AF-BC2DF4EC8A35}" type="presParOf" srcId="{42C7722C-D778-4D06-8AAC-EABED3E587AA}" destId="{086E2839-11E4-4C20-A3FA-A3D6F17597FD}" srcOrd="0" destOrd="0" presId="urn:microsoft.com/office/officeart/2017/3/layout/DropPinTimeline"/>
    <dgm:cxn modelId="{87E16435-6F32-4661-9958-45B59563A906}" type="presParOf" srcId="{086E2839-11E4-4C20-A3FA-A3D6F17597FD}" destId="{CC0BF558-845F-40EC-9D25-1A1372D539B0}" srcOrd="0" destOrd="0" presId="urn:microsoft.com/office/officeart/2017/3/layout/DropPinTimeline"/>
    <dgm:cxn modelId="{DAF6B0E6-46F1-4A41-8622-6A417294CA5B}" type="presParOf" srcId="{086E2839-11E4-4C20-A3FA-A3D6F17597FD}" destId="{ED85CDB1-F7FF-499F-A503-1DC77884DA60}" srcOrd="1" destOrd="0" presId="urn:microsoft.com/office/officeart/2017/3/layout/DropPinTimeline"/>
    <dgm:cxn modelId="{4A5EA5B8-1E01-4455-8E68-2B501D02B5C8}" type="presParOf" srcId="{ED85CDB1-F7FF-499F-A503-1DC77884DA60}" destId="{19D995EB-DFB2-4A69-A51C-892F0B96A4BE}" srcOrd="0" destOrd="0" presId="urn:microsoft.com/office/officeart/2017/3/layout/DropPinTimeline"/>
    <dgm:cxn modelId="{8A8E3988-68A9-4493-9B65-3AC78DF13680}" type="presParOf" srcId="{ED85CDB1-F7FF-499F-A503-1DC77884DA60}" destId="{0BBFD661-1EF1-49EA-B698-39CDD8703FE5}" srcOrd="1" destOrd="0" presId="urn:microsoft.com/office/officeart/2017/3/layout/DropPinTimeline"/>
    <dgm:cxn modelId="{C7025844-4998-4F52-A4C8-D59A13FD2756}" type="presParOf" srcId="{086E2839-11E4-4C20-A3FA-A3D6F17597FD}" destId="{48D8E842-4C8F-4368-ADBA-C3BF01336ADD}" srcOrd="2" destOrd="0" presId="urn:microsoft.com/office/officeart/2017/3/layout/DropPinTimeline"/>
    <dgm:cxn modelId="{B1B70EC7-E650-4FEF-9DD7-EC989AFBD840}" type="presParOf" srcId="{086E2839-11E4-4C20-A3FA-A3D6F17597FD}" destId="{C2636B65-E491-4D02-9B90-919468EC465A}" srcOrd="3" destOrd="0" presId="urn:microsoft.com/office/officeart/2017/3/layout/DropPinTimeline"/>
    <dgm:cxn modelId="{23E7EF21-E80F-4A5A-871D-4013495BBEA7}" type="presParOf" srcId="{086E2839-11E4-4C20-A3FA-A3D6F17597FD}" destId="{459409A4-983E-49A6-A904-89067E6F322F}" srcOrd="4" destOrd="0" presId="urn:microsoft.com/office/officeart/2017/3/layout/DropPinTimeline"/>
    <dgm:cxn modelId="{0615EBBC-1284-4CC1-AE20-0425E3CB1239}" type="presParOf" srcId="{086E2839-11E4-4C20-A3FA-A3D6F17597FD}" destId="{5F121A8D-C3B8-4F08-8885-04E04527E54C}" srcOrd="5" destOrd="0" presId="urn:microsoft.com/office/officeart/2017/3/layout/DropPinTimeline"/>
    <dgm:cxn modelId="{124A5D74-141F-47FD-9F38-E326FC6030B9}" type="presParOf" srcId="{42C7722C-D778-4D06-8AAC-EABED3E587AA}" destId="{BCF7637F-6884-463A-AC16-20775A3CD873}" srcOrd="1" destOrd="0" presId="urn:microsoft.com/office/officeart/2017/3/layout/DropPinTimeline"/>
    <dgm:cxn modelId="{32B8D7F9-7B0C-48D4-8C36-AEADC4CEF525}" type="presParOf" srcId="{42C7722C-D778-4D06-8AAC-EABED3E587AA}" destId="{42A1A5A9-51AC-46FF-AA76-9B559824AA4F}" srcOrd="2" destOrd="0" presId="urn:microsoft.com/office/officeart/2017/3/layout/DropPinTimeline"/>
    <dgm:cxn modelId="{47345153-4D17-43D5-B728-5417B6A3CE22}" type="presParOf" srcId="{42A1A5A9-51AC-46FF-AA76-9B559824AA4F}" destId="{6403F9A2-8AF9-4B41-B4B3-1BFB71A89906}" srcOrd="0" destOrd="0" presId="urn:microsoft.com/office/officeart/2017/3/layout/DropPinTimeline"/>
    <dgm:cxn modelId="{791C15E5-A5EA-4BFE-863D-7105CCD00520}" type="presParOf" srcId="{42A1A5A9-51AC-46FF-AA76-9B559824AA4F}" destId="{8A136840-9CD0-4FDB-BFFD-9B54F387E63C}" srcOrd="1" destOrd="0" presId="urn:microsoft.com/office/officeart/2017/3/layout/DropPinTimeline"/>
    <dgm:cxn modelId="{9141FA7D-0720-4696-A315-08BF8336853E}" type="presParOf" srcId="{8A136840-9CD0-4FDB-BFFD-9B54F387E63C}" destId="{1BDECE43-E0A7-4228-B179-8F6377530F53}" srcOrd="0" destOrd="0" presId="urn:microsoft.com/office/officeart/2017/3/layout/DropPinTimeline"/>
    <dgm:cxn modelId="{61DC124B-5161-4DEB-BF7C-6A007B11F429}" type="presParOf" srcId="{8A136840-9CD0-4FDB-BFFD-9B54F387E63C}" destId="{4C036A26-574B-4AAF-81A4-CA6D17A1CEB3}" srcOrd="1" destOrd="0" presId="urn:microsoft.com/office/officeart/2017/3/layout/DropPinTimeline"/>
    <dgm:cxn modelId="{689175D8-3405-4D7C-8907-1DD6DA0AD0B4}" type="presParOf" srcId="{42A1A5A9-51AC-46FF-AA76-9B559824AA4F}" destId="{D82EE58E-F96B-48AB-883D-A5D6D2CD33E7}" srcOrd="2" destOrd="0" presId="urn:microsoft.com/office/officeart/2017/3/layout/DropPinTimeline"/>
    <dgm:cxn modelId="{331CC9F4-2444-4AB3-A8E6-DF81536F279C}" type="presParOf" srcId="{42A1A5A9-51AC-46FF-AA76-9B559824AA4F}" destId="{6F221318-48BE-447B-A7D2-1849CBD86EE0}" srcOrd="3" destOrd="0" presId="urn:microsoft.com/office/officeart/2017/3/layout/DropPinTimeline"/>
    <dgm:cxn modelId="{26A564BD-7E72-4A25-9431-C57C326C2663}" type="presParOf" srcId="{42A1A5A9-51AC-46FF-AA76-9B559824AA4F}" destId="{FD64E599-2E88-43E2-AD3C-0A310F8E3D0A}" srcOrd="4" destOrd="0" presId="urn:microsoft.com/office/officeart/2017/3/layout/DropPinTimeline"/>
    <dgm:cxn modelId="{60A3BD5B-1166-439F-A83A-2B0E597238F5}" type="presParOf" srcId="{42A1A5A9-51AC-46FF-AA76-9B559824AA4F}" destId="{120949CA-42AC-4EAE-A624-3C28B9622444}" srcOrd="5" destOrd="0" presId="urn:microsoft.com/office/officeart/2017/3/layout/DropPinTimeline"/>
    <dgm:cxn modelId="{A9E77400-C352-44B0-B53B-11B8800F0EB2}" type="presParOf" srcId="{42C7722C-D778-4D06-8AAC-EABED3E587AA}" destId="{D4B5A49F-601D-4717-95D2-550DCF74FC16}" srcOrd="3" destOrd="0" presId="urn:microsoft.com/office/officeart/2017/3/layout/DropPinTimeline"/>
    <dgm:cxn modelId="{3363B5BB-4E95-49B2-822F-1073B2AC57A4}" type="presParOf" srcId="{42C7722C-D778-4D06-8AAC-EABED3E587AA}" destId="{0A2463A5-1C6C-4E37-8756-D44AB14AA966}" srcOrd="4" destOrd="0" presId="urn:microsoft.com/office/officeart/2017/3/layout/DropPinTimeline"/>
    <dgm:cxn modelId="{D11EA7B7-4198-4CDF-9C27-794CE5B6E8D3}" type="presParOf" srcId="{0A2463A5-1C6C-4E37-8756-D44AB14AA966}" destId="{E9119F53-3909-4818-B14B-2174E9A6416F}" srcOrd="0" destOrd="0" presId="urn:microsoft.com/office/officeart/2017/3/layout/DropPinTimeline"/>
    <dgm:cxn modelId="{37F845CC-2BB5-4AD2-B016-CFD501C914A5}" type="presParOf" srcId="{0A2463A5-1C6C-4E37-8756-D44AB14AA966}" destId="{33EB0995-F02A-480F-A2C1-EAE43838095F}" srcOrd="1" destOrd="0" presId="urn:microsoft.com/office/officeart/2017/3/layout/DropPinTimeline"/>
    <dgm:cxn modelId="{F517A129-7454-4929-9118-0569F6C1CC95}" type="presParOf" srcId="{33EB0995-F02A-480F-A2C1-EAE43838095F}" destId="{09006458-E236-4123-BD78-F46E55A74330}" srcOrd="0" destOrd="0" presId="urn:microsoft.com/office/officeart/2017/3/layout/DropPinTimeline"/>
    <dgm:cxn modelId="{7F55AEBE-6143-4384-95A8-09A79901DEF5}" type="presParOf" srcId="{33EB0995-F02A-480F-A2C1-EAE43838095F}" destId="{4F4243EF-4166-4B36-BD79-9E76BA568EF2}" srcOrd="1" destOrd="0" presId="urn:microsoft.com/office/officeart/2017/3/layout/DropPinTimeline"/>
    <dgm:cxn modelId="{EB735FE9-1499-473D-A39B-B50B82DF54F9}" type="presParOf" srcId="{0A2463A5-1C6C-4E37-8756-D44AB14AA966}" destId="{B45FDA3A-BF0A-48F0-B263-8EDC85FF28DE}" srcOrd="2" destOrd="0" presId="urn:microsoft.com/office/officeart/2017/3/layout/DropPinTimeline"/>
    <dgm:cxn modelId="{DCE7CB3A-BA14-4936-A872-4C7AD39DD004}" type="presParOf" srcId="{0A2463A5-1C6C-4E37-8756-D44AB14AA966}" destId="{5AA5A3A1-2668-4E97-BC1C-DC2A0876D6AF}" srcOrd="3" destOrd="0" presId="urn:microsoft.com/office/officeart/2017/3/layout/DropPinTimeline"/>
    <dgm:cxn modelId="{BB0B2439-EF11-4D14-8DDF-B8D6D6AFA82D}" type="presParOf" srcId="{0A2463A5-1C6C-4E37-8756-D44AB14AA966}" destId="{5CB986B8-86A6-4FF3-AB08-20559797C5EF}" srcOrd="4" destOrd="0" presId="urn:microsoft.com/office/officeart/2017/3/layout/DropPinTimeline"/>
    <dgm:cxn modelId="{6E856582-0D5C-443D-831F-552803BFA05B}" type="presParOf" srcId="{0A2463A5-1C6C-4E37-8756-D44AB14AA966}" destId="{FA24FBA2-94EF-428D-8E05-3938140844EE}" srcOrd="5" destOrd="0" presId="urn:microsoft.com/office/officeart/2017/3/layout/DropPinTimeline"/>
    <dgm:cxn modelId="{861031F8-4E33-42FD-AFBC-1B234E4D0D3E}" type="presParOf" srcId="{42C7722C-D778-4D06-8AAC-EABED3E587AA}" destId="{0C6633D2-1CA1-4237-9291-F0D36901F938}" srcOrd="5" destOrd="0" presId="urn:microsoft.com/office/officeart/2017/3/layout/DropPinTimeline"/>
    <dgm:cxn modelId="{88C04817-27CC-4189-9274-4E045DB6FCCB}" type="presParOf" srcId="{42C7722C-D778-4D06-8AAC-EABED3E587AA}" destId="{A047394C-5E88-4CC7-9956-BAA78BC839E5}" srcOrd="6" destOrd="0" presId="urn:microsoft.com/office/officeart/2017/3/layout/DropPinTimeline"/>
    <dgm:cxn modelId="{43404BFB-D456-4A59-B568-D50B2CE51AE6}" type="presParOf" srcId="{A047394C-5E88-4CC7-9956-BAA78BC839E5}" destId="{59581467-F3E7-41E2-9119-06F99F9F7F6E}" srcOrd="0" destOrd="0" presId="urn:microsoft.com/office/officeart/2017/3/layout/DropPinTimeline"/>
    <dgm:cxn modelId="{06D9D8E7-2B63-4C14-AAFC-81D81CCB33C4}" type="presParOf" srcId="{A047394C-5E88-4CC7-9956-BAA78BC839E5}" destId="{2526990B-C20C-41D4-A45D-3468D2EBCD17}" srcOrd="1" destOrd="0" presId="urn:microsoft.com/office/officeart/2017/3/layout/DropPinTimeline"/>
    <dgm:cxn modelId="{4E4E78F4-AC01-4848-AF81-E28894F8543E}" type="presParOf" srcId="{2526990B-C20C-41D4-A45D-3468D2EBCD17}" destId="{57593990-0D3D-4A22-813C-486BFFE36BDA}" srcOrd="0" destOrd="0" presId="urn:microsoft.com/office/officeart/2017/3/layout/DropPinTimeline"/>
    <dgm:cxn modelId="{DE290BCD-DE41-4171-B159-517F3882030F}" type="presParOf" srcId="{2526990B-C20C-41D4-A45D-3468D2EBCD17}" destId="{69C4CEFA-A100-4B71-9919-01052397F6BA}" srcOrd="1" destOrd="0" presId="urn:microsoft.com/office/officeart/2017/3/layout/DropPinTimeline"/>
    <dgm:cxn modelId="{DD6E0307-62C0-4FDE-8E1F-8DDA489D757E}" type="presParOf" srcId="{A047394C-5E88-4CC7-9956-BAA78BC839E5}" destId="{C84C3B8A-0A4A-417F-9130-69FEB3130828}" srcOrd="2" destOrd="0" presId="urn:microsoft.com/office/officeart/2017/3/layout/DropPinTimeline"/>
    <dgm:cxn modelId="{8F46AB7C-37ED-4792-B830-062061BF132D}" type="presParOf" srcId="{A047394C-5E88-4CC7-9956-BAA78BC839E5}" destId="{5D87BB61-98FA-4FD8-BE5F-F6566298EC51}" srcOrd="3" destOrd="0" presId="urn:microsoft.com/office/officeart/2017/3/layout/DropPinTimeline"/>
    <dgm:cxn modelId="{6C948145-295E-48D4-8E17-0C79FF738F03}" type="presParOf" srcId="{A047394C-5E88-4CC7-9956-BAA78BC839E5}" destId="{2999627A-F398-4640-88A8-B22A87717434}" srcOrd="4" destOrd="0" presId="urn:microsoft.com/office/officeart/2017/3/layout/DropPinTimeline"/>
    <dgm:cxn modelId="{83BCA127-1B26-4469-B1FE-1E6AC70BC230}" type="presParOf" srcId="{A047394C-5E88-4CC7-9956-BAA78BC839E5}" destId="{C4EAB1D4-11DD-49CA-97EF-3C538B00A7DF}" srcOrd="5" destOrd="0" presId="urn:microsoft.com/office/officeart/2017/3/layout/DropPinTimeline"/>
    <dgm:cxn modelId="{4BAB8BB0-7553-4483-A524-897A88CD3557}" type="presParOf" srcId="{42C7722C-D778-4D06-8AAC-EABED3E587AA}" destId="{7742A2C6-CC1F-4A5F-80CB-3193A454D9CE}" srcOrd="7" destOrd="0" presId="urn:microsoft.com/office/officeart/2017/3/layout/DropPinTimeline"/>
    <dgm:cxn modelId="{0F04106A-1BF0-4BD1-9F29-5F8D993B15A2}" type="presParOf" srcId="{42C7722C-D778-4D06-8AAC-EABED3E587AA}" destId="{66158FBC-4711-4ACA-A17D-642D6A5EEB5A}" srcOrd="8" destOrd="0" presId="urn:microsoft.com/office/officeart/2017/3/layout/DropPinTimeline"/>
    <dgm:cxn modelId="{99732FB6-FCB3-43B3-B588-5E60131C6372}" type="presParOf" srcId="{66158FBC-4711-4ACA-A17D-642D6A5EEB5A}" destId="{DA0CD022-E2B0-4C5F-9C08-5977498F92E3}" srcOrd="0" destOrd="0" presId="urn:microsoft.com/office/officeart/2017/3/layout/DropPinTimeline"/>
    <dgm:cxn modelId="{7D367884-E46E-4357-A14B-73DBA44EA136}" type="presParOf" srcId="{66158FBC-4711-4ACA-A17D-642D6A5EEB5A}" destId="{1C9491A2-E23A-4E28-86FD-5D77712545E2}" srcOrd="1" destOrd="0" presId="urn:microsoft.com/office/officeart/2017/3/layout/DropPinTimeline"/>
    <dgm:cxn modelId="{856DB89A-D107-428B-89B1-ACA2331D2383}" type="presParOf" srcId="{1C9491A2-E23A-4E28-86FD-5D77712545E2}" destId="{A1796896-22BE-423A-9889-3D9C97F603A5}" srcOrd="0" destOrd="0" presId="urn:microsoft.com/office/officeart/2017/3/layout/DropPinTimeline"/>
    <dgm:cxn modelId="{87BBE906-922C-4EFC-AD9F-6DD09C40CC0F}" type="presParOf" srcId="{1C9491A2-E23A-4E28-86FD-5D77712545E2}" destId="{8EDE1725-8DBF-45E1-85E8-2DC28D66C062}" srcOrd="1" destOrd="0" presId="urn:microsoft.com/office/officeart/2017/3/layout/DropPinTimeline"/>
    <dgm:cxn modelId="{C7F7BC07-9DAC-4647-B771-5E9220BF6D1D}" type="presParOf" srcId="{66158FBC-4711-4ACA-A17D-642D6A5EEB5A}" destId="{98AFE85B-CE48-4464-BE2C-44C37DBD7AB4}" srcOrd="2" destOrd="0" presId="urn:microsoft.com/office/officeart/2017/3/layout/DropPinTimeline"/>
    <dgm:cxn modelId="{AB4C60F4-3C91-4900-98A5-479730EB53F2}" type="presParOf" srcId="{66158FBC-4711-4ACA-A17D-642D6A5EEB5A}" destId="{A4B515E9-A4A5-40D4-9CCB-21A7643920CF}" srcOrd="3" destOrd="0" presId="urn:microsoft.com/office/officeart/2017/3/layout/DropPinTimeline"/>
    <dgm:cxn modelId="{B03D3D5C-11CB-4F6B-B42D-066BDFFB6DF6}" type="presParOf" srcId="{66158FBC-4711-4ACA-A17D-642D6A5EEB5A}" destId="{7D741D70-100C-44F9-8CC5-7FDEE20AE00B}" srcOrd="4" destOrd="0" presId="urn:microsoft.com/office/officeart/2017/3/layout/DropPinTimeline"/>
    <dgm:cxn modelId="{79FAAB7E-AD6E-4C30-9F72-C030AE86B203}" type="presParOf" srcId="{66158FBC-4711-4ACA-A17D-642D6A5EEB5A}" destId="{1B1FEFA9-4410-48FD-B3B5-292A5BB0E722}" srcOrd="5" destOrd="0" presId="urn:microsoft.com/office/officeart/2017/3/layout/DropPinTimeline"/>
    <dgm:cxn modelId="{182E9A0B-D1B6-40D6-A70D-7C0F4EF2BBBF}" type="presParOf" srcId="{42C7722C-D778-4D06-8AAC-EABED3E587AA}" destId="{6DF7681C-639A-499A-8A56-48AE9D4389E9}" srcOrd="9" destOrd="0" presId="urn:microsoft.com/office/officeart/2017/3/layout/DropPinTimeline"/>
    <dgm:cxn modelId="{306208E0-7C2C-4EC2-B02E-FE1BE1291F89}" type="presParOf" srcId="{42C7722C-D778-4D06-8AAC-EABED3E587AA}" destId="{3A600459-1B47-416E-ABCA-43D94394B0BD}" srcOrd="10" destOrd="0" presId="urn:microsoft.com/office/officeart/2017/3/layout/DropPinTimeline"/>
    <dgm:cxn modelId="{C969272F-8BE9-479F-B54B-442CFAD80D0F}" type="presParOf" srcId="{3A600459-1B47-416E-ABCA-43D94394B0BD}" destId="{F4F558D1-3ADE-4235-91D8-DDA523D67B71}" srcOrd="0" destOrd="0" presId="urn:microsoft.com/office/officeart/2017/3/layout/DropPinTimeline"/>
    <dgm:cxn modelId="{E4D31441-0346-4C27-AB62-D8CB19ECA082}" type="presParOf" srcId="{3A600459-1B47-416E-ABCA-43D94394B0BD}" destId="{4211A844-7CC8-4EB3-81F4-55F5CE819B46}" srcOrd="1" destOrd="0" presId="urn:microsoft.com/office/officeart/2017/3/layout/DropPinTimeline"/>
    <dgm:cxn modelId="{940D65C3-1C9D-45D8-A65C-346873494DBC}" type="presParOf" srcId="{4211A844-7CC8-4EB3-81F4-55F5CE819B46}" destId="{7685634B-98FE-4D16-9431-F075C0375306}" srcOrd="0" destOrd="0" presId="urn:microsoft.com/office/officeart/2017/3/layout/DropPinTimeline"/>
    <dgm:cxn modelId="{C7A7FC2F-20A0-4E40-9554-3015FF6B222D}" type="presParOf" srcId="{4211A844-7CC8-4EB3-81F4-55F5CE819B46}" destId="{F5C6CAAD-2B1F-4D6C-8247-36EBD5D9A47F}" srcOrd="1" destOrd="0" presId="urn:microsoft.com/office/officeart/2017/3/layout/DropPinTimeline"/>
    <dgm:cxn modelId="{DB23DC6E-4504-4B3F-88EC-F8A1AC759848}" type="presParOf" srcId="{3A600459-1B47-416E-ABCA-43D94394B0BD}" destId="{539BDCCB-8333-4ED9-9556-EAB45E667B00}" srcOrd="2" destOrd="0" presId="urn:microsoft.com/office/officeart/2017/3/layout/DropPinTimeline"/>
    <dgm:cxn modelId="{36CBE83D-055B-498D-B0AA-285DA01ADC3F}" type="presParOf" srcId="{3A600459-1B47-416E-ABCA-43D94394B0BD}" destId="{EEE5AA7E-0A68-4495-8E26-5F3BE5B33226}" srcOrd="3" destOrd="0" presId="urn:microsoft.com/office/officeart/2017/3/layout/DropPinTimeline"/>
    <dgm:cxn modelId="{B230C5E2-1413-467A-90FE-77430279BC8B}" type="presParOf" srcId="{3A600459-1B47-416E-ABCA-43D94394B0BD}" destId="{4D47442E-434E-4FA3-9545-7BE2F13582B3}" srcOrd="4" destOrd="0" presId="urn:microsoft.com/office/officeart/2017/3/layout/DropPinTimeline"/>
    <dgm:cxn modelId="{4DF74CEA-51C8-44FB-AE4F-140BF6D74AE5}" type="presParOf" srcId="{3A600459-1B47-416E-ABCA-43D94394B0BD}" destId="{E3720900-84FA-4F1C-88EB-9E4CD5DD62A6}" srcOrd="5" destOrd="0" presId="urn:microsoft.com/office/officeart/2017/3/layout/DropPinTimeline"/>
    <dgm:cxn modelId="{6E3A1211-BD4F-4F3A-8D59-807029220A2D}" type="presParOf" srcId="{42C7722C-D778-4D06-8AAC-EABED3E587AA}" destId="{E2B83CFD-5DE9-4AC9-9226-18678E7256F4}" srcOrd="11" destOrd="0" presId="urn:microsoft.com/office/officeart/2017/3/layout/DropPinTimeline"/>
    <dgm:cxn modelId="{165F1E35-8A55-4CFD-9555-2DAD6867C2F6}" type="presParOf" srcId="{42C7722C-D778-4D06-8AAC-EABED3E587AA}" destId="{B395DC39-94CC-4010-A021-60F30F06F9F4}" srcOrd="12" destOrd="0" presId="urn:microsoft.com/office/officeart/2017/3/layout/DropPinTimeline"/>
    <dgm:cxn modelId="{95ED2B63-47A3-45A6-AF54-2F46AB8B61A7}" type="presParOf" srcId="{B395DC39-94CC-4010-A021-60F30F06F9F4}" destId="{18BE5796-0860-487D-831A-232EEB1DCD7F}" srcOrd="0" destOrd="0" presId="urn:microsoft.com/office/officeart/2017/3/layout/DropPinTimeline"/>
    <dgm:cxn modelId="{905BABE3-BDA3-4688-B3E7-559F5A17D74E}" type="presParOf" srcId="{B395DC39-94CC-4010-A021-60F30F06F9F4}" destId="{AC23621C-F5EA-4A52-AEB8-1DAE7E2418A6}" srcOrd="1" destOrd="0" presId="urn:microsoft.com/office/officeart/2017/3/layout/DropPinTimeline"/>
    <dgm:cxn modelId="{55013534-52EE-45DE-B831-E7B33D596374}" type="presParOf" srcId="{AC23621C-F5EA-4A52-AEB8-1DAE7E2418A6}" destId="{855126EF-9861-4521-9713-6FD3BA92A3B3}" srcOrd="0" destOrd="0" presId="urn:microsoft.com/office/officeart/2017/3/layout/DropPinTimeline"/>
    <dgm:cxn modelId="{BD251454-0FA2-4066-85E0-028656CB9E51}" type="presParOf" srcId="{AC23621C-F5EA-4A52-AEB8-1DAE7E2418A6}" destId="{0B54B324-77FA-43DB-8026-721037734EBF}" srcOrd="1" destOrd="0" presId="urn:microsoft.com/office/officeart/2017/3/layout/DropPinTimeline"/>
    <dgm:cxn modelId="{51FADFE5-E5B0-437A-828E-4F21BA7BCDC6}" type="presParOf" srcId="{B395DC39-94CC-4010-A021-60F30F06F9F4}" destId="{142A7759-A78B-47CB-9099-F6AD34597CA5}" srcOrd="2" destOrd="0" presId="urn:microsoft.com/office/officeart/2017/3/layout/DropPinTimeline"/>
    <dgm:cxn modelId="{58699046-08DA-4C15-8AAE-A25A94F1FEDB}" type="presParOf" srcId="{B395DC39-94CC-4010-A021-60F30F06F9F4}" destId="{6749E0AB-4B46-4F4A-AA72-8E7E37D9EB13}" srcOrd="3" destOrd="0" presId="urn:microsoft.com/office/officeart/2017/3/layout/DropPinTimeline"/>
    <dgm:cxn modelId="{80544B97-6838-4866-8804-58FCFC760E9B}" type="presParOf" srcId="{B395DC39-94CC-4010-A021-60F30F06F9F4}" destId="{0A13FC7B-E04F-48C3-BC23-E73215B21296}" srcOrd="4" destOrd="0" presId="urn:microsoft.com/office/officeart/2017/3/layout/DropPinTimeline"/>
    <dgm:cxn modelId="{2D135A30-21BE-4367-89FD-863E1AB1B2D6}" type="presParOf" srcId="{B395DC39-94CC-4010-A021-60F30F06F9F4}" destId="{94482EB0-DC44-4DAD-AF34-704D9655FB30}" srcOrd="5" destOrd="0" presId="urn:microsoft.com/office/officeart/2017/3/layout/DropPinTimeline"/>
    <dgm:cxn modelId="{CCCF5EB2-485C-42DA-80C2-64529EDA62FC}" type="presParOf" srcId="{42C7722C-D778-4D06-8AAC-EABED3E587AA}" destId="{41C1098B-B8BA-4A42-A8B8-05FA0A65F826}" srcOrd="13" destOrd="0" presId="urn:microsoft.com/office/officeart/2017/3/layout/DropPinTimeline"/>
    <dgm:cxn modelId="{7E75909C-451B-48BF-8239-BCD5FB3F7A00}" type="presParOf" srcId="{42C7722C-D778-4D06-8AAC-EABED3E587AA}" destId="{BCE6D59E-A629-4CC8-B9DA-FE95D9F0CD97}" srcOrd="14" destOrd="0" presId="urn:microsoft.com/office/officeart/2017/3/layout/DropPinTimeline"/>
    <dgm:cxn modelId="{E929AC88-ADF9-4FD9-94FB-7DF868D583B2}" type="presParOf" srcId="{BCE6D59E-A629-4CC8-B9DA-FE95D9F0CD97}" destId="{3F50AB42-5BE1-4CDB-922C-A42202C6BC7E}" srcOrd="0" destOrd="0" presId="urn:microsoft.com/office/officeart/2017/3/layout/DropPinTimeline"/>
    <dgm:cxn modelId="{0F85789F-6339-42B2-AD44-AE8DBEDC83C4}" type="presParOf" srcId="{BCE6D59E-A629-4CC8-B9DA-FE95D9F0CD97}" destId="{4BEAD6A2-A7F4-4661-B4E0-ACABB57A4B49}" srcOrd="1" destOrd="0" presId="urn:microsoft.com/office/officeart/2017/3/layout/DropPinTimeline"/>
    <dgm:cxn modelId="{CA1E27E0-4CA3-4F76-8A7A-EB201520B1B9}" type="presParOf" srcId="{4BEAD6A2-A7F4-4661-B4E0-ACABB57A4B49}" destId="{75352307-D5B3-4177-A9CC-F9FB9952CE89}" srcOrd="0" destOrd="0" presId="urn:microsoft.com/office/officeart/2017/3/layout/DropPinTimeline"/>
    <dgm:cxn modelId="{902F3C4F-FA34-476A-A8F1-FA5446033A3C}" type="presParOf" srcId="{4BEAD6A2-A7F4-4661-B4E0-ACABB57A4B49}" destId="{D699D265-074A-4B09-A3D3-49795ECEE349}" srcOrd="1" destOrd="0" presId="urn:microsoft.com/office/officeart/2017/3/layout/DropPinTimeline"/>
    <dgm:cxn modelId="{1BFD6A43-5147-4CA7-AF6B-18AB6E315034}" type="presParOf" srcId="{BCE6D59E-A629-4CC8-B9DA-FE95D9F0CD97}" destId="{E8BED6B7-F3FB-4395-BC37-AE0B54F0392E}" srcOrd="2" destOrd="0" presId="urn:microsoft.com/office/officeart/2017/3/layout/DropPinTimeline"/>
    <dgm:cxn modelId="{C701A76A-D5A2-4B37-A10F-853EDD7F5071}" type="presParOf" srcId="{BCE6D59E-A629-4CC8-B9DA-FE95D9F0CD97}" destId="{094F82B1-9AD5-425C-903C-BB56F1862A07}" srcOrd="3" destOrd="0" presId="urn:microsoft.com/office/officeart/2017/3/layout/DropPinTimeline"/>
    <dgm:cxn modelId="{1887C366-D319-4E5A-BF33-862A9C232B17}" type="presParOf" srcId="{BCE6D59E-A629-4CC8-B9DA-FE95D9F0CD97}" destId="{82B5ADF5-D7B3-481B-BB8F-5E918D55E515}" srcOrd="4" destOrd="0" presId="urn:microsoft.com/office/officeart/2017/3/layout/DropPinTimeline"/>
    <dgm:cxn modelId="{9CDB9352-2BA9-4D39-B5B3-C1E450ECB8F2}" type="presParOf" srcId="{BCE6D59E-A629-4CC8-B9DA-FE95D9F0CD97}" destId="{769FA8C9-8AB0-4BD8-A9CF-A9E38833B3CB}"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BB2A59-15FB-4D2F-AA7B-0B7C697EB3D5}"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7FBEA0E9-6EC2-49B3-9D5C-5479EB752256}">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Start your application from</a:t>
          </a:r>
        </a:p>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14 May 2024</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92D37E56-AB63-429F-BF2C-65E9B22CCC78}" type="par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5B5DE20-3F05-4B73-A148-DC148F1A89D7}" type="sib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1CB288B-CCD8-4E98-AB5D-FF3B62B7FF6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Universities and colleges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can’t see </a:t>
          </a:r>
          <a:r>
            <a:rPr lang="en-GB" sz="1200" cap="none" dirty="0">
              <a:latin typeface="Roboto Light" panose="02000000000000000000" pitchFamily="2" charset="0"/>
              <a:ea typeface="Roboto Light" panose="02000000000000000000" pitchFamily="2" charset="0"/>
              <a:cs typeface="Roboto Light" panose="02000000000000000000" pitchFamily="2" charset="0"/>
            </a:rPr>
            <a:t>your other choices when you apply.</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65E95559-3865-426B-B489-A00057BF6D3A}" type="par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Apply by the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C30CA416-D31C-4219-B3DA-47E9FBB42917}" type="par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custT="1"/>
      <dgm:spPr/>
      <dgm:t>
        <a:bodyPr/>
        <a:lstStyle/>
        <a:p>
          <a:pPr>
            <a:lnSpc>
              <a:spcPct val="100000"/>
            </a:lnSpc>
            <a:defRPr cap="all"/>
          </a:pPr>
          <a:r>
            <a:rPr lang="en-GB" sz="1200" b="1"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200" cap="none" dirty="0">
              <a:latin typeface="Roboto Light" panose="02000000000000000000" pitchFamily="2" charset="0"/>
              <a:ea typeface="Roboto Light" panose="02000000000000000000" pitchFamily="2" charset="0"/>
              <a:cs typeface="Roboto Light" panose="02000000000000000000" pitchFamily="2" charset="0"/>
            </a:rPr>
            <a:t>, unless applying to study medicine, veterinary, medicine/science, dentistry – then it’s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four choices</a:t>
          </a:r>
          <a:r>
            <a:rPr lang="en-GB" sz="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247A938A-61F9-4621-BED3-190123930EB1}" type="par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You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can’t apply to both </a:t>
          </a:r>
          <a:r>
            <a:rPr lang="en-GB" sz="1200" b="0" cap="none" dirty="0">
              <a:latin typeface="Roboto Light" panose="02000000000000000000" pitchFamily="2" charset="0"/>
              <a:ea typeface="Roboto Light" panose="02000000000000000000" pitchFamily="2" charset="0"/>
              <a:cs typeface="Roboto Light" panose="02000000000000000000" pitchFamily="2" charset="0"/>
            </a:rPr>
            <a:t>O</a:t>
          </a:r>
          <a:r>
            <a:rPr lang="en-GB" sz="1200" cap="none" dirty="0">
              <a:latin typeface="Roboto Light" panose="02000000000000000000" pitchFamily="2" charset="0"/>
              <a:ea typeface="Roboto Light" panose="02000000000000000000" pitchFamily="2" charset="0"/>
              <a:cs typeface="Roboto Light" panose="02000000000000000000" pitchFamily="2" charset="0"/>
            </a:rPr>
            <a:t>xford and Cambridge.</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5FAD3511-70E8-426A-85AA-910277DA686A}" type="par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133E8A3-8D96-4E13-94FD-6F8144E47A3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Applying </a:t>
          </a:r>
          <a:r>
            <a:rPr lang="en-GB" sz="1200" b="0" cap="none" dirty="0">
              <a:latin typeface="Roboto Light" panose="02000000000000000000" pitchFamily="2" charset="0"/>
              <a:ea typeface="Roboto Light" panose="02000000000000000000" pitchFamily="2" charset="0"/>
              <a:cs typeface="Roboto Light" panose="02000000000000000000" pitchFamily="2" charset="0"/>
            </a:rPr>
            <a:t>costs</a:t>
          </a: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£28.50</a:t>
          </a: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74E54EEA-C1A1-445C-ABE8-94C19F08CC67}" type="par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BB30CAEA-5D24-433B-BE32-A6152CA9D0CF}" type="sib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018423FE-D901-48AD-B8B1-22556AA2B2C9}" type="pres">
      <dgm:prSet presAssocID="{2EBB2A59-15FB-4D2F-AA7B-0B7C697EB3D5}" presName="root" presStyleCnt="0">
        <dgm:presLayoutVars>
          <dgm:dir/>
          <dgm:resizeHandles val="exact"/>
        </dgm:presLayoutVars>
      </dgm:prSet>
      <dgm:spPr/>
    </dgm:pt>
    <dgm:pt modelId="{1884E64A-5A0A-4430-BCCD-05C681639E10}" type="pres">
      <dgm:prSet presAssocID="{7FBEA0E9-6EC2-49B3-9D5C-5479EB752256}" presName="compNode" presStyleCnt="0"/>
      <dgm:spPr/>
    </dgm:pt>
    <dgm:pt modelId="{83ED06A9-7338-462B-B047-9FCAD7444B86}" type="pres">
      <dgm:prSet presAssocID="{7FBEA0E9-6EC2-49B3-9D5C-5479EB752256}" presName="iconBgRect" presStyleLbl="bgShp" presStyleIdx="0" presStyleCnt="6"/>
      <dgm:spPr/>
    </dgm:pt>
    <dgm:pt modelId="{7686AF98-CEB4-4B40-9A10-672DBF01BA87}" type="pres">
      <dgm:prSet presAssocID="{7FBEA0E9-6EC2-49B3-9D5C-5479EB75225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F06C3E97-A032-419F-9C12-020B7C39A12C}" type="pres">
      <dgm:prSet presAssocID="{7FBEA0E9-6EC2-49B3-9D5C-5479EB752256}" presName="spaceRect" presStyleCnt="0"/>
      <dgm:spPr/>
    </dgm:pt>
    <dgm:pt modelId="{9557D0D7-66D6-41ED-92D3-998E281C192B}" type="pres">
      <dgm:prSet presAssocID="{7FBEA0E9-6EC2-49B3-9D5C-5479EB752256}" presName="textRect" presStyleLbl="revTx" presStyleIdx="0" presStyleCnt="6">
        <dgm:presLayoutVars>
          <dgm:chMax val="1"/>
          <dgm:chPref val="1"/>
        </dgm:presLayoutVars>
      </dgm:prSet>
      <dgm:spPr/>
    </dgm:pt>
    <dgm:pt modelId="{FACA37F7-14EA-4D06-82DB-3DFA4F5572D5}" type="pres">
      <dgm:prSet presAssocID="{F5B5DE20-3F05-4B73-A148-DC148F1A89D7}" presName="sibTrans" presStyleCnt="0"/>
      <dgm:spPr/>
    </dgm:pt>
    <dgm:pt modelId="{30D50D63-9584-46DB-9A59-AB6665D7247A}" type="pres">
      <dgm:prSet presAssocID="{C1CB288B-CCD8-4E98-AB5D-FF3B62B7FF68}" presName="compNode" presStyleCnt="0"/>
      <dgm:spPr/>
    </dgm:pt>
    <dgm:pt modelId="{BCA4B69A-2DF3-4AC8-BB19-2B3390F9B89A}" type="pres">
      <dgm:prSet presAssocID="{C1CB288B-CCD8-4E98-AB5D-FF3B62B7FF68}" presName="iconBgRect" presStyleLbl="bgShp" presStyleIdx="1" presStyleCnt="6"/>
      <dgm:spPr/>
    </dgm:pt>
    <dgm:pt modelId="{D178CBB5-CD31-4EE2-8AB7-18F160BC3A19}" type="pres">
      <dgm:prSet presAssocID="{C1CB288B-CCD8-4E98-AB5D-FF3B62B7FF6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336C2856-8290-411D-8205-F72237ECA81E}" type="pres">
      <dgm:prSet presAssocID="{C1CB288B-CCD8-4E98-AB5D-FF3B62B7FF68}" presName="spaceRect" presStyleCnt="0"/>
      <dgm:spPr/>
    </dgm:pt>
    <dgm:pt modelId="{A9FFF142-CF47-4163-8467-A5A22CDAF05E}" type="pres">
      <dgm:prSet presAssocID="{C1CB288B-CCD8-4E98-AB5D-FF3B62B7FF68}" presName="textRect" presStyleLbl="revTx" presStyleIdx="1" presStyleCnt="6">
        <dgm:presLayoutVars>
          <dgm:chMax val="1"/>
          <dgm:chPref val="1"/>
        </dgm:presLayoutVars>
      </dgm:prSet>
      <dgm:spPr/>
    </dgm:pt>
    <dgm:pt modelId="{4B1C38F5-9199-4536-9B7D-71A3F3A8F786}" type="pres">
      <dgm:prSet presAssocID="{F052F75A-BDBF-488C-A4CE-B9DB1509DB19}" presName="sibTrans" presStyleCnt="0"/>
      <dgm:spPr/>
    </dgm:pt>
    <dgm:pt modelId="{E96309C6-D9C2-4A59-B466-B745E5C04B5B}" type="pres">
      <dgm:prSet presAssocID="{CC5B31B8-0775-4B34-AE43-04C6EAD3DE81}" presName="compNode" presStyleCnt="0"/>
      <dgm:spPr/>
    </dgm:pt>
    <dgm:pt modelId="{61A2CFD1-CA00-4AA4-86E7-9626B9315F3B}" type="pres">
      <dgm:prSet presAssocID="{CC5B31B8-0775-4B34-AE43-04C6EAD3DE81}" presName="iconBgRect" presStyleLbl="bgShp" presStyleIdx="2" presStyleCnt="6"/>
      <dgm:spPr/>
    </dgm:pt>
    <dgm:pt modelId="{517A96EE-E92B-4D9A-A9EE-001D0A075164}" type="pres">
      <dgm:prSet presAssocID="{CC5B31B8-0775-4B34-AE43-04C6EAD3DE8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C8CFBF1-05B4-43C3-88DC-2D94712E9FEF}" type="pres">
      <dgm:prSet presAssocID="{CC5B31B8-0775-4B34-AE43-04C6EAD3DE81}" presName="spaceRect" presStyleCnt="0"/>
      <dgm:spPr/>
    </dgm:pt>
    <dgm:pt modelId="{1ECF0CCE-5ACC-4D81-9209-2856B0C04CB4}" type="pres">
      <dgm:prSet presAssocID="{CC5B31B8-0775-4B34-AE43-04C6EAD3DE81}" presName="textRect" presStyleLbl="revTx" presStyleIdx="2" presStyleCnt="6">
        <dgm:presLayoutVars>
          <dgm:chMax val="1"/>
          <dgm:chPref val="1"/>
        </dgm:presLayoutVars>
      </dgm:prSet>
      <dgm:spPr/>
    </dgm:pt>
    <dgm:pt modelId="{58BE7CC5-87D3-4B98-AA21-8960737ADE61}" type="pres">
      <dgm:prSet presAssocID="{1DBEB920-4A1E-4956-8889-F5EAA2C19DA4}" presName="sibTrans" presStyleCnt="0"/>
      <dgm:spPr/>
    </dgm:pt>
    <dgm:pt modelId="{1E972838-F800-47B0-A6CC-4B500DBB432A}" type="pres">
      <dgm:prSet presAssocID="{38965546-9269-4E4E-9EA4-82352B57533D}" presName="compNode" presStyleCnt="0"/>
      <dgm:spPr/>
    </dgm:pt>
    <dgm:pt modelId="{E5B3BBBA-5C56-4A57-A9F9-FCF1F1EEFDA3}" type="pres">
      <dgm:prSet presAssocID="{38965546-9269-4E4E-9EA4-82352B57533D}" presName="iconBgRect" presStyleLbl="bgShp" presStyleIdx="3" presStyleCnt="6"/>
      <dgm:spPr/>
    </dgm:pt>
    <dgm:pt modelId="{58CF4059-C846-40B1-99E7-C59AE40CA7A9}" type="pres">
      <dgm:prSet presAssocID="{38965546-9269-4E4E-9EA4-82352B57533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ignpost outline"/>
        </a:ext>
      </dgm:extLst>
    </dgm:pt>
    <dgm:pt modelId="{A4962DC8-1DDE-421C-9403-ED3454E7964F}" type="pres">
      <dgm:prSet presAssocID="{38965546-9269-4E4E-9EA4-82352B57533D}" presName="spaceRect" presStyleCnt="0"/>
      <dgm:spPr/>
    </dgm:pt>
    <dgm:pt modelId="{C904E952-EA2B-4088-AEF3-94654AB73254}" type="pres">
      <dgm:prSet presAssocID="{38965546-9269-4E4E-9EA4-82352B57533D}" presName="textRect" presStyleLbl="revTx" presStyleIdx="3" presStyleCnt="6">
        <dgm:presLayoutVars>
          <dgm:chMax val="1"/>
          <dgm:chPref val="1"/>
        </dgm:presLayoutVars>
      </dgm:prSet>
      <dgm:spPr/>
    </dgm:pt>
    <dgm:pt modelId="{2A02A61E-BBDC-46C3-9204-21CAD277CAA2}" type="pres">
      <dgm:prSet presAssocID="{C28C66DE-84F7-4494-9E2A-B2513A864C16}" presName="sibTrans" presStyleCnt="0"/>
      <dgm:spPr/>
    </dgm:pt>
    <dgm:pt modelId="{0B0CC917-D15F-431D-A378-9097A9215840}" type="pres">
      <dgm:prSet presAssocID="{6B027420-D720-4E3D-8FAF-1F58B0134AC8}" presName="compNode" presStyleCnt="0"/>
      <dgm:spPr/>
    </dgm:pt>
    <dgm:pt modelId="{47D38A9A-169A-4D47-9FFD-1980C155B5E1}" type="pres">
      <dgm:prSet presAssocID="{6B027420-D720-4E3D-8FAF-1F58B0134AC8}" presName="iconBgRect" presStyleLbl="bgShp" presStyleIdx="4" presStyleCnt="6"/>
      <dgm:spPr/>
    </dgm:pt>
    <dgm:pt modelId="{248B9B5F-7C28-4DA0-9A92-137D3F89AD8A}" type="pres">
      <dgm:prSet presAssocID="{6B027420-D720-4E3D-8FAF-1F58B0134AC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1B160912-053A-44FD-A6FA-6AA7A6237492}" type="pres">
      <dgm:prSet presAssocID="{6B027420-D720-4E3D-8FAF-1F58B0134AC8}" presName="spaceRect" presStyleCnt="0"/>
      <dgm:spPr/>
    </dgm:pt>
    <dgm:pt modelId="{D5A730BD-79FD-4266-A7B6-A279342EF5F7}" type="pres">
      <dgm:prSet presAssocID="{6B027420-D720-4E3D-8FAF-1F58B0134AC8}" presName="textRect" presStyleLbl="revTx" presStyleIdx="4" presStyleCnt="6">
        <dgm:presLayoutVars>
          <dgm:chMax val="1"/>
          <dgm:chPref val="1"/>
        </dgm:presLayoutVars>
      </dgm:prSet>
      <dgm:spPr/>
    </dgm:pt>
    <dgm:pt modelId="{FEE5D1ED-A005-4044-B121-92BBF72D74DD}" type="pres">
      <dgm:prSet presAssocID="{34D0DFBF-FEF2-4AE6-AB68-9A18F574C697}" presName="sibTrans" presStyleCnt="0"/>
      <dgm:spPr/>
    </dgm:pt>
    <dgm:pt modelId="{62B98F9B-73F2-49BF-B64F-5C7FE05471AE}" type="pres">
      <dgm:prSet presAssocID="{F133E8A3-8D96-4E13-94FD-6F8144E47A38}" presName="compNode" presStyleCnt="0"/>
      <dgm:spPr/>
    </dgm:pt>
    <dgm:pt modelId="{0979B6CB-E9E0-4EA4-A8DA-ADB5ABDBAA80}" type="pres">
      <dgm:prSet presAssocID="{F133E8A3-8D96-4E13-94FD-6F8144E47A38}" presName="iconBgRect" presStyleLbl="bgShp" presStyleIdx="5" presStyleCnt="6"/>
      <dgm:spPr>
        <a:ln>
          <a:noFill/>
        </a:ln>
      </dgm:spPr>
    </dgm:pt>
    <dgm:pt modelId="{B842EB50-7ED6-4268-AFB3-380348FFE572}" type="pres">
      <dgm:prSet presAssocID="{F133E8A3-8D96-4E13-94FD-6F8144E47A3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CF91369D-252D-4ECB-AFF6-00C4ACD75466}" type="pres">
      <dgm:prSet presAssocID="{F133E8A3-8D96-4E13-94FD-6F8144E47A38}" presName="spaceRect" presStyleCnt="0"/>
      <dgm:spPr/>
    </dgm:pt>
    <dgm:pt modelId="{9734F775-76E3-4D13-9667-D1480096CD50}" type="pres">
      <dgm:prSet presAssocID="{F133E8A3-8D96-4E13-94FD-6F8144E47A38}" presName="textRect" presStyleLbl="revTx" presStyleIdx="5" presStyleCnt="6">
        <dgm:presLayoutVars>
          <dgm:chMax val="1"/>
          <dgm:chPref val="1"/>
        </dgm:presLayoutVars>
      </dgm:prSet>
      <dgm:spPr/>
    </dgm:pt>
  </dgm:ptLst>
  <dgm:cxnLst>
    <dgm:cxn modelId="{8E046401-D117-42B5-8593-0A964F13751D}" type="presOf" srcId="{F133E8A3-8D96-4E13-94FD-6F8144E47A38}" destId="{9734F775-76E3-4D13-9667-D1480096CD50}" srcOrd="0" destOrd="0" presId="urn:microsoft.com/office/officeart/2018/5/layout/IconCircleLabelList"/>
    <dgm:cxn modelId="{7B422712-C5E6-4777-A293-73A80576B920}" srcId="{2EBB2A59-15FB-4D2F-AA7B-0B7C697EB3D5}" destId="{F133E8A3-8D96-4E13-94FD-6F8144E47A38}" srcOrd="5" destOrd="0" parTransId="{74E54EEA-C1A1-445C-ABE8-94C19F08CC67}" sibTransId="{BB30CAEA-5D24-433B-BE32-A6152CA9D0CF}"/>
    <dgm:cxn modelId="{DA686835-8E54-47C3-8B89-F0FDDC64B113}" srcId="{2EBB2A59-15FB-4D2F-AA7B-0B7C697EB3D5}" destId="{C1CB288B-CCD8-4E98-AB5D-FF3B62B7FF68}" srcOrd="1" destOrd="0" parTransId="{65E95559-3865-426B-B489-A00057BF6D3A}" sibTransId="{F052F75A-BDBF-488C-A4CE-B9DB1509DB19}"/>
    <dgm:cxn modelId="{32562D5B-8ADE-4A96-9515-789DA7CCAD5A}" srcId="{2EBB2A59-15FB-4D2F-AA7B-0B7C697EB3D5}" destId="{38965546-9269-4E4E-9EA4-82352B57533D}" srcOrd="3" destOrd="0" parTransId="{247A938A-61F9-4621-BED3-190123930EB1}" sibTransId="{C28C66DE-84F7-4494-9E2A-B2513A864C16}"/>
    <dgm:cxn modelId="{C9E68544-10EC-4905-95DF-339F12720BF4}" type="presOf" srcId="{7FBEA0E9-6EC2-49B3-9D5C-5479EB752256}" destId="{9557D0D7-66D6-41ED-92D3-998E281C192B}" srcOrd="0" destOrd="0" presId="urn:microsoft.com/office/officeart/2018/5/layout/IconCircleLabelList"/>
    <dgm:cxn modelId="{40DAFC56-917B-4104-9C77-5CA8C3B32891}" type="presOf" srcId="{6B027420-D720-4E3D-8FAF-1F58B0134AC8}" destId="{D5A730BD-79FD-4266-A7B6-A279342EF5F7}" srcOrd="0" destOrd="0" presId="urn:microsoft.com/office/officeart/2018/5/layout/IconCircleLabelList"/>
    <dgm:cxn modelId="{6387AE57-1159-4358-A08D-7721FCE0E8DB}" type="presOf" srcId="{38965546-9269-4E4E-9EA4-82352B57533D}" destId="{C904E952-EA2B-4088-AEF3-94654AB73254}" srcOrd="0" destOrd="0" presId="urn:microsoft.com/office/officeart/2018/5/layout/IconCircleLabelList"/>
    <dgm:cxn modelId="{CAD46A79-89C6-42A6-B64E-36B07E0C07F9}" srcId="{2EBB2A59-15FB-4D2F-AA7B-0B7C697EB3D5}" destId="{7FBEA0E9-6EC2-49B3-9D5C-5479EB752256}" srcOrd="0" destOrd="0" parTransId="{92D37E56-AB63-429F-BF2C-65E9B22CCC78}" sibTransId="{F5B5DE20-3F05-4B73-A148-DC148F1A89D7}"/>
    <dgm:cxn modelId="{74DC97A5-24DD-4C6F-BD31-FB896D22ACA7}" type="presOf" srcId="{2EBB2A59-15FB-4D2F-AA7B-0B7C697EB3D5}" destId="{018423FE-D901-48AD-B8B1-22556AA2B2C9}" srcOrd="0" destOrd="0" presId="urn:microsoft.com/office/officeart/2018/5/layout/IconCircleLabelList"/>
    <dgm:cxn modelId="{BAAFCFCE-F09B-4C03-A2F1-0D84D78128AA}" srcId="{2EBB2A59-15FB-4D2F-AA7B-0B7C697EB3D5}" destId="{6B027420-D720-4E3D-8FAF-1F58B0134AC8}" srcOrd="4" destOrd="0" parTransId="{5FAD3511-70E8-426A-85AA-910277DA686A}" sibTransId="{34D0DFBF-FEF2-4AE6-AB68-9A18F574C697}"/>
    <dgm:cxn modelId="{4FC8D0D0-690F-4819-BC7E-10E958AA62E9}" srcId="{2EBB2A59-15FB-4D2F-AA7B-0B7C697EB3D5}" destId="{CC5B31B8-0775-4B34-AE43-04C6EAD3DE81}" srcOrd="2" destOrd="0" parTransId="{C30CA416-D31C-4219-B3DA-47E9FBB42917}" sibTransId="{1DBEB920-4A1E-4956-8889-F5EAA2C19DA4}"/>
    <dgm:cxn modelId="{50940AE3-43A7-47ED-9E7D-D890D52BFDFA}" type="presOf" srcId="{C1CB288B-CCD8-4E98-AB5D-FF3B62B7FF68}" destId="{A9FFF142-CF47-4163-8467-A5A22CDAF05E}" srcOrd="0" destOrd="0" presId="urn:microsoft.com/office/officeart/2018/5/layout/IconCircleLabelList"/>
    <dgm:cxn modelId="{6637EBF4-4EAD-4718-BEB8-C7071F514F47}" type="presOf" srcId="{CC5B31B8-0775-4B34-AE43-04C6EAD3DE81}" destId="{1ECF0CCE-5ACC-4D81-9209-2856B0C04CB4}" srcOrd="0" destOrd="0" presId="urn:microsoft.com/office/officeart/2018/5/layout/IconCircleLabelList"/>
    <dgm:cxn modelId="{E9430DBA-442C-4C59-9F89-DBF1AD002242}" type="presParOf" srcId="{018423FE-D901-48AD-B8B1-22556AA2B2C9}" destId="{1884E64A-5A0A-4430-BCCD-05C681639E10}" srcOrd="0" destOrd="0" presId="urn:microsoft.com/office/officeart/2018/5/layout/IconCircleLabelList"/>
    <dgm:cxn modelId="{4653FF64-0376-4028-BF9B-F7A15CBC99A8}" type="presParOf" srcId="{1884E64A-5A0A-4430-BCCD-05C681639E10}" destId="{83ED06A9-7338-462B-B047-9FCAD7444B86}" srcOrd="0" destOrd="0" presId="urn:microsoft.com/office/officeart/2018/5/layout/IconCircleLabelList"/>
    <dgm:cxn modelId="{8C403219-7DE5-48E4-B112-83D514EFE1B3}" type="presParOf" srcId="{1884E64A-5A0A-4430-BCCD-05C681639E10}" destId="{7686AF98-CEB4-4B40-9A10-672DBF01BA87}" srcOrd="1" destOrd="0" presId="urn:microsoft.com/office/officeart/2018/5/layout/IconCircleLabelList"/>
    <dgm:cxn modelId="{C23DAC5A-A1AA-47A6-8A1B-063138B56789}" type="presParOf" srcId="{1884E64A-5A0A-4430-BCCD-05C681639E10}" destId="{F06C3E97-A032-419F-9C12-020B7C39A12C}" srcOrd="2" destOrd="0" presId="urn:microsoft.com/office/officeart/2018/5/layout/IconCircleLabelList"/>
    <dgm:cxn modelId="{B52ECC2D-0EEC-4449-A311-BAB851C3D5B1}" type="presParOf" srcId="{1884E64A-5A0A-4430-BCCD-05C681639E10}" destId="{9557D0D7-66D6-41ED-92D3-998E281C192B}" srcOrd="3" destOrd="0" presId="urn:microsoft.com/office/officeart/2018/5/layout/IconCircleLabelList"/>
    <dgm:cxn modelId="{0293AFD7-DDD8-480B-BE9B-D2F8220C4C03}" type="presParOf" srcId="{018423FE-D901-48AD-B8B1-22556AA2B2C9}" destId="{FACA37F7-14EA-4D06-82DB-3DFA4F5572D5}" srcOrd="1" destOrd="0" presId="urn:microsoft.com/office/officeart/2018/5/layout/IconCircleLabelList"/>
    <dgm:cxn modelId="{14D14F0F-11E7-4F2B-8C4E-490CF0A51B3E}" type="presParOf" srcId="{018423FE-D901-48AD-B8B1-22556AA2B2C9}" destId="{30D50D63-9584-46DB-9A59-AB6665D7247A}" srcOrd="2" destOrd="0" presId="urn:microsoft.com/office/officeart/2018/5/layout/IconCircleLabelList"/>
    <dgm:cxn modelId="{C0DE4F70-BDAE-4717-9B74-5125CC15FCCE}" type="presParOf" srcId="{30D50D63-9584-46DB-9A59-AB6665D7247A}" destId="{BCA4B69A-2DF3-4AC8-BB19-2B3390F9B89A}" srcOrd="0" destOrd="0" presId="urn:microsoft.com/office/officeart/2018/5/layout/IconCircleLabelList"/>
    <dgm:cxn modelId="{F2037F06-C468-41A8-BFCB-12F87F80C975}" type="presParOf" srcId="{30D50D63-9584-46DB-9A59-AB6665D7247A}" destId="{D178CBB5-CD31-4EE2-8AB7-18F160BC3A19}" srcOrd="1" destOrd="0" presId="urn:microsoft.com/office/officeart/2018/5/layout/IconCircleLabelList"/>
    <dgm:cxn modelId="{89779908-201B-4022-A96A-50214F827A18}" type="presParOf" srcId="{30D50D63-9584-46DB-9A59-AB6665D7247A}" destId="{336C2856-8290-411D-8205-F72237ECA81E}" srcOrd="2" destOrd="0" presId="urn:microsoft.com/office/officeart/2018/5/layout/IconCircleLabelList"/>
    <dgm:cxn modelId="{5CE57403-FDC4-4F6F-8EDF-70CCF16B011F}" type="presParOf" srcId="{30D50D63-9584-46DB-9A59-AB6665D7247A}" destId="{A9FFF142-CF47-4163-8467-A5A22CDAF05E}" srcOrd="3" destOrd="0" presId="urn:microsoft.com/office/officeart/2018/5/layout/IconCircleLabelList"/>
    <dgm:cxn modelId="{D41B9693-F231-4736-8184-A803FFC64228}" type="presParOf" srcId="{018423FE-D901-48AD-B8B1-22556AA2B2C9}" destId="{4B1C38F5-9199-4536-9B7D-71A3F3A8F786}" srcOrd="3" destOrd="0" presId="urn:microsoft.com/office/officeart/2018/5/layout/IconCircleLabelList"/>
    <dgm:cxn modelId="{86BFF266-AADF-462A-82C9-2586EB6B7099}" type="presParOf" srcId="{018423FE-D901-48AD-B8B1-22556AA2B2C9}" destId="{E96309C6-D9C2-4A59-B466-B745E5C04B5B}" srcOrd="4" destOrd="0" presId="urn:microsoft.com/office/officeart/2018/5/layout/IconCircleLabelList"/>
    <dgm:cxn modelId="{64747394-E1B8-4D0C-A19D-B4102DC8263A}" type="presParOf" srcId="{E96309C6-D9C2-4A59-B466-B745E5C04B5B}" destId="{61A2CFD1-CA00-4AA4-86E7-9626B9315F3B}" srcOrd="0" destOrd="0" presId="urn:microsoft.com/office/officeart/2018/5/layout/IconCircleLabelList"/>
    <dgm:cxn modelId="{4819F0F7-C020-4481-9BA0-C38C4DBA5643}" type="presParOf" srcId="{E96309C6-D9C2-4A59-B466-B745E5C04B5B}" destId="{517A96EE-E92B-4D9A-A9EE-001D0A075164}" srcOrd="1" destOrd="0" presId="urn:microsoft.com/office/officeart/2018/5/layout/IconCircleLabelList"/>
    <dgm:cxn modelId="{4472B9C6-3315-49AA-99B4-ACD8A1CBF470}" type="presParOf" srcId="{E96309C6-D9C2-4A59-B466-B745E5C04B5B}" destId="{2C8CFBF1-05B4-43C3-88DC-2D94712E9FEF}" srcOrd="2" destOrd="0" presId="urn:microsoft.com/office/officeart/2018/5/layout/IconCircleLabelList"/>
    <dgm:cxn modelId="{4A14D9C9-0192-40B1-A443-5560D6F1F405}" type="presParOf" srcId="{E96309C6-D9C2-4A59-B466-B745E5C04B5B}" destId="{1ECF0CCE-5ACC-4D81-9209-2856B0C04CB4}" srcOrd="3" destOrd="0" presId="urn:microsoft.com/office/officeart/2018/5/layout/IconCircleLabelList"/>
    <dgm:cxn modelId="{F9203ACC-67A9-48D6-BD8D-A2DF2DE2B2FF}" type="presParOf" srcId="{018423FE-D901-48AD-B8B1-22556AA2B2C9}" destId="{58BE7CC5-87D3-4B98-AA21-8960737ADE61}" srcOrd="5" destOrd="0" presId="urn:microsoft.com/office/officeart/2018/5/layout/IconCircleLabelList"/>
    <dgm:cxn modelId="{C554E326-9347-4574-8252-FD792C7088F4}" type="presParOf" srcId="{018423FE-D901-48AD-B8B1-22556AA2B2C9}" destId="{1E972838-F800-47B0-A6CC-4B500DBB432A}" srcOrd="6" destOrd="0" presId="urn:microsoft.com/office/officeart/2018/5/layout/IconCircleLabelList"/>
    <dgm:cxn modelId="{42C4FFF2-CDC4-4D9E-B12C-5F50998350D4}" type="presParOf" srcId="{1E972838-F800-47B0-A6CC-4B500DBB432A}" destId="{E5B3BBBA-5C56-4A57-A9F9-FCF1F1EEFDA3}" srcOrd="0" destOrd="0" presId="urn:microsoft.com/office/officeart/2018/5/layout/IconCircleLabelList"/>
    <dgm:cxn modelId="{61F942D7-256C-4E93-AF2E-CC5E12DC7618}" type="presParOf" srcId="{1E972838-F800-47B0-A6CC-4B500DBB432A}" destId="{58CF4059-C846-40B1-99E7-C59AE40CA7A9}" srcOrd="1" destOrd="0" presId="urn:microsoft.com/office/officeart/2018/5/layout/IconCircleLabelList"/>
    <dgm:cxn modelId="{59DA7C9B-7E9D-4AE7-AB4B-CA421527D4EF}" type="presParOf" srcId="{1E972838-F800-47B0-A6CC-4B500DBB432A}" destId="{A4962DC8-1DDE-421C-9403-ED3454E7964F}" srcOrd="2" destOrd="0" presId="urn:microsoft.com/office/officeart/2018/5/layout/IconCircleLabelList"/>
    <dgm:cxn modelId="{D34E6E28-E479-455D-BB38-8590F71E9253}" type="presParOf" srcId="{1E972838-F800-47B0-A6CC-4B500DBB432A}" destId="{C904E952-EA2B-4088-AEF3-94654AB73254}" srcOrd="3" destOrd="0" presId="urn:microsoft.com/office/officeart/2018/5/layout/IconCircleLabelList"/>
    <dgm:cxn modelId="{337F8CD4-E0AF-4F44-B589-7DCA78D2BAE4}" type="presParOf" srcId="{018423FE-D901-48AD-B8B1-22556AA2B2C9}" destId="{2A02A61E-BBDC-46C3-9204-21CAD277CAA2}" srcOrd="7" destOrd="0" presId="urn:microsoft.com/office/officeart/2018/5/layout/IconCircleLabelList"/>
    <dgm:cxn modelId="{76AC65E0-B246-4F94-915D-6485BDEF77F0}" type="presParOf" srcId="{018423FE-D901-48AD-B8B1-22556AA2B2C9}" destId="{0B0CC917-D15F-431D-A378-9097A9215840}" srcOrd="8" destOrd="0" presId="urn:microsoft.com/office/officeart/2018/5/layout/IconCircleLabelList"/>
    <dgm:cxn modelId="{1858131B-7627-41EA-9F6E-4D090E347661}" type="presParOf" srcId="{0B0CC917-D15F-431D-A378-9097A9215840}" destId="{47D38A9A-169A-4D47-9FFD-1980C155B5E1}" srcOrd="0" destOrd="0" presId="urn:microsoft.com/office/officeart/2018/5/layout/IconCircleLabelList"/>
    <dgm:cxn modelId="{4BF24947-5B29-498E-9A5D-976554DE3A84}" type="presParOf" srcId="{0B0CC917-D15F-431D-A378-9097A9215840}" destId="{248B9B5F-7C28-4DA0-9A92-137D3F89AD8A}" srcOrd="1" destOrd="0" presId="urn:microsoft.com/office/officeart/2018/5/layout/IconCircleLabelList"/>
    <dgm:cxn modelId="{20220ED5-1514-4643-956E-901DE9887771}" type="presParOf" srcId="{0B0CC917-D15F-431D-A378-9097A9215840}" destId="{1B160912-053A-44FD-A6FA-6AA7A6237492}" srcOrd="2" destOrd="0" presId="urn:microsoft.com/office/officeart/2018/5/layout/IconCircleLabelList"/>
    <dgm:cxn modelId="{9BE5EC1E-07A4-4A6F-AB0F-805228047977}" type="presParOf" srcId="{0B0CC917-D15F-431D-A378-9097A9215840}" destId="{D5A730BD-79FD-4266-A7B6-A279342EF5F7}" srcOrd="3" destOrd="0" presId="urn:microsoft.com/office/officeart/2018/5/layout/IconCircleLabelList"/>
    <dgm:cxn modelId="{F6A9B1C9-0576-4648-8449-304FBAEFD32B}" type="presParOf" srcId="{018423FE-D901-48AD-B8B1-22556AA2B2C9}" destId="{FEE5D1ED-A005-4044-B121-92BBF72D74DD}" srcOrd="9" destOrd="0" presId="urn:microsoft.com/office/officeart/2018/5/layout/IconCircleLabelList"/>
    <dgm:cxn modelId="{6FE4F9D9-8E15-4F1B-BE9E-741BCFC67823}" type="presParOf" srcId="{018423FE-D901-48AD-B8B1-22556AA2B2C9}" destId="{62B98F9B-73F2-49BF-B64F-5C7FE05471AE}" srcOrd="10" destOrd="0" presId="urn:microsoft.com/office/officeart/2018/5/layout/IconCircleLabelList"/>
    <dgm:cxn modelId="{B0BACDC0-2E71-4FE6-8228-1E5B9209E233}" type="presParOf" srcId="{62B98F9B-73F2-49BF-B64F-5C7FE05471AE}" destId="{0979B6CB-E9E0-4EA4-A8DA-ADB5ABDBAA80}" srcOrd="0" destOrd="0" presId="urn:microsoft.com/office/officeart/2018/5/layout/IconCircleLabelList"/>
    <dgm:cxn modelId="{99C6E083-99A2-4544-B0A2-68D752EE6B65}" type="presParOf" srcId="{62B98F9B-73F2-49BF-B64F-5C7FE05471AE}" destId="{B842EB50-7ED6-4268-AFB3-380348FFE572}" srcOrd="1" destOrd="0" presId="urn:microsoft.com/office/officeart/2018/5/layout/IconCircleLabelList"/>
    <dgm:cxn modelId="{C772CE7B-1703-4C72-8F0E-B40069D7295E}" type="presParOf" srcId="{62B98F9B-73F2-49BF-B64F-5C7FE05471AE}" destId="{CF91369D-252D-4ECB-AFF6-00C4ACD75466}" srcOrd="2" destOrd="0" presId="urn:microsoft.com/office/officeart/2018/5/layout/IconCircleLabelList"/>
    <dgm:cxn modelId="{8CEE7C0E-037D-466C-A109-E653BA32725C}" type="presParOf" srcId="{62B98F9B-73F2-49BF-B64F-5C7FE05471AE}" destId="{9734F775-76E3-4D13-9667-D1480096CD5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endPar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registers for a UCAS Hub account to carry out research and start application.</a:t>
          </a:r>
        </a:p>
      </dgm:t>
    </dgm:pt>
    <dgm:pt modelId="{79D8F18F-2EA5-4380-9610-B9C293D0EE2A}" type="parTrans" cxnId="{FDF16A1E-86CC-4F3A-BE2F-387E148E834D}">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558E1EA-6022-4747-860F-3EABA4F0367E}">
      <dgm:prSet phldrT="[Text]" custT="1"/>
      <dgm:spPr>
        <a:solidFill>
          <a:srgbClr val="5DB88D"/>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completes all sections of the application and sends it to their school/college.</a:t>
          </a:r>
        </a:p>
      </dgm:t>
    </dgm:pt>
    <dgm:pt modelId="{4BC7DB5E-4EA7-4299-B93D-0D9D5AA38137}" type="parTrans" cxnId="{23C58160-D597-4507-AB5C-527BD0476651}">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63E866FD-303C-48B8-B38A-A2899440B902}">
      <dgm:prSet phldrT="[Text]" custT="1"/>
      <dgm:spPr>
        <a:solidFill>
          <a:srgbClr val="FF6451"/>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Teacher or adviser reviews the application and adds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12F774C-F2D8-4612-ABD2-20CE2E43A19C}">
      <dgm:prSet phldrT="[Text]" custT="1"/>
      <dgm:spPr>
        <a:solidFill>
          <a:srgbClr val="836CD8"/>
        </a:solidFill>
      </dgm:spPr>
      <dgm:t>
        <a:bodyPr/>
        <a:lstStyle/>
        <a:p>
          <a:pPr algn="ctr">
            <a:lnSpc>
              <a:spcPct val="100000"/>
            </a:lnSpc>
          </a:pPr>
          <a:endPar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Applications are sent to UCAS by the school or college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A604050-85C5-40A1-AB50-06CBF2CB6A3D}">
      <dgm:prSet custT="1"/>
      <dgm:spPr>
        <a:solidFill>
          <a:srgbClr val="FBC651"/>
        </a:solidFill>
      </dgm:spPr>
      <dgm:t>
        <a:bodyPr/>
        <a:lstStyle/>
        <a:p>
          <a:pPr algn="ctr">
            <a:lnSpc>
              <a:spcPct val="100000"/>
            </a:lnSpc>
          </a:pPr>
          <a:endPar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GB" sz="1200" b="0" i="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Universities and colleges make their decisions on the application. </a:t>
          </a:r>
        </a:p>
      </dgm:t>
    </dgm:pt>
    <dgm:pt modelId="{54EE1A86-6605-4B0A-9169-40034123B14F}" type="parTrans" cxnId="{0AAA6E63-3667-458F-97C1-3456A417773F}">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FF44A63-9F13-4E65-9EB8-4EBFDFEA564E}" type="sibTrans" cxnId="{0AAA6E63-3667-458F-97C1-3456A417773F}">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custLinFactNeighborX="25456" custLinFactNeighborY="-1154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custScaleY="138412" custLinFactNeighborX="1368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custLinFactNeighborX="12521" custLinFactNeighborY="-1160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39293" custLinFactNeighborX="8901">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custLinFactNeighborX="9005" custLinFactNeighborY="-746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custScaleY="135253" custLinFactNeighborX="4096">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custLinFactNeighborX="-15357" custLinFactNeighborY="-29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custScaleY="132112" custLinFactNeighborX="-512">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custLinFactNeighborX="-14140" custLinFactNeighborY="-7981"/>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custScaleY="132420" custLinFactNeighborX="-6656">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90743"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483382" y="935289"/>
          <a:ext cx="518642" cy="5186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785"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Higher education</a:t>
          </a:r>
          <a:endParaRPr lang="en-GB" sz="1500" kern="1200" noProof="0" dirty="0"/>
        </a:p>
      </dsp:txBody>
      <dsp:txXfrm>
        <a:off x="1785" y="1928119"/>
        <a:ext cx="1481835" cy="592734"/>
      </dsp:txXfrm>
    </dsp:sp>
    <dsp:sp modelId="{F3D85CDB-6AD6-46B0-B8D7-B411D11E4636}">
      <dsp:nvSpPr>
        <dsp:cNvPr id="0" name=""/>
        <dsp:cNvSpPr/>
      </dsp:nvSpPr>
      <dsp:spPr>
        <a:xfrm>
          <a:off x="2031900"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2224539" y="935289"/>
          <a:ext cx="518642" cy="51864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1742942"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dirty="0"/>
            <a:t>Apprenticeships</a:t>
          </a:r>
        </a:p>
      </dsp:txBody>
      <dsp:txXfrm>
        <a:off x="1742942" y="1928119"/>
        <a:ext cx="1481835" cy="592734"/>
      </dsp:txXfrm>
    </dsp:sp>
    <dsp:sp modelId="{1FDC76F1-2A12-499B-A052-2BF375205DC8}">
      <dsp:nvSpPr>
        <dsp:cNvPr id="0" name=""/>
        <dsp:cNvSpPr/>
      </dsp:nvSpPr>
      <dsp:spPr>
        <a:xfrm>
          <a:off x="3773058"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3965696" y="935289"/>
          <a:ext cx="518642" cy="51864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3484100"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Studying abroad</a:t>
          </a:r>
        </a:p>
      </dsp:txBody>
      <dsp:txXfrm>
        <a:off x="3484100" y="1928119"/>
        <a:ext cx="1481835" cy="592734"/>
      </dsp:txXfrm>
    </dsp:sp>
    <dsp:sp modelId="{85F07643-39BA-442D-AA96-CE8150BC8E35}">
      <dsp:nvSpPr>
        <dsp:cNvPr id="0" name=""/>
        <dsp:cNvSpPr/>
      </dsp:nvSpPr>
      <dsp:spPr>
        <a:xfrm>
          <a:off x="5514215"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5706853" y="935289"/>
          <a:ext cx="518642" cy="518642"/>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5225257"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Gap year</a:t>
          </a:r>
        </a:p>
      </dsp:txBody>
      <dsp:txXfrm>
        <a:off x="5225257" y="1928119"/>
        <a:ext cx="1481835" cy="592734"/>
      </dsp:txXfrm>
    </dsp:sp>
    <dsp:sp modelId="{917E4EEE-F4B1-47A3-8845-BAE3FA8736FD}">
      <dsp:nvSpPr>
        <dsp:cNvPr id="0" name=""/>
        <dsp:cNvSpPr/>
      </dsp:nvSpPr>
      <dsp:spPr>
        <a:xfrm>
          <a:off x="7255372" y="742650"/>
          <a:ext cx="903919" cy="903919"/>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7448011" y="935289"/>
          <a:ext cx="518642" cy="518642"/>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6966414" y="1928119"/>
          <a:ext cx="1481835" cy="59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Getting a job</a:t>
          </a:r>
        </a:p>
      </dsp:txBody>
      <dsp:txXfrm>
        <a:off x="6966414" y="1928119"/>
        <a:ext cx="1481835" cy="592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76E3-FA49-40C2-89DE-6705E4F172BE}">
      <dsp:nvSpPr>
        <dsp:cNvPr id="0" name=""/>
        <dsp:cNvSpPr/>
      </dsp:nvSpPr>
      <dsp:spPr>
        <a:xfrm>
          <a:off x="914396" y="759725"/>
          <a:ext cx="2464486" cy="2573012"/>
        </a:xfrm>
        <a:prstGeom prst="ellipse">
          <a:avLst/>
        </a:prstGeom>
        <a:blipFill rotWithShape="0">
          <a:blip xmlns:r="http://schemas.openxmlformats.org/officeDocument/2006/relationships" r:embed="rId1"/>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 </a:t>
          </a:r>
        </a:p>
      </dsp:txBody>
      <dsp:txXfrm>
        <a:off x="1275312" y="1136534"/>
        <a:ext cx="1742654" cy="1819394"/>
      </dsp:txXfrm>
    </dsp:sp>
    <dsp:sp modelId="{EFE67232-8B1A-45B3-8407-9404BCD6F82D}">
      <dsp:nvSpPr>
        <dsp:cNvPr id="0" name=""/>
        <dsp:cNvSpPr/>
      </dsp:nvSpPr>
      <dsp:spPr>
        <a:xfrm>
          <a:off x="158902" y="0"/>
          <a:ext cx="3898548" cy="4064000"/>
        </a:xfrm>
        <a:prstGeom prst="blockArc">
          <a:avLst>
            <a:gd name="adj1" fmla="val 17527788"/>
            <a:gd name="adj2" fmla="val 4119114"/>
            <a:gd name="adj3" fmla="val 5750"/>
          </a:avLst>
        </a:prstGeom>
        <a:solidFill>
          <a:schemeClr val="accent1">
            <a:shade val="50000"/>
            <a:hueOff val="-175123"/>
            <a:satOff val="46724"/>
            <a:lumOff val="386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47B6F-1A62-4E15-A4A0-69298D5B1D0F}">
      <dsp:nvSpPr>
        <dsp:cNvPr id="0" name=""/>
        <dsp:cNvSpPr/>
      </dsp:nvSpPr>
      <dsp:spPr>
        <a:xfrm>
          <a:off x="3029509" y="342595"/>
          <a:ext cx="1036030" cy="1036320"/>
        </a:xfrm>
        <a:prstGeom prst="ellipse">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F9A81-7B49-47B2-A4C5-0F27D1AB0687}">
      <dsp:nvSpPr>
        <dsp:cNvPr id="0" name=""/>
        <dsp:cNvSpPr/>
      </dsp:nvSpPr>
      <dsp:spPr>
        <a:xfrm>
          <a:off x="4144123" y="359257"/>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Study</a:t>
          </a:r>
        </a:p>
      </dsp:txBody>
      <dsp:txXfrm>
        <a:off x="4144123" y="359257"/>
        <a:ext cx="1386766" cy="1002995"/>
      </dsp:txXfrm>
    </dsp:sp>
    <dsp:sp modelId="{7F7115EC-93F6-4DFD-BE44-5B566FC6F13C}">
      <dsp:nvSpPr>
        <dsp:cNvPr id="0" name=""/>
        <dsp:cNvSpPr/>
      </dsp:nvSpPr>
      <dsp:spPr>
        <a:xfrm>
          <a:off x="3429938" y="1521561"/>
          <a:ext cx="1036030" cy="1036320"/>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45EF5-6B23-4A88-B37A-7A90556FDE13}">
      <dsp:nvSpPr>
        <dsp:cNvPr id="0" name=""/>
        <dsp:cNvSpPr/>
      </dsp:nvSpPr>
      <dsp:spPr>
        <a:xfrm>
          <a:off x="4550330" y="1536192"/>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Job</a:t>
          </a:r>
        </a:p>
      </dsp:txBody>
      <dsp:txXfrm>
        <a:off x="4550330" y="1536192"/>
        <a:ext cx="1386766" cy="1002995"/>
      </dsp:txXfrm>
    </dsp:sp>
    <dsp:sp modelId="{F5C94676-FB89-4694-B6BA-92D2F33650F9}">
      <dsp:nvSpPr>
        <dsp:cNvPr id="0" name=""/>
        <dsp:cNvSpPr/>
      </dsp:nvSpPr>
      <dsp:spPr>
        <a:xfrm>
          <a:off x="3029509" y="2717190"/>
          <a:ext cx="1036030" cy="1036320"/>
        </a:xfrm>
        <a:prstGeom prst="ellipse">
          <a:avLst/>
        </a:prstGeom>
        <a:solidFill>
          <a:srgbClr val="FFC6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8C95D-693E-4937-AFC3-2CF9A5321B6D}">
      <dsp:nvSpPr>
        <dsp:cNvPr id="0" name=""/>
        <dsp:cNvSpPr/>
      </dsp:nvSpPr>
      <dsp:spPr>
        <a:xfrm>
          <a:off x="4144123" y="2738323"/>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1600200">
            <a:lnSpc>
              <a:spcPct val="90000"/>
            </a:lnSpc>
            <a:spcBef>
              <a:spcPct val="0"/>
            </a:spcBef>
            <a:spcAft>
              <a:spcPct val="10000"/>
            </a:spcAft>
            <a:buNone/>
          </a:pPr>
          <a:r>
            <a:rPr lang="en-GB" sz="3600" kern="1200" dirty="0"/>
            <a:t>Wage*</a:t>
          </a:r>
        </a:p>
      </dsp:txBody>
      <dsp:txXfrm>
        <a:off x="4144123" y="2738323"/>
        <a:ext cx="1386766" cy="1002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F951-B666-4D73-BE8A-B405CE4F691A}">
      <dsp:nvSpPr>
        <dsp:cNvPr id="0" name=""/>
        <dsp:cNvSpPr/>
      </dsp:nvSpPr>
      <dsp:spPr>
        <a:xfrm>
          <a:off x="0" y="1657914"/>
          <a:ext cx="8923031"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9D995EB-DFB2-4A69-A51C-892F0B96A4BE}">
      <dsp:nvSpPr>
        <dsp:cNvPr id="0" name=""/>
        <dsp:cNvSpPr/>
      </dsp:nvSpPr>
      <dsp:spPr>
        <a:xfrm rot="8100000">
          <a:off x="54537" y="382522"/>
          <a:ext cx="242967" cy="24296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FD661-1EF1-49EA-B698-39CDD8703FE5}">
      <dsp:nvSpPr>
        <dsp:cNvPr id="0" name=""/>
        <dsp:cNvSpPr/>
      </dsp:nvSpPr>
      <dsp:spPr>
        <a:xfrm>
          <a:off x="81529"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D8E842-4C8F-4368-ADBA-C3BF01336ADD}">
      <dsp:nvSpPr>
        <dsp:cNvPr id="0" name=""/>
        <dsp:cNvSpPr/>
      </dsp:nvSpPr>
      <dsp:spPr>
        <a:xfrm>
          <a:off x="336013" y="665162"/>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GB" sz="1100" b="0" i="0" kern="1200" dirty="0">
              <a:latin typeface="Roboto Light" panose="02000000000000000000" pitchFamily="2" charset="0"/>
              <a:ea typeface="Roboto Light" panose="02000000000000000000" pitchFamily="2" charset="0"/>
              <a:cs typeface="Roboto Light" panose="02000000000000000000" pitchFamily="2" charset="0"/>
            </a:rPr>
            <a:t>UCAS search displays courses</a:t>
          </a:r>
          <a:endParaRPr lang="en-GB"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336013" y="665162"/>
        <a:ext cx="1642787" cy="981485"/>
      </dsp:txXfrm>
    </dsp:sp>
    <dsp:sp modelId="{C2636B65-E491-4D02-9B90-919468EC465A}">
      <dsp:nvSpPr>
        <dsp:cNvPr id="0" name=""/>
        <dsp:cNvSpPr/>
      </dsp:nvSpPr>
      <dsp:spPr>
        <a:xfrm>
          <a:off x="336013" y="320316"/>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April 2024</a:t>
          </a:r>
        </a:p>
      </dsp:txBody>
      <dsp:txXfrm>
        <a:off x="336013" y="320316"/>
        <a:ext cx="1642787" cy="344846"/>
      </dsp:txXfrm>
    </dsp:sp>
    <dsp:sp modelId="{459409A4-983E-49A6-A904-89067E6F322F}">
      <dsp:nvSpPr>
        <dsp:cNvPr id="0" name=""/>
        <dsp:cNvSpPr/>
      </dsp:nvSpPr>
      <dsp:spPr>
        <a:xfrm>
          <a:off x="176021" y="676428"/>
          <a:ext cx="0" cy="98148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0BF558-845F-40EC-9D25-1A1372D539B0}">
      <dsp:nvSpPr>
        <dsp:cNvPr id="0" name=""/>
        <dsp:cNvSpPr/>
      </dsp:nvSpPr>
      <dsp:spPr>
        <a:xfrm>
          <a:off x="145716" y="1626877"/>
          <a:ext cx="61849" cy="62072"/>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ECE43-E0A7-4228-B179-8F6377530F53}">
      <dsp:nvSpPr>
        <dsp:cNvPr id="0" name=""/>
        <dsp:cNvSpPr/>
      </dsp:nvSpPr>
      <dsp:spPr>
        <a:xfrm rot="18900000">
          <a:off x="1044280" y="2690338"/>
          <a:ext cx="242967" cy="242967"/>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36A26-574B-4AAF-81A4-CA6D17A1CEB3}">
      <dsp:nvSpPr>
        <dsp:cNvPr id="0" name=""/>
        <dsp:cNvSpPr/>
      </dsp:nvSpPr>
      <dsp:spPr>
        <a:xfrm>
          <a:off x="1071272"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82EE58E-F96B-48AB-883D-A5D6D2CD33E7}">
      <dsp:nvSpPr>
        <dsp:cNvPr id="0" name=""/>
        <dsp:cNvSpPr/>
      </dsp:nvSpPr>
      <dsp:spPr>
        <a:xfrm>
          <a:off x="1337568"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application opens for 2025 entry</a:t>
          </a:r>
          <a:endParaRPr lang="en-GB"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337568" y="1657914"/>
        <a:ext cx="1642787" cy="981485"/>
      </dsp:txXfrm>
    </dsp:sp>
    <dsp:sp modelId="{6F221318-48BE-447B-A7D2-1849CBD86EE0}">
      <dsp:nvSpPr>
        <dsp:cNvPr id="0" name=""/>
        <dsp:cNvSpPr/>
      </dsp:nvSpPr>
      <dsp:spPr>
        <a:xfrm>
          <a:off x="1337568"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14 May </a:t>
          </a:r>
        </a:p>
      </dsp:txBody>
      <dsp:txXfrm>
        <a:off x="1337568" y="2639399"/>
        <a:ext cx="1642787" cy="344846"/>
      </dsp:txXfrm>
    </dsp:sp>
    <dsp:sp modelId="{FD64E599-2E88-43E2-AD3C-0A310F8E3D0A}">
      <dsp:nvSpPr>
        <dsp:cNvPr id="0" name=""/>
        <dsp:cNvSpPr/>
      </dsp:nvSpPr>
      <dsp:spPr>
        <a:xfrm>
          <a:off x="1165764" y="1657914"/>
          <a:ext cx="0" cy="98148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03F9A2-8AF9-4B41-B4B3-1BFB71A89906}">
      <dsp:nvSpPr>
        <dsp:cNvPr id="0" name=""/>
        <dsp:cNvSpPr/>
      </dsp:nvSpPr>
      <dsp:spPr>
        <a:xfrm>
          <a:off x="1135459" y="1626877"/>
          <a:ext cx="61849" cy="62072"/>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06458-E236-4123-BD78-F46E55A74330}">
      <dsp:nvSpPr>
        <dsp:cNvPr id="0" name=""/>
        <dsp:cNvSpPr/>
      </dsp:nvSpPr>
      <dsp:spPr>
        <a:xfrm rot="8100000">
          <a:off x="2034023" y="382522"/>
          <a:ext cx="242967" cy="242967"/>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243EF-4166-4B36-BD79-9E76BA568EF2}">
      <dsp:nvSpPr>
        <dsp:cNvPr id="0" name=""/>
        <dsp:cNvSpPr/>
      </dsp:nvSpPr>
      <dsp:spPr>
        <a:xfrm>
          <a:off x="2061015"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45FDA3A-BF0A-48F0-B263-8EDC85FF28DE}">
      <dsp:nvSpPr>
        <dsp:cNvPr id="0" name=""/>
        <dsp:cNvSpPr/>
      </dsp:nvSpPr>
      <dsp:spPr>
        <a:xfrm>
          <a:off x="2327311"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GB" sz="1100" kern="1200"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327311" y="676428"/>
        <a:ext cx="1642787" cy="981485"/>
      </dsp:txXfrm>
    </dsp:sp>
    <dsp:sp modelId="{5AA5A3A1-2668-4E97-BC1C-DC2A0876D6AF}">
      <dsp:nvSpPr>
        <dsp:cNvPr id="0" name=""/>
        <dsp:cNvSpPr/>
      </dsp:nvSpPr>
      <dsp:spPr>
        <a:xfrm>
          <a:off x="2327311"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 September</a:t>
          </a:r>
        </a:p>
      </dsp:txBody>
      <dsp:txXfrm>
        <a:off x="2327311" y="331582"/>
        <a:ext cx="1642787" cy="344846"/>
      </dsp:txXfrm>
    </dsp:sp>
    <dsp:sp modelId="{5CB986B8-86A6-4FF3-AB08-20559797C5EF}">
      <dsp:nvSpPr>
        <dsp:cNvPr id="0" name=""/>
        <dsp:cNvSpPr/>
      </dsp:nvSpPr>
      <dsp:spPr>
        <a:xfrm>
          <a:off x="2155507" y="676428"/>
          <a:ext cx="0" cy="98148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119F53-3909-4818-B14B-2174E9A6416F}">
      <dsp:nvSpPr>
        <dsp:cNvPr id="0" name=""/>
        <dsp:cNvSpPr/>
      </dsp:nvSpPr>
      <dsp:spPr>
        <a:xfrm>
          <a:off x="2125201" y="1626877"/>
          <a:ext cx="61849" cy="62072"/>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93990-0D3D-4A22-813C-486BFFE36BDA}">
      <dsp:nvSpPr>
        <dsp:cNvPr id="0" name=""/>
        <dsp:cNvSpPr/>
      </dsp:nvSpPr>
      <dsp:spPr>
        <a:xfrm rot="18900000">
          <a:off x="3023766" y="2690338"/>
          <a:ext cx="242967" cy="242967"/>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4CEFA-A100-4B71-9919-01052397F6BA}">
      <dsp:nvSpPr>
        <dsp:cNvPr id="0" name=""/>
        <dsp:cNvSpPr/>
      </dsp:nvSpPr>
      <dsp:spPr>
        <a:xfrm>
          <a:off x="3050758"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4C3B8A-0A4A-417F-9130-69FEB3130828}">
      <dsp:nvSpPr>
        <dsp:cNvPr id="0" name=""/>
        <dsp:cNvSpPr/>
      </dsp:nvSpPr>
      <dsp:spPr>
        <a:xfrm>
          <a:off x="3317054"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dsp:txBody>
      <dsp:txXfrm>
        <a:off x="3317054" y="1657914"/>
        <a:ext cx="1642787" cy="981485"/>
      </dsp:txXfrm>
    </dsp:sp>
    <dsp:sp modelId="{5D87BB61-98FA-4FD8-BE5F-F6566298EC51}">
      <dsp:nvSpPr>
        <dsp:cNvPr id="0" name=""/>
        <dsp:cNvSpPr/>
      </dsp:nvSpPr>
      <dsp:spPr>
        <a:xfrm>
          <a:off x="3317054"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2024*</a:t>
          </a:r>
        </a:p>
      </dsp:txBody>
      <dsp:txXfrm>
        <a:off x="3317054" y="2639399"/>
        <a:ext cx="1642787" cy="344846"/>
      </dsp:txXfrm>
    </dsp:sp>
    <dsp:sp modelId="{2999627A-F398-4640-88A8-B22A87717434}">
      <dsp:nvSpPr>
        <dsp:cNvPr id="0" name=""/>
        <dsp:cNvSpPr/>
      </dsp:nvSpPr>
      <dsp:spPr>
        <a:xfrm>
          <a:off x="3145250" y="1657914"/>
          <a:ext cx="0" cy="981485"/>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9581467-F3E7-41E2-9119-06F99F9F7F6E}">
      <dsp:nvSpPr>
        <dsp:cNvPr id="0" name=""/>
        <dsp:cNvSpPr/>
      </dsp:nvSpPr>
      <dsp:spPr>
        <a:xfrm>
          <a:off x="3114944" y="1626877"/>
          <a:ext cx="61849" cy="6207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96896-22BE-423A-9889-3D9C97F603A5}">
      <dsp:nvSpPr>
        <dsp:cNvPr id="0" name=""/>
        <dsp:cNvSpPr/>
      </dsp:nvSpPr>
      <dsp:spPr>
        <a:xfrm rot="8100000">
          <a:off x="4013509" y="382522"/>
          <a:ext cx="242967" cy="242967"/>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E1725-8DBF-45E1-85E8-2DC28D66C062}">
      <dsp:nvSpPr>
        <dsp:cNvPr id="0" name=""/>
        <dsp:cNvSpPr/>
      </dsp:nvSpPr>
      <dsp:spPr>
        <a:xfrm>
          <a:off x="4040501"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AFE85B-CE48-4464-BE2C-44C37DBD7AB4}">
      <dsp:nvSpPr>
        <dsp:cNvPr id="0" name=""/>
        <dsp:cNvSpPr/>
      </dsp:nvSpPr>
      <dsp:spPr>
        <a:xfrm>
          <a:off x="4306797"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sz="1100" kern="1200" dirty="0"/>
        </a:p>
      </dsp:txBody>
      <dsp:txXfrm>
        <a:off x="4306797" y="676428"/>
        <a:ext cx="1642787" cy="981485"/>
      </dsp:txXfrm>
    </dsp:sp>
    <dsp:sp modelId="{A4B515E9-A4A5-40D4-9CCB-21A7643920CF}">
      <dsp:nvSpPr>
        <dsp:cNvPr id="0" name=""/>
        <dsp:cNvSpPr/>
      </dsp:nvSpPr>
      <dsp:spPr>
        <a:xfrm>
          <a:off x="4306797"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latin typeface="Roboto" panose="02000000000000000000" pitchFamily="2" charset="0"/>
              <a:ea typeface="Roboto" panose="02000000000000000000" pitchFamily="2" charset="0"/>
              <a:cs typeface="Roboto" panose="02000000000000000000" pitchFamily="2" charset="0"/>
            </a:rPr>
            <a:t>29 January 2025*</a:t>
          </a:r>
        </a:p>
      </dsp:txBody>
      <dsp:txXfrm>
        <a:off x="4306797" y="331582"/>
        <a:ext cx="1642787" cy="344846"/>
      </dsp:txXfrm>
    </dsp:sp>
    <dsp:sp modelId="{7D741D70-100C-44F9-8CC5-7FDEE20AE00B}">
      <dsp:nvSpPr>
        <dsp:cNvPr id="0" name=""/>
        <dsp:cNvSpPr/>
      </dsp:nvSpPr>
      <dsp:spPr>
        <a:xfrm>
          <a:off x="4134993" y="676428"/>
          <a:ext cx="0" cy="981485"/>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0CD022-E2B0-4C5F-9C08-5977498F92E3}">
      <dsp:nvSpPr>
        <dsp:cNvPr id="0" name=""/>
        <dsp:cNvSpPr/>
      </dsp:nvSpPr>
      <dsp:spPr>
        <a:xfrm>
          <a:off x="4104687" y="1626877"/>
          <a:ext cx="61849" cy="62072"/>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5634B-98FE-4D16-9431-F075C0375306}">
      <dsp:nvSpPr>
        <dsp:cNvPr id="0" name=""/>
        <dsp:cNvSpPr/>
      </dsp:nvSpPr>
      <dsp:spPr>
        <a:xfrm rot="18900000">
          <a:off x="5003252" y="2690338"/>
          <a:ext cx="242967" cy="24296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6CAAD-2B1F-4D6C-8247-36EBD5D9A47F}">
      <dsp:nvSpPr>
        <dsp:cNvPr id="0" name=""/>
        <dsp:cNvSpPr/>
      </dsp:nvSpPr>
      <dsp:spPr>
        <a:xfrm>
          <a:off x="5030244"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9BDCCB-8333-4ED9-9556-EAB45E667B00}">
      <dsp:nvSpPr>
        <dsp:cNvPr id="0" name=""/>
        <dsp:cNvSpPr/>
      </dsp:nvSpPr>
      <dsp:spPr>
        <a:xfrm>
          <a:off x="5296540"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Extra opens</a:t>
          </a:r>
        </a:p>
      </dsp:txBody>
      <dsp:txXfrm>
        <a:off x="5296540" y="1657914"/>
        <a:ext cx="1642787" cy="981485"/>
      </dsp:txXfrm>
    </dsp:sp>
    <dsp:sp modelId="{EEE5AA7E-0A68-4495-8E26-5F3BE5B33226}">
      <dsp:nvSpPr>
        <dsp:cNvPr id="0" name=""/>
        <dsp:cNvSpPr/>
      </dsp:nvSpPr>
      <dsp:spPr>
        <a:xfrm>
          <a:off x="5296540"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26 February</a:t>
          </a:r>
        </a:p>
      </dsp:txBody>
      <dsp:txXfrm>
        <a:off x="5296540" y="2639399"/>
        <a:ext cx="1642787" cy="344846"/>
      </dsp:txXfrm>
    </dsp:sp>
    <dsp:sp modelId="{4D47442E-434E-4FA3-9545-7BE2F13582B3}">
      <dsp:nvSpPr>
        <dsp:cNvPr id="0" name=""/>
        <dsp:cNvSpPr/>
      </dsp:nvSpPr>
      <dsp:spPr>
        <a:xfrm>
          <a:off x="5124736" y="1657914"/>
          <a:ext cx="0" cy="98148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8D1-3ADE-4235-91D8-DDA523D67B71}">
      <dsp:nvSpPr>
        <dsp:cNvPr id="0" name=""/>
        <dsp:cNvSpPr/>
      </dsp:nvSpPr>
      <dsp:spPr>
        <a:xfrm>
          <a:off x="5094430" y="1626877"/>
          <a:ext cx="61849" cy="62072"/>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126EF-9861-4521-9713-6FD3BA92A3B3}">
      <dsp:nvSpPr>
        <dsp:cNvPr id="0" name=""/>
        <dsp:cNvSpPr/>
      </dsp:nvSpPr>
      <dsp:spPr>
        <a:xfrm rot="8100000">
          <a:off x="5992995" y="382522"/>
          <a:ext cx="242967" cy="242967"/>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4B324-77FA-43DB-8026-721037734EBF}">
      <dsp:nvSpPr>
        <dsp:cNvPr id="0" name=""/>
        <dsp:cNvSpPr/>
      </dsp:nvSpPr>
      <dsp:spPr>
        <a:xfrm>
          <a:off x="6019987"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2A7759-A78B-47CB-9099-F6AD34597CA5}">
      <dsp:nvSpPr>
        <dsp:cNvPr id="0" name=""/>
        <dsp:cNvSpPr/>
      </dsp:nvSpPr>
      <dsp:spPr>
        <a:xfrm>
          <a:off x="6286283"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sp:txBody>
      <dsp:txXfrm>
        <a:off x="6286283" y="676428"/>
        <a:ext cx="1642787" cy="981485"/>
      </dsp:txXfrm>
    </dsp:sp>
    <dsp:sp modelId="{6749E0AB-4B46-4F4A-AA72-8E7E37D9EB13}">
      <dsp:nvSpPr>
        <dsp:cNvPr id="0" name=""/>
        <dsp:cNvSpPr/>
      </dsp:nvSpPr>
      <dsp:spPr>
        <a:xfrm>
          <a:off x="6286283"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p>
      </dsp:txBody>
      <dsp:txXfrm>
        <a:off x="6286283" y="331582"/>
        <a:ext cx="1642787" cy="344846"/>
      </dsp:txXfrm>
    </dsp:sp>
    <dsp:sp modelId="{0A13FC7B-E04F-48C3-BC23-E73215B21296}">
      <dsp:nvSpPr>
        <dsp:cNvPr id="0" name=""/>
        <dsp:cNvSpPr/>
      </dsp:nvSpPr>
      <dsp:spPr>
        <a:xfrm>
          <a:off x="6114479" y="676428"/>
          <a:ext cx="0" cy="98148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BE5796-0860-487D-831A-232EEB1DCD7F}">
      <dsp:nvSpPr>
        <dsp:cNvPr id="0" name=""/>
        <dsp:cNvSpPr/>
      </dsp:nvSpPr>
      <dsp:spPr>
        <a:xfrm>
          <a:off x="6084173" y="1626877"/>
          <a:ext cx="61849" cy="62072"/>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52307-D5B3-4177-A9CC-F9FB9952CE89}">
      <dsp:nvSpPr>
        <dsp:cNvPr id="0" name=""/>
        <dsp:cNvSpPr/>
      </dsp:nvSpPr>
      <dsp:spPr>
        <a:xfrm rot="18900000">
          <a:off x="6982738" y="2690338"/>
          <a:ext cx="242967" cy="242967"/>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9D265-074A-4B09-A3D3-49795ECEE349}">
      <dsp:nvSpPr>
        <dsp:cNvPr id="0" name=""/>
        <dsp:cNvSpPr/>
      </dsp:nvSpPr>
      <dsp:spPr>
        <a:xfrm>
          <a:off x="7009730"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BED6B7-F3FB-4395-BC37-AE0B54F0392E}">
      <dsp:nvSpPr>
        <dsp:cNvPr id="0" name=""/>
        <dsp:cNvSpPr/>
      </dsp:nvSpPr>
      <dsp:spPr>
        <a:xfrm>
          <a:off x="7276026"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GB" sz="1100" kern="1200"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7276026" y="1657914"/>
        <a:ext cx="1642787" cy="981485"/>
      </dsp:txXfrm>
    </dsp:sp>
    <dsp:sp modelId="{094F82B1-9AD5-425C-903C-BB56F1862A07}">
      <dsp:nvSpPr>
        <dsp:cNvPr id="0" name=""/>
        <dsp:cNvSpPr/>
      </dsp:nvSpPr>
      <dsp:spPr>
        <a:xfrm>
          <a:off x="7276026"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5 July</a:t>
          </a:r>
          <a:endPar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dsp:txBody>
      <dsp:txXfrm>
        <a:off x="7276026" y="2639399"/>
        <a:ext cx="1642787" cy="344846"/>
      </dsp:txXfrm>
    </dsp:sp>
    <dsp:sp modelId="{82B5ADF5-D7B3-481B-BB8F-5E918D55E515}">
      <dsp:nvSpPr>
        <dsp:cNvPr id="0" name=""/>
        <dsp:cNvSpPr/>
      </dsp:nvSpPr>
      <dsp:spPr>
        <a:xfrm>
          <a:off x="7104222" y="1657914"/>
          <a:ext cx="0" cy="98148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50AB42-5BE1-4CDB-922C-A42202C6BC7E}">
      <dsp:nvSpPr>
        <dsp:cNvPr id="0" name=""/>
        <dsp:cNvSpPr/>
      </dsp:nvSpPr>
      <dsp:spPr>
        <a:xfrm>
          <a:off x="7073916" y="1626877"/>
          <a:ext cx="61849" cy="62072"/>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D06A9-7338-462B-B047-9FCAD7444B86}">
      <dsp:nvSpPr>
        <dsp:cNvPr id="0" name=""/>
        <dsp:cNvSpPr/>
      </dsp:nvSpPr>
      <dsp:spPr>
        <a:xfrm>
          <a:off x="245046"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6AF98-CEB4-4B40-9A10-672DBF01BA87}">
      <dsp:nvSpPr>
        <dsp:cNvPr id="0" name=""/>
        <dsp:cNvSpPr/>
      </dsp:nvSpPr>
      <dsp:spPr>
        <a:xfrm>
          <a:off x="406149" y="840906"/>
          <a:ext cx="433740" cy="4337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7D0D7-66D6-41ED-92D3-998E281C192B}">
      <dsp:nvSpPr>
        <dsp:cNvPr id="0" name=""/>
        <dsp:cNvSpPr/>
      </dsp:nvSpPr>
      <dsp:spPr>
        <a:xfrm>
          <a:off x="3390"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Start your application from</a:t>
          </a:r>
        </a:p>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14 May 2024</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3390" y="1671208"/>
        <a:ext cx="1239257" cy="759045"/>
      </dsp:txXfrm>
    </dsp:sp>
    <dsp:sp modelId="{BCA4B69A-2DF3-4AC8-BB19-2B3390F9B89A}">
      <dsp:nvSpPr>
        <dsp:cNvPr id="0" name=""/>
        <dsp:cNvSpPr/>
      </dsp:nvSpPr>
      <dsp:spPr>
        <a:xfrm>
          <a:off x="1701173"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8CBB5-CD31-4EE2-8AB7-18F160BC3A19}">
      <dsp:nvSpPr>
        <dsp:cNvPr id="0" name=""/>
        <dsp:cNvSpPr/>
      </dsp:nvSpPr>
      <dsp:spPr>
        <a:xfrm>
          <a:off x="1862277" y="840906"/>
          <a:ext cx="433740" cy="4337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FFF142-CF47-4163-8467-A5A22CDAF05E}">
      <dsp:nvSpPr>
        <dsp:cNvPr id="0" name=""/>
        <dsp:cNvSpPr/>
      </dsp:nvSpPr>
      <dsp:spPr>
        <a:xfrm>
          <a:off x="1459518"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Universities and colleges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can’t see </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your other choices when you apply.</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1459518" y="1671208"/>
        <a:ext cx="1239257" cy="759045"/>
      </dsp:txXfrm>
    </dsp:sp>
    <dsp:sp modelId="{61A2CFD1-CA00-4AA4-86E7-9626B9315F3B}">
      <dsp:nvSpPr>
        <dsp:cNvPr id="0" name=""/>
        <dsp:cNvSpPr/>
      </dsp:nvSpPr>
      <dsp:spPr>
        <a:xfrm>
          <a:off x="3157301"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A96EE-E92B-4D9A-A9EE-001D0A075164}">
      <dsp:nvSpPr>
        <dsp:cNvPr id="0" name=""/>
        <dsp:cNvSpPr/>
      </dsp:nvSpPr>
      <dsp:spPr>
        <a:xfrm>
          <a:off x="3318405" y="840906"/>
          <a:ext cx="433740" cy="4337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F0CCE-5ACC-4D81-9209-2856B0C04CB4}">
      <dsp:nvSpPr>
        <dsp:cNvPr id="0" name=""/>
        <dsp:cNvSpPr/>
      </dsp:nvSpPr>
      <dsp:spPr>
        <a:xfrm>
          <a:off x="2915646"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Apply by the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2915646" y="1671208"/>
        <a:ext cx="1239257" cy="759045"/>
      </dsp:txXfrm>
    </dsp:sp>
    <dsp:sp modelId="{E5B3BBBA-5C56-4A57-A9F9-FCF1F1EEFDA3}">
      <dsp:nvSpPr>
        <dsp:cNvPr id="0" name=""/>
        <dsp:cNvSpPr/>
      </dsp:nvSpPr>
      <dsp:spPr>
        <a:xfrm>
          <a:off x="4613429"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F4059-C846-40B1-99E7-C59AE40CA7A9}">
      <dsp:nvSpPr>
        <dsp:cNvPr id="0" name=""/>
        <dsp:cNvSpPr/>
      </dsp:nvSpPr>
      <dsp:spPr>
        <a:xfrm>
          <a:off x="4774533" y="840906"/>
          <a:ext cx="433740" cy="4337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04E952-EA2B-4088-AEF3-94654AB73254}">
      <dsp:nvSpPr>
        <dsp:cNvPr id="0" name=""/>
        <dsp:cNvSpPr/>
      </dsp:nvSpPr>
      <dsp:spPr>
        <a:xfrm>
          <a:off x="4371774"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unless applying to study medicine, veterinary, medicine/science, dentistry – then it’s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four choices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4371774" y="1671208"/>
        <a:ext cx="1239257" cy="759045"/>
      </dsp:txXfrm>
    </dsp:sp>
    <dsp:sp modelId="{47D38A9A-169A-4D47-9FFD-1980C155B5E1}">
      <dsp:nvSpPr>
        <dsp:cNvPr id="0" name=""/>
        <dsp:cNvSpPr/>
      </dsp:nvSpPr>
      <dsp:spPr>
        <a:xfrm>
          <a:off x="6069557"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B9B5F-7C28-4DA0-9A92-137D3F89AD8A}">
      <dsp:nvSpPr>
        <dsp:cNvPr id="0" name=""/>
        <dsp:cNvSpPr/>
      </dsp:nvSpPr>
      <dsp:spPr>
        <a:xfrm>
          <a:off x="6230661" y="840906"/>
          <a:ext cx="433740" cy="4337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A730BD-79FD-4266-A7B6-A279342EF5F7}">
      <dsp:nvSpPr>
        <dsp:cNvPr id="0" name=""/>
        <dsp:cNvSpPr/>
      </dsp:nvSpPr>
      <dsp:spPr>
        <a:xfrm>
          <a:off x="5827902"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You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can’t apply to both </a:t>
          </a:r>
          <a:r>
            <a:rPr lang="en-GB" sz="1200" b="0" kern="1200" cap="none" dirty="0">
              <a:latin typeface="Roboto Light" panose="02000000000000000000" pitchFamily="2" charset="0"/>
              <a:ea typeface="Roboto Light" panose="02000000000000000000" pitchFamily="2" charset="0"/>
              <a:cs typeface="Roboto Light" panose="02000000000000000000" pitchFamily="2" charset="0"/>
            </a:rPr>
            <a:t>O</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xford and Cambridge.</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5827902" y="1671208"/>
        <a:ext cx="1239257" cy="759045"/>
      </dsp:txXfrm>
    </dsp:sp>
    <dsp:sp modelId="{0979B6CB-E9E0-4EA4-A8DA-ADB5ABDBAA80}">
      <dsp:nvSpPr>
        <dsp:cNvPr id="0" name=""/>
        <dsp:cNvSpPr/>
      </dsp:nvSpPr>
      <dsp:spPr>
        <a:xfrm>
          <a:off x="7525685"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2EB50-7ED6-4268-AFB3-380348FFE572}">
      <dsp:nvSpPr>
        <dsp:cNvPr id="0" name=""/>
        <dsp:cNvSpPr/>
      </dsp:nvSpPr>
      <dsp:spPr>
        <a:xfrm>
          <a:off x="7686789" y="840906"/>
          <a:ext cx="433740" cy="43374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F775-76E3-4D13-9667-D1480096CD50}">
      <dsp:nvSpPr>
        <dsp:cNvPr id="0" name=""/>
        <dsp:cNvSpPr/>
      </dsp:nvSpPr>
      <dsp:spPr>
        <a:xfrm>
          <a:off x="7284030"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Applying </a:t>
          </a:r>
          <a:r>
            <a:rPr lang="en-GB" sz="1200" b="0" kern="1200" cap="none" dirty="0">
              <a:latin typeface="Roboto Light" panose="02000000000000000000" pitchFamily="2" charset="0"/>
              <a:ea typeface="Roboto Light" panose="02000000000000000000" pitchFamily="2" charset="0"/>
              <a:cs typeface="Roboto Light" panose="02000000000000000000" pitchFamily="2" charset="0"/>
            </a:rPr>
            <a:t>costs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£28.50</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7284030" y="1671208"/>
        <a:ext cx="1239257" cy="7590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606509" y="1015724"/>
          <a:ext cx="698466" cy="6984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214278" y="1904872"/>
          <a:ext cx="1552148" cy="1181597"/>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registers for a UCAS Hub account to carry out research and start application.</a:t>
          </a:r>
        </a:p>
      </dsp:txBody>
      <dsp:txXfrm>
        <a:off x="214278" y="1904872"/>
        <a:ext cx="1552148" cy="1181597"/>
      </dsp:txXfrm>
    </dsp:sp>
    <dsp:sp modelId="{E9A2C174-6753-414D-8E90-1FBFE35C0187}">
      <dsp:nvSpPr>
        <dsp:cNvPr id="0" name=""/>
        <dsp:cNvSpPr/>
      </dsp:nvSpPr>
      <dsp:spPr>
        <a:xfrm>
          <a:off x="2339937" y="1013411"/>
          <a:ext cx="698466" cy="6984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1963798" y="1899231"/>
          <a:ext cx="1552148" cy="1189118"/>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 completes all sections of the application and sends it to their school/college.</a:t>
          </a:r>
        </a:p>
      </dsp:txBody>
      <dsp:txXfrm>
        <a:off x="1963798" y="1899231"/>
        <a:ext cx="1552148" cy="1189118"/>
      </dsp:txXfrm>
    </dsp:sp>
    <dsp:sp modelId="{A30E2E11-3A94-40D2-98DC-094E6DF5690D}">
      <dsp:nvSpPr>
        <dsp:cNvPr id="0" name=""/>
        <dsp:cNvSpPr/>
      </dsp:nvSpPr>
      <dsp:spPr>
        <a:xfrm>
          <a:off x="4139153" y="1050985"/>
          <a:ext cx="698466" cy="6984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3712991" y="1925098"/>
          <a:ext cx="1552148" cy="1154630"/>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Teacher or adviser reviews the application and adds reference and predicted grades.</a:t>
          </a:r>
        </a:p>
      </dsp:txBody>
      <dsp:txXfrm>
        <a:off x="3712991" y="1925098"/>
        <a:ext cx="1552148" cy="1154630"/>
      </dsp:txXfrm>
    </dsp:sp>
    <dsp:sp modelId="{8575EAAD-FB5D-42A8-833B-B42B551AD81E}">
      <dsp:nvSpPr>
        <dsp:cNvPr id="0" name=""/>
        <dsp:cNvSpPr/>
      </dsp:nvSpPr>
      <dsp:spPr>
        <a:xfrm>
          <a:off x="5792767" y="1088924"/>
          <a:ext cx="698466" cy="69846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5465243" y="1945208"/>
          <a:ext cx="1552148" cy="1127815"/>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Applications are sent to UCAS by the school or college on behalf of the student.</a:t>
          </a:r>
        </a:p>
      </dsp:txBody>
      <dsp:txXfrm>
        <a:off x="5465243" y="1945208"/>
        <a:ext cx="1552148" cy="1127815"/>
      </dsp:txXfrm>
    </dsp:sp>
    <dsp:sp modelId="{AB5DB8CD-4053-491E-8AF5-5F47C3511C01}">
      <dsp:nvSpPr>
        <dsp:cNvPr id="0" name=""/>
        <dsp:cNvSpPr/>
      </dsp:nvSpPr>
      <dsp:spPr>
        <a:xfrm>
          <a:off x="7625042" y="1053399"/>
          <a:ext cx="698466" cy="69846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7193653" y="1943236"/>
          <a:ext cx="1552148" cy="1130445"/>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0" lvl="0" indent="0" algn="ctr" defTabSz="533400">
            <a:lnSpc>
              <a:spcPct val="100000"/>
            </a:lnSpc>
            <a:spcBef>
              <a:spcPct val="0"/>
            </a:spcBef>
            <a:spcAft>
              <a:spcPct val="35000"/>
            </a:spcAft>
            <a:buNone/>
          </a:pPr>
          <a:r>
            <a:rPr lang="en-GB" sz="1200" b="0" i="0" kern="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Universities and colleges make their decisions on the application. </a:t>
          </a:r>
        </a:p>
      </dsp:txBody>
      <dsp:txXfrm>
        <a:off x="7193653" y="1943236"/>
        <a:ext cx="1552148" cy="113044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7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218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6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31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78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94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10</a:t>
            </a:fld>
            <a:endParaRPr lang="en-US"/>
          </a:p>
        </p:txBody>
      </p:sp>
    </p:spTree>
    <p:extLst>
      <p:ext uri="{BB962C8B-B14F-4D97-AF65-F5344CB8AC3E}">
        <p14:creationId xmlns:p14="http://schemas.microsoft.com/office/powerpoint/2010/main" val="140874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67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17</a:t>
            </a:fld>
            <a:endParaRPr lang="en-US"/>
          </a:p>
        </p:txBody>
      </p:sp>
    </p:spTree>
    <p:extLst>
      <p:ext uri="{BB962C8B-B14F-4D97-AF65-F5344CB8AC3E}">
        <p14:creationId xmlns:p14="http://schemas.microsoft.com/office/powerpoint/2010/main" val="48481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18</a:t>
            </a:fld>
            <a:endParaRPr lang="en-US"/>
          </a:p>
        </p:txBody>
      </p:sp>
    </p:spTree>
    <p:extLst>
      <p:ext uri="{BB962C8B-B14F-4D97-AF65-F5344CB8AC3E}">
        <p14:creationId xmlns:p14="http://schemas.microsoft.com/office/powerpoint/2010/main" val="259771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20</a:t>
            </a:fld>
            <a:endParaRPr lang="en-US"/>
          </a:p>
        </p:txBody>
      </p:sp>
    </p:spTree>
    <p:extLst>
      <p:ext uri="{BB962C8B-B14F-4D97-AF65-F5344CB8AC3E}">
        <p14:creationId xmlns:p14="http://schemas.microsoft.com/office/powerpoint/2010/main" val="378346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10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24</a:t>
            </a:fld>
            <a:endParaRPr lang="en-US" dirty="0"/>
          </a:p>
        </p:txBody>
      </p:sp>
    </p:spTree>
    <p:extLst>
      <p:ext uri="{BB962C8B-B14F-4D97-AF65-F5344CB8AC3E}">
        <p14:creationId xmlns:p14="http://schemas.microsoft.com/office/powerpoint/2010/main" val="971878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dirty="0"/>
              <a:t>Click to edit </a:t>
            </a:r>
            <a:br>
              <a:rPr lang="en-GB" dirty="0"/>
            </a:br>
            <a:r>
              <a:rPr lang="en-GB" dirty="0"/>
              <a:t>Master title</a:t>
            </a:r>
            <a:endParaRPr lang="en-US" dirty="0"/>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390110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0487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117739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649577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024925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619255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4998754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5662406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66978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446372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18520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dirty="0"/>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dirty="0"/>
              <a:t>Title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3669667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070940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309011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231019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70134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140384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846630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183930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9756575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23167058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3761121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38258144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618132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25623868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3155315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3091597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863634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394953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933185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481489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31950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8569082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600801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134284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076313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653616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8761016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298349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6980030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8702258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302621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228238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6323189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4749447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2576613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468638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5147032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971759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745731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9552669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33784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24342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10496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3604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42577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445802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655256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38050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133186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4755378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071016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486682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5904986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0885564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3221378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1935952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5347609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0153638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7659935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241101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4224164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41866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7741394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6273850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38647693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163461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3119284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02 October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7925097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4282630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825398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2510867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287337" y="1635125"/>
            <a:ext cx="8569325" cy="14516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4261227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38351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dirty="0"/>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dirty="0"/>
              <a:t>Click to edit </a:t>
            </a:r>
            <a:br>
              <a:rPr lang="en-GB" dirty="0"/>
            </a:br>
            <a:r>
              <a:rPr lang="en-GB" dirty="0"/>
              <a:t>Master title style</a:t>
            </a:r>
            <a:endParaRPr lang="en-US" dirty="0"/>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a:t>Click to edit </a:t>
            </a:r>
            <a:br>
              <a:rPr lang="en-GB" dirty="0"/>
            </a:br>
            <a:r>
              <a:rPr lang="en-GB" dirty="0"/>
              <a:t>Master title style</a:t>
            </a:r>
            <a:endParaRPr lang="en-US" dirty="0"/>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dirty="0"/>
              <a:t>Click to edit </a:t>
            </a:r>
            <a:br>
              <a:rPr lang="en-GB" dirty="0"/>
            </a:br>
            <a:r>
              <a:rPr lang="en-GB" dirty="0"/>
              <a:t>Master title style</a:t>
            </a:r>
            <a:endParaRPr lang="en-US" dirty="0"/>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dirty="0"/>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dirty="0"/>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02 October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endParaRPr lang="en-US" b="1" dirty="0"/>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02 October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287337" y="1635125"/>
            <a:ext cx="8569325" cy="14516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796475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2F78-183C-044B-0D4D-CB599B23644B}"/>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2C2A4389-FF85-0C40-A5B3-EC7BC3532A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2BA163-5486-0068-C02B-3AB42E14A335}"/>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7DAB200F-4B3E-ED0A-A0CC-EB1F8F4C4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2E700-1058-2CCC-ADF2-A31791FA707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614832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426800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B9F9-21DD-B290-739B-64C6639C327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00553C-C686-A2AF-7D71-BE198E3544D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CB292D-B941-D3AC-7B67-FF4B26AEC82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C30081BD-FB1A-DE6B-7717-294E9E361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0C005-22AC-C962-7577-1C15099CCAB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215994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60FA-B0A7-1DC6-FE53-7429215B31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3FC213-F7DD-F361-EEE0-FA4A5693B7B4}"/>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75353C-61E3-8A97-CC62-B8D48D2744D4}"/>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9A4B52-DA97-F0CE-180D-C9C92BD5366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65FB9BF8-C2E5-FAE3-F196-ACB80009E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52900-7EBA-AFB4-6968-DA2E27B012B7}"/>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7916044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22AD-503D-AE4D-B6FA-23D50A4ED90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08CDAA-97E8-3625-09CF-BF050CB242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F983ED2-B198-D70D-D3B0-9FAF3140D1CB}"/>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896ECC-B918-B60C-5D14-20E0E80DCEE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57BA0A9-4E58-0480-8FCA-194CC9976259}"/>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AE48A40-566D-6ED2-83B6-2B81D3226DF0}"/>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8" name="Footer Placeholder 7">
            <a:extLst>
              <a:ext uri="{FF2B5EF4-FFF2-40B4-BE49-F238E27FC236}">
                <a16:creationId xmlns:a16="http://schemas.microsoft.com/office/drawing/2014/main" id="{899CF864-4308-0A34-32C8-471D41294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7F2625-B292-B825-9E0A-70359F401DC6}"/>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41391604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50C9-DD47-375B-5EE8-112564F811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035EF0-9073-1B69-A2FE-41E441E99691}"/>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4" name="Footer Placeholder 3">
            <a:extLst>
              <a:ext uri="{FF2B5EF4-FFF2-40B4-BE49-F238E27FC236}">
                <a16:creationId xmlns:a16="http://schemas.microsoft.com/office/drawing/2014/main" id="{D68CDBA1-4F8F-AB10-63AB-F36A96CFB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CE1FA-1046-863C-8A1C-E07C95E082A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7847251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94640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dirty="0"/>
              <a:t>Click to edit </a:t>
            </a:r>
            <a:br>
              <a:rPr lang="en-GB" dirty="0"/>
            </a:br>
            <a:r>
              <a:rPr lang="en-GB" dirty="0"/>
              <a:t>Master title style</a:t>
            </a:r>
            <a:endParaRPr lang="en-US" dirty="0"/>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a:t>
            </a:r>
            <a:br>
              <a:rPr lang="en-GB" dirty="0"/>
            </a:br>
            <a:r>
              <a:rPr lang="en-GB" dirty="0"/>
              <a:t>subtitle style</a:t>
            </a:r>
            <a:endParaRPr lang="en-US" dirty="0"/>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5821-5EA4-F87D-1B44-8E0F5E27E22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2D56E2-B781-4614-9EF1-1570B040A1E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83D2BF-28F7-62BD-D1B4-E85930CBD3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0970FB2-9D6B-F246-D02A-061BAA16885F}"/>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5DD456D1-FD0E-E780-EC2B-B26F33405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6159E-5D33-CD0C-633C-174A907F41C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879762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07E9-4E01-FAD2-558E-A4A9089D10E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7023E42-E8EF-B4A4-193E-1A9CD24724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082B4A1-D135-0246-0F22-2DC114F4482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C5627B-918D-1449-C2B9-4C1D1828C9C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5BBC8AC4-92C1-AD24-0687-B36799FAA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B0EE9-85CE-04AC-7140-0F8834FBE3A3}"/>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619003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F7E7-134E-D0ED-596D-6C65CBD2CE1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F9B2A1-0855-C752-E39B-DE7B6ED026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568FD2-80DA-7244-6BAD-8638F0D4C19F}"/>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655D9C6B-3D4D-6435-1911-8D9B2EC34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0048-4EB5-CD93-D1D7-4C5DAD4D975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253999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E906E-29AF-3E16-CB17-9436A888AD64}"/>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5BB02E-7765-E1A9-204E-579E9D6914AE}"/>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C2FA6F-8A28-788F-9ED8-95CDE471F5E5}"/>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89DC7FDF-C026-13DA-4A4D-9899A2E54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943CB-1F41-7E86-D689-1B05762CCBE1}"/>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8781774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276999"/>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9048270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5" y="4865145"/>
            <a:ext cx="2342597" cy="235972"/>
          </a:xfrm>
          <a:prstGeom prst="rect">
            <a:avLst/>
          </a:prstGeom>
        </p:spPr>
        <p:txBody>
          <a:bodyPr vert="horz" lIns="91440" tIns="45720" rIns="0" bIns="45720" rtlCol="0" anchor="ctr"/>
          <a:lstStyle>
            <a:lvl1pPr algn="r">
              <a:defRPr sz="900">
                <a:solidFill>
                  <a:schemeClr val="tx1"/>
                </a:solidFill>
              </a:defRPr>
            </a:lvl1pPr>
          </a:lstStyle>
          <a:p>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6" y="4865145"/>
            <a:ext cx="4482625" cy="226342"/>
          </a:xfrm>
          <a:prstGeom prst="rect">
            <a:avLst/>
          </a:prstGeom>
        </p:spPr>
        <p:txBody>
          <a:bodyPr vert="horz" lIns="91440" tIns="45720" rIns="91440" bIns="45720" rtlCol="0" anchor="ctr"/>
          <a:lstStyle>
            <a:lvl1pPr algn="l">
              <a:defRPr sz="900">
                <a:solidFill>
                  <a:schemeClr val="tx1"/>
                </a:solidFill>
              </a:defRPr>
            </a:lvl1pPr>
          </a:lstStyle>
          <a:p>
            <a:endParaRPr lang="en-US" b="1" dirty="0"/>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40" y="4885610"/>
            <a:ext cx="614789" cy="185412"/>
          </a:xfrm>
          <a:prstGeom prst="rect">
            <a:avLst/>
          </a:prstGeom>
        </p:spPr>
      </p:pic>
    </p:spTree>
    <p:extLst>
      <p:ext uri="{BB962C8B-B14F-4D97-AF65-F5344CB8AC3E}">
        <p14:creationId xmlns:p14="http://schemas.microsoft.com/office/powerpoint/2010/main" val="15018373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72C74-E300-F250-863B-FCB0639E13CA}"/>
              </a:ext>
            </a:extLst>
          </p:cNvPr>
          <p:cNvSpPr>
            <a:spLocks noGrp="1"/>
          </p:cNvSpPr>
          <p:nvPr>
            <p:ph type="dt" sz="half" idx="10"/>
          </p:nvPr>
        </p:nvSpPr>
        <p:spPr/>
        <p:txBody>
          <a:bodyPr/>
          <a:lstStyle/>
          <a:p>
            <a:fld id="{DD571998-F165-4B19-AB1C-A60FC410F4B0}" type="datetimeFigureOut">
              <a:rPr lang="en-GB" smtClean="0"/>
              <a:t>02/10/2024</a:t>
            </a:fld>
            <a:endParaRPr lang="en-GB"/>
          </a:p>
        </p:txBody>
      </p:sp>
      <p:sp>
        <p:nvSpPr>
          <p:cNvPr id="3" name="Footer Placeholder 2">
            <a:extLst>
              <a:ext uri="{FF2B5EF4-FFF2-40B4-BE49-F238E27FC236}">
                <a16:creationId xmlns:a16="http://schemas.microsoft.com/office/drawing/2014/main" id="{708D0E5F-C28D-9294-DE67-3FC2ED29AD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3D6E5B-A0B7-B33D-C3E5-0426F38132F9}"/>
              </a:ext>
            </a:extLst>
          </p:cNvPr>
          <p:cNvSpPr>
            <a:spLocks noGrp="1"/>
          </p:cNvSpPr>
          <p:nvPr>
            <p:ph type="sldNum" sz="quarter" idx="12"/>
          </p:nvPr>
        </p:nvSpPr>
        <p:spPr/>
        <p:txBody>
          <a:bodyPr/>
          <a:lstStyle/>
          <a:p>
            <a:fld id="{D85ED650-4D6F-49C7-A0B2-AD060EE9EB95}" type="slidenum">
              <a:rPr lang="en-GB" smtClean="0"/>
              <a:t>‹#›</a:t>
            </a:fld>
            <a:endParaRPr lang="en-GB"/>
          </a:p>
        </p:txBody>
      </p:sp>
    </p:spTree>
    <p:extLst>
      <p:ext uri="{BB962C8B-B14F-4D97-AF65-F5344CB8AC3E}">
        <p14:creationId xmlns:p14="http://schemas.microsoft.com/office/powerpoint/2010/main" val="39008937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52CB-6F15-90EE-BEDC-B90D3C5ECD9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571FFC-BFF3-BB1B-3CFF-7CEA701961F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745A99-D0A3-756B-BEB0-F5AE61744E36}"/>
              </a:ext>
            </a:extLst>
          </p:cNvPr>
          <p:cNvSpPr>
            <a:spLocks noGrp="1"/>
          </p:cNvSpPr>
          <p:nvPr>
            <p:ph type="dt" sz="half" idx="10"/>
          </p:nvPr>
        </p:nvSpPr>
        <p:spPr/>
        <p:txBody>
          <a:bodyPr/>
          <a:lstStyle/>
          <a:p>
            <a:fld id="{DD571998-F165-4B19-AB1C-A60FC410F4B0}" type="datetimeFigureOut">
              <a:rPr lang="en-GB" smtClean="0"/>
              <a:t>02/10/2024</a:t>
            </a:fld>
            <a:endParaRPr lang="en-GB"/>
          </a:p>
        </p:txBody>
      </p:sp>
      <p:sp>
        <p:nvSpPr>
          <p:cNvPr id="5" name="Footer Placeholder 4">
            <a:extLst>
              <a:ext uri="{FF2B5EF4-FFF2-40B4-BE49-F238E27FC236}">
                <a16:creationId xmlns:a16="http://schemas.microsoft.com/office/drawing/2014/main" id="{67A58C78-AD8E-2819-DF64-47D029EA59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8D3077-E8C6-49EA-40A4-C099DA88F643}"/>
              </a:ext>
            </a:extLst>
          </p:cNvPr>
          <p:cNvSpPr>
            <a:spLocks noGrp="1"/>
          </p:cNvSpPr>
          <p:nvPr>
            <p:ph type="sldNum" sz="quarter" idx="12"/>
          </p:nvPr>
        </p:nvSpPr>
        <p:spPr/>
        <p:txBody>
          <a:bodyPr/>
          <a:lstStyle/>
          <a:p>
            <a:fld id="{D85ED650-4D6F-49C7-A0B2-AD060EE9EB95}" type="slidenum">
              <a:rPr lang="en-GB" smtClean="0"/>
              <a:t>‹#›</a:t>
            </a:fld>
            <a:endParaRPr lang="en-GB"/>
          </a:p>
        </p:txBody>
      </p:sp>
    </p:spTree>
    <p:extLst>
      <p:ext uri="{BB962C8B-B14F-4D97-AF65-F5344CB8AC3E}">
        <p14:creationId xmlns:p14="http://schemas.microsoft.com/office/powerpoint/2010/main" val="2050174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11953125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21415804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7.xml"/><Relationship Id="rId1" Type="http://schemas.openxmlformats.org/officeDocument/2006/relationships/slideLayout" Target="../slideLayouts/slideLayout9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23.xml"/><Relationship Id="rId21" Type="http://schemas.openxmlformats.org/officeDocument/2006/relationships/slideLayout" Target="../slideLayouts/slideLayout118.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63" Type="http://schemas.openxmlformats.org/officeDocument/2006/relationships/slideLayout" Target="../slideLayouts/slideLayout160.xml"/><Relationship Id="rId68" Type="http://schemas.openxmlformats.org/officeDocument/2006/relationships/slideLayout" Target="../slideLayouts/slideLayout165.xml"/><Relationship Id="rId84" Type="http://schemas.openxmlformats.org/officeDocument/2006/relationships/theme" Target="../theme/theme4.xml"/><Relationship Id="rId16" Type="http://schemas.openxmlformats.org/officeDocument/2006/relationships/slideLayout" Target="../slideLayouts/slideLayout113.xml"/><Relationship Id="rId11" Type="http://schemas.openxmlformats.org/officeDocument/2006/relationships/slideLayout" Target="../slideLayouts/slideLayout108.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53" Type="http://schemas.openxmlformats.org/officeDocument/2006/relationships/slideLayout" Target="../slideLayouts/slideLayout150.xml"/><Relationship Id="rId58" Type="http://schemas.openxmlformats.org/officeDocument/2006/relationships/slideLayout" Target="../slideLayouts/slideLayout155.xml"/><Relationship Id="rId74" Type="http://schemas.openxmlformats.org/officeDocument/2006/relationships/slideLayout" Target="../slideLayouts/slideLayout171.xml"/><Relationship Id="rId79" Type="http://schemas.openxmlformats.org/officeDocument/2006/relationships/slideLayout" Target="../slideLayouts/slideLayout176.xml"/><Relationship Id="rId5" Type="http://schemas.openxmlformats.org/officeDocument/2006/relationships/slideLayout" Target="../slideLayouts/slideLayout102.xml"/><Relationship Id="rId61" Type="http://schemas.openxmlformats.org/officeDocument/2006/relationships/slideLayout" Target="../slideLayouts/slideLayout158.xml"/><Relationship Id="rId82" Type="http://schemas.openxmlformats.org/officeDocument/2006/relationships/slideLayout" Target="../slideLayouts/slideLayout179.xml"/><Relationship Id="rId19" Type="http://schemas.openxmlformats.org/officeDocument/2006/relationships/slideLayout" Target="../slideLayouts/slideLayout11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slideLayout" Target="../slideLayouts/slideLayout153.xml"/><Relationship Id="rId64" Type="http://schemas.openxmlformats.org/officeDocument/2006/relationships/slideLayout" Target="../slideLayouts/slideLayout161.xml"/><Relationship Id="rId69" Type="http://schemas.openxmlformats.org/officeDocument/2006/relationships/slideLayout" Target="../slideLayouts/slideLayout166.xml"/><Relationship Id="rId77" Type="http://schemas.openxmlformats.org/officeDocument/2006/relationships/slideLayout" Target="../slideLayouts/slideLayout174.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72" Type="http://schemas.openxmlformats.org/officeDocument/2006/relationships/slideLayout" Target="../slideLayouts/slideLayout169.xml"/><Relationship Id="rId80" Type="http://schemas.openxmlformats.org/officeDocument/2006/relationships/slideLayout" Target="../slideLayouts/slideLayout177.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59" Type="http://schemas.openxmlformats.org/officeDocument/2006/relationships/slideLayout" Target="../slideLayouts/slideLayout156.xml"/><Relationship Id="rId67" Type="http://schemas.openxmlformats.org/officeDocument/2006/relationships/slideLayout" Target="../slideLayouts/slideLayout164.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62" Type="http://schemas.openxmlformats.org/officeDocument/2006/relationships/slideLayout" Target="../slideLayouts/slideLayout159.xml"/><Relationship Id="rId70" Type="http://schemas.openxmlformats.org/officeDocument/2006/relationships/slideLayout" Target="../slideLayouts/slideLayout167.xml"/><Relationship Id="rId75" Type="http://schemas.openxmlformats.org/officeDocument/2006/relationships/slideLayout" Target="../slideLayouts/slideLayout172.xml"/><Relationship Id="rId83" Type="http://schemas.openxmlformats.org/officeDocument/2006/relationships/slideLayout" Target="../slideLayouts/slideLayout180.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 Id="rId57" Type="http://schemas.openxmlformats.org/officeDocument/2006/relationships/slideLayout" Target="../slideLayouts/slideLayout154.xml"/><Relationship Id="rId10" Type="http://schemas.openxmlformats.org/officeDocument/2006/relationships/slideLayout" Target="../slideLayouts/slideLayout107.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60" Type="http://schemas.openxmlformats.org/officeDocument/2006/relationships/slideLayout" Target="../slideLayouts/slideLayout157.xml"/><Relationship Id="rId65" Type="http://schemas.openxmlformats.org/officeDocument/2006/relationships/slideLayout" Target="../slideLayouts/slideLayout162.xml"/><Relationship Id="rId73" Type="http://schemas.openxmlformats.org/officeDocument/2006/relationships/slideLayout" Target="../slideLayouts/slideLayout170.xml"/><Relationship Id="rId78" Type="http://schemas.openxmlformats.org/officeDocument/2006/relationships/slideLayout" Target="../slideLayouts/slideLayout175.xml"/><Relationship Id="rId81" Type="http://schemas.openxmlformats.org/officeDocument/2006/relationships/slideLayout" Target="../slideLayouts/slideLayout17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9" Type="http://schemas.openxmlformats.org/officeDocument/2006/relationships/slideLayout" Target="../slideLayouts/slideLayout136.xml"/><Relationship Id="rId34" Type="http://schemas.openxmlformats.org/officeDocument/2006/relationships/slideLayout" Target="../slideLayouts/slideLayout131.xml"/><Relationship Id="rId50" Type="http://schemas.openxmlformats.org/officeDocument/2006/relationships/slideLayout" Target="../slideLayouts/slideLayout147.xml"/><Relationship Id="rId55" Type="http://schemas.openxmlformats.org/officeDocument/2006/relationships/slideLayout" Target="../slideLayouts/slideLayout152.xml"/><Relationship Id="rId76" Type="http://schemas.openxmlformats.org/officeDocument/2006/relationships/slideLayout" Target="../slideLayouts/slideLayout173.xml"/><Relationship Id="rId7" Type="http://schemas.openxmlformats.org/officeDocument/2006/relationships/slideLayout" Target="../slideLayouts/slideLayout104.xml"/><Relationship Id="rId71" Type="http://schemas.openxmlformats.org/officeDocument/2006/relationships/slideLayout" Target="../slideLayouts/slideLayout168.xml"/><Relationship Id="rId2" Type="http://schemas.openxmlformats.org/officeDocument/2006/relationships/slideLayout" Target="../slideLayouts/slideLayout99.xml"/><Relationship Id="rId29" Type="http://schemas.openxmlformats.org/officeDocument/2006/relationships/slideLayout" Target="../slideLayouts/slideLayout126.xml"/><Relationship Id="rId24" Type="http://schemas.openxmlformats.org/officeDocument/2006/relationships/slideLayout" Target="../slideLayouts/slideLayout121.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66"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02 October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dirty="0"/>
              <a:t>Security marking: </a:t>
            </a:r>
            <a:r>
              <a:rPr lang="en-US" b="1" dirty="0"/>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38" r:id="rId82"/>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4D4B7-58CA-529C-A63E-28F9D167E2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0C8277-79B1-6DB3-E7E5-CDC5C41C4E7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152A60-3F1E-B978-2628-AFE3F7D1915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5DCCD5F3-3A8B-DABD-2CDD-50B187C3EB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0919FF-8450-0F64-2F24-B00806776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934048-2CC6-2F43-B534-A31EC26EAA3F}" type="slidenum">
              <a:rPr lang="en-US" smtClean="0"/>
              <a:t>‹#›</a:t>
            </a:fld>
            <a:endParaRPr lang="en-US"/>
          </a:p>
        </p:txBody>
      </p:sp>
    </p:spTree>
    <p:extLst>
      <p:ext uri="{BB962C8B-B14F-4D97-AF65-F5344CB8AC3E}">
        <p14:creationId xmlns:p14="http://schemas.microsoft.com/office/powerpoint/2010/main" val="321699668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EEF79-3EAF-D917-DD85-D70493F895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38387B-F92B-E7B3-803B-652440F99D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E85C59-0345-E247-5497-AF1352DA2B9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D571998-F165-4B19-AB1C-A60FC410F4B0}" type="datetimeFigureOut">
              <a:rPr lang="en-GB" smtClean="0"/>
              <a:t>02/10/2024</a:t>
            </a:fld>
            <a:endParaRPr lang="en-GB"/>
          </a:p>
        </p:txBody>
      </p:sp>
      <p:sp>
        <p:nvSpPr>
          <p:cNvPr id="5" name="Footer Placeholder 4">
            <a:extLst>
              <a:ext uri="{FF2B5EF4-FFF2-40B4-BE49-F238E27FC236}">
                <a16:creationId xmlns:a16="http://schemas.microsoft.com/office/drawing/2014/main" id="{BC6DC353-8694-38D8-F9F4-FA840815F5E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ECA75D-1F0F-1052-4B91-015849C89C1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85ED650-4D6F-49C7-A0B2-AD060EE9EB95}" type="slidenum">
              <a:rPr lang="en-GB" smtClean="0"/>
              <a:t>‹#›</a:t>
            </a:fld>
            <a:endParaRPr lang="en-GB"/>
          </a:p>
        </p:txBody>
      </p:sp>
    </p:spTree>
    <p:extLst>
      <p:ext uri="{BB962C8B-B14F-4D97-AF65-F5344CB8AC3E}">
        <p14:creationId xmlns:p14="http://schemas.microsoft.com/office/powerpoint/2010/main" val="2691057863"/>
      </p:ext>
    </p:extLst>
  </p:cSld>
  <p:clrMap bg1="lt1" tx1="dk1" bg2="lt2" tx2="dk2" accent1="accent1" accent2="accent2" accent3="accent3" accent4="accent4" accent5="accent5" accent6="accent6" hlink="hlink" folHlink="folHlink"/>
  <p:sldLayoutIdLst>
    <p:sldLayoutId id="2147483840" r:id="rId1"/>
    <p:sldLayoutId id="2147483841"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02 October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5276333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 id="2147483879" r:id="rId37"/>
    <p:sldLayoutId id="2147483880" r:id="rId38"/>
    <p:sldLayoutId id="2147483881" r:id="rId39"/>
    <p:sldLayoutId id="2147483882" r:id="rId40"/>
    <p:sldLayoutId id="2147483883" r:id="rId41"/>
    <p:sldLayoutId id="2147483884" r:id="rId42"/>
    <p:sldLayoutId id="2147483885" r:id="rId43"/>
    <p:sldLayoutId id="2147483886" r:id="rId44"/>
    <p:sldLayoutId id="2147483887" r:id="rId45"/>
    <p:sldLayoutId id="2147483888" r:id="rId46"/>
    <p:sldLayoutId id="2147483889" r:id="rId47"/>
    <p:sldLayoutId id="2147483890" r:id="rId48"/>
    <p:sldLayoutId id="2147483891" r:id="rId49"/>
    <p:sldLayoutId id="2147483892" r:id="rId50"/>
    <p:sldLayoutId id="2147483893" r:id="rId51"/>
    <p:sldLayoutId id="2147483894" r:id="rId52"/>
    <p:sldLayoutId id="2147483895" r:id="rId53"/>
    <p:sldLayoutId id="2147483896" r:id="rId54"/>
    <p:sldLayoutId id="2147483897" r:id="rId55"/>
    <p:sldLayoutId id="2147483898" r:id="rId56"/>
    <p:sldLayoutId id="2147483899" r:id="rId57"/>
    <p:sldLayoutId id="2147483900" r:id="rId58"/>
    <p:sldLayoutId id="2147483901" r:id="rId59"/>
    <p:sldLayoutId id="2147483902" r:id="rId60"/>
    <p:sldLayoutId id="2147483903" r:id="rId61"/>
    <p:sldLayoutId id="2147483904" r:id="rId62"/>
    <p:sldLayoutId id="2147483905" r:id="rId63"/>
    <p:sldLayoutId id="2147483906" r:id="rId64"/>
    <p:sldLayoutId id="2147483907" r:id="rId65"/>
    <p:sldLayoutId id="2147483908" r:id="rId66"/>
    <p:sldLayoutId id="2147483909" r:id="rId67"/>
    <p:sldLayoutId id="2147483910" r:id="rId68"/>
    <p:sldLayoutId id="2147483911" r:id="rId69"/>
    <p:sldLayoutId id="2147483912" r:id="rId70"/>
    <p:sldLayoutId id="2147483913" r:id="rId71"/>
    <p:sldLayoutId id="2147483914" r:id="rId72"/>
    <p:sldLayoutId id="2147483915" r:id="rId73"/>
    <p:sldLayoutId id="2147483916" r:id="rId74"/>
    <p:sldLayoutId id="2147483917" r:id="rId75"/>
    <p:sldLayoutId id="2147483918" r:id="rId76"/>
    <p:sldLayoutId id="2147483919" r:id="rId77"/>
    <p:sldLayoutId id="2147483920" r:id="rId78"/>
    <p:sldLayoutId id="2147483921" r:id="rId79"/>
    <p:sldLayoutId id="2147483922" r:id="rId80"/>
    <p:sldLayoutId id="2147483923" r:id="rId81"/>
    <p:sldLayoutId id="2147483924" r:id="rId82"/>
    <p:sldLayoutId id="2147483925" r:id="rId83"/>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ucas.com/node/446041" TargetMode="Externa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xml"/><Relationship Id="rId7" Type="http://schemas.openxmlformats.org/officeDocument/2006/relationships/image" Target="../media/image37.svg"/><Relationship Id="rId2" Type="http://schemas.openxmlformats.org/officeDocument/2006/relationships/slideLayout" Target="../slideLayouts/slideLayout64.xml"/><Relationship Id="rId1" Type="http://schemas.openxmlformats.org/officeDocument/2006/relationships/tags" Target="../tags/tag2.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ucas.com/explore/search/videos?query=&amp;refinementList%5Bvideo_channels_name%5D%5B0%5D=Hub%20Live%20Videos" TargetMode="External"/><Relationship Id="rId1" Type="http://schemas.openxmlformats.org/officeDocument/2006/relationships/slideLayout" Target="../slideLayouts/slideLayout64.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45.png"/><Relationship Id="rId1" Type="http://schemas.openxmlformats.org/officeDocument/2006/relationships/slideLayout" Target="../slideLayouts/slideLayout64.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3.svg"/><Relationship Id="rId4" Type="http://schemas.openxmlformats.org/officeDocument/2006/relationships/diagramData" Target="../diagrams/data2.xm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2.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2.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0.xml"/><Relationship Id="rId1" Type="http://schemas.openxmlformats.org/officeDocument/2006/relationships/tags" Target="../tags/tag6.xml"/><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27.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96.xml"/><Relationship Id="rId1" Type="http://schemas.openxmlformats.org/officeDocument/2006/relationships/tags" Target="../tags/tag8.xml"/><Relationship Id="rId4" Type="http://schemas.openxmlformats.org/officeDocument/2006/relationships/image" Target="../media/image5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5.xml"/><Relationship Id="rId1" Type="http://schemas.openxmlformats.org/officeDocument/2006/relationships/tags" Target="../tags/tag9.xml"/><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180.xml"/><Relationship Id="rId1" Type="http://schemas.openxmlformats.org/officeDocument/2006/relationships/tags" Target="../tags/tag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1.xml"/><Relationship Id="rId7" Type="http://schemas.openxmlformats.org/officeDocument/2006/relationships/diagramColors" Target="../diagrams/colors4.xml"/><Relationship Id="rId2" Type="http://schemas.openxmlformats.org/officeDocument/2006/relationships/slideLayout" Target="../slideLayouts/slideLayout160.xml"/><Relationship Id="rId1" Type="http://schemas.openxmlformats.org/officeDocument/2006/relationships/tags" Target="../tags/tag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63.xml"/><Relationship Id="rId1" Type="http://schemas.openxmlformats.org/officeDocument/2006/relationships/tags" Target="../tags/tag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8.xml"/><Relationship Id="rId1" Type="http://schemas.openxmlformats.org/officeDocument/2006/relationships/tags" Target="../tags/tag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14.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slideLayout" Target="../slideLayouts/slideLayout14.xml"/><Relationship Id="rId16" Type="http://schemas.openxmlformats.org/officeDocument/2006/relationships/image" Target="../media/image99.svg"/><Relationship Id="rId1" Type="http://schemas.openxmlformats.org/officeDocument/2006/relationships/tags" Target="../tags/tag16.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8.xml"/><Relationship Id="rId1" Type="http://schemas.openxmlformats.org/officeDocument/2006/relationships/tags" Target="../tags/tag17.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8.xml"/><Relationship Id="rId1" Type="http://schemas.openxmlformats.org/officeDocument/2006/relationships/tags" Target="../tags/tag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9.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56.xml"/><Relationship Id="rId1" Type="http://schemas.openxmlformats.org/officeDocument/2006/relationships/tags" Target="../tags/tag20.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66.xml"/><Relationship Id="rId1" Type="http://schemas.openxmlformats.org/officeDocument/2006/relationships/tags" Target="../tags/tag21.xml"/><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4.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80.xml"/><Relationship Id="rId1" Type="http://schemas.openxmlformats.org/officeDocument/2006/relationships/tags" Target="../tags/tag22.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80.xml"/><Relationship Id="rId1" Type="http://schemas.openxmlformats.org/officeDocument/2006/relationships/tags" Target="../tags/tag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76.xml"/><Relationship Id="rId1" Type="http://schemas.openxmlformats.org/officeDocument/2006/relationships/tags" Target="../tags/tag24.xml"/></Relationships>
</file>

<file path=ppt/slides/_rels/slide44.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4.sv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55.xml"/><Relationship Id="rId6" Type="http://schemas.openxmlformats.org/officeDocument/2006/relationships/hyperlink" Target="https://www.ucas.com/parents-signup" TargetMode="External"/><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hyperlink" Target="https://www.ucas.com/undergraduate/applying-university/ucas-undergraduate-advice-parents-and-guardians#:~:text=guide%20for%20parents-,Guides%20to%20help%20you,-Parent%2C%20Guardian%2C%20an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slideLayout" Target="../slideLayouts/slideLayout60.xml"/><Relationship Id="rId1" Type="http://schemas.openxmlformats.org/officeDocument/2006/relationships/tags" Target="../tags/tag25.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5.xml.rels><?xml version="1.0" encoding="UTF-8" standalone="yes"?>
<Relationships xmlns="http://schemas.openxmlformats.org/package/2006/relationships"><Relationship Id="rId3" Type="http://schemas.openxmlformats.org/officeDocument/2006/relationships/hyperlink" Target="https://www.ucas.com/undergraduate/what-and-where-study/subject-tasters"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77.xml"/><Relationship Id="rId5" Type="http://schemas.openxmlformats.org/officeDocument/2006/relationships/image" Target="../media/image25.png"/><Relationship Id="rId4" Type="http://schemas.openxmlformats.org/officeDocument/2006/relationships/hyperlink" Target="https://www.ucas.com/careers/careers-qui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Parents evening </a:t>
            </a:r>
            <a:br>
              <a:rPr lang="en-US" dirty="0">
                <a:latin typeface="Roboto" panose="02000000000000000000" pitchFamily="2" charset="0"/>
              </a:rPr>
            </a:br>
            <a:r>
              <a:rPr lang="en-US" dirty="0">
                <a:latin typeface="Roboto" panose="02000000000000000000" pitchFamily="2" charset="0"/>
              </a:rPr>
              <a:t>presentation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dirty="0">
                <a:latin typeface="Roboto Light" panose="02000000000000000000" pitchFamily="2" charset="0"/>
                <a:ea typeface="Roboto Light" panose="02000000000000000000" pitchFamily="2" charset="0"/>
                <a:cs typeface="Roboto Light" panose="02000000000000000000" pitchFamily="2" charset="0"/>
              </a:rPr>
              <a:t>Last updated April 2024</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2"/>
          </p:nvPr>
        </p:nvSpPr>
        <p:spPr/>
        <p:txBody>
          <a:bodyPr/>
          <a:lstStyle/>
          <a:p>
            <a:fld id="{59F323AB-CA4F-FD4D-A9F9-7AB88D73544A}" type="datetime4">
              <a:rPr lang="en-GB" smtClean="0"/>
              <a:t>02 October 2024</a:t>
            </a:fld>
            <a:endParaRPr lang="en-US"/>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3"/>
          </p:nvPr>
        </p:nvSpPr>
        <p:spPr/>
        <p:txBody>
          <a:bodyPr/>
          <a:lstStyle/>
          <a:p>
            <a:r>
              <a:rPr lang="en-US" dirty="0"/>
              <a:t>Security marking: </a:t>
            </a:r>
            <a:r>
              <a:rPr lang="en-US" b="1" dirty="0"/>
              <a:t>PUBLIC</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idx="4294967295"/>
          </p:nvPr>
        </p:nvSpPr>
        <p:spPr>
          <a:xfrm>
            <a:off x="234668" y="-171759"/>
            <a:ext cx="7612063" cy="1017588"/>
          </a:xfrm>
        </p:spPr>
        <p:txBody>
          <a:bodyPr/>
          <a:lstStyle/>
          <a:p>
            <a:r>
              <a:rPr lang="en-GB" sz="3200" dirty="0">
                <a:solidFill>
                  <a:srgbClr val="5DB88D"/>
                </a:solidFill>
                <a:latin typeface="Roboto" panose="02000000000000000000" pitchFamily="2" charset="0"/>
              </a:rPr>
              <a:t>Build</a:t>
            </a:r>
            <a:r>
              <a:rPr lang="en-GB" sz="3200" dirty="0">
                <a:latin typeface="Roboto" panose="02000000000000000000" pitchFamily="2" charset="0"/>
              </a:rPr>
              <a:t> your profile. </a:t>
            </a:r>
            <a:r>
              <a:rPr lang="en-GB" sz="3200" dirty="0">
                <a:solidFill>
                  <a:srgbClr val="5DB88D"/>
                </a:solidFill>
                <a:latin typeface="Roboto" panose="02000000000000000000" pitchFamily="2" charset="0"/>
              </a:rPr>
              <a:t>Favourite</a:t>
            </a:r>
            <a:r>
              <a:rPr lang="en-GB" sz="3200" dirty="0">
                <a:latin typeface="Roboto" panose="02000000000000000000" pitchFamily="2" charset="0"/>
              </a:rPr>
              <a:t> as you go. </a:t>
            </a:r>
          </a:p>
        </p:txBody>
      </p:sp>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248873" y="3166050"/>
            <a:ext cx="4390239"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Build your shortlist </a:t>
            </a:r>
          </a:p>
          <a:p>
            <a:pPr marL="0" indent="0">
              <a:buNone/>
            </a:pPr>
            <a:r>
              <a:rPr lang="en-GB" sz="1600" dirty="0">
                <a:latin typeface="Roboto Light" panose="02000000000000000000" pitchFamily="2" charset="0"/>
              </a:rPr>
              <a:t>Save for courses, universities, colleges, subjects, apprenticeships and more! Use to shortlist your top 5 choices, manage, keep those favourite information pages to hand.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4130928" y="1015439"/>
            <a:ext cx="4858467"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Explore your future </a:t>
            </a:r>
          </a:p>
          <a:p>
            <a:pPr marL="0" indent="0">
              <a:buNone/>
            </a:pPr>
            <a:r>
              <a:rPr lang="en-GB" sz="1600" dirty="0">
                <a:latin typeface="Roboto Light" panose="02000000000000000000" pitchFamily="2" charset="0"/>
              </a:rPr>
              <a:t>What to do? Where to go? </a:t>
            </a:r>
            <a:r>
              <a:rPr lang="en-GB" sz="1600" b="1" dirty="0">
                <a:latin typeface="Roboto Light" panose="02000000000000000000" pitchFamily="2" charset="0"/>
              </a:rPr>
              <a:t>Discover</a:t>
            </a:r>
            <a:r>
              <a:rPr lang="en-GB" sz="1600" dirty="0">
                <a:latin typeface="Roboto Light" panose="02000000000000000000" pitchFamily="2" charset="0"/>
              </a:rPr>
              <a:t> all the options with our subject, industry, and career guides. </a:t>
            </a:r>
            <a:r>
              <a:rPr lang="en-GB" sz="1600" b="1" dirty="0">
                <a:latin typeface="Roboto Light" panose="02000000000000000000" pitchFamily="2" charset="0"/>
              </a:rPr>
              <a:t>Explore</a:t>
            </a:r>
            <a:r>
              <a:rPr lang="en-GB" sz="1600" dirty="0">
                <a:latin typeface="Roboto Light" panose="02000000000000000000" pitchFamily="2" charset="0"/>
              </a:rPr>
              <a:t> city, employer and accommodation information. </a:t>
            </a:r>
            <a:r>
              <a:rPr lang="en-GB" sz="1600" b="1" dirty="0">
                <a:latin typeface="Roboto Light" panose="02000000000000000000" pitchFamily="2" charset="0"/>
              </a:rPr>
              <a:t>Compare</a:t>
            </a:r>
            <a:r>
              <a:rPr lang="en-GB" sz="1600" dirty="0">
                <a:latin typeface="Roboto Light" panose="02000000000000000000" pitchFamily="2" charset="0"/>
              </a:rPr>
              <a:t> apprenticeships and course opportunities for you. </a:t>
            </a: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   </a:t>
            </a:r>
            <a:fld id="{D7A593A7-184A-6D43-8A36-702213271FF9}" type="slidenum">
              <a:rPr lang="en-US" sz="900" smtClean="0"/>
              <a:pPr/>
              <a:t>10</a:t>
            </a:fld>
            <a:endParaRPr lang="en-US" sz="900"/>
          </a:p>
        </p:txBody>
      </p:sp>
      <p:pic>
        <p:nvPicPr>
          <p:cNvPr id="2" name="Picture 1">
            <a:extLst>
              <a:ext uri="{FF2B5EF4-FFF2-40B4-BE49-F238E27FC236}">
                <a16:creationId xmlns:a16="http://schemas.microsoft.com/office/drawing/2014/main" id="{D47C683C-BD92-F923-6EF2-136009570F63}"/>
              </a:ext>
            </a:extLst>
          </p:cNvPr>
          <p:cNvPicPr>
            <a:picLocks noGrp="1" noRot="1" noChangeAspect="1" noMove="1" noResize="1" noEditPoints="1" noAdjustHandles="1" noChangeArrowheads="1" noChangeShapeType="1" noCrop="1"/>
          </p:cNvPicPr>
          <p:nvPr/>
        </p:nvPicPr>
        <p:blipFill rotWithShape="1">
          <a:blip r:embed="rId3"/>
          <a:srcRect t="2054"/>
          <a:stretch/>
        </p:blipFill>
        <p:spPr>
          <a:xfrm>
            <a:off x="4613216" y="3040494"/>
            <a:ext cx="4062844" cy="1687640"/>
          </a:xfrm>
          <a:prstGeom prst="roundRect">
            <a:avLst>
              <a:gd name="adj" fmla="val 6480"/>
            </a:avLst>
          </a:prstGeom>
        </p:spPr>
      </p:pic>
      <p:pic>
        <p:nvPicPr>
          <p:cNvPr id="9" name="Picture 8" descr="A collage of images of various objects&#10;&#10;Description automatically generated">
            <a:extLst>
              <a:ext uri="{FF2B5EF4-FFF2-40B4-BE49-F238E27FC236}">
                <a16:creationId xmlns:a16="http://schemas.microsoft.com/office/drawing/2014/main" id="{DF381311-4EB3-D566-E3CF-7E2D2E09F80A}"/>
              </a:ext>
            </a:extLst>
          </p:cNvPr>
          <p:cNvPicPr>
            <a:picLocks noGrp="1" noRot="1" noChangeAspect="1" noMove="1" noResize="1" noEditPoints="1" noAdjustHandles="1" noChangeArrowheads="1" noChangeShapeType="1" noCrop="1"/>
          </p:cNvPicPr>
          <p:nvPr/>
        </p:nvPicPr>
        <p:blipFill rotWithShape="1">
          <a:blip r:embed="rId4"/>
          <a:srcRect l="1213" t="-1" r="1" b="48175"/>
          <a:stretch/>
        </p:blipFill>
        <p:spPr>
          <a:xfrm>
            <a:off x="154605" y="1044792"/>
            <a:ext cx="3938763" cy="1658288"/>
          </a:xfrm>
          <a:prstGeom prst="roundRect">
            <a:avLst>
              <a:gd name="adj" fmla="val 5409"/>
            </a:avLst>
          </a:prstGeom>
          <a:noFill/>
        </p:spPr>
      </p:pic>
    </p:spTree>
    <p:extLst>
      <p:ext uri="{BB962C8B-B14F-4D97-AF65-F5344CB8AC3E}">
        <p14:creationId xmlns:p14="http://schemas.microsoft.com/office/powerpoint/2010/main" val="3194891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F1BC62B-46AA-2920-1B9A-1EB4AFA8D25F}"/>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844B7C61-3846-497E-A941-FF5668C78774}"/>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7" name="Footer Placeholder 6">
            <a:extLst>
              <a:ext uri="{FF2B5EF4-FFF2-40B4-BE49-F238E27FC236}">
                <a16:creationId xmlns:a16="http://schemas.microsoft.com/office/drawing/2014/main" id="{8713758D-714E-57FC-C172-3633C057EE08}"/>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1F753F2B-9AB3-F3C8-87DC-9626561581B7}"/>
              </a:ext>
            </a:extLst>
          </p:cNvPr>
          <p:cNvSpPr>
            <a:spLocks noGrp="1"/>
          </p:cNvSpPr>
          <p:nvPr>
            <p:ph type="title" idx="4294967295"/>
          </p:nvPr>
        </p:nvSpPr>
        <p:spPr>
          <a:xfrm>
            <a:off x="360219" y="222793"/>
            <a:ext cx="3832225" cy="987425"/>
          </a:xfrm>
        </p:spPr>
        <p:txBody>
          <a:bodyPr/>
          <a:lstStyle/>
          <a:p>
            <a:r>
              <a:rPr lang="en-GB" dirty="0">
                <a:solidFill>
                  <a:schemeClr val="accent3"/>
                </a:solidFill>
              </a:rPr>
              <a:t>Subject</a:t>
            </a:r>
            <a:r>
              <a:rPr lang="en-GB" dirty="0"/>
              <a:t> Spotlights</a:t>
            </a:r>
          </a:p>
        </p:txBody>
      </p:sp>
      <p:sp>
        <p:nvSpPr>
          <p:cNvPr id="15" name="Text Placeholder 14">
            <a:extLst>
              <a:ext uri="{FF2B5EF4-FFF2-40B4-BE49-F238E27FC236}">
                <a16:creationId xmlns:a16="http://schemas.microsoft.com/office/drawing/2014/main" id="{BF15F5CB-7961-2DEF-0266-72CD09A9FA05}"/>
              </a:ext>
            </a:extLst>
          </p:cNvPr>
          <p:cNvSpPr>
            <a:spLocks noGrp="1"/>
          </p:cNvSpPr>
          <p:nvPr>
            <p:ph type="body" sz="half" idx="4294967295"/>
          </p:nvPr>
        </p:nvSpPr>
        <p:spPr>
          <a:xfrm>
            <a:off x="267038" y="1429221"/>
            <a:ext cx="4037925" cy="3088025"/>
          </a:xfrm>
        </p:spPr>
        <p:txBody>
          <a:bodyPr/>
          <a:lstStyle/>
          <a:p>
            <a:pPr marL="0" indent="0">
              <a:buNone/>
            </a:pPr>
            <a:r>
              <a:rPr lang="en-GB" sz="1400" b="0" i="0" dirty="0">
                <a:solidFill>
                  <a:srgbClr val="333333"/>
                </a:solidFill>
                <a:effectLst/>
                <a:latin typeface="Roboto Light" panose="02000000000000000000" pitchFamily="2" charset="0"/>
              </a:rPr>
              <a:t>Learn from some of the UK's finest academics as they give you a genuine, insightful, and engaging experience of studying their courses at their universities.</a:t>
            </a:r>
          </a:p>
          <a:p>
            <a:pPr marL="444500" indent="-266700">
              <a:buFont typeface="Arial" panose="020B0604020202020204" pitchFamily="34" charset="0"/>
              <a:buChar char="•"/>
            </a:pPr>
            <a:r>
              <a:rPr lang="en-GB" sz="1400" dirty="0">
                <a:latin typeface="Roboto Light" panose="02000000000000000000" pitchFamily="2" charset="0"/>
              </a:rPr>
              <a:t>On-demand interactive video </a:t>
            </a:r>
            <a:r>
              <a:rPr lang="en-GB" sz="1400" b="1" dirty="0">
                <a:solidFill>
                  <a:schemeClr val="accent3"/>
                </a:solidFill>
                <a:latin typeface="Roboto Light" panose="02000000000000000000" pitchFamily="2" charset="0"/>
              </a:rPr>
              <a:t>experiences</a:t>
            </a:r>
            <a:r>
              <a:rPr lang="en-GB" sz="1400" dirty="0">
                <a:latin typeface="Roboto Light" panose="02000000000000000000" pitchFamily="2" charset="0"/>
              </a:rPr>
              <a:t> </a:t>
            </a:r>
          </a:p>
          <a:p>
            <a:pPr marL="444500" indent="-266700">
              <a:buFont typeface="Arial" panose="020B0604020202020204" pitchFamily="34" charset="0"/>
              <a:buChar char="•"/>
            </a:pPr>
            <a:r>
              <a:rPr lang="en-GB" sz="1400" dirty="0">
                <a:latin typeface="Roboto Light" panose="02000000000000000000" pitchFamily="2" charset="0"/>
              </a:rPr>
              <a:t>Have a go at </a:t>
            </a:r>
            <a:r>
              <a:rPr lang="en-GB" sz="1400" b="1" dirty="0">
                <a:solidFill>
                  <a:schemeClr val="accent3"/>
                </a:solidFill>
                <a:latin typeface="Roboto Light" panose="02000000000000000000" pitchFamily="2" charset="0"/>
              </a:rPr>
              <a:t>interactive quizzes </a:t>
            </a:r>
            <a:r>
              <a:rPr lang="en-GB" sz="1400" dirty="0">
                <a:latin typeface="Roboto Light" panose="02000000000000000000" pitchFamily="2" charset="0"/>
              </a:rPr>
              <a:t>and</a:t>
            </a:r>
            <a:r>
              <a:rPr lang="en-GB" sz="1400" dirty="0">
                <a:solidFill>
                  <a:schemeClr val="accent3"/>
                </a:solidFill>
                <a:latin typeface="Roboto Light" panose="02000000000000000000" pitchFamily="2" charset="0"/>
              </a:rPr>
              <a:t> </a:t>
            </a:r>
            <a:r>
              <a:rPr lang="en-GB" sz="1400" b="1" dirty="0">
                <a:solidFill>
                  <a:schemeClr val="accent3"/>
                </a:solidFill>
                <a:latin typeface="Roboto Light" panose="02000000000000000000" pitchFamily="2" charset="0"/>
              </a:rPr>
              <a:t>activities</a:t>
            </a:r>
          </a:p>
          <a:p>
            <a:pPr marL="444500" indent="-266700">
              <a:buFont typeface="Arial" panose="020B0604020202020204" pitchFamily="34" charset="0"/>
              <a:buChar char="•"/>
            </a:pPr>
            <a:r>
              <a:rPr lang="en-GB" sz="1400" dirty="0">
                <a:latin typeface="Roboto Light" panose="02000000000000000000" pitchFamily="2" charset="0"/>
              </a:rPr>
              <a:t>Get</a:t>
            </a:r>
            <a:r>
              <a:rPr lang="en-GB" sz="1400" dirty="0">
                <a:solidFill>
                  <a:schemeClr val="accent3"/>
                </a:solidFill>
                <a:latin typeface="Roboto Light" panose="02000000000000000000" pitchFamily="2" charset="0"/>
              </a:rPr>
              <a:t> </a:t>
            </a:r>
            <a:r>
              <a:rPr lang="en-GB" sz="1400" b="1" dirty="0">
                <a:solidFill>
                  <a:schemeClr val="accent3"/>
                </a:solidFill>
                <a:latin typeface="Roboto Light" panose="02000000000000000000" pitchFamily="2" charset="0"/>
              </a:rPr>
              <a:t>feedback</a:t>
            </a:r>
            <a:r>
              <a:rPr lang="en-GB" sz="1400" dirty="0">
                <a:latin typeface="Roboto Light" panose="02000000000000000000" pitchFamily="2" charset="0"/>
              </a:rPr>
              <a:t> on how you’ve done. </a:t>
            </a:r>
          </a:p>
          <a:p>
            <a:pPr marL="444500" indent="-266700">
              <a:buFont typeface="Arial" panose="020B0604020202020204" pitchFamily="34" charset="0"/>
              <a:buChar char="•"/>
            </a:pPr>
            <a:r>
              <a:rPr lang="en-GB" sz="1400" b="1" dirty="0">
                <a:solidFill>
                  <a:schemeClr val="accent3"/>
                </a:solidFill>
                <a:latin typeface="Roboto Light" panose="02000000000000000000" pitchFamily="2" charset="0"/>
              </a:rPr>
              <a:t>Try</a:t>
            </a:r>
            <a:r>
              <a:rPr lang="en-GB" sz="1400" dirty="0">
                <a:latin typeface="Roboto Light" panose="02000000000000000000" pitchFamily="2" charset="0"/>
              </a:rPr>
              <a:t> university degrees before you apply. </a:t>
            </a:r>
          </a:p>
          <a:p>
            <a:pPr marL="444500" indent="-266700">
              <a:buFont typeface="Arial" panose="020B0604020202020204" pitchFamily="34" charset="0"/>
              <a:buChar char="•"/>
            </a:pPr>
            <a:r>
              <a:rPr lang="en-GB" sz="1400" b="1" dirty="0">
                <a:solidFill>
                  <a:schemeClr val="accent3"/>
                </a:solidFill>
                <a:latin typeface="Roboto Light" panose="02000000000000000000" pitchFamily="2" charset="0"/>
              </a:rPr>
              <a:t>Certificate</a:t>
            </a:r>
            <a:r>
              <a:rPr lang="en-GB" sz="1400" dirty="0">
                <a:latin typeface="Roboto Light" panose="02000000000000000000" pitchFamily="2" charset="0"/>
              </a:rPr>
              <a:t> of completion </a:t>
            </a:r>
          </a:p>
          <a:p>
            <a:pPr marL="0" indent="0">
              <a:buNone/>
            </a:pPr>
            <a:endParaRPr lang="en-GB" sz="1400" dirty="0">
              <a:latin typeface="Roboto Light" panose="02000000000000000000" pitchFamily="2" charset="0"/>
            </a:endParaRPr>
          </a:p>
          <a:p>
            <a:pPr marL="0" indent="0">
              <a:buNone/>
            </a:pPr>
            <a:r>
              <a:rPr lang="en-GB" sz="1400" dirty="0">
                <a:latin typeface="Roboto Light" panose="02000000000000000000" pitchFamily="2" charset="0"/>
              </a:rPr>
              <a:t>Explore more Springpod </a:t>
            </a:r>
            <a:r>
              <a:rPr lang="en-GB" sz="1400" dirty="0">
                <a:latin typeface="Roboto Light" panose="02000000000000000000" pitchFamily="2" charset="0"/>
                <a:hlinkClick r:id="rId2"/>
              </a:rPr>
              <a:t>Subject Spotlights</a:t>
            </a:r>
            <a:r>
              <a:rPr lang="en-GB" sz="1400" dirty="0">
                <a:latin typeface="Roboto Light" panose="02000000000000000000" pitchFamily="2" charset="0"/>
              </a:rPr>
              <a:t>. </a:t>
            </a:r>
          </a:p>
        </p:txBody>
      </p:sp>
      <p:pic>
        <p:nvPicPr>
          <p:cNvPr id="19" name="Picture 18">
            <a:extLst>
              <a:ext uri="{FF2B5EF4-FFF2-40B4-BE49-F238E27FC236}">
                <a16:creationId xmlns:a16="http://schemas.microsoft.com/office/drawing/2014/main" id="{8AF6CF13-EA8B-7901-EE6C-F989629A3E16}"/>
              </a:ext>
            </a:extLst>
          </p:cNvPr>
          <p:cNvPicPr>
            <a:picLocks noGrp="1" noRot="1" noChangeAspect="1" noMove="1" noResize="1" noEditPoints="1" noAdjustHandles="1" noChangeArrowheads="1" noChangeShapeType="1" noCrop="1"/>
          </p:cNvPicPr>
          <p:nvPr/>
        </p:nvPicPr>
        <p:blipFill rotWithShape="1">
          <a:blip r:embed="rId3"/>
          <a:srcRect l="5557" t="7148" r="5735" b="8644"/>
          <a:stretch/>
        </p:blipFill>
        <p:spPr>
          <a:xfrm>
            <a:off x="4682836" y="994774"/>
            <a:ext cx="4100945" cy="3484862"/>
          </a:xfrm>
          <a:prstGeom prst="roundRect">
            <a:avLst>
              <a:gd name="adj" fmla="val 4395"/>
            </a:avLst>
          </a:prstGeom>
          <a:ln w="3175">
            <a:solidFill>
              <a:schemeClr val="tx1"/>
            </a:solidFill>
          </a:ln>
        </p:spPr>
      </p:pic>
    </p:spTree>
    <p:extLst>
      <p:ext uri="{BB962C8B-B14F-4D97-AF65-F5344CB8AC3E}">
        <p14:creationId xmlns:p14="http://schemas.microsoft.com/office/powerpoint/2010/main" val="346831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E7F2E6-182C-41D7-B524-8D8F3FDA5E51}"/>
              </a:ext>
            </a:extLst>
          </p:cNvPr>
          <p:cNvSpPr>
            <a:spLocks noGrp="1"/>
          </p:cNvSpPr>
          <p:nvPr>
            <p:ph type="dt" sz="half" idx="2"/>
          </p:nvPr>
        </p:nvSpPr>
        <p:spPr/>
        <p:txBody>
          <a:bodyPr/>
          <a:lstStyle/>
          <a:p>
            <a:fld id="{F84D988E-9C91-5F48-87DB-536CAAFE0145}" type="datetime4">
              <a:rPr lang="en-GB"/>
              <a:pPr/>
              <a:t>02 October 2024</a:t>
            </a:fld>
            <a:endParaRPr lang="en-US"/>
          </a:p>
        </p:txBody>
      </p:sp>
      <p:sp>
        <p:nvSpPr>
          <p:cNvPr id="6" name="Slide Number Placeholder 5">
            <a:extLst>
              <a:ext uri="{FF2B5EF4-FFF2-40B4-BE49-F238E27FC236}">
                <a16:creationId xmlns:a16="http://schemas.microsoft.com/office/drawing/2014/main" id="{BF38761C-820A-49DE-9B55-5C3A6FDDC027}"/>
              </a:ext>
            </a:extLst>
          </p:cNvPr>
          <p:cNvSpPr>
            <a:spLocks noGrp="1"/>
          </p:cNvSpPr>
          <p:nvPr>
            <p:ph type="sldNum" sz="quarter" idx="4"/>
          </p:nvPr>
        </p:nvSpPr>
        <p:spPr/>
        <p:txBody>
          <a:bodyPr/>
          <a:lstStyle/>
          <a:p>
            <a:r>
              <a:rPr lang="en-US"/>
              <a:t>|   </a:t>
            </a:r>
            <a:fld id="{D7A593A7-184A-6D43-8A36-702213271FF9}" type="slidenum">
              <a:rPr lang="en-US"/>
              <a:pPr/>
              <a:t>12</a:t>
            </a:fld>
            <a:endParaRPr lang="en-US"/>
          </a:p>
        </p:txBody>
      </p:sp>
      <p:sp>
        <p:nvSpPr>
          <p:cNvPr id="5" name="Footer Placeholder 4">
            <a:extLst>
              <a:ext uri="{FF2B5EF4-FFF2-40B4-BE49-F238E27FC236}">
                <a16:creationId xmlns:a16="http://schemas.microsoft.com/office/drawing/2014/main" id="{B7831835-775B-4028-973A-870F67680A9F}"/>
              </a:ext>
            </a:extLst>
          </p:cNvPr>
          <p:cNvSpPr>
            <a:spLocks noGrp="1"/>
          </p:cNvSpPr>
          <p:nvPr>
            <p:ph type="ftr" sz="quarter" idx="3"/>
          </p:nvPr>
        </p:nvSpPr>
        <p:spPr/>
        <p:txBody>
          <a:bodyPr/>
          <a:lstStyle/>
          <a:p>
            <a:r>
              <a:rPr lang="en-US"/>
              <a:t>Security marking: PUBLIC</a:t>
            </a:r>
          </a:p>
        </p:txBody>
      </p:sp>
      <p:sp>
        <p:nvSpPr>
          <p:cNvPr id="8" name="TextBox 7">
            <a:extLst>
              <a:ext uri="{FF2B5EF4-FFF2-40B4-BE49-F238E27FC236}">
                <a16:creationId xmlns:a16="http://schemas.microsoft.com/office/drawing/2014/main" id="{675506BF-8954-C660-73E0-BCBF755F6022}"/>
              </a:ext>
            </a:extLst>
          </p:cNvPr>
          <p:cNvSpPr txBox="1"/>
          <p:nvPr/>
        </p:nvSpPr>
        <p:spPr>
          <a:xfrm>
            <a:off x="435769" y="599572"/>
            <a:ext cx="4857750" cy="646331"/>
          </a:xfrm>
          <a:prstGeom prst="rect">
            <a:avLst/>
          </a:prstGeom>
          <a:noFill/>
        </p:spPr>
        <p:txBody>
          <a:bodyPr wrap="square" rtlCol="0">
            <a:spAutoFit/>
          </a:bodyPr>
          <a:lstStyle/>
          <a:p>
            <a:pPr defTabSz="685800"/>
            <a:r>
              <a:rPr lang="en-GB" sz="3600" b="1" dirty="0">
                <a:solidFill>
                  <a:schemeClr val="accent3"/>
                </a:solidFill>
                <a:latin typeface="Roboto "/>
                <a:ea typeface="Roboto Light" panose="02000000000000000000" pitchFamily="2" charset="0"/>
                <a:cs typeface="Roboto Light" panose="02000000000000000000" pitchFamily="2" charset="0"/>
              </a:rPr>
              <a:t>Chat</a:t>
            </a:r>
            <a:r>
              <a:rPr lang="en-GB" sz="3600" b="1" dirty="0">
                <a:solidFill>
                  <a:srgbClr val="1F2834"/>
                </a:solidFill>
                <a:latin typeface="Roboto "/>
                <a:ea typeface="Roboto Light" panose="02000000000000000000" pitchFamily="2" charset="0"/>
                <a:cs typeface="Roboto Light" panose="02000000000000000000" pitchFamily="2" charset="0"/>
              </a:rPr>
              <a:t> to students</a:t>
            </a:r>
          </a:p>
        </p:txBody>
      </p:sp>
      <p:sp>
        <p:nvSpPr>
          <p:cNvPr id="17" name="TextBox 16">
            <a:extLst>
              <a:ext uri="{FF2B5EF4-FFF2-40B4-BE49-F238E27FC236}">
                <a16:creationId xmlns:a16="http://schemas.microsoft.com/office/drawing/2014/main" id="{4F884FB6-B396-9D09-9FDB-E7BBA911E7FE}"/>
              </a:ext>
            </a:extLst>
          </p:cNvPr>
          <p:cNvSpPr txBox="1"/>
          <p:nvPr/>
        </p:nvSpPr>
        <p:spPr>
          <a:xfrm>
            <a:off x="1247213" y="1545282"/>
            <a:ext cx="3038459" cy="50783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A peer-to-peer chat facility hosted on ucas.com powered by </a:t>
            </a:r>
            <a:r>
              <a:rPr lang="en-GB" sz="1350" dirty="0" err="1">
                <a:solidFill>
                  <a:srgbClr val="1F2834"/>
                </a:solidFill>
                <a:latin typeface="Roboto Light" panose="02000000000000000000" pitchFamily="2" charset="0"/>
                <a:ea typeface="Roboto Light" panose="02000000000000000000" pitchFamily="2" charset="0"/>
                <a:cs typeface="Roboto Light" panose="02000000000000000000" pitchFamily="2" charset="0"/>
              </a:rPr>
              <a:t>Unibuddy</a:t>
            </a:r>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19" name="Graphic 18" descr="Chat with solid fill">
            <a:extLst>
              <a:ext uri="{FF2B5EF4-FFF2-40B4-BE49-F238E27FC236}">
                <a16:creationId xmlns:a16="http://schemas.microsoft.com/office/drawing/2014/main" id="{28C3E2E5-A5A9-2B0E-26FF-BB76532342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947" y="1440183"/>
            <a:ext cx="685800" cy="685800"/>
          </a:xfrm>
          <a:prstGeom prst="rect">
            <a:avLst/>
          </a:prstGeom>
        </p:spPr>
      </p:pic>
      <p:pic>
        <p:nvPicPr>
          <p:cNvPr id="21" name="Graphic 20" descr="Online Network with solid fill">
            <a:extLst>
              <a:ext uri="{FF2B5EF4-FFF2-40B4-BE49-F238E27FC236}">
                <a16:creationId xmlns:a16="http://schemas.microsoft.com/office/drawing/2014/main" id="{EA531498-BF06-85ED-2047-373FFDBE1F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036" y="2367384"/>
            <a:ext cx="685800" cy="685800"/>
          </a:xfrm>
          <a:prstGeom prst="rect">
            <a:avLst/>
          </a:prstGeom>
        </p:spPr>
      </p:pic>
      <p:sp>
        <p:nvSpPr>
          <p:cNvPr id="23" name="TextBox 22">
            <a:extLst>
              <a:ext uri="{FF2B5EF4-FFF2-40B4-BE49-F238E27FC236}">
                <a16:creationId xmlns:a16="http://schemas.microsoft.com/office/drawing/2014/main" id="{994B83AB-533F-6001-880B-5C188E90FF41}"/>
              </a:ext>
            </a:extLst>
          </p:cNvPr>
          <p:cNvSpPr txBox="1"/>
          <p:nvPr/>
        </p:nvSpPr>
        <p:spPr>
          <a:xfrm>
            <a:off x="1142192" y="2352493"/>
            <a:ext cx="2772914" cy="71558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An opportunity to connect with current students, ask questions and learn about their experiences.</a:t>
            </a:r>
          </a:p>
        </p:txBody>
      </p:sp>
      <p:sp>
        <p:nvSpPr>
          <p:cNvPr id="26" name="TextBox 25">
            <a:extLst>
              <a:ext uri="{FF2B5EF4-FFF2-40B4-BE49-F238E27FC236}">
                <a16:creationId xmlns:a16="http://schemas.microsoft.com/office/drawing/2014/main" id="{30C99E24-A4CB-F0E0-A2E8-F0D6F0A34778}"/>
              </a:ext>
            </a:extLst>
          </p:cNvPr>
          <p:cNvSpPr txBox="1"/>
          <p:nvPr/>
        </p:nvSpPr>
        <p:spPr>
          <a:xfrm>
            <a:off x="1142192" y="3543251"/>
            <a:ext cx="2772914" cy="50783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Over 500 active ambassadors, with unlimited </a:t>
            </a:r>
            <a:r>
              <a:rPr lang="en-GB" sz="1350">
                <a:solidFill>
                  <a:srgbClr val="1F2834"/>
                </a:solidFill>
                <a:latin typeface="Roboto Light" panose="02000000000000000000" pitchFamily="2" charset="0"/>
                <a:ea typeface="Roboto Light" panose="02000000000000000000" pitchFamily="2" charset="0"/>
                <a:cs typeface="Roboto Light" panose="02000000000000000000" pitchFamily="2" charset="0"/>
              </a:rPr>
              <a:t>chats available.</a:t>
            </a:r>
            <a:endPar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8" name="Graphic 27" descr="Group of people with solid fill">
            <a:extLst>
              <a:ext uri="{FF2B5EF4-FFF2-40B4-BE49-F238E27FC236}">
                <a16:creationId xmlns:a16="http://schemas.microsoft.com/office/drawing/2014/main" id="{37C5D27B-7F60-96E4-D054-476EBB313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036" y="3439074"/>
            <a:ext cx="685800" cy="685800"/>
          </a:xfrm>
          <a:prstGeom prst="rect">
            <a:avLst/>
          </a:prstGeom>
        </p:spPr>
      </p:pic>
      <p:pic>
        <p:nvPicPr>
          <p:cNvPr id="18" name="Picture 17">
            <a:extLst>
              <a:ext uri="{FF2B5EF4-FFF2-40B4-BE49-F238E27FC236}">
                <a16:creationId xmlns:a16="http://schemas.microsoft.com/office/drawing/2014/main" id="{C6ED2174-B31D-3DAC-BE49-856FBD505C1A}"/>
              </a:ext>
            </a:extLst>
          </p:cNvPr>
          <p:cNvPicPr>
            <a:picLocks noGrp="1" noRot="1" noChangeAspect="1" noMove="1" noResize="1" noEditPoints="1" noAdjustHandles="1" noChangeArrowheads="1" noChangeShapeType="1" noCrop="1"/>
          </p:cNvPicPr>
          <p:nvPr/>
        </p:nvPicPr>
        <p:blipFill rotWithShape="1">
          <a:blip r:embed="rId10"/>
          <a:srcRect l="5776" t="4263" r="6063" b="10995"/>
          <a:stretch/>
        </p:blipFill>
        <p:spPr>
          <a:xfrm>
            <a:off x="4682836" y="1003710"/>
            <a:ext cx="4099217" cy="3454403"/>
          </a:xfrm>
          <a:prstGeom prst="roundRect">
            <a:avLst>
              <a:gd name="adj" fmla="val 7576"/>
            </a:avLst>
          </a:prstGeom>
          <a:ln w="3175">
            <a:solidFill>
              <a:schemeClr val="tx1"/>
            </a:solidFill>
          </a:ln>
        </p:spPr>
      </p:pic>
    </p:spTree>
    <p:custDataLst>
      <p:tags r:id="rId1"/>
    </p:custDataLst>
    <p:extLst>
      <p:ext uri="{BB962C8B-B14F-4D97-AF65-F5344CB8AC3E}">
        <p14:creationId xmlns:p14="http://schemas.microsoft.com/office/powerpoint/2010/main" val="1734682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88AFBA-CEC4-4C66-8785-E5898D72E0BE}"/>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13" name="Title 12">
            <a:extLst>
              <a:ext uri="{FF2B5EF4-FFF2-40B4-BE49-F238E27FC236}">
                <a16:creationId xmlns:a16="http://schemas.microsoft.com/office/drawing/2014/main" id="{8F73F9B9-72B1-4099-A4D6-4176BA4F5634}"/>
              </a:ext>
            </a:extLst>
          </p:cNvPr>
          <p:cNvSpPr>
            <a:spLocks noGrp="1"/>
          </p:cNvSpPr>
          <p:nvPr>
            <p:ph type="title" idx="4294967295"/>
          </p:nvPr>
        </p:nvSpPr>
        <p:spPr>
          <a:xfrm>
            <a:off x="384056" y="90807"/>
            <a:ext cx="7610475" cy="1019175"/>
          </a:xfrm>
        </p:spPr>
        <p:txBody>
          <a:bodyPr/>
          <a:lstStyle/>
          <a:p>
            <a:r>
              <a:rPr lang="en-GB" sz="3200" dirty="0">
                <a:solidFill>
                  <a:schemeClr val="accent3"/>
                </a:solidFill>
                <a:latin typeface="Roboto" panose="02000000000000000000" pitchFamily="2" charset="0"/>
              </a:rPr>
              <a:t>Personalised</a:t>
            </a:r>
            <a:r>
              <a:rPr lang="en-GB" sz="3200" dirty="0">
                <a:latin typeface="Roboto" panose="02000000000000000000" pitchFamily="2" charset="0"/>
              </a:rPr>
              <a:t> tools to help</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23473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B07656C-B328-47EE-971F-4B4B4C64659C}"/>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sp>
        <p:nvSpPr>
          <p:cNvPr id="8" name="Title 7">
            <a:extLst>
              <a:ext uri="{FF2B5EF4-FFF2-40B4-BE49-F238E27FC236}">
                <a16:creationId xmlns:a16="http://schemas.microsoft.com/office/drawing/2014/main" id="{1E866257-E37A-4361-8755-455ED10E1B03}"/>
              </a:ext>
            </a:extLst>
          </p:cNvPr>
          <p:cNvSpPr>
            <a:spLocks noGrp="1"/>
          </p:cNvSpPr>
          <p:nvPr>
            <p:ph type="title" idx="4294967295"/>
          </p:nvPr>
        </p:nvSpPr>
        <p:spPr>
          <a:xfrm>
            <a:off x="0" y="52388"/>
            <a:ext cx="7610475" cy="1019175"/>
          </a:xfrm>
        </p:spPr>
        <p:txBody>
          <a:bodyPr/>
          <a:lstStyle/>
          <a:p>
            <a:r>
              <a:rPr lang="en-GB" dirty="0">
                <a:solidFill>
                  <a:schemeClr val="accent3"/>
                </a:solidFill>
                <a:latin typeface="Roboto" panose="02000000000000000000" pitchFamily="2" charset="0"/>
              </a:rPr>
              <a:t>Advice</a:t>
            </a:r>
            <a:r>
              <a:rPr lang="en-GB" dirty="0">
                <a:latin typeface="Roboto" panose="02000000000000000000" pitchFamily="2" charset="0"/>
              </a:rPr>
              <a:t>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4294967295"/>
          </p:nvPr>
        </p:nvSpPr>
        <p:spPr>
          <a:xfrm>
            <a:off x="139217" y="1501775"/>
            <a:ext cx="2343149" cy="2974975"/>
          </a:xfrm>
        </p:spPr>
        <p:txBody>
          <a:bodyPr/>
          <a:lstStyle/>
          <a:p>
            <a:pPr marL="0" indent="0">
              <a:buNone/>
            </a:pPr>
            <a:r>
              <a:rPr lang="en-GB" sz="1800" b="1" dirty="0">
                <a:latin typeface="Roboto Light" panose="02000000000000000000" pitchFamily="2" charset="0"/>
              </a:rPr>
              <a:t>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Watch expert interviews </a:t>
            </a:r>
            <a:r>
              <a:rPr lang="en-GB" sz="1800" dirty="0">
                <a:solidFill>
                  <a:srgbClr val="1E2834"/>
                </a:solidFill>
                <a:latin typeface="Roboto Light" panose="02000000000000000000" pitchFamily="2" charset="0"/>
                <a:hlinkClick r:id="rId2"/>
              </a:rPr>
              <a:t>on demand</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4294967295"/>
          </p:nvPr>
        </p:nvSpPr>
        <p:spPr>
          <a:xfrm>
            <a:off x="4571999" y="1557588"/>
            <a:ext cx="2274181" cy="2974975"/>
          </a:xfrm>
        </p:spPr>
        <p:txBody>
          <a:bodyPr/>
          <a:lstStyle/>
          <a:p>
            <a:pPr marL="0" indent="0">
              <a:buNone/>
            </a:pPr>
            <a:r>
              <a:rPr lang="en-GB" sz="1800" b="1" dirty="0">
                <a:latin typeface="Roboto Light" panose="02000000000000000000" pitchFamily="2" charset="0"/>
              </a:rPr>
              <a:t>Your events </a:t>
            </a:r>
          </a:p>
          <a:p>
            <a:pPr marL="0" indent="0" algn="l" rtl="0" fontAlgn="base">
              <a:buNone/>
            </a:pPr>
            <a:r>
              <a:rPr lang="en-GB" sz="1800" dirty="0">
                <a:solidFill>
                  <a:srgbClr val="1E2834"/>
                </a:solidFill>
                <a:latin typeface="Roboto Light" panose="02000000000000000000" pitchFamily="2" charset="0"/>
              </a:rPr>
              <a:t>Filter to explore events, open days and tours to suit your needs.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events,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pic>
        <p:nvPicPr>
          <p:cNvPr id="11" name="Picture 10">
            <a:extLst>
              <a:ext uri="{FF2B5EF4-FFF2-40B4-BE49-F238E27FC236}">
                <a16:creationId xmlns:a16="http://schemas.microsoft.com/office/drawing/2014/main" id="{DC8B2A5F-A240-9769-E59D-25CC73DB602D}"/>
              </a:ext>
            </a:extLst>
          </p:cNvPr>
          <p:cNvPicPr>
            <a:picLocks noChangeAspect="1"/>
          </p:cNvPicPr>
          <p:nvPr/>
        </p:nvPicPr>
        <p:blipFill>
          <a:blip r:embed="rId3"/>
          <a:stretch>
            <a:fillRect/>
          </a:stretch>
        </p:blipFill>
        <p:spPr>
          <a:xfrm>
            <a:off x="2482164" y="1435408"/>
            <a:ext cx="1919896" cy="2975174"/>
          </a:xfrm>
          <a:prstGeom prst="roundRect">
            <a:avLst>
              <a:gd name="adj" fmla="val 12818"/>
            </a:avLst>
          </a:prstGeom>
        </p:spPr>
      </p:pic>
      <p:pic>
        <p:nvPicPr>
          <p:cNvPr id="15" name="Picture 14">
            <a:extLst>
              <a:ext uri="{FF2B5EF4-FFF2-40B4-BE49-F238E27FC236}">
                <a16:creationId xmlns:a16="http://schemas.microsoft.com/office/drawing/2014/main" id="{F60FCD0D-C8A7-B33F-8033-6DC3A7A76CC6}"/>
              </a:ext>
            </a:extLst>
          </p:cNvPr>
          <p:cNvPicPr>
            <a:picLocks noChangeAspect="1"/>
          </p:cNvPicPr>
          <p:nvPr/>
        </p:nvPicPr>
        <p:blipFill rotWithShape="1">
          <a:blip r:embed="rId4"/>
          <a:srcRect l="777" r="432"/>
          <a:stretch/>
        </p:blipFill>
        <p:spPr>
          <a:xfrm>
            <a:off x="6947153" y="1381738"/>
            <a:ext cx="2003951" cy="3118987"/>
          </a:xfrm>
          <a:prstGeom prst="roundRect">
            <a:avLst>
              <a:gd name="adj" fmla="val 14362"/>
            </a:avLst>
          </a:prstGeom>
        </p:spPr>
      </p:pic>
    </p:spTree>
    <p:extLst>
      <p:ext uri="{BB962C8B-B14F-4D97-AF65-F5344CB8AC3E}">
        <p14:creationId xmlns:p14="http://schemas.microsoft.com/office/powerpoint/2010/main" val="3275340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52C09A-2DCA-1143-ADF2-B49327BEA03C}"/>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sp>
        <p:nvSpPr>
          <p:cNvPr id="8" name="Title 12">
            <a:extLst>
              <a:ext uri="{FF2B5EF4-FFF2-40B4-BE49-F238E27FC236}">
                <a16:creationId xmlns:a16="http://schemas.microsoft.com/office/drawing/2014/main" id="{2F4B71EF-C9D0-CBBF-85A5-16761B9B7377}"/>
              </a:ext>
            </a:extLst>
          </p:cNvPr>
          <p:cNvSpPr>
            <a:spLocks noGrp="1"/>
          </p:cNvSpPr>
          <p:nvPr>
            <p:ph type="title" idx="4294967295"/>
          </p:nvPr>
        </p:nvSpPr>
        <p:spPr>
          <a:xfrm>
            <a:off x="304882" y="-49932"/>
            <a:ext cx="7610475" cy="1019176"/>
          </a:xfrm>
        </p:spPr>
        <p:txBody>
          <a:bodyPr/>
          <a:lstStyle/>
          <a:p>
            <a:r>
              <a:rPr lang="en-GB" dirty="0">
                <a:latin typeface="Roboto" panose="02000000000000000000" pitchFamily="2" charset="0"/>
              </a:rPr>
              <a:t>What else do you </a:t>
            </a:r>
            <a:r>
              <a:rPr lang="en-GB" dirty="0">
                <a:solidFill>
                  <a:schemeClr val="accent3"/>
                </a:solidFill>
                <a:latin typeface="Roboto" panose="02000000000000000000" pitchFamily="2" charset="0"/>
              </a:rPr>
              <a:t>need</a:t>
            </a:r>
            <a:r>
              <a:rPr lang="en-GB" dirty="0">
                <a:latin typeface="Roboto" panose="02000000000000000000" pitchFamily="2" charset="0"/>
              </a:rPr>
              <a:t>?</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6996596" y="1402978"/>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666744"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25442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ctrTitle"/>
          </p:nvPr>
        </p:nvSpPr>
        <p:spPr>
          <a:xfrm>
            <a:off x="633735" y="877522"/>
            <a:ext cx="2883187" cy="778120"/>
          </a:xfrm>
        </p:spPr>
        <p:txBody>
          <a:bodyPr/>
          <a:lstStyle/>
          <a:p>
            <a:r>
              <a:rPr lang="en-US" sz="4000" dirty="0"/>
              <a:t>Apprenticeships</a:t>
            </a:r>
          </a:p>
        </p:txBody>
      </p:sp>
      <p:sp>
        <p:nvSpPr>
          <p:cNvPr id="5" name="Subtitle 3">
            <a:extLst>
              <a:ext uri="{FF2B5EF4-FFF2-40B4-BE49-F238E27FC236}">
                <a16:creationId xmlns:a16="http://schemas.microsoft.com/office/drawing/2014/main" id="{3D564D6A-4380-6ACF-ECFF-F1DC3607BE19}"/>
              </a:ext>
            </a:extLst>
          </p:cNvPr>
          <p:cNvSpPr>
            <a:spLocks noGrp="1"/>
          </p:cNvSpPr>
          <p:nvPr>
            <p:ph type="subTitle" idx="1"/>
          </p:nvPr>
        </p:nvSpPr>
        <p:spPr>
          <a:xfrm>
            <a:off x="633735" y="1899630"/>
            <a:ext cx="4491318" cy="590550"/>
          </a:xfrm>
        </p:spPr>
        <p:txBody>
          <a:bodyPr/>
          <a:lstStyle/>
          <a:p>
            <a:r>
              <a:rPr lang="en-GB" sz="3600" dirty="0"/>
              <a:t>What are </a:t>
            </a:r>
          </a:p>
          <a:p>
            <a:r>
              <a:rPr lang="en-GB" sz="3600" dirty="0"/>
              <a:t>apprenticeships?</a:t>
            </a:r>
          </a:p>
        </p:txBody>
      </p:sp>
      <p:grpSp>
        <p:nvGrpSpPr>
          <p:cNvPr id="8" name="Group 7">
            <a:extLst>
              <a:ext uri="{FF2B5EF4-FFF2-40B4-BE49-F238E27FC236}">
                <a16:creationId xmlns:a16="http://schemas.microsoft.com/office/drawing/2014/main" id="{14F0C05E-7313-E237-EA63-E3589C87FE46}"/>
              </a:ext>
            </a:extLst>
          </p:cNvPr>
          <p:cNvGrpSpPr/>
          <p:nvPr/>
        </p:nvGrpSpPr>
        <p:grpSpPr>
          <a:xfrm>
            <a:off x="3048000" y="633534"/>
            <a:ext cx="6096000" cy="4064000"/>
            <a:chOff x="3048000" y="633534"/>
            <a:chExt cx="6096000" cy="4064000"/>
          </a:xfrm>
        </p:grpSpPr>
        <p:graphicFrame>
          <p:nvGraphicFramePr>
            <p:cNvPr id="3" name="Diagram 2">
              <a:extLst>
                <a:ext uri="{FF2B5EF4-FFF2-40B4-BE49-F238E27FC236}">
                  <a16:creationId xmlns:a16="http://schemas.microsoft.com/office/drawing/2014/main" id="{9FCB4C19-16F1-9353-1CE5-E30DD292EEF7}"/>
                </a:ext>
              </a:extLst>
            </p:cNvPr>
            <p:cNvGraphicFramePr/>
            <p:nvPr/>
          </p:nvGraphicFramePr>
          <p:xfrm>
            <a:off x="3048000" y="633534"/>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Graphic 3" descr="Money outline">
              <a:extLst>
                <a:ext uri="{FF2B5EF4-FFF2-40B4-BE49-F238E27FC236}">
                  <a16:creationId xmlns:a16="http://schemas.microsoft.com/office/drawing/2014/main" id="{50EFFDDB-7B2C-9FFB-AFAE-BB8837B5C7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2675" y="3429000"/>
              <a:ext cx="847725" cy="847725"/>
            </a:xfrm>
            <a:prstGeom prst="rect">
              <a:avLst/>
            </a:prstGeom>
          </p:spPr>
        </p:pic>
      </p:grpSp>
      <p:sp>
        <p:nvSpPr>
          <p:cNvPr id="2" name="TextBox 1">
            <a:extLst>
              <a:ext uri="{FF2B5EF4-FFF2-40B4-BE49-F238E27FC236}">
                <a16:creationId xmlns:a16="http://schemas.microsoft.com/office/drawing/2014/main" id="{1F9921DE-2AC3-9351-B095-9FD6805F670B}"/>
              </a:ext>
            </a:extLst>
          </p:cNvPr>
          <p:cNvSpPr txBox="1"/>
          <p:nvPr/>
        </p:nvSpPr>
        <p:spPr>
          <a:xfrm>
            <a:off x="5513832" y="4757813"/>
            <a:ext cx="35204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2834"/>
                </a:solidFill>
                <a:effectLst/>
                <a:uLnTx/>
                <a:uFillTx/>
                <a:latin typeface="Calibri" panose="020F0502020204030204"/>
                <a:ea typeface="+mn-ea"/>
                <a:cs typeface="+mn-cs"/>
              </a:rPr>
              <a:t>* Foundation apprenticeships in Scotland are unpaid</a:t>
            </a:r>
          </a:p>
        </p:txBody>
      </p:sp>
      <p:sp>
        <p:nvSpPr>
          <p:cNvPr id="6" name="TextBox 5">
            <a:extLst>
              <a:ext uri="{FF2B5EF4-FFF2-40B4-BE49-F238E27FC236}">
                <a16:creationId xmlns:a16="http://schemas.microsoft.com/office/drawing/2014/main" id="{2F9082C7-EA07-0B00-7308-7C157DEB2FF7}"/>
              </a:ext>
            </a:extLst>
          </p:cNvPr>
          <p:cNvSpPr txBox="1"/>
          <p:nvPr/>
        </p:nvSpPr>
        <p:spPr>
          <a:xfrm>
            <a:off x="258763" y="4634862"/>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6853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493028CA-4B0F-6CD8-A4DB-50D3AC5066BD}"/>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7" name="Slide Number Placeholder 6">
            <a:extLst>
              <a:ext uri="{FF2B5EF4-FFF2-40B4-BE49-F238E27FC236}">
                <a16:creationId xmlns:a16="http://schemas.microsoft.com/office/drawing/2014/main" id="{3AF4D526-8796-1EC1-342A-DCFE25F2C1D4}"/>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8" name="Footer Placeholder 7">
            <a:extLst>
              <a:ext uri="{FF2B5EF4-FFF2-40B4-BE49-F238E27FC236}">
                <a16:creationId xmlns:a16="http://schemas.microsoft.com/office/drawing/2014/main" id="{699F1CD0-87E0-2E04-7A19-78B80D3D69FB}"/>
              </a:ext>
            </a:extLst>
          </p:cNvPr>
          <p:cNvSpPr>
            <a:spLocks noGrp="1"/>
          </p:cNvSpPr>
          <p:nvPr>
            <p:ph type="ftr" sz="quarter" idx="3"/>
          </p:nvPr>
        </p:nvSpPr>
        <p:spPr/>
        <p:txBody>
          <a:bodyPr/>
          <a:lstStyle/>
          <a:p>
            <a:r>
              <a:rPr lang="en-US" dirty="0"/>
              <a:t>Security marking: </a:t>
            </a:r>
            <a:r>
              <a:rPr lang="en-US" b="1" dirty="0"/>
              <a:t>PUBLIC</a:t>
            </a:r>
          </a:p>
        </p:txBody>
      </p:sp>
      <p:sp>
        <p:nvSpPr>
          <p:cNvPr id="3" name="Content Placeholder 2">
            <a:extLst>
              <a:ext uri="{FF2B5EF4-FFF2-40B4-BE49-F238E27FC236}">
                <a16:creationId xmlns:a16="http://schemas.microsoft.com/office/drawing/2014/main" id="{9613B2A4-0C2C-98C2-BDA9-E908E5FDFED5}"/>
              </a:ext>
            </a:extLst>
          </p:cNvPr>
          <p:cNvSpPr>
            <a:spLocks noGrp="1"/>
          </p:cNvSpPr>
          <p:nvPr>
            <p:ph sz="half" idx="4294967295"/>
          </p:nvPr>
        </p:nvSpPr>
        <p:spPr>
          <a:xfrm>
            <a:off x="287338" y="1234540"/>
            <a:ext cx="8509000" cy="430212"/>
          </a:xfrm>
        </p:spPr>
        <p:txBody>
          <a:bodyPr/>
          <a:lstStyle/>
          <a:p>
            <a:pPr marL="0" indent="0">
              <a:buNone/>
            </a:pPr>
            <a:r>
              <a:rPr lang="en-GB" sz="1400" b="0" i="0" dirty="0">
                <a:solidFill>
                  <a:srgbClr val="4D5156"/>
                </a:solidFill>
                <a:effectLst/>
                <a:latin typeface="Roboto Light "/>
              </a:rPr>
              <a:t>There are </a:t>
            </a:r>
            <a:r>
              <a:rPr lang="en-GB" sz="1400" b="1" i="0" dirty="0">
                <a:solidFill>
                  <a:srgbClr val="040C28"/>
                </a:solidFill>
                <a:effectLst/>
                <a:latin typeface="Roboto Light "/>
              </a:rPr>
              <a:t>over 600</a:t>
            </a:r>
            <a:r>
              <a:rPr lang="en-GB" sz="1400" b="1" i="0" dirty="0">
                <a:solidFill>
                  <a:srgbClr val="4D5156"/>
                </a:solidFill>
                <a:effectLst/>
                <a:latin typeface="Roboto Light "/>
              </a:rPr>
              <a:t> </a:t>
            </a:r>
            <a:r>
              <a:rPr lang="en-GB" sz="1400" b="0" i="0" dirty="0">
                <a:solidFill>
                  <a:srgbClr val="4D5156"/>
                </a:solidFill>
                <a:effectLst/>
                <a:latin typeface="Roboto Light "/>
              </a:rPr>
              <a:t>possible apprenticeship 'standards' (training programmes) which exist. It’s probably easier to name an industry that doesn’t have an apprenticeship then to list all that do. </a:t>
            </a:r>
            <a:r>
              <a:rPr lang="en-GB" sz="1400" dirty="0">
                <a:solidFill>
                  <a:srgbClr val="4D5156"/>
                </a:solidFill>
                <a:latin typeface="Roboto Light "/>
              </a:rPr>
              <a:t>Here are just a few ….</a:t>
            </a:r>
            <a:endParaRPr lang="en-GB" sz="1100" dirty="0"/>
          </a:p>
        </p:txBody>
      </p:sp>
      <p:sp>
        <p:nvSpPr>
          <p:cNvPr id="9" name="Title 8">
            <a:extLst>
              <a:ext uri="{FF2B5EF4-FFF2-40B4-BE49-F238E27FC236}">
                <a16:creationId xmlns:a16="http://schemas.microsoft.com/office/drawing/2014/main" id="{312C15AF-234E-B101-E173-E8763562A57A}"/>
              </a:ext>
            </a:extLst>
          </p:cNvPr>
          <p:cNvSpPr>
            <a:spLocks noGrp="1"/>
          </p:cNvSpPr>
          <p:nvPr>
            <p:ph type="title" idx="4294967295"/>
          </p:nvPr>
        </p:nvSpPr>
        <p:spPr>
          <a:xfrm>
            <a:off x="178024" y="171225"/>
            <a:ext cx="7610475" cy="790575"/>
          </a:xfrm>
        </p:spPr>
        <p:txBody>
          <a:bodyPr/>
          <a:lstStyle/>
          <a:p>
            <a:r>
              <a:rPr lang="en-GB" dirty="0">
                <a:latin typeface="Roboto "/>
              </a:rPr>
              <a:t>The </a:t>
            </a:r>
            <a:r>
              <a:rPr lang="en-GB" dirty="0">
                <a:solidFill>
                  <a:schemeClr val="accent1"/>
                </a:solidFill>
                <a:latin typeface="Roboto "/>
              </a:rPr>
              <a:t>A – Z </a:t>
            </a:r>
            <a:r>
              <a:rPr lang="en-GB" dirty="0">
                <a:latin typeface="Roboto "/>
              </a:rPr>
              <a:t>of apprenticeships</a:t>
            </a:r>
          </a:p>
        </p:txBody>
      </p:sp>
      <p:sp>
        <p:nvSpPr>
          <p:cNvPr id="12" name="TextBox 11">
            <a:extLst>
              <a:ext uri="{FF2B5EF4-FFF2-40B4-BE49-F238E27FC236}">
                <a16:creationId xmlns:a16="http://schemas.microsoft.com/office/drawing/2014/main" id="{2906A9D0-C52B-9337-9F77-1C4C0287AC6A}"/>
              </a:ext>
            </a:extLst>
          </p:cNvPr>
          <p:cNvSpPr txBox="1"/>
          <p:nvPr/>
        </p:nvSpPr>
        <p:spPr>
          <a:xfrm>
            <a:off x="287338" y="1849418"/>
            <a:ext cx="2636337" cy="3046988"/>
          </a:xfrm>
          <a:prstGeom prst="rect">
            <a:avLst/>
          </a:prstGeom>
          <a:noFill/>
        </p:spPr>
        <p:txBody>
          <a:bodyPr wrap="square">
            <a:spAutoFit/>
          </a:bodyPr>
          <a:lstStyle/>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Accounting and Taxation</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Architect</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Boat Builder</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Building Surveyors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Civil Engineer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Cyber Security Technician</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Data Analyst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Doctor (from 2023)</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Early Years</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Ecologist </a:t>
            </a:r>
          </a:p>
          <a:p>
            <a:pPr marL="342900" lvl="0" indent="-342900">
              <a:buFont typeface="Arial" panose="020B0604020202020204" pitchFamily="34" charset="0"/>
              <a:buChar char="•"/>
              <a:tabLst>
                <a:tab pos="457200" algn="l"/>
              </a:tabLst>
            </a:pPr>
            <a:r>
              <a:rPr lang="en-GB" sz="1200" dirty="0">
                <a:effectLst/>
                <a:latin typeface="Roboto Light" panose="02000000000000000000" pitchFamily="2" charset="0"/>
                <a:ea typeface="Roboto Light" panose="02000000000000000000" pitchFamily="2" charset="0"/>
                <a:cs typeface="Roboto Light" panose="02000000000000000000" pitchFamily="2" charset="0"/>
              </a:rPr>
              <a:t>Farrier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Food Technologist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Game Programmer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Geospatial mapping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Harbour Master </a:t>
            </a:r>
          </a:p>
          <a:p>
            <a:pPr lvl="0">
              <a:tabLst>
                <a:tab pos="457200" algn="l"/>
              </a:tabLst>
            </a:pPr>
            <a:endParaRPr lang="en-GB" sz="1200" dirty="0">
              <a:effectLst/>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TextBox 13">
            <a:extLst>
              <a:ext uri="{FF2B5EF4-FFF2-40B4-BE49-F238E27FC236}">
                <a16:creationId xmlns:a16="http://schemas.microsoft.com/office/drawing/2014/main" id="{30E0752B-AE72-CAB5-928A-A6BDC91BD473}"/>
              </a:ext>
            </a:extLst>
          </p:cNvPr>
          <p:cNvSpPr txBox="1"/>
          <p:nvPr/>
        </p:nvSpPr>
        <p:spPr>
          <a:xfrm>
            <a:off x="2857502" y="1849418"/>
            <a:ext cx="3031542" cy="3231654"/>
          </a:xfrm>
          <a:prstGeom prst="rect">
            <a:avLst/>
          </a:prstGeom>
          <a:noFill/>
        </p:spPr>
        <p:txBody>
          <a:bodyPr wrap="square">
            <a:spAutoFit/>
          </a:bodyPr>
          <a:lstStyle/>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Historic Environment Adviser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Internal audit professional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Intelligence analyst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Journalist</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Junior 2D artist (visual effects)</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Knitted product manufacturing</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Laboratory scientist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Licensed conveyor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Midwife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Marketing Manager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Nuclear Scientist and Engineer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Nursing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Operational firefighter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Orthodontic therapist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Paralegal </a:t>
            </a:r>
          </a:p>
          <a:p>
            <a:pP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a:p>
            <a:pP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TextBox 15">
            <a:extLst>
              <a:ext uri="{FF2B5EF4-FFF2-40B4-BE49-F238E27FC236}">
                <a16:creationId xmlns:a16="http://schemas.microsoft.com/office/drawing/2014/main" id="{C7701DF6-EFF2-0B0A-F156-BB9389D98E2A}"/>
              </a:ext>
            </a:extLst>
          </p:cNvPr>
          <p:cNvSpPr txBox="1"/>
          <p:nvPr/>
        </p:nvSpPr>
        <p:spPr>
          <a:xfrm>
            <a:off x="5822870" y="1839788"/>
            <a:ext cx="3123827" cy="3231654"/>
          </a:xfrm>
          <a:prstGeom prst="rect">
            <a:avLst/>
          </a:prstGeom>
          <a:noFill/>
        </p:spPr>
        <p:txBody>
          <a:bodyPr wrap="square">
            <a:spAutoFit/>
          </a:bodyPr>
          <a:lstStyle/>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Physiotherapist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Quality practitioner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Rail engineer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Research scientist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Social worker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Software Developer</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Teacher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Town planning assistant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Utilities engineering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Veterinary nurse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Vehicle damage assessor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Water process technician</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Workplace pensions consultant  </a:t>
            </a:r>
          </a:p>
          <a:p>
            <a:pPr marL="342900" indent="-342900">
              <a:buFont typeface="Arial" panose="020B0604020202020204" pitchFamily="34" charset="0"/>
              <a:buChar cha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Youth worker  </a:t>
            </a:r>
          </a:p>
          <a:p>
            <a:pPr>
              <a:tabLst>
                <a:tab pos="457200" algn="l"/>
              </a:tabLst>
            </a:pPr>
            <a:endParaRPr lang="en-GB" sz="800" dirty="0">
              <a:latin typeface="Roboto Light" panose="02000000000000000000" pitchFamily="2" charset="0"/>
              <a:ea typeface="Roboto Light" panose="02000000000000000000" pitchFamily="2" charset="0"/>
              <a:cs typeface="Roboto Light" panose="02000000000000000000" pitchFamily="2" charset="0"/>
            </a:endParaRPr>
          </a:p>
          <a:p>
            <a:pPr>
              <a:tabLst>
                <a:tab pos="457200" algn="l"/>
              </a:tabLst>
            </a:pPr>
            <a:r>
              <a:rPr lang="en-GB" sz="1200" dirty="0">
                <a:latin typeface="Roboto Light" panose="02000000000000000000" pitchFamily="2" charset="0"/>
                <a:ea typeface="Roboto Light" panose="02000000000000000000" pitchFamily="2" charset="0"/>
                <a:cs typeface="Roboto Light" panose="02000000000000000000" pitchFamily="2" charset="0"/>
              </a:rPr>
              <a:t>www.apprenticeships.gov.uk/#</a:t>
            </a:r>
          </a:p>
          <a:p>
            <a:pPr marL="342900" indent="-342900">
              <a:buFont typeface="Arial" panose="020B0604020202020204" pitchFamily="34" charset="0"/>
              <a:buChar char="•"/>
              <a:tabLst>
                <a:tab pos="457200" algn="l"/>
              </a:tabLst>
            </a:pPr>
            <a:endParaRPr lang="en-GB" sz="1200" dirty="0">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1232861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8B46C-2EBE-10F7-1D8E-2D67EF5CCEA8}"/>
              </a:ext>
            </a:extLst>
          </p:cNvPr>
          <p:cNvSpPr>
            <a:spLocks noGrp="1"/>
          </p:cNvSpPr>
          <p:nvPr>
            <p:ph type="dt" sz="half" idx="2"/>
          </p:nvPr>
        </p:nvSpPr>
        <p:spPr/>
        <p:txBody>
          <a:bodyPr/>
          <a:lstStyle/>
          <a:p>
            <a:fld id="{E13ED7F5-D386-9F4E-93F6-FF04FAB3DF3D}" type="datetime4">
              <a:rPr lang="en-GB" smtClean="0"/>
              <a:t>02 October 2024</a:t>
            </a:fld>
            <a:endParaRPr lang="en-US" dirty="0"/>
          </a:p>
        </p:txBody>
      </p:sp>
      <p:sp>
        <p:nvSpPr>
          <p:cNvPr id="3" name="Slide Number Placeholder 2">
            <a:extLst>
              <a:ext uri="{FF2B5EF4-FFF2-40B4-BE49-F238E27FC236}">
                <a16:creationId xmlns:a16="http://schemas.microsoft.com/office/drawing/2014/main" id="{EF888392-D5C3-A69C-9E7B-61D6052FD572}"/>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3E0C2A9D-394B-5E13-80CF-DD6BAAA57A80}"/>
              </a:ext>
            </a:extLst>
          </p:cNvPr>
          <p:cNvSpPr>
            <a:spLocks noGrp="1"/>
          </p:cNvSpPr>
          <p:nvPr>
            <p:ph type="ftr" sz="quarter" idx="3"/>
          </p:nvPr>
        </p:nvSpPr>
        <p:spPr/>
        <p:txBody>
          <a:bodyPr/>
          <a:lstStyle/>
          <a:p>
            <a:r>
              <a:rPr lang="en-US" dirty="0"/>
              <a:t>Security marking: </a:t>
            </a:r>
            <a:r>
              <a:rPr lang="en-US" b="1" dirty="0"/>
              <a:t>PUBLIC</a:t>
            </a:r>
          </a:p>
        </p:txBody>
      </p:sp>
      <p:sp>
        <p:nvSpPr>
          <p:cNvPr id="26" name="Title 25">
            <a:extLst>
              <a:ext uri="{FF2B5EF4-FFF2-40B4-BE49-F238E27FC236}">
                <a16:creationId xmlns:a16="http://schemas.microsoft.com/office/drawing/2014/main" id="{2325B985-6535-184A-7621-1C96EBDBC051}"/>
              </a:ext>
            </a:extLst>
          </p:cNvPr>
          <p:cNvSpPr>
            <a:spLocks noGrp="1"/>
          </p:cNvSpPr>
          <p:nvPr>
            <p:ph type="title" idx="4294967295"/>
          </p:nvPr>
        </p:nvSpPr>
        <p:spPr>
          <a:xfrm>
            <a:off x="153749" y="396565"/>
            <a:ext cx="7610475" cy="1019175"/>
          </a:xfrm>
        </p:spPr>
        <p:txBody>
          <a:bodyPr/>
          <a:lstStyle/>
          <a:p>
            <a:r>
              <a:rPr lang="en-GB" sz="3200" b="1" dirty="0">
                <a:latin typeface="Roboto "/>
              </a:rPr>
              <a:t>What am I doing now?</a:t>
            </a:r>
            <a:br>
              <a:rPr lang="en-GB" sz="3200" b="1" dirty="0">
                <a:latin typeface="Roboto "/>
              </a:rPr>
            </a:br>
            <a:endParaRPr lang="en-GB" dirty="0"/>
          </a:p>
        </p:txBody>
      </p:sp>
      <p:sp>
        <p:nvSpPr>
          <p:cNvPr id="8" name="Text Placeholder 7">
            <a:extLst>
              <a:ext uri="{FF2B5EF4-FFF2-40B4-BE49-F238E27FC236}">
                <a16:creationId xmlns:a16="http://schemas.microsoft.com/office/drawing/2014/main" id="{5B7725AA-C440-992E-A905-E7C9D85F8906}"/>
              </a:ext>
            </a:extLst>
          </p:cNvPr>
          <p:cNvSpPr txBox="1">
            <a:spLocks noGrp="1" noRot="1" noMove="1" noResize="1" noEditPoints="1" noAdjustHandles="1" noChangeArrowheads="1" noChangeShapeType="1"/>
          </p:cNvSpPr>
          <p:nvPr/>
        </p:nvSpPr>
        <p:spPr>
          <a:xfrm>
            <a:off x="4692707" y="1316594"/>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England:</a:t>
            </a:r>
          </a:p>
        </p:txBody>
      </p:sp>
      <p:graphicFrame>
        <p:nvGraphicFramePr>
          <p:cNvPr id="9" name="Table 29">
            <a:extLst>
              <a:ext uri="{FF2B5EF4-FFF2-40B4-BE49-F238E27FC236}">
                <a16:creationId xmlns:a16="http://schemas.microsoft.com/office/drawing/2014/main" id="{94A8D419-87B4-1B04-9543-3DE6F30FFA2F}"/>
              </a:ext>
            </a:extLst>
          </p:cNvPr>
          <p:cNvGraphicFramePr>
            <a:graphicFrameLocks noGrp="1" noDrilldown="1" noMove="1" noResize="1"/>
          </p:cNvGraphicFramePr>
          <p:nvPr>
            <p:extLst>
              <p:ext uri="{D42A27DB-BD31-4B8C-83A1-F6EECF244321}">
                <p14:modId xmlns:p14="http://schemas.microsoft.com/office/powerpoint/2010/main" val="976276455"/>
              </p:ext>
            </p:extLst>
          </p:nvPr>
        </p:nvGraphicFramePr>
        <p:xfrm>
          <a:off x="4692707" y="1610581"/>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2685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2</a:t>
                      </a:r>
                    </a:p>
                  </a:txBody>
                  <a:tcPr>
                    <a:solidFill>
                      <a:srgbClr val="FBC651"/>
                    </a:solidFill>
                  </a:tcPr>
                </a:tc>
                <a:extLst>
                  <a:ext uri="{0D108BD9-81ED-4DB2-BD59-A6C34878D82A}">
                    <a16:rowId xmlns:a16="http://schemas.microsoft.com/office/drawing/2014/main" val="1912833817"/>
                  </a:ext>
                </a:extLst>
              </a:tr>
              <a:tr h="25294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Intermediate 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0" name="Table 9">
            <a:extLst>
              <a:ext uri="{FF2B5EF4-FFF2-40B4-BE49-F238E27FC236}">
                <a16:creationId xmlns:a16="http://schemas.microsoft.com/office/drawing/2014/main" id="{213E3FCB-E91E-0FF9-FA31-1DAB620F9925}"/>
              </a:ext>
            </a:extLst>
          </p:cNvPr>
          <p:cNvGraphicFramePr>
            <a:graphicFrameLocks noGrp="1" noDrilldown="1" noMove="1" noResize="1"/>
          </p:cNvGraphicFramePr>
          <p:nvPr>
            <p:extLst>
              <p:ext uri="{D42A27DB-BD31-4B8C-83A1-F6EECF244321}">
                <p14:modId xmlns:p14="http://schemas.microsoft.com/office/powerpoint/2010/main" val="1531691942"/>
              </p:ext>
            </p:extLst>
          </p:nvPr>
        </p:nvGraphicFramePr>
        <p:xfrm>
          <a:off x="7457656" y="1610581"/>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377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1" name="Text Placeholder 7">
            <a:extLst>
              <a:ext uri="{FF2B5EF4-FFF2-40B4-BE49-F238E27FC236}">
                <a16:creationId xmlns:a16="http://schemas.microsoft.com/office/drawing/2014/main" id="{5139B7E6-EF8D-39C6-8E39-14C9B4F73F2C}"/>
              </a:ext>
            </a:extLst>
          </p:cNvPr>
          <p:cNvSpPr txBox="1">
            <a:spLocks noGrp="1" noRot="1" noMove="1" noResize="1" noEditPoints="1" noAdjustHandles="1" noChangeArrowheads="1" noChangeShapeType="1"/>
          </p:cNvSpPr>
          <p:nvPr/>
        </p:nvSpPr>
        <p:spPr>
          <a:xfrm>
            <a:off x="4708626" y="2404524"/>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Wales:</a:t>
            </a:r>
          </a:p>
        </p:txBody>
      </p:sp>
      <p:graphicFrame>
        <p:nvGraphicFramePr>
          <p:cNvPr id="12" name="Table 29">
            <a:extLst>
              <a:ext uri="{FF2B5EF4-FFF2-40B4-BE49-F238E27FC236}">
                <a16:creationId xmlns:a16="http://schemas.microsoft.com/office/drawing/2014/main" id="{0B19DF2C-6D32-EE6E-861A-A5E11BBF919A}"/>
              </a:ext>
            </a:extLst>
          </p:cNvPr>
          <p:cNvGraphicFramePr>
            <a:graphicFrameLocks noGrp="1" noDrilldown="1" noMove="1" noResize="1"/>
          </p:cNvGraphicFramePr>
          <p:nvPr>
            <p:extLst>
              <p:ext uri="{D42A27DB-BD31-4B8C-83A1-F6EECF244321}">
                <p14:modId xmlns:p14="http://schemas.microsoft.com/office/powerpoint/2010/main" val="1991636906"/>
              </p:ext>
            </p:extLst>
          </p:nvPr>
        </p:nvGraphicFramePr>
        <p:xfrm>
          <a:off x="4720115" y="2665135"/>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24917">
                <a:tc>
                  <a:txBody>
                    <a:bodyPr/>
                    <a:lstStyle/>
                    <a:p>
                      <a:pPr algn="ctr"/>
                      <a:r>
                        <a:rPr lang="en-GB" sz="1150" dirty="0">
                          <a:solidFill>
                            <a:schemeClr val="tx1"/>
                          </a:solidFill>
                        </a:rPr>
                        <a:t>Level 2 </a:t>
                      </a:r>
                      <a:endParaRPr lang="en-GB" sz="1150" b="0" dirty="0">
                        <a:solidFill>
                          <a:schemeClr val="tx1"/>
                        </a:solidFill>
                      </a:endParaRPr>
                    </a:p>
                  </a:txBody>
                  <a:tcPr>
                    <a:solidFill>
                      <a:srgbClr val="FBC651"/>
                    </a:solidFill>
                  </a:tcPr>
                </a:tc>
                <a:extLst>
                  <a:ext uri="{0D108BD9-81ED-4DB2-BD59-A6C34878D82A}">
                    <a16:rowId xmlns:a16="http://schemas.microsoft.com/office/drawing/2014/main" val="1912833817"/>
                  </a:ext>
                </a:extLst>
              </a:tr>
              <a:tr h="13572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Foundation 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3" name="Table 12">
            <a:extLst>
              <a:ext uri="{FF2B5EF4-FFF2-40B4-BE49-F238E27FC236}">
                <a16:creationId xmlns:a16="http://schemas.microsoft.com/office/drawing/2014/main" id="{FA5E0B45-26BD-2916-6B4F-E4D0C500648E}"/>
              </a:ext>
            </a:extLst>
          </p:cNvPr>
          <p:cNvGraphicFramePr>
            <a:graphicFrameLocks noGrp="1" noDrilldown="1" noMove="1" noResize="1"/>
          </p:cNvGraphicFramePr>
          <p:nvPr>
            <p:extLst>
              <p:ext uri="{D42A27DB-BD31-4B8C-83A1-F6EECF244321}">
                <p14:modId xmlns:p14="http://schemas.microsoft.com/office/powerpoint/2010/main" val="2220342597"/>
              </p:ext>
            </p:extLst>
          </p:nvPr>
        </p:nvGraphicFramePr>
        <p:xfrm>
          <a:off x="6102589" y="2665135"/>
          <a:ext cx="1245076" cy="737908"/>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9594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nchor="ctr">
                    <a:solidFill>
                      <a:srgbClr val="5DB88D"/>
                    </a:solidFill>
                  </a:tcPr>
                </a:tc>
                <a:extLst>
                  <a:ext uri="{0D108BD9-81ED-4DB2-BD59-A6C34878D82A}">
                    <a16:rowId xmlns:a16="http://schemas.microsoft.com/office/drawing/2014/main" val="1912833817"/>
                  </a:ext>
                </a:extLst>
              </a:tr>
              <a:tr h="33541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Apprenticeship</a:t>
                      </a:r>
                    </a:p>
                    <a:p>
                      <a:pPr algn="ctr"/>
                      <a:endParaRPr lang="en-GB" sz="1150" dirty="0"/>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14" name="Table 13">
            <a:extLst>
              <a:ext uri="{FF2B5EF4-FFF2-40B4-BE49-F238E27FC236}">
                <a16:creationId xmlns:a16="http://schemas.microsoft.com/office/drawing/2014/main" id="{6A93FFD0-B607-DD51-42ED-16B1C299C126}"/>
              </a:ext>
            </a:extLst>
          </p:cNvPr>
          <p:cNvGraphicFramePr>
            <a:graphicFrameLocks noGrp="1" noDrilldown="1" noMove="1" noResize="1"/>
          </p:cNvGraphicFramePr>
          <p:nvPr>
            <p:extLst>
              <p:ext uri="{D42A27DB-BD31-4B8C-83A1-F6EECF244321}">
                <p14:modId xmlns:p14="http://schemas.microsoft.com/office/powerpoint/2010/main" val="1093105537"/>
              </p:ext>
            </p:extLst>
          </p:nvPr>
        </p:nvGraphicFramePr>
        <p:xfrm>
          <a:off x="7485064" y="2665135"/>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Levels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5" name="Text Placeholder 7">
            <a:extLst>
              <a:ext uri="{FF2B5EF4-FFF2-40B4-BE49-F238E27FC236}">
                <a16:creationId xmlns:a16="http://schemas.microsoft.com/office/drawing/2014/main" id="{C83CC068-8067-358A-44A9-98715AA1CBE8}"/>
              </a:ext>
            </a:extLst>
          </p:cNvPr>
          <p:cNvSpPr txBox="1">
            <a:spLocks noGrp="1" noRot="1" noMove="1" noResize="1" noEditPoints="1" noAdjustHandles="1" noChangeArrowheads="1" noChangeShapeType="1"/>
          </p:cNvSpPr>
          <p:nvPr/>
        </p:nvSpPr>
        <p:spPr>
          <a:xfrm>
            <a:off x="4720115" y="3472817"/>
            <a:ext cx="4196278" cy="21544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b="1" dirty="0">
                <a:solidFill>
                  <a:schemeClr val="tx1"/>
                </a:solidFill>
              </a:rPr>
              <a:t>In Northern Ireland:</a:t>
            </a:r>
          </a:p>
        </p:txBody>
      </p:sp>
      <p:graphicFrame>
        <p:nvGraphicFramePr>
          <p:cNvPr id="16" name="Table 29">
            <a:extLst>
              <a:ext uri="{FF2B5EF4-FFF2-40B4-BE49-F238E27FC236}">
                <a16:creationId xmlns:a16="http://schemas.microsoft.com/office/drawing/2014/main" id="{9C518E31-62C1-9424-9A5F-A099122087B5}"/>
              </a:ext>
            </a:extLst>
          </p:cNvPr>
          <p:cNvGraphicFramePr>
            <a:graphicFrameLocks noGrp="1" noDrilldown="1" noMove="1" noResize="1"/>
          </p:cNvGraphicFramePr>
          <p:nvPr>
            <p:extLst>
              <p:ext uri="{D42A27DB-BD31-4B8C-83A1-F6EECF244321}">
                <p14:modId xmlns:p14="http://schemas.microsoft.com/office/powerpoint/2010/main" val="1537052568"/>
              </p:ext>
            </p:extLst>
          </p:nvPr>
        </p:nvGraphicFramePr>
        <p:xfrm>
          <a:off x="4720115"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6200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2</a:t>
                      </a:r>
                    </a:p>
                  </a:txBody>
                  <a:tcPr>
                    <a:solidFill>
                      <a:srgbClr val="FBC651"/>
                    </a:solidFill>
                  </a:tcPr>
                </a:tc>
                <a:extLst>
                  <a:ext uri="{0D108BD9-81ED-4DB2-BD59-A6C34878D82A}">
                    <a16:rowId xmlns:a16="http://schemas.microsoft.com/office/drawing/2014/main" val="1912833817"/>
                  </a:ext>
                </a:extLst>
              </a:tr>
              <a:tr h="193899">
                <a:tc>
                  <a:txBody>
                    <a:bodyPr/>
                    <a:lstStyle/>
                    <a:p>
                      <a:pPr algn="ctr"/>
                      <a:r>
                        <a:rPr lang="en-GB" sz="1150" b="0" dirty="0">
                          <a:solidFill>
                            <a:schemeClr val="tx1"/>
                          </a:solidFill>
                        </a:rPr>
                        <a:t>Level 2</a:t>
                      </a:r>
                    </a:p>
                    <a:p>
                      <a:pPr algn="ctr"/>
                      <a:r>
                        <a:rPr lang="en-GB" sz="1150" b="0" dirty="0">
                          <a:solidFill>
                            <a:schemeClr val="tx1"/>
                          </a:solidFill>
                        </a:rPr>
                        <a:t>Apprenticeship</a:t>
                      </a:r>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17" name="Table 16">
            <a:extLst>
              <a:ext uri="{FF2B5EF4-FFF2-40B4-BE49-F238E27FC236}">
                <a16:creationId xmlns:a16="http://schemas.microsoft.com/office/drawing/2014/main" id="{BD6224FE-24AF-1EB5-A815-E1640994A48D}"/>
              </a:ext>
            </a:extLst>
          </p:cNvPr>
          <p:cNvGraphicFramePr>
            <a:graphicFrameLocks noGrp="1" noDrilldown="1" noMove="1" noResize="1"/>
          </p:cNvGraphicFramePr>
          <p:nvPr>
            <p:extLst>
              <p:ext uri="{D42A27DB-BD31-4B8C-83A1-F6EECF244321}">
                <p14:modId xmlns:p14="http://schemas.microsoft.com/office/powerpoint/2010/main" val="2165722847"/>
              </p:ext>
            </p:extLst>
          </p:nvPr>
        </p:nvGraphicFramePr>
        <p:xfrm>
          <a:off x="6102589"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466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solidFill>
                      <a:srgbClr val="5DB88D"/>
                    </a:solidFill>
                  </a:tcPr>
                </a:tc>
                <a:extLst>
                  <a:ext uri="{0D108BD9-81ED-4DB2-BD59-A6C34878D82A}">
                    <a16:rowId xmlns:a16="http://schemas.microsoft.com/office/drawing/2014/main" val="1912833817"/>
                  </a:ext>
                </a:extLst>
              </a:tr>
              <a:tr h="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Level 3 Apprenticeship</a:t>
                      </a:r>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18" name="Table 17">
            <a:extLst>
              <a:ext uri="{FF2B5EF4-FFF2-40B4-BE49-F238E27FC236}">
                <a16:creationId xmlns:a16="http://schemas.microsoft.com/office/drawing/2014/main" id="{4A1BDBF1-6DC0-B474-7A2B-886536756E43}"/>
              </a:ext>
            </a:extLst>
          </p:cNvPr>
          <p:cNvGraphicFramePr>
            <a:graphicFrameLocks noGrp="1" noDrilldown="1" noMove="1" noResize="1"/>
          </p:cNvGraphicFramePr>
          <p:nvPr>
            <p:extLst>
              <p:ext uri="{D42A27DB-BD31-4B8C-83A1-F6EECF244321}">
                <p14:modId xmlns:p14="http://schemas.microsoft.com/office/powerpoint/2010/main" val="4283033404"/>
              </p:ext>
            </p:extLst>
          </p:nvPr>
        </p:nvGraphicFramePr>
        <p:xfrm>
          <a:off x="7485064" y="3766804"/>
          <a:ext cx="1245076" cy="70866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3895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4-7</a:t>
                      </a:r>
                    </a:p>
                  </a:txBody>
                  <a:tcPr>
                    <a:solidFill>
                      <a:srgbClr val="3B92D9"/>
                    </a:solidFill>
                  </a:tcPr>
                </a:tc>
                <a:extLst>
                  <a:ext uri="{0D108BD9-81ED-4DB2-BD59-A6C34878D82A}">
                    <a16:rowId xmlns:a16="http://schemas.microsoft.com/office/drawing/2014/main" val="1912833817"/>
                  </a:ext>
                </a:extLst>
              </a:tr>
              <a:tr h="19389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Higher Apprenticeship</a:t>
                      </a:r>
                    </a:p>
                  </a:txBody>
                  <a:tcPr anchor="ctr">
                    <a:solidFill>
                      <a:srgbClr val="BDCADE"/>
                    </a:solidFill>
                  </a:tcPr>
                </a:tc>
                <a:extLst>
                  <a:ext uri="{0D108BD9-81ED-4DB2-BD59-A6C34878D82A}">
                    <a16:rowId xmlns:a16="http://schemas.microsoft.com/office/drawing/2014/main" val="4135122571"/>
                  </a:ext>
                </a:extLst>
              </a:tr>
            </a:tbl>
          </a:graphicData>
        </a:graphic>
      </p:graphicFrame>
      <p:graphicFrame>
        <p:nvGraphicFramePr>
          <p:cNvPr id="19" name="Table 18">
            <a:extLst>
              <a:ext uri="{FF2B5EF4-FFF2-40B4-BE49-F238E27FC236}">
                <a16:creationId xmlns:a16="http://schemas.microsoft.com/office/drawing/2014/main" id="{720CB89B-6826-70B1-E7E8-A7390036A7B9}"/>
              </a:ext>
            </a:extLst>
          </p:cNvPr>
          <p:cNvGraphicFramePr>
            <a:graphicFrameLocks noGrp="1" noDrilldown="1" noMove="1" noResize="1"/>
          </p:cNvGraphicFramePr>
          <p:nvPr>
            <p:extLst>
              <p:ext uri="{D42A27DB-BD31-4B8C-83A1-F6EECF244321}">
                <p14:modId xmlns:p14="http://schemas.microsoft.com/office/powerpoint/2010/main" val="1576370080"/>
              </p:ext>
            </p:extLst>
          </p:nvPr>
        </p:nvGraphicFramePr>
        <p:xfrm>
          <a:off x="6102589" y="1601812"/>
          <a:ext cx="1245076" cy="709250"/>
        </p:xfrm>
        <a:graphic>
          <a:graphicData uri="http://schemas.openxmlformats.org/drawingml/2006/table">
            <a:tbl>
              <a:tblPr firstRow="1" bandRow="1">
                <a:tableStyleId>{5C22544A-7EE6-4342-B048-85BDC9FD1C3A}</a:tableStyleId>
              </a:tblPr>
              <a:tblGrid>
                <a:gridCol w="1245076">
                  <a:extLst>
                    <a:ext uri="{9D8B030D-6E8A-4147-A177-3AD203B41FA5}">
                      <a16:colId xmlns:a16="http://schemas.microsoft.com/office/drawing/2014/main" val="847960304"/>
                    </a:ext>
                  </a:extLst>
                </a:gridCol>
              </a:tblGrid>
              <a:tr h="26729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dirty="0">
                          <a:solidFill>
                            <a:schemeClr val="tx1"/>
                          </a:solidFill>
                        </a:rPr>
                        <a:t>Level 3</a:t>
                      </a:r>
                    </a:p>
                  </a:txBody>
                  <a:tcPr>
                    <a:solidFill>
                      <a:srgbClr val="5DB88D"/>
                    </a:solidFill>
                  </a:tcPr>
                </a:tc>
                <a:extLst>
                  <a:ext uri="{0D108BD9-81ED-4DB2-BD59-A6C34878D82A}">
                    <a16:rowId xmlns:a16="http://schemas.microsoft.com/office/drawing/2014/main" val="1912833817"/>
                  </a:ext>
                </a:extLst>
              </a:tr>
              <a:tr h="16129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50" b="0" dirty="0">
                          <a:solidFill>
                            <a:schemeClr val="tx1"/>
                          </a:solidFill>
                        </a:rPr>
                        <a:t>Advanced Apprenticeship</a:t>
                      </a:r>
                    </a:p>
                  </a:txBody>
                  <a:tcPr anchor="ctr">
                    <a:solidFill>
                      <a:srgbClr val="C0D3CB"/>
                    </a:solidFill>
                  </a:tcPr>
                </a:tc>
                <a:extLst>
                  <a:ext uri="{0D108BD9-81ED-4DB2-BD59-A6C34878D82A}">
                    <a16:rowId xmlns:a16="http://schemas.microsoft.com/office/drawing/2014/main" val="4135122571"/>
                  </a:ext>
                </a:extLst>
              </a:tr>
            </a:tbl>
          </a:graphicData>
        </a:graphic>
      </p:graphicFrame>
      <p:sp>
        <p:nvSpPr>
          <p:cNvPr id="41" name="TextBox 40">
            <a:extLst>
              <a:ext uri="{FF2B5EF4-FFF2-40B4-BE49-F238E27FC236}">
                <a16:creationId xmlns:a16="http://schemas.microsoft.com/office/drawing/2014/main" id="{9D4CFFBF-FA7C-2608-ECFA-07DE3954E5D0}"/>
              </a:ext>
            </a:extLst>
          </p:cNvPr>
          <p:cNvSpPr txBox="1"/>
          <p:nvPr/>
        </p:nvSpPr>
        <p:spPr>
          <a:xfrm>
            <a:off x="4572000" y="837473"/>
            <a:ext cx="5195886" cy="369332"/>
          </a:xfrm>
          <a:prstGeom prst="rect">
            <a:avLst/>
          </a:prstGeom>
          <a:noFill/>
        </p:spPr>
        <p:txBody>
          <a:bodyPr wrap="square">
            <a:spAutoFit/>
          </a:bodyPr>
          <a:lstStyle/>
          <a:p>
            <a:r>
              <a:rPr lang="en-GB" sz="1800" b="1" dirty="0"/>
              <a:t>Apprenticeships work in levels too!</a:t>
            </a:r>
          </a:p>
        </p:txBody>
      </p:sp>
      <p:grpSp>
        <p:nvGrpSpPr>
          <p:cNvPr id="5" name="Group 4">
            <a:extLst>
              <a:ext uri="{FF2B5EF4-FFF2-40B4-BE49-F238E27FC236}">
                <a16:creationId xmlns:a16="http://schemas.microsoft.com/office/drawing/2014/main" id="{043727C0-1AE9-540E-0478-083B7137B0A7}"/>
              </a:ext>
            </a:extLst>
          </p:cNvPr>
          <p:cNvGrpSpPr/>
          <p:nvPr/>
        </p:nvGrpSpPr>
        <p:grpSpPr>
          <a:xfrm>
            <a:off x="313753" y="953001"/>
            <a:ext cx="4097959" cy="3616941"/>
            <a:chOff x="4670319" y="769441"/>
            <a:chExt cx="4097959" cy="3616941"/>
          </a:xfrm>
        </p:grpSpPr>
        <p:grpSp>
          <p:nvGrpSpPr>
            <p:cNvPr id="29" name="Group 28">
              <a:extLst>
                <a:ext uri="{FF2B5EF4-FFF2-40B4-BE49-F238E27FC236}">
                  <a16:creationId xmlns:a16="http://schemas.microsoft.com/office/drawing/2014/main" id="{AC023052-9555-4B5D-013B-D6C89FA525C4}"/>
                </a:ext>
              </a:extLst>
            </p:cNvPr>
            <p:cNvGrpSpPr/>
            <p:nvPr/>
          </p:nvGrpSpPr>
          <p:grpSpPr>
            <a:xfrm>
              <a:off x="5133149" y="1768343"/>
              <a:ext cx="3100063" cy="1606814"/>
              <a:chOff x="743440" y="2155963"/>
              <a:chExt cx="3100063" cy="1606814"/>
            </a:xfrm>
          </p:grpSpPr>
          <p:grpSp>
            <p:nvGrpSpPr>
              <p:cNvPr id="30" name="Group 29">
                <a:extLst>
                  <a:ext uri="{FF2B5EF4-FFF2-40B4-BE49-F238E27FC236}">
                    <a16:creationId xmlns:a16="http://schemas.microsoft.com/office/drawing/2014/main" id="{081C3DA4-0B7B-66A7-0E1D-8E1F89ACC4D6}"/>
                  </a:ext>
                </a:extLst>
              </p:cNvPr>
              <p:cNvGrpSpPr/>
              <p:nvPr/>
            </p:nvGrpSpPr>
            <p:grpSpPr>
              <a:xfrm>
                <a:off x="743440" y="2209266"/>
                <a:ext cx="500456" cy="500456"/>
                <a:chOff x="1503755" y="1825461"/>
                <a:chExt cx="500456" cy="500456"/>
              </a:xfrm>
              <a:solidFill>
                <a:srgbClr val="1F2834"/>
              </a:solidFill>
            </p:grpSpPr>
            <p:sp>
              <p:nvSpPr>
                <p:cNvPr id="36" name="Oval 35">
                  <a:extLst>
                    <a:ext uri="{FF2B5EF4-FFF2-40B4-BE49-F238E27FC236}">
                      <a16:creationId xmlns:a16="http://schemas.microsoft.com/office/drawing/2014/main" id="{B2E3EE5C-0E55-F352-14BF-C72EB2CCD28B}"/>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17A6796D-B830-0062-C5DF-83182D01C2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31" name="TextBox 30">
                <a:extLst>
                  <a:ext uri="{FF2B5EF4-FFF2-40B4-BE49-F238E27FC236}">
                    <a16:creationId xmlns:a16="http://schemas.microsoft.com/office/drawing/2014/main" id="{4BA9BE1A-29E6-8C8D-EEF2-FC4705C8067A}"/>
                  </a:ext>
                </a:extLst>
              </p:cNvPr>
              <p:cNvSpPr txBox="1"/>
              <p:nvPr/>
            </p:nvSpPr>
            <p:spPr>
              <a:xfrm>
                <a:off x="1347106" y="2155963"/>
                <a:ext cx="2496397" cy="584775"/>
              </a:xfrm>
              <a:prstGeom prst="rect">
                <a:avLst/>
              </a:prstGeom>
              <a:noFill/>
            </p:spPr>
            <p:txBody>
              <a:bodyPr wrap="square">
                <a:spAutoFit/>
              </a:bodyPr>
              <a:lstStyle/>
              <a:p>
                <a:r>
                  <a:rPr lang="en-GB" sz="1600" dirty="0">
                    <a:latin typeface="Roboto Light "/>
                  </a:rPr>
                  <a:t>GCSE grade 9-4 is a </a:t>
                </a:r>
              </a:p>
              <a:p>
                <a:r>
                  <a:rPr lang="en-GB" sz="1600" b="1" dirty="0">
                    <a:latin typeface="Roboto Light "/>
                  </a:rPr>
                  <a:t>Level 2 qualification</a:t>
                </a:r>
                <a:endParaRPr lang="en-GB" sz="1600" dirty="0"/>
              </a:p>
            </p:txBody>
          </p:sp>
          <p:grpSp>
            <p:nvGrpSpPr>
              <p:cNvPr id="32" name="Group 31">
                <a:extLst>
                  <a:ext uri="{FF2B5EF4-FFF2-40B4-BE49-F238E27FC236}">
                    <a16:creationId xmlns:a16="http://schemas.microsoft.com/office/drawing/2014/main" id="{A83F740C-8DD1-E44A-6B98-7A737D236230}"/>
                  </a:ext>
                </a:extLst>
              </p:cNvPr>
              <p:cNvGrpSpPr/>
              <p:nvPr/>
            </p:nvGrpSpPr>
            <p:grpSpPr>
              <a:xfrm>
                <a:off x="743440" y="3211996"/>
                <a:ext cx="500456" cy="500456"/>
                <a:chOff x="1503755" y="1825461"/>
                <a:chExt cx="500456" cy="500456"/>
              </a:xfrm>
              <a:solidFill>
                <a:srgbClr val="1F2834"/>
              </a:solidFill>
            </p:grpSpPr>
            <p:sp>
              <p:nvSpPr>
                <p:cNvPr id="34" name="Oval 33">
                  <a:extLst>
                    <a:ext uri="{FF2B5EF4-FFF2-40B4-BE49-F238E27FC236}">
                      <a16:creationId xmlns:a16="http://schemas.microsoft.com/office/drawing/2014/main" id="{52B0A2A6-6FF0-D1DE-E232-D7A8C608E71C}"/>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AFD161F0-1376-94A5-D3FE-FA6D7C81B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33" name="TextBox 32">
                <a:extLst>
                  <a:ext uri="{FF2B5EF4-FFF2-40B4-BE49-F238E27FC236}">
                    <a16:creationId xmlns:a16="http://schemas.microsoft.com/office/drawing/2014/main" id="{70C81C7E-54CD-6691-899C-3A37997E6295}"/>
                  </a:ext>
                </a:extLst>
              </p:cNvPr>
              <p:cNvSpPr txBox="1"/>
              <p:nvPr/>
            </p:nvSpPr>
            <p:spPr>
              <a:xfrm>
                <a:off x="1347106" y="3178002"/>
                <a:ext cx="2328211" cy="584775"/>
              </a:xfrm>
              <a:prstGeom prst="rect">
                <a:avLst/>
              </a:prstGeom>
              <a:noFill/>
            </p:spPr>
            <p:txBody>
              <a:bodyPr wrap="square">
                <a:spAutoFit/>
              </a:bodyPr>
              <a:lstStyle/>
              <a:p>
                <a:r>
                  <a:rPr lang="en-GB" sz="1600" dirty="0">
                    <a:solidFill>
                      <a:schemeClr val="tx1"/>
                    </a:solidFill>
                    <a:latin typeface="Roboto Light "/>
                  </a:rPr>
                  <a:t>A level or T </a:t>
                </a:r>
                <a:r>
                  <a:rPr lang="en-GB" sz="1600" dirty="0">
                    <a:latin typeface="Roboto Light "/>
                  </a:rPr>
                  <a:t>l</a:t>
                </a:r>
                <a:r>
                  <a:rPr lang="en-GB" sz="1600" dirty="0">
                    <a:solidFill>
                      <a:schemeClr val="tx1"/>
                    </a:solidFill>
                    <a:latin typeface="Roboto Light "/>
                  </a:rPr>
                  <a:t>evel is a </a:t>
                </a:r>
                <a:endParaRPr lang="en-GB" sz="1600" dirty="0">
                  <a:latin typeface="Roboto Light "/>
                </a:endParaRPr>
              </a:p>
              <a:p>
                <a:r>
                  <a:rPr lang="en-GB" sz="1600" b="1" dirty="0">
                    <a:solidFill>
                      <a:schemeClr val="tx1"/>
                    </a:solidFill>
                    <a:latin typeface="Roboto Light "/>
                  </a:rPr>
                  <a:t>Level 3 qualification</a:t>
                </a:r>
                <a:endParaRPr lang="en-GB" sz="1600" dirty="0"/>
              </a:p>
            </p:txBody>
          </p:sp>
        </p:grpSp>
        <p:sp>
          <p:nvSpPr>
            <p:cNvPr id="39" name="TextBox 38">
              <a:extLst>
                <a:ext uri="{FF2B5EF4-FFF2-40B4-BE49-F238E27FC236}">
                  <a16:creationId xmlns:a16="http://schemas.microsoft.com/office/drawing/2014/main" id="{0374A1B2-E71D-5542-ABD8-138D4BE53A89}"/>
                </a:ext>
              </a:extLst>
            </p:cNvPr>
            <p:cNvSpPr txBox="1"/>
            <p:nvPr/>
          </p:nvSpPr>
          <p:spPr>
            <a:xfrm>
              <a:off x="4670319" y="769441"/>
              <a:ext cx="4025724" cy="923330"/>
            </a:xfrm>
            <a:prstGeom prst="rect">
              <a:avLst/>
            </a:prstGeom>
            <a:noFill/>
          </p:spPr>
          <p:txBody>
            <a:bodyPr wrap="square">
              <a:spAutoFit/>
            </a:bodyPr>
            <a:lstStyle/>
            <a:p>
              <a:endParaRPr lang="en-GB" sz="1800" dirty="0"/>
            </a:p>
            <a:p>
              <a:r>
                <a:rPr lang="en-GB" sz="1800" dirty="0">
                  <a:latin typeface="Roboto Light" panose="02000000000000000000" pitchFamily="2" charset="0"/>
                  <a:ea typeface="Roboto Light" panose="02000000000000000000" pitchFamily="2" charset="0"/>
                  <a:cs typeface="Roboto Light" panose="02000000000000000000" pitchFamily="2" charset="0"/>
                </a:rPr>
                <a:t>For example, </a:t>
              </a:r>
              <a:r>
                <a:rPr lang="en-GB" dirty="0">
                  <a:latin typeface="Roboto Light" panose="02000000000000000000" pitchFamily="2" charset="0"/>
                  <a:ea typeface="Roboto Light" panose="02000000000000000000" pitchFamily="2" charset="0"/>
                  <a:cs typeface="Roboto Light" panose="02000000000000000000" pitchFamily="2" charset="0"/>
                </a:rPr>
                <a:t>in </a:t>
              </a:r>
              <a:r>
                <a:rPr lang="en-GB" sz="1800" dirty="0">
                  <a:latin typeface="Roboto Light" panose="02000000000000000000" pitchFamily="2" charset="0"/>
                  <a:ea typeface="Roboto Light" panose="02000000000000000000" pitchFamily="2" charset="0"/>
                  <a:cs typeface="Roboto Light" panose="02000000000000000000" pitchFamily="2" charset="0"/>
                </a:rPr>
                <a:t>England, Northern Ireland and Wales: </a:t>
              </a:r>
            </a:p>
          </p:txBody>
        </p:sp>
        <p:sp>
          <p:nvSpPr>
            <p:cNvPr id="42" name="Text Placeholder 7">
              <a:extLst>
                <a:ext uri="{FF2B5EF4-FFF2-40B4-BE49-F238E27FC236}">
                  <a16:creationId xmlns:a16="http://schemas.microsoft.com/office/drawing/2014/main" id="{885F36D5-7139-5CD9-A323-8CC0081C35CA}"/>
                </a:ext>
              </a:extLst>
            </p:cNvPr>
            <p:cNvSpPr txBox="1">
              <a:spLocks/>
            </p:cNvSpPr>
            <p:nvPr/>
          </p:nvSpPr>
          <p:spPr>
            <a:xfrm>
              <a:off x="4758255" y="3575904"/>
              <a:ext cx="4010023" cy="81047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solidFill>
                    <a:schemeClr val="tx1"/>
                  </a:solidFill>
                  <a:latin typeface="Roboto Light" panose="02000000000000000000" pitchFamily="2" charset="0"/>
                </a:rPr>
                <a:t>Did you know?</a:t>
              </a:r>
            </a:p>
            <a:p>
              <a:pPr marL="0" indent="0">
                <a:buFont typeface="Wingdings" pitchFamily="2" charset="2"/>
                <a:buNone/>
              </a:pPr>
              <a:r>
                <a:rPr lang="en-GB" sz="1400" dirty="0">
                  <a:solidFill>
                    <a:schemeClr val="tx1"/>
                  </a:solidFill>
                  <a:latin typeface="Roboto Light" panose="02000000000000000000" pitchFamily="2" charset="0"/>
                </a:rPr>
                <a:t>An apprenticeship offering a degree may also be called a Level 6 or Higher Apprenticeship</a:t>
              </a:r>
            </a:p>
          </p:txBody>
        </p:sp>
      </p:grpSp>
    </p:spTree>
    <p:extLst>
      <p:ext uri="{BB962C8B-B14F-4D97-AF65-F5344CB8AC3E}">
        <p14:creationId xmlns:p14="http://schemas.microsoft.com/office/powerpoint/2010/main" val="2452900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3E6621-8913-71DB-58B5-3BB9C2A1473B}"/>
              </a:ext>
            </a:extLst>
          </p:cNvPr>
          <p:cNvSpPr>
            <a:spLocks noGrp="1"/>
          </p:cNvSpPr>
          <p:nvPr>
            <p:ph type="dt" sz="half" idx="2"/>
          </p:nvPr>
        </p:nvSpPr>
        <p:spPr/>
        <p:txBody>
          <a:bodyPr/>
          <a:lstStyle/>
          <a:p>
            <a:fld id="{E13ED7F5-D386-9F4E-93F6-FF04FAB3DF3D}" type="datetime4">
              <a:rPr lang="en-GB" smtClean="0"/>
              <a:pPr/>
              <a:t>02 October 2024</a:t>
            </a:fld>
            <a:endParaRPr lang="en-US" dirty="0"/>
          </a:p>
        </p:txBody>
      </p:sp>
      <p:sp>
        <p:nvSpPr>
          <p:cNvPr id="4" name="Slide Number Placeholder 3">
            <a:extLst>
              <a:ext uri="{FF2B5EF4-FFF2-40B4-BE49-F238E27FC236}">
                <a16:creationId xmlns:a16="http://schemas.microsoft.com/office/drawing/2014/main" id="{33CF114A-1719-C451-E25F-07D01E65C44F}"/>
              </a:ext>
            </a:extLst>
          </p:cNvPr>
          <p:cNvSpPr>
            <a:spLocks noGrp="1"/>
          </p:cNvSpPr>
          <p:nvPr>
            <p:ph type="sldNum" sz="quarter" idx="4"/>
          </p:nvPr>
        </p:nvSpPr>
        <p:spPr/>
        <p:txBody>
          <a:bodyPr/>
          <a:lstStyle/>
          <a:p>
            <a:r>
              <a:rPr lang="en-US" dirty="0"/>
              <a:t>|   </a:t>
            </a:r>
            <a:fld id="{D7A593A7-184A-6D43-8A36-702213271FF9}" type="slidenum">
              <a:rPr lang="en-US" smtClean="0"/>
              <a:pPr/>
              <a:t>19</a:t>
            </a:fld>
            <a:endParaRPr lang="en-US" dirty="0"/>
          </a:p>
        </p:txBody>
      </p:sp>
      <p:sp>
        <p:nvSpPr>
          <p:cNvPr id="5" name="Footer Placeholder 4">
            <a:extLst>
              <a:ext uri="{FF2B5EF4-FFF2-40B4-BE49-F238E27FC236}">
                <a16:creationId xmlns:a16="http://schemas.microsoft.com/office/drawing/2014/main" id="{EB3C4CC2-BBD0-F70C-D706-B021287018D7}"/>
              </a:ext>
            </a:extLst>
          </p:cNvPr>
          <p:cNvSpPr>
            <a:spLocks noGrp="1"/>
          </p:cNvSpPr>
          <p:nvPr>
            <p:ph type="ftr" sz="quarter" idx="3"/>
          </p:nvPr>
        </p:nvSpPr>
        <p:spPr/>
        <p:txBody>
          <a:bodyPr/>
          <a:lstStyle/>
          <a:p>
            <a:r>
              <a:rPr lang="en-US" dirty="0"/>
              <a:t>Security marking: </a:t>
            </a:r>
            <a:r>
              <a:rPr lang="en-US" b="1" dirty="0"/>
              <a:t>PUBLIC</a:t>
            </a:r>
          </a:p>
        </p:txBody>
      </p:sp>
      <p:sp>
        <p:nvSpPr>
          <p:cNvPr id="18" name="Text Placeholder 7">
            <a:extLst>
              <a:ext uri="{FF2B5EF4-FFF2-40B4-BE49-F238E27FC236}">
                <a16:creationId xmlns:a16="http://schemas.microsoft.com/office/drawing/2014/main" id="{CE5BB0C8-A407-5488-D16A-EC9A2F4CF506}"/>
              </a:ext>
            </a:extLst>
          </p:cNvPr>
          <p:cNvSpPr txBox="1">
            <a:spLocks/>
          </p:cNvSpPr>
          <p:nvPr/>
        </p:nvSpPr>
        <p:spPr>
          <a:xfrm>
            <a:off x="4512559" y="1037478"/>
            <a:ext cx="4354585" cy="276999"/>
          </a:xfrm>
          <a:prstGeom prst="rect">
            <a:avLst/>
          </a:prstGeom>
        </p:spPr>
        <p:txBody>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b="1" dirty="0">
                <a:latin typeface="Roboto Light" panose="02000000000000000000" pitchFamily="2" charset="0"/>
              </a:rPr>
              <a:t>Apprenticeships work in levels in Scotland too</a:t>
            </a:r>
          </a:p>
        </p:txBody>
      </p:sp>
      <p:graphicFrame>
        <p:nvGraphicFramePr>
          <p:cNvPr id="19" name="Table 29">
            <a:extLst>
              <a:ext uri="{FF2B5EF4-FFF2-40B4-BE49-F238E27FC236}">
                <a16:creationId xmlns:a16="http://schemas.microsoft.com/office/drawing/2014/main" id="{0073EF6A-50A4-D56D-9364-C3144CF7E972}"/>
              </a:ext>
            </a:extLst>
          </p:cNvPr>
          <p:cNvGraphicFramePr>
            <a:graphicFrameLocks noGrp="1" noDrilldown="1" noMove="1" noResize="1"/>
          </p:cNvGraphicFramePr>
          <p:nvPr>
            <p:extLst>
              <p:ext uri="{D42A27DB-BD31-4B8C-83A1-F6EECF244321}">
                <p14:modId xmlns:p14="http://schemas.microsoft.com/office/powerpoint/2010/main" val="3358960568"/>
              </p:ext>
            </p:extLst>
          </p:nvPr>
        </p:nvGraphicFramePr>
        <p:xfrm>
          <a:off x="5860806" y="1629835"/>
          <a:ext cx="1507405" cy="1076558"/>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45038">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 4-6</a:t>
                      </a:r>
                    </a:p>
                  </a:txBody>
                  <a:tcPr>
                    <a:solidFill>
                      <a:srgbClr val="FBC651"/>
                    </a:solidFill>
                  </a:tcPr>
                </a:tc>
                <a:extLst>
                  <a:ext uri="{0D108BD9-81ED-4DB2-BD59-A6C34878D82A}">
                    <a16:rowId xmlns:a16="http://schemas.microsoft.com/office/drawing/2014/main" val="1912833817"/>
                  </a:ext>
                </a:extLst>
              </a:tr>
              <a:tr h="359687">
                <a:tc>
                  <a:txBody>
                    <a:bodyPr/>
                    <a:lstStyle/>
                    <a:p>
                      <a:pPr algn="ctr"/>
                      <a:r>
                        <a:rPr lang="en-GB" sz="1400" b="0" dirty="0">
                          <a:solidFill>
                            <a:schemeClr val="tx1"/>
                          </a:solidFill>
                        </a:rPr>
                        <a:t>Foundation</a:t>
                      </a:r>
                    </a:p>
                    <a:p>
                      <a:pPr algn="ctr"/>
                      <a:r>
                        <a:rPr lang="en-GB" sz="1400" b="0" dirty="0">
                          <a:solidFill>
                            <a:schemeClr val="tx1"/>
                          </a:solidFill>
                        </a:rPr>
                        <a:t>Apprenticeship</a:t>
                      </a:r>
                    </a:p>
                    <a:p>
                      <a:pPr algn="ctr"/>
                      <a:endParaRPr lang="en-GB" sz="1400" dirty="0"/>
                    </a:p>
                  </a:txBody>
                  <a:tcPr anchor="ctr">
                    <a:solidFill>
                      <a:srgbClr val="E7D7C1"/>
                    </a:solidFill>
                  </a:tcPr>
                </a:tc>
                <a:extLst>
                  <a:ext uri="{0D108BD9-81ED-4DB2-BD59-A6C34878D82A}">
                    <a16:rowId xmlns:a16="http://schemas.microsoft.com/office/drawing/2014/main" val="4135122571"/>
                  </a:ext>
                </a:extLst>
              </a:tr>
            </a:tbl>
          </a:graphicData>
        </a:graphic>
      </p:graphicFrame>
      <p:graphicFrame>
        <p:nvGraphicFramePr>
          <p:cNvPr id="20" name="Table 19">
            <a:extLst>
              <a:ext uri="{FF2B5EF4-FFF2-40B4-BE49-F238E27FC236}">
                <a16:creationId xmlns:a16="http://schemas.microsoft.com/office/drawing/2014/main" id="{32B4F6AD-AEED-F064-14A8-BF607DF154F8}"/>
              </a:ext>
            </a:extLst>
          </p:cNvPr>
          <p:cNvGraphicFramePr>
            <a:graphicFrameLocks noGrp="1" noDrilldown="1" noMove="1" noResize="1"/>
          </p:cNvGraphicFramePr>
          <p:nvPr>
            <p:extLst>
              <p:ext uri="{D42A27DB-BD31-4B8C-83A1-F6EECF244321}">
                <p14:modId xmlns:p14="http://schemas.microsoft.com/office/powerpoint/2010/main" val="1880636931"/>
              </p:ext>
            </p:extLst>
          </p:nvPr>
        </p:nvGraphicFramePr>
        <p:xfrm>
          <a:off x="4795776" y="3051099"/>
          <a:ext cx="1507405" cy="1084524"/>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5300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Levels 5+</a:t>
                      </a:r>
                    </a:p>
                  </a:txBody>
                  <a:tcPr>
                    <a:solidFill>
                      <a:srgbClr val="5DB88D"/>
                    </a:solidFill>
                  </a:tcPr>
                </a:tc>
                <a:extLst>
                  <a:ext uri="{0D108BD9-81ED-4DB2-BD59-A6C34878D82A}">
                    <a16:rowId xmlns:a16="http://schemas.microsoft.com/office/drawing/2014/main" val="1912833817"/>
                  </a:ext>
                </a:extLst>
              </a:tr>
              <a:tr h="3596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Modern Apprenticeship</a:t>
                      </a:r>
                    </a:p>
                    <a:p>
                      <a:pPr algn="ctr"/>
                      <a:endParaRPr lang="en-GB" sz="1400" dirty="0"/>
                    </a:p>
                  </a:txBody>
                  <a:tcPr anchor="ctr">
                    <a:solidFill>
                      <a:srgbClr val="C0D3CB"/>
                    </a:solidFill>
                  </a:tcPr>
                </a:tc>
                <a:extLst>
                  <a:ext uri="{0D108BD9-81ED-4DB2-BD59-A6C34878D82A}">
                    <a16:rowId xmlns:a16="http://schemas.microsoft.com/office/drawing/2014/main" val="4135122571"/>
                  </a:ext>
                </a:extLst>
              </a:tr>
            </a:tbl>
          </a:graphicData>
        </a:graphic>
      </p:graphicFrame>
      <p:graphicFrame>
        <p:nvGraphicFramePr>
          <p:cNvPr id="21" name="Table 20">
            <a:extLst>
              <a:ext uri="{FF2B5EF4-FFF2-40B4-BE49-F238E27FC236}">
                <a16:creationId xmlns:a16="http://schemas.microsoft.com/office/drawing/2014/main" id="{E05D9034-E62E-DF6B-773D-B8D0314A37BB}"/>
              </a:ext>
            </a:extLst>
          </p:cNvPr>
          <p:cNvGraphicFramePr>
            <a:graphicFrameLocks noGrp="1" noDrilldown="1" noMove="1" noResize="1"/>
          </p:cNvGraphicFramePr>
          <p:nvPr>
            <p:extLst>
              <p:ext uri="{D42A27DB-BD31-4B8C-83A1-F6EECF244321}">
                <p14:modId xmlns:p14="http://schemas.microsoft.com/office/powerpoint/2010/main" val="965229709"/>
              </p:ext>
            </p:extLst>
          </p:nvPr>
        </p:nvGraphicFramePr>
        <p:xfrm>
          <a:off x="6996303" y="3049540"/>
          <a:ext cx="1507405" cy="1093767"/>
        </p:xfrm>
        <a:graphic>
          <a:graphicData uri="http://schemas.openxmlformats.org/drawingml/2006/table">
            <a:tbl>
              <a:tblPr firstRow="1" bandRow="1">
                <a:tableStyleId>{5C22544A-7EE6-4342-B048-85BDC9FD1C3A}</a:tableStyleId>
              </a:tblPr>
              <a:tblGrid>
                <a:gridCol w="1507405">
                  <a:extLst>
                    <a:ext uri="{9D8B030D-6E8A-4147-A177-3AD203B41FA5}">
                      <a16:colId xmlns:a16="http://schemas.microsoft.com/office/drawing/2014/main" val="847960304"/>
                    </a:ext>
                  </a:extLst>
                </a:gridCol>
              </a:tblGrid>
              <a:tr h="36224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SCQF Level 8-11</a:t>
                      </a:r>
                    </a:p>
                  </a:txBody>
                  <a:tcPr>
                    <a:solidFill>
                      <a:srgbClr val="3B92D9"/>
                    </a:solidFill>
                  </a:tcPr>
                </a:tc>
                <a:extLst>
                  <a:ext uri="{0D108BD9-81ED-4DB2-BD59-A6C34878D82A}">
                    <a16:rowId xmlns:a16="http://schemas.microsoft.com/office/drawing/2014/main" val="1912833817"/>
                  </a:ext>
                </a:extLst>
              </a:tr>
              <a:tr h="35968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0" dirty="0">
                          <a:solidFill>
                            <a:schemeClr val="tx1"/>
                          </a:solidFill>
                        </a:rPr>
                        <a:t>Graduate Apprenticeship</a:t>
                      </a:r>
                    </a:p>
                    <a:p>
                      <a:pPr algn="ctr"/>
                      <a:endParaRPr lang="en-GB" sz="1400" dirty="0"/>
                    </a:p>
                  </a:txBody>
                  <a:tcPr anchor="ctr">
                    <a:solidFill>
                      <a:srgbClr val="BDCADE"/>
                    </a:solidFill>
                  </a:tcPr>
                </a:tc>
                <a:extLst>
                  <a:ext uri="{0D108BD9-81ED-4DB2-BD59-A6C34878D82A}">
                    <a16:rowId xmlns:a16="http://schemas.microsoft.com/office/drawing/2014/main" val="4135122571"/>
                  </a:ext>
                </a:extLst>
              </a:tr>
            </a:tbl>
          </a:graphicData>
        </a:graphic>
      </p:graphicFrame>
      <p:sp>
        <p:nvSpPr>
          <p:cNvPr id="10" name="TextBox 9">
            <a:extLst>
              <a:ext uri="{FF2B5EF4-FFF2-40B4-BE49-F238E27FC236}">
                <a16:creationId xmlns:a16="http://schemas.microsoft.com/office/drawing/2014/main" id="{3570CD6B-FE81-02DF-1BE8-CB5DB6F1E3AF}"/>
              </a:ext>
            </a:extLst>
          </p:cNvPr>
          <p:cNvSpPr txBox="1"/>
          <p:nvPr/>
        </p:nvSpPr>
        <p:spPr>
          <a:xfrm>
            <a:off x="315734" y="458812"/>
            <a:ext cx="4240263" cy="584775"/>
          </a:xfrm>
          <a:prstGeom prst="rect">
            <a:avLst/>
          </a:prstGeom>
          <a:noFill/>
        </p:spPr>
        <p:txBody>
          <a:bodyPr wrap="none" rtlCol="0">
            <a:spAutoFit/>
          </a:bodyPr>
          <a:lstStyle/>
          <a:p>
            <a:r>
              <a:rPr lang="en-GB" sz="3200" b="1" dirty="0">
                <a:latin typeface="Roboto "/>
              </a:rPr>
              <a:t>What am I doing now?</a:t>
            </a:r>
          </a:p>
        </p:txBody>
      </p:sp>
      <p:grpSp>
        <p:nvGrpSpPr>
          <p:cNvPr id="2" name="Group 1">
            <a:extLst>
              <a:ext uri="{FF2B5EF4-FFF2-40B4-BE49-F238E27FC236}">
                <a16:creationId xmlns:a16="http://schemas.microsoft.com/office/drawing/2014/main" id="{6EF98EA3-7933-7EEE-8993-9B9B7506D5B1}"/>
              </a:ext>
            </a:extLst>
          </p:cNvPr>
          <p:cNvGrpSpPr/>
          <p:nvPr/>
        </p:nvGrpSpPr>
        <p:grpSpPr>
          <a:xfrm>
            <a:off x="486835" y="1314477"/>
            <a:ext cx="4025724" cy="2504282"/>
            <a:chOff x="4676990" y="972627"/>
            <a:chExt cx="4025724" cy="2504282"/>
          </a:xfrm>
        </p:grpSpPr>
        <p:sp>
          <p:nvSpPr>
            <p:cNvPr id="24" name="TextBox 23">
              <a:extLst>
                <a:ext uri="{FF2B5EF4-FFF2-40B4-BE49-F238E27FC236}">
                  <a16:creationId xmlns:a16="http://schemas.microsoft.com/office/drawing/2014/main" id="{FA493D91-7E3A-EF81-C62B-9FEF3EC3E587}"/>
                </a:ext>
              </a:extLst>
            </p:cNvPr>
            <p:cNvSpPr txBox="1"/>
            <p:nvPr/>
          </p:nvSpPr>
          <p:spPr>
            <a:xfrm>
              <a:off x="4676990" y="972627"/>
              <a:ext cx="4025724" cy="646331"/>
            </a:xfrm>
            <a:prstGeom prst="rect">
              <a:avLst/>
            </a:prstGeom>
            <a:noFill/>
          </p:spPr>
          <p:txBody>
            <a:bodyPr wrap="square">
              <a:spAutoFit/>
            </a:bodyPr>
            <a:lstStyle/>
            <a:p>
              <a:endParaRPr lang="en-GB" sz="1800" dirty="0"/>
            </a:p>
            <a:p>
              <a:r>
                <a:rPr lang="en-GB" sz="1800" dirty="0">
                  <a:latin typeface="Roboto Light" panose="02000000000000000000" pitchFamily="2" charset="0"/>
                  <a:ea typeface="Roboto Light" panose="02000000000000000000" pitchFamily="2" charset="0"/>
                  <a:cs typeface="Roboto Light" panose="02000000000000000000" pitchFamily="2" charset="0"/>
                </a:rPr>
                <a:t>For example, </a:t>
              </a:r>
              <a:r>
                <a:rPr lang="en-GB" dirty="0">
                  <a:latin typeface="Roboto Light" panose="02000000000000000000" pitchFamily="2" charset="0"/>
                  <a:ea typeface="Roboto Light" panose="02000000000000000000" pitchFamily="2" charset="0"/>
                  <a:cs typeface="Roboto Light" panose="02000000000000000000" pitchFamily="2" charset="0"/>
                </a:rPr>
                <a:t>in </a:t>
              </a:r>
              <a:r>
                <a:rPr lang="en-GB" sz="1800" dirty="0">
                  <a:latin typeface="Roboto Light" panose="02000000000000000000" pitchFamily="2" charset="0"/>
                  <a:ea typeface="Roboto Light" panose="02000000000000000000" pitchFamily="2" charset="0"/>
                  <a:cs typeface="Roboto Light" panose="02000000000000000000" pitchFamily="2" charset="0"/>
                </a:rPr>
                <a:t>Scotland</a:t>
              </a:r>
              <a:r>
                <a:rPr lang="en-GB" dirty="0">
                  <a:latin typeface="Roboto Light" panose="02000000000000000000" pitchFamily="2" charset="0"/>
                  <a:ea typeface="Roboto Light" panose="02000000000000000000" pitchFamily="2" charset="0"/>
                  <a:cs typeface="Roboto Light" panose="02000000000000000000" pitchFamily="2" charset="0"/>
                </a:rPr>
                <a:t>:</a:t>
              </a:r>
              <a:endParaRPr lang="en-GB" sz="1800" dirty="0">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5" name="Group 24">
              <a:extLst>
                <a:ext uri="{FF2B5EF4-FFF2-40B4-BE49-F238E27FC236}">
                  <a16:creationId xmlns:a16="http://schemas.microsoft.com/office/drawing/2014/main" id="{3BF754FA-4A45-895E-A0B7-24DBC756565A}"/>
                </a:ext>
              </a:extLst>
            </p:cNvPr>
            <p:cNvGrpSpPr/>
            <p:nvPr/>
          </p:nvGrpSpPr>
          <p:grpSpPr>
            <a:xfrm>
              <a:off x="4858038" y="1870095"/>
              <a:ext cx="3723514" cy="1606814"/>
              <a:chOff x="743440" y="2155963"/>
              <a:chExt cx="3723514" cy="1606814"/>
            </a:xfrm>
          </p:grpSpPr>
          <p:grpSp>
            <p:nvGrpSpPr>
              <p:cNvPr id="26" name="Group 25">
                <a:extLst>
                  <a:ext uri="{FF2B5EF4-FFF2-40B4-BE49-F238E27FC236}">
                    <a16:creationId xmlns:a16="http://schemas.microsoft.com/office/drawing/2014/main" id="{2D52D525-C257-B478-1872-115BB2882E53}"/>
                  </a:ext>
                </a:extLst>
              </p:cNvPr>
              <p:cNvGrpSpPr/>
              <p:nvPr/>
            </p:nvGrpSpPr>
            <p:grpSpPr>
              <a:xfrm>
                <a:off x="743440" y="2209266"/>
                <a:ext cx="500456" cy="500456"/>
                <a:chOff x="1503755" y="1825461"/>
                <a:chExt cx="500456" cy="500456"/>
              </a:xfrm>
              <a:solidFill>
                <a:srgbClr val="1F2834"/>
              </a:solidFill>
            </p:grpSpPr>
            <p:sp>
              <p:nvSpPr>
                <p:cNvPr id="32" name="Oval 31">
                  <a:extLst>
                    <a:ext uri="{FF2B5EF4-FFF2-40B4-BE49-F238E27FC236}">
                      <a16:creationId xmlns:a16="http://schemas.microsoft.com/office/drawing/2014/main" id="{5E50D6A2-618B-F4AC-F425-604C7CCD06BD}"/>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D3F043B6-C2DA-3E22-23E7-61AD216548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27" name="TextBox 26">
                <a:extLst>
                  <a:ext uri="{FF2B5EF4-FFF2-40B4-BE49-F238E27FC236}">
                    <a16:creationId xmlns:a16="http://schemas.microsoft.com/office/drawing/2014/main" id="{02D41935-5FC6-ECE4-B51F-18E7E7DF52B8}"/>
                  </a:ext>
                </a:extLst>
              </p:cNvPr>
              <p:cNvSpPr txBox="1"/>
              <p:nvPr/>
            </p:nvSpPr>
            <p:spPr>
              <a:xfrm>
                <a:off x="1347106" y="2155963"/>
                <a:ext cx="3026185" cy="584775"/>
              </a:xfrm>
              <a:prstGeom prst="rect">
                <a:avLst/>
              </a:prstGeom>
              <a:noFill/>
            </p:spPr>
            <p:txBody>
              <a:bodyPr wrap="square">
                <a:spAutoFit/>
              </a:bodyPr>
              <a:lstStyle/>
              <a:p>
                <a:r>
                  <a:rPr lang="en-GB" sz="1600" dirty="0">
                    <a:latin typeface="Roboto Light "/>
                  </a:rPr>
                  <a:t>Scottish National Level 5 is a </a:t>
                </a:r>
              </a:p>
              <a:p>
                <a:r>
                  <a:rPr lang="en-GB" sz="1600" b="1" dirty="0">
                    <a:latin typeface="Roboto Light "/>
                  </a:rPr>
                  <a:t>SCQF Level 5 qualification</a:t>
                </a:r>
              </a:p>
            </p:txBody>
          </p:sp>
          <p:grpSp>
            <p:nvGrpSpPr>
              <p:cNvPr id="28" name="Group 27">
                <a:extLst>
                  <a:ext uri="{FF2B5EF4-FFF2-40B4-BE49-F238E27FC236}">
                    <a16:creationId xmlns:a16="http://schemas.microsoft.com/office/drawing/2014/main" id="{FB223B60-4DC2-DECE-0948-F531090E02CC}"/>
                  </a:ext>
                </a:extLst>
              </p:cNvPr>
              <p:cNvGrpSpPr/>
              <p:nvPr/>
            </p:nvGrpSpPr>
            <p:grpSpPr>
              <a:xfrm>
                <a:off x="743440" y="3211996"/>
                <a:ext cx="500456" cy="500456"/>
                <a:chOff x="1503755" y="1825461"/>
                <a:chExt cx="500456" cy="500456"/>
              </a:xfrm>
              <a:solidFill>
                <a:srgbClr val="1F2834"/>
              </a:solidFill>
            </p:grpSpPr>
            <p:sp>
              <p:nvSpPr>
                <p:cNvPr id="30" name="Oval 29">
                  <a:extLst>
                    <a:ext uri="{FF2B5EF4-FFF2-40B4-BE49-F238E27FC236}">
                      <a16:creationId xmlns:a16="http://schemas.microsoft.com/office/drawing/2014/main" id="{7F182A91-04B5-3AD8-191E-D269A4F04163}"/>
                    </a:ext>
                  </a:extLst>
                </p:cNvPr>
                <p:cNvSpPr/>
                <p:nvPr/>
              </p:nvSpPr>
              <p:spPr>
                <a:xfrm>
                  <a:off x="1503755" y="182546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954AAF7-6A73-B731-670C-EA6C42F3B7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29" name="TextBox 28">
                <a:extLst>
                  <a:ext uri="{FF2B5EF4-FFF2-40B4-BE49-F238E27FC236}">
                    <a16:creationId xmlns:a16="http://schemas.microsoft.com/office/drawing/2014/main" id="{EC8009E5-4F44-03FF-14C9-5F56D0E16F9C}"/>
                  </a:ext>
                </a:extLst>
              </p:cNvPr>
              <p:cNvSpPr txBox="1"/>
              <p:nvPr/>
            </p:nvSpPr>
            <p:spPr>
              <a:xfrm>
                <a:off x="1347106" y="3178002"/>
                <a:ext cx="3119848" cy="584775"/>
              </a:xfrm>
              <a:prstGeom prst="rect">
                <a:avLst/>
              </a:prstGeom>
              <a:noFill/>
            </p:spPr>
            <p:txBody>
              <a:bodyPr wrap="square">
                <a:spAutoFit/>
              </a:bodyPr>
              <a:lstStyle/>
              <a:p>
                <a:r>
                  <a:rPr lang="en-GB" sz="1600" dirty="0">
                    <a:latin typeface="Roboto Light "/>
                  </a:rPr>
                  <a:t>Scottish Higher is a </a:t>
                </a:r>
              </a:p>
              <a:p>
                <a:r>
                  <a:rPr lang="en-GB" sz="1600" b="1" dirty="0">
                    <a:latin typeface="Roboto Light "/>
                  </a:rPr>
                  <a:t>SCQF Level 6 qualification</a:t>
                </a:r>
              </a:p>
            </p:txBody>
          </p:sp>
        </p:grpSp>
      </p:grpSp>
    </p:spTree>
    <p:custDataLst>
      <p:tags r:id="rId1"/>
    </p:custDataLst>
    <p:extLst>
      <p:ext uri="{BB962C8B-B14F-4D97-AF65-F5344CB8AC3E}">
        <p14:creationId xmlns:p14="http://schemas.microsoft.com/office/powerpoint/2010/main" val="4007609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195BFEB-F0F1-4E6E-A281-64A8CD1408C2}"/>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7" name="Slide Number Placeholder 6">
            <a:extLst>
              <a:ext uri="{FF2B5EF4-FFF2-40B4-BE49-F238E27FC236}">
                <a16:creationId xmlns:a16="http://schemas.microsoft.com/office/drawing/2014/main" id="{7C785E20-ED85-4975-B0AD-9687323D46D6}"/>
              </a:ext>
            </a:extLst>
          </p:cNvPr>
          <p:cNvSpPr>
            <a:spLocks noGrp="1"/>
          </p:cNvSpPr>
          <p:nvPr>
            <p:ph type="sldNum" sz="quarter" idx="4"/>
          </p:nvPr>
        </p:nvSpPr>
        <p:spPr/>
        <p:txBody>
          <a:bodyPr/>
          <a:lstStyle/>
          <a:p>
            <a:r>
              <a:rPr lang="en-US"/>
              <a:t>|   </a:t>
            </a:r>
            <a:fld id="{D7A593A7-184A-6D43-8A36-702213271FF9}" type="slidenum">
              <a:rPr lang="en-US" smtClean="0"/>
              <a:pPr/>
              <a:t>2</a:t>
            </a:fld>
            <a:endParaRPr lang="en-US"/>
          </a:p>
        </p:txBody>
      </p:sp>
      <p:sp>
        <p:nvSpPr>
          <p:cNvPr id="8" name="Footer Placeholder 7">
            <a:extLst>
              <a:ext uri="{FF2B5EF4-FFF2-40B4-BE49-F238E27FC236}">
                <a16:creationId xmlns:a16="http://schemas.microsoft.com/office/drawing/2014/main" id="{06648065-B8BE-408F-8671-CCB7B45EFC14}"/>
              </a:ext>
            </a:extLst>
          </p:cNvPr>
          <p:cNvSpPr>
            <a:spLocks noGrp="1"/>
          </p:cNvSpPr>
          <p:nvPr>
            <p:ph type="ftr" sz="quarter" idx="3"/>
          </p:nvPr>
        </p:nvSpPr>
        <p:spPr/>
        <p:txBody>
          <a:bodyPr/>
          <a:lstStyle/>
          <a:p>
            <a:r>
              <a:rPr lang="en-US" dirty="0"/>
              <a:t>Security marking: </a:t>
            </a:r>
            <a:r>
              <a:rPr lang="en-US" b="1" dirty="0"/>
              <a:t>PUBLIC</a:t>
            </a:r>
          </a:p>
        </p:txBody>
      </p:sp>
      <p:sp>
        <p:nvSpPr>
          <p:cNvPr id="2" name="Text Placeholder 1">
            <a:extLst>
              <a:ext uri="{FF2B5EF4-FFF2-40B4-BE49-F238E27FC236}">
                <a16:creationId xmlns:a16="http://schemas.microsoft.com/office/drawing/2014/main" id="{FF8148B2-0A76-4C9A-983E-10B4CD6E91DC}"/>
              </a:ext>
            </a:extLst>
          </p:cNvPr>
          <p:cNvSpPr>
            <a:spLocks noGrp="1"/>
          </p:cNvSpPr>
          <p:nvPr>
            <p:ph type="body" idx="4294967295"/>
          </p:nvPr>
        </p:nvSpPr>
        <p:spPr>
          <a:xfrm>
            <a:off x="372233" y="2301043"/>
            <a:ext cx="3868738" cy="323165"/>
          </a:xfrm>
        </p:spPr>
        <p:txBody>
          <a:bodyPr/>
          <a:lstStyle/>
          <a:p>
            <a:pPr marL="0" indent="0">
              <a:buNone/>
            </a:pPr>
            <a:r>
              <a:rPr lang="en-GB" dirty="0">
                <a:latin typeface="Roboto Light" panose="02000000000000000000" pitchFamily="2" charset="0"/>
              </a:rPr>
              <a:t>UCAS </a:t>
            </a:r>
            <a:r>
              <a:rPr lang="en-GB" b="1" dirty="0">
                <a:solidFill>
                  <a:schemeClr val="accent6"/>
                </a:solidFill>
                <a:latin typeface="Roboto Light" panose="02000000000000000000" pitchFamily="2" charset="0"/>
              </a:rPr>
              <a:t>does</a:t>
            </a:r>
            <a:r>
              <a:rPr lang="en-GB" dirty="0">
                <a:latin typeface="Roboto Light" panose="02000000000000000000" pitchFamily="2" charset="0"/>
              </a:rPr>
              <a:t>: </a:t>
            </a:r>
          </a:p>
        </p:txBody>
      </p:sp>
      <p:sp>
        <p:nvSpPr>
          <p:cNvPr id="3" name="Content Placeholder 2">
            <a:extLst>
              <a:ext uri="{FF2B5EF4-FFF2-40B4-BE49-F238E27FC236}">
                <a16:creationId xmlns:a16="http://schemas.microsoft.com/office/drawing/2014/main" id="{0D693E9A-E774-45F1-8852-8574ABE5CAA2}"/>
              </a:ext>
            </a:extLst>
          </p:cNvPr>
          <p:cNvSpPr>
            <a:spLocks noGrp="1"/>
          </p:cNvSpPr>
          <p:nvPr>
            <p:ph sz="half" idx="4294967295"/>
          </p:nvPr>
        </p:nvSpPr>
        <p:spPr>
          <a:xfrm>
            <a:off x="372233" y="2777293"/>
            <a:ext cx="3868738" cy="1949252"/>
          </a:xfrm>
        </p:spPr>
        <p:txBody>
          <a:bodyPr/>
          <a:lstStyle/>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provide information, advice, and support</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process applications </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complete fraud and verification checks</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take part in education sector engagement</a:t>
            </a:r>
          </a:p>
          <a:p>
            <a:pPr>
              <a:buFont typeface="Arial" panose="020B0604020202020204" pitchFamily="34" charset="0"/>
              <a:buChar char="•"/>
            </a:pPr>
            <a:endParaRPr lang="en-GB" dirty="0">
              <a:latin typeface="Roboto Light" panose="02000000000000000000" pitchFamily="2" charset="0"/>
            </a:endParaRPr>
          </a:p>
        </p:txBody>
      </p:sp>
      <p:sp>
        <p:nvSpPr>
          <p:cNvPr id="4" name="Text Placeholder 3">
            <a:extLst>
              <a:ext uri="{FF2B5EF4-FFF2-40B4-BE49-F238E27FC236}">
                <a16:creationId xmlns:a16="http://schemas.microsoft.com/office/drawing/2014/main" id="{AA9EAFD0-5472-4FBC-9F03-15AA3A435C4C}"/>
              </a:ext>
            </a:extLst>
          </p:cNvPr>
          <p:cNvSpPr>
            <a:spLocks noGrp="1"/>
          </p:cNvSpPr>
          <p:nvPr>
            <p:ph type="body" sz="quarter" idx="4294967295"/>
          </p:nvPr>
        </p:nvSpPr>
        <p:spPr>
          <a:xfrm>
            <a:off x="4883980" y="2248585"/>
            <a:ext cx="3887787" cy="323165"/>
          </a:xfrm>
        </p:spPr>
        <p:txBody>
          <a:bodyPr/>
          <a:lstStyle/>
          <a:p>
            <a:pPr marL="0" indent="0">
              <a:buNone/>
            </a:pPr>
            <a:r>
              <a:rPr lang="en-GB" dirty="0">
                <a:latin typeface="Roboto Light" panose="02000000000000000000" pitchFamily="2" charset="0"/>
              </a:rPr>
              <a:t>UCAS </a:t>
            </a:r>
            <a:r>
              <a:rPr lang="en-GB" b="1" dirty="0">
                <a:solidFill>
                  <a:schemeClr val="accent6"/>
                </a:solidFill>
                <a:latin typeface="Roboto Light" panose="02000000000000000000" pitchFamily="2" charset="0"/>
              </a:rPr>
              <a:t>doesn’t</a:t>
            </a:r>
            <a:r>
              <a:rPr lang="en-GB" dirty="0">
                <a:latin typeface="Roboto Light" panose="02000000000000000000" pitchFamily="2" charset="0"/>
              </a:rPr>
              <a:t>:</a:t>
            </a:r>
          </a:p>
        </p:txBody>
      </p:sp>
      <p:sp>
        <p:nvSpPr>
          <p:cNvPr id="5" name="Content Placeholder 4">
            <a:extLst>
              <a:ext uri="{FF2B5EF4-FFF2-40B4-BE49-F238E27FC236}">
                <a16:creationId xmlns:a16="http://schemas.microsoft.com/office/drawing/2014/main" id="{42C61D04-C9E2-432C-A764-49FA3967FC3F}"/>
              </a:ext>
            </a:extLst>
          </p:cNvPr>
          <p:cNvSpPr>
            <a:spLocks noGrp="1"/>
          </p:cNvSpPr>
          <p:nvPr>
            <p:ph sz="quarter" idx="4294967295"/>
          </p:nvPr>
        </p:nvSpPr>
        <p:spPr>
          <a:xfrm>
            <a:off x="4911726" y="2710350"/>
            <a:ext cx="3944937" cy="1949252"/>
          </a:xfrm>
        </p:spPr>
        <p:txBody>
          <a:bodyPr/>
          <a:lstStyle/>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make decisions or offers</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set entry requirements </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advise on finance</a:t>
            </a:r>
          </a:p>
          <a:p>
            <a:pPr>
              <a:spcBef>
                <a:spcPts val="600"/>
              </a:spcBef>
              <a:spcAft>
                <a:spcPts val="600"/>
              </a:spcAft>
              <a:buFont typeface="Arial" panose="020B0604020202020204" pitchFamily="34" charset="0"/>
              <a:buChar char="•"/>
              <a:defRPr/>
            </a:pPr>
            <a:r>
              <a:rPr lang="en-GB" sz="1600" dirty="0">
                <a:latin typeface="Roboto Light" panose="02000000000000000000" pitchFamily="2" charset="0"/>
              </a:rPr>
              <a:t>advise on immigration or visas</a:t>
            </a:r>
          </a:p>
          <a:p>
            <a:pPr>
              <a:buFont typeface="Arial" panose="020B0604020202020204" pitchFamily="34" charset="0"/>
              <a:buChar char="•"/>
            </a:pPr>
            <a:endParaRPr lang="en-GB" dirty="0">
              <a:latin typeface="Roboto Light" panose="02000000000000000000" pitchFamily="2" charset="0"/>
            </a:endParaRPr>
          </a:p>
        </p:txBody>
      </p:sp>
      <p:sp>
        <p:nvSpPr>
          <p:cNvPr id="9" name="Title 8">
            <a:extLst>
              <a:ext uri="{FF2B5EF4-FFF2-40B4-BE49-F238E27FC236}">
                <a16:creationId xmlns:a16="http://schemas.microsoft.com/office/drawing/2014/main" id="{1019B8D0-0021-44D9-B2C5-4EDA505BE45F}"/>
              </a:ext>
            </a:extLst>
          </p:cNvPr>
          <p:cNvSpPr>
            <a:spLocks noGrp="1"/>
          </p:cNvSpPr>
          <p:nvPr>
            <p:ph type="title" idx="4294967295"/>
          </p:nvPr>
        </p:nvSpPr>
        <p:spPr>
          <a:xfrm>
            <a:off x="264993" y="0"/>
            <a:ext cx="7610475" cy="1019175"/>
          </a:xfrm>
        </p:spPr>
        <p:txBody>
          <a:bodyPr/>
          <a:lstStyle/>
          <a:p>
            <a:r>
              <a:rPr lang="en-GB" dirty="0">
                <a:latin typeface="Roboto "/>
              </a:rPr>
              <a:t>What is </a:t>
            </a:r>
            <a:r>
              <a:rPr lang="en-GB" dirty="0">
                <a:solidFill>
                  <a:schemeClr val="accent6"/>
                </a:solidFill>
                <a:latin typeface="Roboto "/>
              </a:rPr>
              <a:t>UCAS</a:t>
            </a:r>
            <a:r>
              <a:rPr lang="en-GB" dirty="0">
                <a:latin typeface="Roboto "/>
              </a:rPr>
              <a:t>? </a:t>
            </a:r>
          </a:p>
        </p:txBody>
      </p:sp>
      <p:sp>
        <p:nvSpPr>
          <p:cNvPr id="29" name="TextBox 28">
            <a:extLst>
              <a:ext uri="{FF2B5EF4-FFF2-40B4-BE49-F238E27FC236}">
                <a16:creationId xmlns:a16="http://schemas.microsoft.com/office/drawing/2014/main" id="{A761D91C-B393-4D89-84F4-6CBDADBFA574}"/>
              </a:ext>
            </a:extLst>
          </p:cNvPr>
          <p:cNvSpPr txBox="1"/>
          <p:nvPr/>
        </p:nvSpPr>
        <p:spPr>
          <a:xfrm>
            <a:off x="264993" y="1436051"/>
            <a:ext cx="8614013" cy="646331"/>
          </a:xfrm>
          <a:prstGeom prst="rect">
            <a:avLst/>
          </a:prstGeom>
          <a:noFill/>
        </p:spPr>
        <p:txBody>
          <a:bodyPr wrap="square">
            <a:spAutoFit/>
          </a:bodyPr>
          <a:lstStyle/>
          <a:p>
            <a:r>
              <a:rPr lang="en-GB" dirty="0">
                <a:latin typeface="Roboto Light" panose="02000000000000000000" pitchFamily="2" charset="0"/>
                <a:ea typeface="Roboto Light" panose="02000000000000000000" pitchFamily="2" charset="0"/>
                <a:cs typeface="Roboto Light" panose="02000000000000000000" pitchFamily="2" charset="0"/>
              </a:rPr>
              <a:t>UCAS is an </a:t>
            </a:r>
            <a:r>
              <a:rPr lang="en-GB" b="1"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independent charity </a:t>
            </a:r>
            <a:r>
              <a:rPr lang="en-GB" dirty="0">
                <a:latin typeface="Roboto Light" panose="02000000000000000000" pitchFamily="2" charset="0"/>
                <a:ea typeface="Roboto Light" panose="02000000000000000000" pitchFamily="2" charset="0"/>
                <a:cs typeface="Roboto Light" panose="02000000000000000000" pitchFamily="2" charset="0"/>
              </a:rPr>
              <a:t>providing information, advice and admissions services. We’re there to help people </a:t>
            </a:r>
            <a:r>
              <a:rPr lang="en-GB" b="1" dirty="0">
                <a:solidFill>
                  <a:schemeClr val="accent6"/>
                </a:solidFill>
                <a:latin typeface="Roboto Light" panose="02000000000000000000" pitchFamily="2" charset="0"/>
                <a:ea typeface="Roboto Light" panose="02000000000000000000" pitchFamily="2" charset="0"/>
                <a:cs typeface="Roboto Light" panose="02000000000000000000" pitchFamily="2" charset="0"/>
              </a:rPr>
              <a:t>discover</a:t>
            </a:r>
            <a:r>
              <a:rPr lang="en-GB" dirty="0">
                <a:latin typeface="Roboto Light" panose="02000000000000000000" pitchFamily="2" charset="0"/>
                <a:ea typeface="Roboto Light" panose="02000000000000000000" pitchFamily="2" charset="0"/>
                <a:cs typeface="Roboto Light" panose="02000000000000000000" pitchFamily="2" charset="0"/>
              </a:rPr>
              <a:t> what their next step might be. </a:t>
            </a:r>
          </a:p>
        </p:txBody>
      </p:sp>
    </p:spTree>
    <p:extLst>
      <p:ext uri="{BB962C8B-B14F-4D97-AF65-F5344CB8AC3E}">
        <p14:creationId xmlns:p14="http://schemas.microsoft.com/office/powerpoint/2010/main" val="2185431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laptops&#10;&#10;Description automatically generated">
            <a:extLst>
              <a:ext uri="{FF2B5EF4-FFF2-40B4-BE49-F238E27FC236}">
                <a16:creationId xmlns:a16="http://schemas.microsoft.com/office/drawing/2014/main" id="{76C3DE64-74DF-FFA6-138C-B6021A04D5BB}"/>
              </a:ext>
            </a:extLst>
          </p:cNvPr>
          <p:cNvPicPr>
            <a:picLocks noGrp="1" noChangeAspect="1"/>
          </p:cNvPicPr>
          <p:nvPr>
            <p:ph type="pic" sz="quarter" idx="10"/>
          </p:nvPr>
        </p:nvPicPr>
        <p:blipFill>
          <a:blip r:embed="rId4"/>
          <a:srcRect l="16806" r="16806"/>
          <a:stretch/>
        </p:blipFill>
        <p:spPr/>
      </p:pic>
      <p:sp>
        <p:nvSpPr>
          <p:cNvPr id="6" name="Text Placeholder 5">
            <a:extLst>
              <a:ext uri="{FF2B5EF4-FFF2-40B4-BE49-F238E27FC236}">
                <a16:creationId xmlns:a16="http://schemas.microsoft.com/office/drawing/2014/main" id="{ED996DF9-FF77-E131-C2BB-F51551E967FE}"/>
              </a:ext>
            </a:extLst>
          </p:cNvPr>
          <p:cNvSpPr>
            <a:spLocks noGrp="1"/>
          </p:cNvSpPr>
          <p:nvPr>
            <p:ph type="body" sz="quarter" idx="12"/>
          </p:nvPr>
        </p:nvSpPr>
        <p:spPr>
          <a:xfrm>
            <a:off x="4830454" y="582286"/>
            <a:ext cx="4010025" cy="3625850"/>
          </a:xfrm>
        </p:spPr>
        <p:txBody>
          <a:bodyPr/>
          <a:lstStyle/>
          <a:p>
            <a:pPr>
              <a:spcAft>
                <a:spcPts val="1200"/>
              </a:spcAft>
              <a:buFont typeface="Arial" panose="020B0604020202020204" pitchFamily="34" charset="0"/>
              <a:buChar char="•"/>
            </a:pPr>
            <a:r>
              <a:rPr lang="en-GB" sz="1500" dirty="0">
                <a:solidFill>
                  <a:schemeClr val="tx1"/>
                </a:solidFill>
                <a:latin typeface="Roboto Light "/>
              </a:rPr>
              <a:t>Anyone 16 and over</a:t>
            </a:r>
          </a:p>
          <a:p>
            <a:pPr>
              <a:spcAft>
                <a:spcPts val="1200"/>
              </a:spcAft>
              <a:buFont typeface="Arial" panose="020B0604020202020204" pitchFamily="34" charset="0"/>
              <a:buChar char="•"/>
            </a:pPr>
            <a:r>
              <a:rPr lang="en-GB" sz="1500" dirty="0">
                <a:solidFill>
                  <a:schemeClr val="tx1"/>
                </a:solidFill>
                <a:latin typeface="Roboto Light "/>
              </a:rPr>
              <a:t>Anyone not in full time education*</a:t>
            </a:r>
          </a:p>
          <a:p>
            <a:pPr>
              <a:spcAft>
                <a:spcPts val="1200"/>
              </a:spcAft>
              <a:buFont typeface="Arial" panose="020B0604020202020204" pitchFamily="34" charset="0"/>
              <a:buChar char="•"/>
            </a:pPr>
            <a:r>
              <a:rPr lang="en-GB" sz="1500" dirty="0">
                <a:solidFill>
                  <a:schemeClr val="tx1"/>
                </a:solidFill>
                <a:latin typeface="Roboto Light "/>
              </a:rPr>
              <a:t>Apprenticeships in Scotland, Wales or England require you to be living in the same country as the apprenticeship</a:t>
            </a:r>
          </a:p>
          <a:p>
            <a:pPr>
              <a:spcAft>
                <a:spcPts val="1200"/>
              </a:spcAft>
              <a:buFont typeface="Arial" panose="020B0604020202020204" pitchFamily="34" charset="0"/>
              <a:buChar char="•"/>
            </a:pPr>
            <a:r>
              <a:rPr lang="en-GB" sz="1500" dirty="0">
                <a:solidFill>
                  <a:schemeClr val="tx1"/>
                </a:solidFill>
                <a:latin typeface="Roboto Light "/>
              </a:rPr>
              <a:t>Apprenticeships in Northern Ireland require you:</a:t>
            </a:r>
          </a:p>
          <a:p>
            <a:pPr lvl="1">
              <a:spcAft>
                <a:spcPts val="1200"/>
              </a:spcAft>
              <a:buFont typeface="Arial" panose="020B0604020202020204" pitchFamily="34" charset="0"/>
              <a:buChar char="•"/>
            </a:pPr>
            <a:r>
              <a:rPr lang="en-GB" sz="1500" b="0" i="0" dirty="0">
                <a:solidFill>
                  <a:schemeClr val="tx1"/>
                </a:solidFill>
                <a:effectLst/>
                <a:latin typeface="Roboto Light "/>
                <a:cs typeface="Calibri Light" panose="020F0302020204030204" pitchFamily="34" charset="0"/>
              </a:rPr>
              <a:t>be employed or be about to take up paid employment in Northern Ireland</a:t>
            </a:r>
          </a:p>
          <a:p>
            <a:pPr lvl="1">
              <a:spcAft>
                <a:spcPts val="1200"/>
              </a:spcAft>
              <a:buFont typeface="Arial" panose="020B0604020202020204" pitchFamily="34" charset="0"/>
              <a:buChar char="•"/>
            </a:pPr>
            <a:r>
              <a:rPr lang="en-GB" sz="1500" b="0" i="0" dirty="0">
                <a:solidFill>
                  <a:schemeClr val="tx1"/>
                </a:solidFill>
                <a:effectLst/>
                <a:latin typeface="Roboto Light "/>
                <a:cs typeface="Calibri Light" panose="020F0302020204030204" pitchFamily="34" charset="0"/>
              </a:rPr>
              <a:t>be working a minimum of 21 hours per week on a permanent contract</a:t>
            </a:r>
          </a:p>
          <a:p>
            <a:pPr lvl="1">
              <a:spcAft>
                <a:spcPts val="1800"/>
              </a:spcAft>
            </a:pPr>
            <a:endParaRPr lang="en-GB" dirty="0"/>
          </a:p>
        </p:txBody>
      </p:sp>
      <p:sp>
        <p:nvSpPr>
          <p:cNvPr id="9" name="TextBox 8">
            <a:extLst>
              <a:ext uri="{FF2B5EF4-FFF2-40B4-BE49-F238E27FC236}">
                <a16:creationId xmlns:a16="http://schemas.microsoft.com/office/drawing/2014/main" id="{E208B932-822F-D9CC-B980-08632455F26C}"/>
              </a:ext>
            </a:extLst>
          </p:cNvPr>
          <p:cNvSpPr txBox="1"/>
          <p:nvPr/>
        </p:nvSpPr>
        <p:spPr>
          <a:xfrm>
            <a:off x="178154" y="287301"/>
            <a:ext cx="4032179" cy="1077218"/>
          </a:xfrm>
          <a:prstGeom prst="rect">
            <a:avLst/>
          </a:prstGeom>
          <a:noFill/>
        </p:spPr>
        <p:txBody>
          <a:bodyPr wrap="square" rtlCol="0">
            <a:spAutoFit/>
          </a:bodyPr>
          <a:lstStyle/>
          <a:p>
            <a:r>
              <a:rPr lang="en-GB" sz="3200" b="1" dirty="0">
                <a:latin typeface="Roboto "/>
              </a:rPr>
              <a:t>Who can start an </a:t>
            </a:r>
          </a:p>
          <a:p>
            <a:r>
              <a:rPr lang="en-GB" sz="3200" b="1" dirty="0">
                <a:latin typeface="Roboto "/>
              </a:rPr>
              <a:t>Apprenticeship?</a:t>
            </a:r>
          </a:p>
        </p:txBody>
      </p:sp>
      <p:sp>
        <p:nvSpPr>
          <p:cNvPr id="10" name="Text Placeholder 5">
            <a:extLst>
              <a:ext uri="{FF2B5EF4-FFF2-40B4-BE49-F238E27FC236}">
                <a16:creationId xmlns:a16="http://schemas.microsoft.com/office/drawing/2014/main" id="{AA4049CF-0CC0-4B2D-F246-BF6AE678B745}"/>
              </a:ext>
            </a:extLst>
          </p:cNvPr>
          <p:cNvSpPr txBox="1">
            <a:spLocks/>
          </p:cNvSpPr>
          <p:nvPr/>
        </p:nvSpPr>
        <p:spPr>
          <a:xfrm>
            <a:off x="4742406" y="4497998"/>
            <a:ext cx="4401594" cy="430887"/>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spcAft>
                <a:spcPts val="1800"/>
              </a:spcAft>
              <a:buNone/>
            </a:pPr>
            <a:r>
              <a:rPr lang="en-GB" sz="1400" dirty="0">
                <a:solidFill>
                  <a:schemeClr val="tx1"/>
                </a:solidFill>
              </a:rPr>
              <a:t>* </a:t>
            </a:r>
            <a:r>
              <a:rPr lang="en-GB" sz="1300" dirty="0">
                <a:solidFill>
                  <a:schemeClr val="tx1"/>
                </a:solidFill>
                <a:latin typeface="Roboto Light "/>
                <a:cs typeface="Calibri Light" panose="020F0302020204030204" pitchFamily="34" charset="0"/>
              </a:rPr>
              <a:t>a foundation apprenticeship in Scotland is typically taken alongside Scottish Higher and National 5s</a:t>
            </a:r>
          </a:p>
        </p:txBody>
      </p:sp>
    </p:spTree>
    <p:custDataLst>
      <p:tags r:id="rId1"/>
    </p:custDataLst>
    <p:extLst>
      <p:ext uri="{BB962C8B-B14F-4D97-AF65-F5344CB8AC3E}">
        <p14:creationId xmlns:p14="http://schemas.microsoft.com/office/powerpoint/2010/main" val="6204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wall of pictures&#10;&#10;Description automatically generated with low confidence">
            <a:extLst>
              <a:ext uri="{FF2B5EF4-FFF2-40B4-BE49-F238E27FC236}">
                <a16:creationId xmlns:a16="http://schemas.microsoft.com/office/drawing/2014/main" id="{8850C798-0808-D410-12B7-6A9A2A86838C}"/>
              </a:ext>
            </a:extLst>
          </p:cNvPr>
          <p:cNvPicPr>
            <a:picLocks noGrp="1" noChangeAspect="1"/>
          </p:cNvPicPr>
          <p:nvPr>
            <p:ph type="pic" sz="quarter" idx="10"/>
          </p:nvPr>
        </p:nvPicPr>
        <p:blipFill rotWithShape="1">
          <a:blip r:embed="rId3"/>
          <a:srcRect l="25011" r="25011"/>
          <a:stretch/>
        </p:blipFill>
        <p:spPr/>
      </p:pic>
      <p:sp>
        <p:nvSpPr>
          <p:cNvPr id="13" name="Title 12">
            <a:extLst>
              <a:ext uri="{FF2B5EF4-FFF2-40B4-BE49-F238E27FC236}">
                <a16:creationId xmlns:a16="http://schemas.microsoft.com/office/drawing/2014/main" id="{1753D758-FC1D-7077-F353-CAB86767682B}"/>
              </a:ext>
            </a:extLst>
          </p:cNvPr>
          <p:cNvSpPr>
            <a:spLocks noGrp="1"/>
          </p:cNvSpPr>
          <p:nvPr>
            <p:ph type="title"/>
          </p:nvPr>
        </p:nvSpPr>
        <p:spPr>
          <a:xfrm>
            <a:off x="352074" y="-684061"/>
            <a:ext cx="3973886" cy="1629945"/>
          </a:xfrm>
        </p:spPr>
        <p:txBody>
          <a:bodyPr>
            <a:normAutofit/>
          </a:bodyPr>
          <a:lstStyle/>
          <a:p>
            <a:r>
              <a:rPr lang="en-GB" sz="3200" dirty="0">
                <a:latin typeface="Roboto "/>
                <a:ea typeface="+mn-ea"/>
                <a:cs typeface="+mn-cs"/>
              </a:rPr>
              <a:t>When can I apply?</a:t>
            </a:r>
          </a:p>
        </p:txBody>
      </p:sp>
      <p:sp>
        <p:nvSpPr>
          <p:cNvPr id="14" name="Text Placeholder 13">
            <a:extLst>
              <a:ext uri="{FF2B5EF4-FFF2-40B4-BE49-F238E27FC236}">
                <a16:creationId xmlns:a16="http://schemas.microsoft.com/office/drawing/2014/main" id="{369E93FE-0A8D-5D87-A366-D7CC988F9089}"/>
              </a:ext>
            </a:extLst>
          </p:cNvPr>
          <p:cNvSpPr>
            <a:spLocks noGrp="1"/>
          </p:cNvSpPr>
          <p:nvPr>
            <p:ph type="body" idx="1"/>
          </p:nvPr>
        </p:nvSpPr>
        <p:spPr>
          <a:xfrm>
            <a:off x="287338" y="1082411"/>
            <a:ext cx="3973886" cy="276999"/>
          </a:xfrm>
        </p:spPr>
        <p:txBody>
          <a:bodyPr/>
          <a:lstStyle/>
          <a:p>
            <a:pPr marL="285750" indent="-285750">
              <a:spcAft>
                <a:spcPts val="1800"/>
              </a:spcAft>
              <a:buClrTx/>
              <a:buFont typeface="Arial" panose="020B0604020202020204" pitchFamily="34" charset="0"/>
              <a:buChar char="•"/>
            </a:pPr>
            <a:r>
              <a:rPr lang="en-GB" sz="1600" dirty="0">
                <a:solidFill>
                  <a:schemeClr val="tx1"/>
                </a:solidFill>
                <a:latin typeface="Roboto Light "/>
              </a:rPr>
              <a:t>Not one deadline</a:t>
            </a:r>
          </a:p>
          <a:p>
            <a:pPr marL="285750" indent="-285750">
              <a:spcAft>
                <a:spcPts val="1800"/>
              </a:spcAft>
              <a:buClrTx/>
              <a:buFont typeface="Arial" panose="020B0604020202020204" pitchFamily="34" charset="0"/>
              <a:buChar char="•"/>
            </a:pPr>
            <a:r>
              <a:rPr lang="en-GB" sz="1600" dirty="0">
                <a:solidFill>
                  <a:schemeClr val="tx1"/>
                </a:solidFill>
                <a:latin typeface="Roboto Light "/>
              </a:rPr>
              <a:t>Advertised throughout the year</a:t>
            </a:r>
          </a:p>
          <a:p>
            <a:pPr marL="285750" indent="-285750">
              <a:spcAft>
                <a:spcPts val="1800"/>
              </a:spcAft>
              <a:buClrTx/>
              <a:buFont typeface="Arial" panose="020B0604020202020204" pitchFamily="34" charset="0"/>
              <a:buChar char="•"/>
            </a:pPr>
            <a:r>
              <a:rPr lang="en-GB" sz="1600" dirty="0">
                <a:solidFill>
                  <a:schemeClr val="tx1"/>
                </a:solidFill>
                <a:latin typeface="Roboto Light "/>
              </a:rPr>
              <a:t>Larger organisations with multiple application processes may recruit earlier than smaller local organisations</a:t>
            </a:r>
          </a:p>
          <a:p>
            <a:pPr marL="285750" indent="-285750">
              <a:spcAft>
                <a:spcPts val="1800"/>
              </a:spcAft>
              <a:buClrTx/>
              <a:buFont typeface="Arial" panose="020B0604020202020204" pitchFamily="34" charset="0"/>
              <a:buChar char="•"/>
            </a:pPr>
            <a:r>
              <a:rPr lang="en-GB" sz="1600" dirty="0">
                <a:solidFill>
                  <a:schemeClr val="tx1"/>
                </a:solidFill>
                <a:latin typeface="Roboto Light "/>
              </a:rPr>
              <a:t>Higher apprenticeships with a Sep/Oct start tend to recruit in the previous academic year</a:t>
            </a:r>
          </a:p>
        </p:txBody>
      </p:sp>
      <p:sp>
        <p:nvSpPr>
          <p:cNvPr id="8" name="TextBox 7">
            <a:extLst>
              <a:ext uri="{FF2B5EF4-FFF2-40B4-BE49-F238E27FC236}">
                <a16:creationId xmlns:a16="http://schemas.microsoft.com/office/drawing/2014/main" id="{EAAA9BF4-7E3F-DE0F-5CE9-65878B670DFB}"/>
              </a:ext>
            </a:extLst>
          </p:cNvPr>
          <p:cNvSpPr txBox="1"/>
          <p:nvPr/>
        </p:nvSpPr>
        <p:spPr>
          <a:xfrm>
            <a:off x="287338" y="4224841"/>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367068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Your pathways </a:t>
            </a:r>
            <a:r>
              <a:rPr kumimoji="0" lang="en-GB" sz="3600" b="1" i="0" u="none" strike="noStrike" kern="1200" cap="none" spc="0" normalizeH="0" baseline="0" noProof="0" dirty="0">
                <a:ln>
                  <a:noFill/>
                </a:ln>
                <a:solidFill>
                  <a:schemeClr val="accent1"/>
                </a:solidFill>
                <a:effectLst/>
                <a:uLnTx/>
                <a:uFillTx/>
                <a:latin typeface="Roboto Black" panose="02000000000000000000" pitchFamily="2" charset="0"/>
                <a:ea typeface="Roboto Black" panose="02000000000000000000" pitchFamily="2" charset="0"/>
                <a:cs typeface="Arial"/>
              </a:rPr>
              <a:t>Side by side</a:t>
            </a:r>
          </a:p>
        </p:txBody>
      </p:sp>
      <p:pic>
        <p:nvPicPr>
          <p:cNvPr id="9" name="Picture 8">
            <a:extLst>
              <a:ext uri="{FF2B5EF4-FFF2-40B4-BE49-F238E27FC236}">
                <a16:creationId xmlns:a16="http://schemas.microsoft.com/office/drawing/2014/main" id="{E2402DAA-9686-7D63-9817-C4757FF2F9DC}"/>
              </a:ext>
            </a:extLst>
          </p:cNvPr>
          <p:cNvPicPr>
            <a:picLocks noChangeAspect="1"/>
          </p:cNvPicPr>
          <p:nvPr/>
        </p:nvPicPr>
        <p:blipFill rotWithShape="1">
          <a:blip r:embed="rId3"/>
          <a:srcRect l="2991" t="1786" r="4056" b="3125"/>
          <a:stretch/>
        </p:blipFill>
        <p:spPr>
          <a:xfrm>
            <a:off x="5074083" y="752529"/>
            <a:ext cx="3824324" cy="3999580"/>
          </a:xfrm>
          <a:prstGeom prst="roundRect">
            <a:avLst>
              <a:gd name="adj" fmla="val 0"/>
            </a:avLst>
          </a:prstGeom>
        </p:spPr>
      </p:pic>
      <p:sp>
        <p:nvSpPr>
          <p:cNvPr id="11" name="TextBox 10">
            <a:extLst>
              <a:ext uri="{FF2B5EF4-FFF2-40B4-BE49-F238E27FC236}">
                <a16:creationId xmlns:a16="http://schemas.microsoft.com/office/drawing/2014/main" id="{AA1CF5FF-CE24-9060-0B6F-D85AC0C4542B}"/>
              </a:ext>
            </a:extLst>
          </p:cNvPr>
          <p:cNvSpPr txBox="1"/>
          <p:nvPr/>
        </p:nvSpPr>
        <p:spPr>
          <a:xfrm>
            <a:off x="280780" y="2055339"/>
            <a:ext cx="4243280"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When you register on ucas.com, you can sign up to be linked to relevant apprenticeship opportunities that match your profile.</a:t>
            </a:r>
          </a:p>
        </p:txBody>
      </p:sp>
    </p:spTree>
    <p:extLst>
      <p:ext uri="{BB962C8B-B14F-4D97-AF65-F5344CB8AC3E}">
        <p14:creationId xmlns:p14="http://schemas.microsoft.com/office/powerpoint/2010/main" val="3611542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3C0215F-F8A6-DF88-B024-F42723AE64C4}"/>
              </a:ext>
            </a:extLst>
          </p:cNvPr>
          <p:cNvSpPr txBox="1">
            <a:spLocks/>
          </p:cNvSpPr>
          <p:nvPr/>
        </p:nvSpPr>
        <p:spPr>
          <a:xfrm>
            <a:off x="303429" y="349506"/>
            <a:ext cx="8409138" cy="995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GB" sz="3600" dirty="0">
                <a:solidFill>
                  <a:prstClr val="white"/>
                </a:solidFill>
                <a:latin typeface="Roboto Black" panose="02000000000000000000" pitchFamily="2" charset="0"/>
                <a:ea typeface="Roboto Black" panose="02000000000000000000" pitchFamily="2" charset="0"/>
                <a:cs typeface="Roboto Black" panose="02000000000000000000" pitchFamily="2" charset="0"/>
              </a:rPr>
              <a:t>6 steps to follow</a:t>
            </a:r>
          </a:p>
        </p:txBody>
      </p:sp>
      <p:sp>
        <p:nvSpPr>
          <p:cNvPr id="5" name="TextBox 4">
            <a:extLst>
              <a:ext uri="{FF2B5EF4-FFF2-40B4-BE49-F238E27FC236}">
                <a16:creationId xmlns:a16="http://schemas.microsoft.com/office/drawing/2014/main" id="{591AECD0-4618-A80F-6A05-A1DE8CFFF6D4}"/>
              </a:ext>
            </a:extLst>
          </p:cNvPr>
          <p:cNvSpPr txBox="1"/>
          <p:nvPr/>
        </p:nvSpPr>
        <p:spPr>
          <a:xfrm>
            <a:off x="7870475" y="1943332"/>
            <a:ext cx="1113130" cy="698727"/>
          </a:xfrm>
          <a:prstGeom prst="roundRect">
            <a:avLst/>
          </a:prstGeom>
          <a:noFill/>
          <a:ln w="25400">
            <a:solidFill>
              <a:srgbClr val="F37561"/>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Make an application</a:t>
            </a:r>
          </a:p>
        </p:txBody>
      </p:sp>
      <p:pic>
        <p:nvPicPr>
          <p:cNvPr id="16" name="Picture 15" descr="A white letter on a black background&#10;&#10;Description automatically generated">
            <a:extLst>
              <a:ext uri="{FF2B5EF4-FFF2-40B4-BE49-F238E27FC236}">
                <a16:creationId xmlns:a16="http://schemas.microsoft.com/office/drawing/2014/main" id="{116B7478-3F1B-DC89-DA1E-FFAF9A1E8C62}"/>
              </a:ext>
            </a:extLst>
          </p:cNvPr>
          <p:cNvPicPr>
            <a:picLocks noChangeAspect="1"/>
          </p:cNvPicPr>
          <p:nvPr/>
        </p:nvPicPr>
        <p:blipFill>
          <a:blip r:embed="rId3"/>
          <a:stretch>
            <a:fillRect/>
          </a:stretch>
        </p:blipFill>
        <p:spPr>
          <a:xfrm>
            <a:off x="7618995" y="395351"/>
            <a:ext cx="1093573" cy="328072"/>
          </a:xfrm>
          <a:prstGeom prst="rect">
            <a:avLst/>
          </a:prstGeom>
        </p:spPr>
      </p:pic>
      <p:grpSp>
        <p:nvGrpSpPr>
          <p:cNvPr id="3" name="Group 2">
            <a:extLst>
              <a:ext uri="{FF2B5EF4-FFF2-40B4-BE49-F238E27FC236}">
                <a16:creationId xmlns:a16="http://schemas.microsoft.com/office/drawing/2014/main" id="{B30EFC7E-6342-D1A8-477F-5D328BE0F4AA}"/>
              </a:ext>
            </a:extLst>
          </p:cNvPr>
          <p:cNvGrpSpPr/>
          <p:nvPr/>
        </p:nvGrpSpPr>
        <p:grpSpPr>
          <a:xfrm>
            <a:off x="160395" y="1482527"/>
            <a:ext cx="8823209" cy="1159532"/>
            <a:chOff x="160395" y="1482527"/>
            <a:chExt cx="8823209" cy="1159532"/>
          </a:xfrm>
        </p:grpSpPr>
        <p:sp>
          <p:nvSpPr>
            <p:cNvPr id="6" name="TextBox 5">
              <a:extLst>
                <a:ext uri="{FF2B5EF4-FFF2-40B4-BE49-F238E27FC236}">
                  <a16:creationId xmlns:a16="http://schemas.microsoft.com/office/drawing/2014/main" id="{D4470E38-6FCB-4721-D1A5-5D508D53BE86}"/>
                </a:ext>
              </a:extLst>
            </p:cNvPr>
            <p:cNvSpPr txBox="1">
              <a:spLocks noGrp="1" noRot="1" noMove="1" noResize="1" noEditPoints="1" noAdjustHandles="1" noChangeArrowheads="1" noChangeShapeType="1"/>
            </p:cNvSpPr>
            <p:nvPr/>
          </p:nvSpPr>
          <p:spPr>
            <a:xfrm>
              <a:off x="6630056" y="1943332"/>
              <a:ext cx="1076479" cy="698727"/>
            </a:xfrm>
            <a:prstGeom prst="roundRect">
              <a:avLst/>
            </a:prstGeom>
            <a:noFill/>
            <a:ln w="25400">
              <a:solidFill>
                <a:srgbClr val="15BCBC"/>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Search </a:t>
              </a:r>
              <a:b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for vacancies</a:t>
              </a:r>
            </a:p>
          </p:txBody>
        </p:sp>
        <p:sp>
          <p:nvSpPr>
            <p:cNvPr id="8" name="TextBox 7">
              <a:extLst>
                <a:ext uri="{FF2B5EF4-FFF2-40B4-BE49-F238E27FC236}">
                  <a16:creationId xmlns:a16="http://schemas.microsoft.com/office/drawing/2014/main" id="{CDB0D4DA-4DEB-E54F-E65F-0F3B9EB76DE0}"/>
                </a:ext>
              </a:extLst>
            </p:cNvPr>
            <p:cNvSpPr txBox="1"/>
            <p:nvPr/>
          </p:nvSpPr>
          <p:spPr>
            <a:xfrm>
              <a:off x="5347521" y="1943332"/>
              <a:ext cx="1118594" cy="698727"/>
            </a:xfrm>
            <a:prstGeom prst="roundRect">
              <a:avLst/>
            </a:prstGeom>
            <a:noFill/>
            <a:ln w="25400">
              <a:solidFill>
                <a:srgbClr val="00AEEF"/>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Build your profile</a:t>
              </a:r>
            </a:p>
          </p:txBody>
        </p:sp>
        <p:sp>
          <p:nvSpPr>
            <p:cNvPr id="9" name="TextBox 8">
              <a:extLst>
                <a:ext uri="{FF2B5EF4-FFF2-40B4-BE49-F238E27FC236}">
                  <a16:creationId xmlns:a16="http://schemas.microsoft.com/office/drawing/2014/main" id="{FDD8F222-BFEB-7B9D-087A-4960A449AD7D}"/>
                </a:ext>
              </a:extLst>
            </p:cNvPr>
            <p:cNvSpPr txBox="1"/>
            <p:nvPr/>
          </p:nvSpPr>
          <p:spPr>
            <a:xfrm>
              <a:off x="3379186" y="1943332"/>
              <a:ext cx="1804394" cy="698725"/>
            </a:xfrm>
            <a:prstGeom prst="roundRect">
              <a:avLst/>
            </a:prstGeom>
            <a:noFill/>
            <a:ln w="25400">
              <a:solidFill>
                <a:schemeClr val="accent6">
                  <a:lumMod val="75000"/>
                </a:schemeClr>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Explore subjects, courses, industries, job roles</a:t>
              </a:r>
            </a:p>
          </p:txBody>
        </p:sp>
        <p:sp>
          <p:nvSpPr>
            <p:cNvPr id="12" name="TextBox 11">
              <a:extLst>
                <a:ext uri="{FF2B5EF4-FFF2-40B4-BE49-F238E27FC236}">
                  <a16:creationId xmlns:a16="http://schemas.microsoft.com/office/drawing/2014/main" id="{0F857CA4-2A89-153D-D443-337EFFEAA2F0}"/>
                </a:ext>
              </a:extLst>
            </p:cNvPr>
            <p:cNvSpPr txBox="1"/>
            <p:nvPr/>
          </p:nvSpPr>
          <p:spPr>
            <a:xfrm>
              <a:off x="160395" y="1943332"/>
              <a:ext cx="989610" cy="698727"/>
            </a:xfrm>
            <a:prstGeom prst="roundRect">
              <a:avLst/>
            </a:prstGeom>
            <a:noFill/>
            <a:ln w="25400">
              <a:solidFill>
                <a:srgbClr val="FCAF17"/>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Register on UCAS Hub</a:t>
              </a:r>
            </a:p>
          </p:txBody>
        </p:sp>
        <p:cxnSp>
          <p:nvCxnSpPr>
            <p:cNvPr id="15" name="Straight Arrow Connector 14" descr="Arrow pointing right showing year / timeline">
              <a:extLst>
                <a:ext uri="{FF2B5EF4-FFF2-40B4-BE49-F238E27FC236}">
                  <a16:creationId xmlns:a16="http://schemas.microsoft.com/office/drawing/2014/main" id="{BE548661-65D4-0826-DB87-B36C64A6D9BE}"/>
                </a:ext>
              </a:extLst>
            </p:cNvPr>
            <p:cNvCxnSpPr>
              <a:cxnSpLocks/>
            </p:cNvCxnSpPr>
            <p:nvPr/>
          </p:nvCxnSpPr>
          <p:spPr>
            <a:xfrm>
              <a:off x="160395" y="1623912"/>
              <a:ext cx="8823209" cy="0"/>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C3D960-DD68-7D20-B6FC-8A3EF9E01DA0}"/>
                </a:ext>
              </a:extLst>
            </p:cNvPr>
            <p:cNvSpPr txBox="1"/>
            <p:nvPr/>
          </p:nvSpPr>
          <p:spPr>
            <a:xfrm>
              <a:off x="1313947" y="1943332"/>
              <a:ext cx="1901298" cy="698725"/>
            </a:xfrm>
            <a:prstGeom prst="roundRect">
              <a:avLst/>
            </a:prstGeom>
            <a:noFill/>
            <a:ln w="25400">
              <a:solidFill>
                <a:srgbClr val="7030A0"/>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Option to sign up to receive alerts on opportunities that match your profile </a:t>
              </a:r>
            </a:p>
          </p:txBody>
        </p:sp>
        <p:sp>
          <p:nvSpPr>
            <p:cNvPr id="19" name="Flowchart: Terminator 18">
              <a:extLst>
                <a:ext uri="{FF2B5EF4-FFF2-40B4-BE49-F238E27FC236}">
                  <a16:creationId xmlns:a16="http://schemas.microsoft.com/office/drawing/2014/main" id="{727A54EE-77C7-2E91-B393-4E75507688EA}"/>
                </a:ext>
              </a:extLst>
            </p:cNvPr>
            <p:cNvSpPr/>
            <p:nvPr/>
          </p:nvSpPr>
          <p:spPr>
            <a:xfrm>
              <a:off x="255320" y="148714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1</a:t>
              </a:r>
            </a:p>
          </p:txBody>
        </p:sp>
        <p:sp>
          <p:nvSpPr>
            <p:cNvPr id="20" name="Flowchart: Terminator 19">
              <a:extLst>
                <a:ext uri="{FF2B5EF4-FFF2-40B4-BE49-F238E27FC236}">
                  <a16:creationId xmlns:a16="http://schemas.microsoft.com/office/drawing/2014/main" id="{98C5BDE9-6B5C-3874-C0DF-C5BFB76A4D69}"/>
                </a:ext>
              </a:extLst>
            </p:cNvPr>
            <p:cNvSpPr/>
            <p:nvPr/>
          </p:nvSpPr>
          <p:spPr>
            <a:xfrm>
              <a:off x="1863095"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2</a:t>
              </a:r>
            </a:p>
          </p:txBody>
        </p:sp>
        <p:sp>
          <p:nvSpPr>
            <p:cNvPr id="21" name="Flowchart: Terminator 20">
              <a:extLst>
                <a:ext uri="{FF2B5EF4-FFF2-40B4-BE49-F238E27FC236}">
                  <a16:creationId xmlns:a16="http://schemas.microsoft.com/office/drawing/2014/main" id="{E7F592A1-9BCD-1B91-4F39-A610D47D090E}"/>
                </a:ext>
              </a:extLst>
            </p:cNvPr>
            <p:cNvSpPr/>
            <p:nvPr/>
          </p:nvSpPr>
          <p:spPr>
            <a:xfrm>
              <a:off x="3879882" y="1490732"/>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3</a:t>
              </a:r>
            </a:p>
          </p:txBody>
        </p:sp>
        <p:sp>
          <p:nvSpPr>
            <p:cNvPr id="22" name="Flowchart: Terminator 21">
              <a:extLst>
                <a:ext uri="{FF2B5EF4-FFF2-40B4-BE49-F238E27FC236}">
                  <a16:creationId xmlns:a16="http://schemas.microsoft.com/office/drawing/2014/main" id="{DA315A72-50BF-1FF9-5950-53B137C2153D}"/>
                </a:ext>
              </a:extLst>
            </p:cNvPr>
            <p:cNvSpPr/>
            <p:nvPr/>
          </p:nvSpPr>
          <p:spPr>
            <a:xfrm>
              <a:off x="5495169"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lang="en-GB" sz="1418" dirty="0">
                  <a:solidFill>
                    <a:prstClr val="white"/>
                  </a:solidFill>
                  <a:latin typeface="Roboto "/>
                </a:rPr>
                <a:t>Step 4</a:t>
              </a:r>
            </a:p>
          </p:txBody>
        </p:sp>
        <p:sp>
          <p:nvSpPr>
            <p:cNvPr id="23" name="Flowchart: Terminator 22">
              <a:extLst>
                <a:ext uri="{FF2B5EF4-FFF2-40B4-BE49-F238E27FC236}">
                  <a16:creationId xmlns:a16="http://schemas.microsoft.com/office/drawing/2014/main" id="{20914FDE-1E2D-59DC-73A2-FAB0BEEE070B}"/>
                </a:ext>
              </a:extLst>
            </p:cNvPr>
            <p:cNvSpPr/>
            <p:nvPr/>
          </p:nvSpPr>
          <p:spPr>
            <a:xfrm>
              <a:off x="6766794"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5</a:t>
              </a:r>
            </a:p>
          </p:txBody>
        </p:sp>
        <p:sp>
          <p:nvSpPr>
            <p:cNvPr id="24" name="Flowchart: Terminator 23">
              <a:extLst>
                <a:ext uri="{FF2B5EF4-FFF2-40B4-BE49-F238E27FC236}">
                  <a16:creationId xmlns:a16="http://schemas.microsoft.com/office/drawing/2014/main" id="{3685B311-7E35-4F30-6961-6606B1D75D01}"/>
                </a:ext>
              </a:extLst>
            </p:cNvPr>
            <p:cNvSpPr/>
            <p:nvPr/>
          </p:nvSpPr>
          <p:spPr>
            <a:xfrm>
              <a:off x="7997106"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rPr>
                <a:t>Step 6</a:t>
              </a:r>
            </a:p>
          </p:txBody>
        </p:sp>
      </p:grpSp>
      <p:pic>
        <p:nvPicPr>
          <p:cNvPr id="13" name="Picture 12" descr="A person sitting on a computer&#10;&#10;Description automatically generated">
            <a:extLst>
              <a:ext uri="{FF2B5EF4-FFF2-40B4-BE49-F238E27FC236}">
                <a16:creationId xmlns:a16="http://schemas.microsoft.com/office/drawing/2014/main" id="{F9E4E447-2D51-B8B6-818B-F1A2E6A79F82}"/>
              </a:ext>
            </a:extLst>
          </p:cNvPr>
          <p:cNvPicPr>
            <a:picLocks noChangeAspect="1"/>
          </p:cNvPicPr>
          <p:nvPr/>
        </p:nvPicPr>
        <p:blipFill rotWithShape="1">
          <a:blip r:embed="rId4">
            <a:extLst>
              <a:ext uri="{28A0092B-C50C-407E-A947-70E740481C1C}">
                <a14:useLocalDpi xmlns:a14="http://schemas.microsoft.com/office/drawing/2010/main" val="0"/>
              </a:ext>
            </a:extLst>
          </a:blip>
          <a:srcRect t="1295" b="26425"/>
          <a:stretch/>
        </p:blipFill>
        <p:spPr>
          <a:xfrm>
            <a:off x="-1" y="2871540"/>
            <a:ext cx="9144000" cy="2271960"/>
          </a:xfrm>
          <a:prstGeom prst="rect">
            <a:avLst/>
          </a:prstGeom>
        </p:spPr>
      </p:pic>
    </p:spTree>
    <p:custDataLst>
      <p:tags r:id="rId1"/>
    </p:custDataLst>
    <p:extLst>
      <p:ext uri="{BB962C8B-B14F-4D97-AF65-F5344CB8AC3E}">
        <p14:creationId xmlns:p14="http://schemas.microsoft.com/office/powerpoint/2010/main" val="3263124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the ground with a computer&#10;&#10;Description automatically generated with low confidence">
            <a:extLst>
              <a:ext uri="{FF2B5EF4-FFF2-40B4-BE49-F238E27FC236}">
                <a16:creationId xmlns:a16="http://schemas.microsoft.com/office/drawing/2014/main" id="{4DE8E68C-D57D-53BD-80DF-DF410B5EDC1D}"/>
              </a:ext>
            </a:extLst>
          </p:cNvPr>
          <p:cNvPicPr>
            <a:picLocks noGrp="1" noChangeAspect="1"/>
          </p:cNvPicPr>
          <p:nvPr>
            <p:ph type="pic" sz="quarter" idx="10"/>
          </p:nvPr>
        </p:nvPicPr>
        <p:blipFill rotWithShape="1">
          <a:blip r:embed="rId4"/>
          <a:srcRect l="27649" r="23825"/>
          <a:stretch/>
        </p:blipFill>
        <p:spPr>
          <a:xfrm>
            <a:off x="0" y="0"/>
            <a:ext cx="3437467" cy="5143500"/>
          </a:xfrm>
        </p:spPr>
      </p:pic>
      <p:sp>
        <p:nvSpPr>
          <p:cNvPr id="10" name="Text Placeholder 9">
            <a:extLst>
              <a:ext uri="{FF2B5EF4-FFF2-40B4-BE49-F238E27FC236}">
                <a16:creationId xmlns:a16="http://schemas.microsoft.com/office/drawing/2014/main" id="{84AA5C19-4158-4819-D4B1-4BAB1F2ABCA9}"/>
              </a:ext>
            </a:extLst>
          </p:cNvPr>
          <p:cNvSpPr>
            <a:spLocks noGrp="1"/>
          </p:cNvSpPr>
          <p:nvPr>
            <p:ph type="body" sz="quarter" idx="12"/>
          </p:nvPr>
        </p:nvSpPr>
        <p:spPr>
          <a:xfrm>
            <a:off x="3712612" y="662877"/>
            <a:ext cx="5144052" cy="4237057"/>
          </a:xfrm>
        </p:spPr>
        <p:txBody>
          <a:bodyPr/>
          <a:lstStyle/>
          <a:p>
            <a:pPr marL="0" indent="0">
              <a:buNone/>
            </a:pPr>
            <a:r>
              <a:rPr lang="en-GB" sz="3200" b="1" dirty="0">
                <a:latin typeface="Roboto "/>
                <a:ea typeface="+mn-ea"/>
                <a:cs typeface="+mn-cs"/>
              </a:rPr>
              <a:t>How can I apply?</a:t>
            </a:r>
            <a:endParaRPr lang="en-GB" sz="2000" dirty="0"/>
          </a:p>
          <a:p>
            <a:pPr>
              <a:buFont typeface="Arial" panose="020B0604020202020204" pitchFamily="34" charset="0"/>
              <a:buChar char="•"/>
            </a:pPr>
            <a:r>
              <a:rPr lang="en-GB" sz="1600" dirty="0">
                <a:effectLst/>
                <a:latin typeface="Roboto Light" panose="02000000000000000000" pitchFamily="2" charset="0"/>
              </a:rPr>
              <a:t>Applications are made directly through the company or the education provider.</a:t>
            </a:r>
          </a:p>
          <a:p>
            <a:pPr>
              <a:buFont typeface="Arial" panose="020B0604020202020204" pitchFamily="34" charset="0"/>
              <a:buChar char="•"/>
            </a:pPr>
            <a:r>
              <a:rPr lang="en-GB" sz="1600" dirty="0">
                <a:effectLst/>
                <a:latin typeface="Roboto Light" panose="02000000000000000000" pitchFamily="2" charset="0"/>
              </a:rPr>
              <a:t>There is no limit on the number of applications you can make.</a:t>
            </a:r>
          </a:p>
          <a:p>
            <a:pPr>
              <a:buFont typeface="Arial" panose="020B0604020202020204" pitchFamily="34" charset="0"/>
              <a:buChar char="•"/>
            </a:pPr>
            <a:r>
              <a:rPr lang="en-GB" sz="1600" dirty="0">
                <a:latin typeface="Roboto Light" panose="02000000000000000000" pitchFamily="2" charset="0"/>
              </a:rPr>
              <a:t>The application process might vary across vacancies, you could be asked for: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CV and Covering Letter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Application Form</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In App/Site application</a:t>
            </a:r>
          </a:p>
          <a:p>
            <a:pPr>
              <a:buFont typeface="Arial" panose="020B0604020202020204" pitchFamily="34" charset="0"/>
              <a:buChar char="•"/>
            </a:pPr>
            <a:r>
              <a:rPr lang="en-GB" sz="1600" dirty="0">
                <a:latin typeface="Roboto Light" panose="02000000000000000000" pitchFamily="2" charset="0"/>
              </a:rPr>
              <a:t>You can apply for universities and apprenticeships at the same time!</a:t>
            </a:r>
          </a:p>
          <a:p>
            <a:pPr marL="0" indent="0">
              <a:buNone/>
            </a:pPr>
            <a:endParaRPr lang="en-GB" sz="1400" dirty="0">
              <a:latin typeface="Roboto Light" panose="02000000000000000000" pitchFamily="2" charset="0"/>
            </a:endParaRPr>
          </a:p>
        </p:txBody>
      </p:sp>
    </p:spTree>
    <p:custDataLst>
      <p:tags r:id="rId1"/>
    </p:custDataLst>
    <p:extLst>
      <p:ext uri="{BB962C8B-B14F-4D97-AF65-F5344CB8AC3E}">
        <p14:creationId xmlns:p14="http://schemas.microsoft.com/office/powerpoint/2010/main" val="1665265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868DBA-7872-5A19-9B6A-712193655612}"/>
              </a:ext>
            </a:extLst>
          </p:cNvPr>
          <p:cNvSpPr>
            <a:spLocks noGrp="1"/>
          </p:cNvSpPr>
          <p:nvPr>
            <p:ph type="ctrTitle"/>
          </p:nvPr>
        </p:nvSpPr>
        <p:spPr/>
        <p:txBody>
          <a:bodyPr/>
          <a:lstStyle/>
          <a:p>
            <a:r>
              <a:rPr lang="en-GB" dirty="0"/>
              <a:t>UCAS Applications</a:t>
            </a:r>
            <a:br>
              <a:rPr lang="en-GB" dirty="0"/>
            </a:br>
            <a:r>
              <a:rPr lang="en-GB" sz="1800" dirty="0"/>
              <a:t>How to apply</a:t>
            </a:r>
          </a:p>
        </p:txBody>
      </p:sp>
      <p:sp>
        <p:nvSpPr>
          <p:cNvPr id="3" name="Subtitle 2">
            <a:extLst>
              <a:ext uri="{FF2B5EF4-FFF2-40B4-BE49-F238E27FC236}">
                <a16:creationId xmlns:a16="http://schemas.microsoft.com/office/drawing/2014/main" id="{958E8D8C-F81B-BDAB-3866-58EB57AEE22B}"/>
              </a:ext>
            </a:extLst>
          </p:cNvPr>
          <p:cNvSpPr>
            <a:spLocks noGrp="1"/>
          </p:cNvSpPr>
          <p:nvPr>
            <p:ph type="subTitle" idx="1"/>
          </p:nvPr>
        </p:nvSpPr>
        <p:spPr/>
        <p:txBody>
          <a:bodyPr/>
          <a:lstStyle/>
          <a:p>
            <a:endParaRPr lang="en-GB"/>
          </a:p>
        </p:txBody>
      </p:sp>
      <p:sp>
        <p:nvSpPr>
          <p:cNvPr id="5" name="Date Placeholder 4">
            <a:extLst>
              <a:ext uri="{FF2B5EF4-FFF2-40B4-BE49-F238E27FC236}">
                <a16:creationId xmlns:a16="http://schemas.microsoft.com/office/drawing/2014/main" id="{969923DA-E2F4-8FE7-58C2-FDF400EF2238}"/>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39FF71B4-57BC-B4CA-352B-BF254F7C2B9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25</a:t>
            </a:fld>
            <a:endParaRPr lang="en-US"/>
          </a:p>
        </p:txBody>
      </p:sp>
      <p:sp>
        <p:nvSpPr>
          <p:cNvPr id="7" name="Footer Placeholder 6">
            <a:extLst>
              <a:ext uri="{FF2B5EF4-FFF2-40B4-BE49-F238E27FC236}">
                <a16:creationId xmlns:a16="http://schemas.microsoft.com/office/drawing/2014/main" id="{44AAEF27-3AE6-EC16-ECFD-1B5D29894A01}"/>
              </a:ext>
            </a:extLst>
          </p:cNvPr>
          <p:cNvSpPr>
            <a:spLocks noGrp="1"/>
          </p:cNvSpPr>
          <p:nvPr>
            <p:ph type="ftr" sz="quarter" idx="4294967295"/>
          </p:nvPr>
        </p:nvSpPr>
        <p:spPr>
          <a:xfrm>
            <a:off x="0" y="4865688"/>
            <a:ext cx="4483100" cy="225425"/>
          </a:xfrm>
        </p:spPr>
        <p:txBody>
          <a:body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1765177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83FAC9A-FBB3-421C-9782-C6B88FF772F4}"/>
              </a:ext>
            </a:extLst>
          </p:cNvPr>
          <p:cNvGraphicFramePr>
            <a:graphicFrameLocks/>
          </p:cNvGraphicFramePr>
          <p:nvPr/>
        </p:nvGraphicFramePr>
        <p:xfrm>
          <a:off x="110133" y="1363704"/>
          <a:ext cx="8923031" cy="3315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6A6BB90-90D7-4794-A5C4-0618AD5B8406}"/>
              </a:ext>
            </a:extLst>
          </p:cNvPr>
          <p:cNvSpPr txBox="1"/>
          <p:nvPr/>
        </p:nvSpPr>
        <p:spPr>
          <a:xfrm>
            <a:off x="339589" y="297327"/>
            <a:ext cx="75321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2834"/>
                </a:solidFill>
                <a:effectLst/>
                <a:uLnTx/>
                <a:uFillTx/>
                <a:latin typeface="Roboto "/>
                <a:ea typeface="Roboto Black" panose="02000000000000000000" pitchFamily="2" charset="0"/>
                <a:cs typeface="Arial"/>
              </a:rPr>
              <a:t>When to apply </a:t>
            </a:r>
            <a:r>
              <a:rPr kumimoji="0" lang="en-US" sz="3600" b="1" i="0" u="none" strike="noStrike" kern="1200" cap="none" spc="0" normalizeH="0" baseline="0" noProof="0" dirty="0">
                <a:ln>
                  <a:noFill/>
                </a:ln>
                <a:solidFill>
                  <a:srgbClr val="5DB88D"/>
                </a:solidFill>
                <a:effectLst/>
                <a:uLnTx/>
                <a:uFillTx/>
                <a:latin typeface="Roboto "/>
                <a:ea typeface="Roboto Black" panose="02000000000000000000" pitchFamily="2" charset="0"/>
                <a:cs typeface="Arial"/>
              </a:rPr>
              <a:t>2025 entry </a:t>
            </a:r>
          </a:p>
        </p:txBody>
      </p:sp>
      <p:sp>
        <p:nvSpPr>
          <p:cNvPr id="5" name="TextBox 4">
            <a:extLst>
              <a:ext uri="{FF2B5EF4-FFF2-40B4-BE49-F238E27FC236}">
                <a16:creationId xmlns:a16="http://schemas.microsoft.com/office/drawing/2014/main" id="{537FC07A-2BF2-D2A0-9632-D82FFDDA87E2}"/>
              </a:ext>
            </a:extLst>
          </p:cNvPr>
          <p:cNvSpPr txBox="1"/>
          <p:nvPr/>
        </p:nvSpPr>
        <p:spPr>
          <a:xfrm>
            <a:off x="292138" y="4688462"/>
            <a:ext cx="2235200" cy="33855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F2834"/>
                </a:solidFill>
                <a:effectLst/>
                <a:uLnTx/>
                <a:uFillTx/>
                <a:latin typeface="Roboto "/>
                <a:ea typeface="+mn-ea"/>
                <a:cs typeface="+mn-cs"/>
              </a:rPr>
              <a:t>* 18.00 UK time </a:t>
            </a:r>
          </a:p>
        </p:txBody>
      </p:sp>
    </p:spTree>
    <p:custDataLst>
      <p:tags r:id="rId1"/>
    </p:custDataLst>
    <p:extLst>
      <p:ext uri="{BB962C8B-B14F-4D97-AF65-F5344CB8AC3E}">
        <p14:creationId xmlns:p14="http://schemas.microsoft.com/office/powerpoint/2010/main" val="2354457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a:extLst>
              <a:ext uri="{FF2B5EF4-FFF2-40B4-BE49-F238E27FC236}">
                <a16:creationId xmlns:a16="http://schemas.microsoft.com/office/drawing/2014/main" id="{1F1039FA-77AA-36BB-5869-D888554FFF40}"/>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13ED7F5-D386-9F4E-93F6-FF04FAB3DF3D}" type="datetime4">
              <a:rPr kumimoji="0" lang="en-GB"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02 October 2024</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31" name="Slide Number Placeholder 4">
            <a:extLst>
              <a:ext uri="{FF2B5EF4-FFF2-40B4-BE49-F238E27FC236}">
                <a16:creationId xmlns:a16="http://schemas.microsoft.com/office/drawing/2014/main" id="{29EF6172-6973-3D6F-2B10-E00001EEC573}"/>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   </a:t>
            </a:r>
            <a:fld id="{D7A593A7-184A-6D43-8A36-702213271FF9}" type="slidenum">
              <a:rPr kumimoji="0" lang="en-US"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27</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33" name="Footer Placeholder 5">
            <a:extLst>
              <a:ext uri="{FF2B5EF4-FFF2-40B4-BE49-F238E27FC236}">
                <a16:creationId xmlns:a16="http://schemas.microsoft.com/office/drawing/2014/main" id="{4C82102F-6586-D6FD-0E6B-A992A7968F3C}"/>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1F2834"/>
                </a:solidFill>
                <a:effectLst/>
                <a:uLnTx/>
                <a:uFillTx/>
                <a:latin typeface="Calibri" panose="020F0502020204030204"/>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panose="020F0502020204030204"/>
                <a:ea typeface="+mn-ea"/>
                <a:cs typeface="+mn-cs"/>
              </a:rPr>
              <a:t>PUBLIC</a:t>
            </a:r>
          </a:p>
        </p:txBody>
      </p:sp>
      <p:sp>
        <p:nvSpPr>
          <p:cNvPr id="21" name="Title 20">
            <a:extLst>
              <a:ext uri="{FF2B5EF4-FFF2-40B4-BE49-F238E27FC236}">
                <a16:creationId xmlns:a16="http://schemas.microsoft.com/office/drawing/2014/main" id="{D47C70A5-8D8C-45D2-8B69-E8C8FDB1F681}"/>
              </a:ext>
            </a:extLst>
          </p:cNvPr>
          <p:cNvSpPr>
            <a:spLocks noGrp="1"/>
          </p:cNvSpPr>
          <p:nvPr>
            <p:ph type="title" idx="4294967295"/>
          </p:nvPr>
        </p:nvSpPr>
        <p:spPr>
          <a:xfrm>
            <a:off x="307497" y="111846"/>
            <a:ext cx="7612063" cy="1017588"/>
          </a:xfrm>
        </p:spPr>
        <p:txBody>
          <a:bodyPr wrap="none" anchor="b">
            <a:normAutofit/>
          </a:bodyPr>
          <a:lstStyle/>
          <a:p>
            <a:r>
              <a:rPr lang="en-GB" dirty="0"/>
              <a:t>Key </a:t>
            </a:r>
            <a:r>
              <a:rPr lang="en-GB" dirty="0">
                <a:solidFill>
                  <a:schemeClr val="accent3"/>
                </a:solidFill>
              </a:rPr>
              <a:t>facts</a:t>
            </a:r>
          </a:p>
        </p:txBody>
      </p:sp>
      <p:graphicFrame>
        <p:nvGraphicFramePr>
          <p:cNvPr id="25" name="Content Placeholder 22">
            <a:extLst>
              <a:ext uri="{FF2B5EF4-FFF2-40B4-BE49-F238E27FC236}">
                <a16:creationId xmlns:a16="http://schemas.microsoft.com/office/drawing/2014/main" id="{3C2FEAEF-CD7A-9100-2C99-B172F5B83FCF}"/>
              </a:ext>
            </a:extLst>
          </p:cNvPr>
          <p:cNvGraphicFramePr/>
          <p:nvPr>
            <p:extLst>
              <p:ext uri="{D42A27DB-BD31-4B8C-83A1-F6EECF244321}">
                <p14:modId xmlns:p14="http://schemas.microsoft.com/office/powerpoint/2010/main" val="631197123"/>
              </p:ext>
            </p:extLst>
          </p:nvPr>
        </p:nvGraphicFramePr>
        <p:xfrm>
          <a:off x="215232" y="1430718"/>
          <a:ext cx="8526679" cy="3110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05036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02 October 2024</a:t>
            </a:fld>
            <a:endParaRPr lang="en-US"/>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28</a:t>
            </a:fld>
            <a:endParaRPr lang="en-US"/>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a:t>Security marking: </a:t>
            </a:r>
            <a:r>
              <a:rPr lang="en-US" b="1"/>
              <a:t>PUBLIC</a:t>
            </a:r>
          </a:p>
        </p:txBody>
      </p:sp>
      <p:sp>
        <p:nvSpPr>
          <p:cNvPr id="8" name="Content Placeholder 7">
            <a:extLst>
              <a:ext uri="{FF2B5EF4-FFF2-40B4-BE49-F238E27FC236}">
                <a16:creationId xmlns:a16="http://schemas.microsoft.com/office/drawing/2014/main" id="{EC17FF44-29E6-474B-AE83-BA249FF2919B}"/>
              </a:ext>
            </a:extLst>
          </p:cNvPr>
          <p:cNvSpPr>
            <a:spLocks noGrp="1"/>
          </p:cNvSpPr>
          <p:nvPr>
            <p:ph idx="4294967295"/>
          </p:nvPr>
        </p:nvSpPr>
        <p:spPr>
          <a:xfrm>
            <a:off x="282976" y="1112232"/>
            <a:ext cx="8569325" cy="3662363"/>
          </a:xfrm>
        </p:spPr>
        <p:txBody>
          <a:bodyPr/>
          <a:lstStyle/>
          <a:p>
            <a:pPr lvl="0">
              <a:lnSpc>
                <a:spcPct val="100000"/>
              </a:lnSpc>
              <a:spcBef>
                <a:spcPts val="300"/>
              </a:spcBef>
              <a:spcAft>
                <a:spcPts val="300"/>
              </a:spcAft>
              <a:buClr>
                <a:srgbClr val="FB705B"/>
              </a:buClr>
              <a:buFont typeface="Arial" panose="020B0604020202020204" pitchFamily="34" charset="0"/>
              <a:buChar char="•"/>
            </a:pPr>
            <a:r>
              <a:rPr lang="en-GB" sz="1600" b="1" dirty="0">
                <a:latin typeface="Roboto Light" panose="02000000000000000000" pitchFamily="2" charset="0"/>
              </a:rPr>
              <a:t>Style</a:t>
            </a:r>
            <a:r>
              <a:rPr lang="en-GB" sz="1600" dirty="0">
                <a:latin typeface="Roboto Light" panose="02000000000000000000" pitchFamily="2" charset="0"/>
              </a:rPr>
              <a:t> – from traditional, with a </a:t>
            </a:r>
            <a:r>
              <a:rPr lang="en-US" sz="1600" dirty="0">
                <a:latin typeface="Roboto Light" panose="02000000000000000000" pitchFamily="2" charset="0"/>
              </a:rPr>
              <a:t>focus on subject-based courses and research, to modern universities/colleges, with a greater focus on vocational courses.</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Location</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Size</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larger universities can have more than 20,000 students, whereas some of the smallest have only a few thousand.</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Culture and facilities </a:t>
            </a:r>
            <a:r>
              <a:rPr lang="en-GB" sz="1600" dirty="0">
                <a:latin typeface="Roboto Light" panose="02000000000000000000" pitchFamily="2" charset="0"/>
              </a:rPr>
              <a:t>– </a:t>
            </a:r>
            <a:r>
              <a:rPr lang="en-US" sz="1600" dirty="0">
                <a:latin typeface="Roboto Light" panose="02000000000000000000" pitchFamily="2" charset="0"/>
              </a:rPr>
              <a:t>influenced by a range of factors, including the diversity of students who attend.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What graduates do </a:t>
            </a:r>
            <a:r>
              <a:rPr lang="en-GB" sz="1600" dirty="0">
                <a:latin typeface="Roboto Light" panose="02000000000000000000" pitchFamily="2" charset="0"/>
              </a:rPr>
              <a:t>– </a:t>
            </a:r>
            <a:r>
              <a:rPr lang="en-US" sz="1600" dirty="0">
                <a:latin typeface="Roboto Light" panose="02000000000000000000" pitchFamily="2" charset="0"/>
              </a:rPr>
              <a:t>all universities collect destination statistics; it can be useful to find out what jobs or further study students go on to.</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Tuition fees </a:t>
            </a:r>
            <a:r>
              <a:rPr lang="en-GB" sz="1600" dirty="0">
                <a:latin typeface="Roboto Light" panose="02000000000000000000" pitchFamily="2" charset="0"/>
              </a:rPr>
              <a:t>– can </a:t>
            </a:r>
            <a:r>
              <a:rPr lang="en-US" sz="1600" dirty="0">
                <a:latin typeface="Roboto Light" panose="02000000000000000000" pitchFamily="2" charset="0"/>
              </a:rPr>
              <a:t>vary between universities and colleges; check if there are scholarships or bursaries available.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Living costs </a:t>
            </a:r>
            <a:r>
              <a:rPr lang="en-GB" sz="1600" dirty="0">
                <a:latin typeface="Roboto Light" panose="02000000000000000000" pitchFamily="2" charset="0"/>
              </a:rPr>
              <a:t>– </a:t>
            </a:r>
            <a:r>
              <a:rPr lang="en-US" sz="1600" dirty="0">
                <a:latin typeface="Roboto Light" panose="02000000000000000000" pitchFamily="2" charset="0"/>
              </a:rPr>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idx="4294967295"/>
          </p:nvPr>
        </p:nvSpPr>
        <p:spPr>
          <a:xfrm>
            <a:off x="390144" y="-134112"/>
            <a:ext cx="7610475" cy="1019175"/>
          </a:xfrm>
        </p:spPr>
        <p:txBody>
          <a:bodyPr/>
          <a:lstStyle/>
          <a:p>
            <a:r>
              <a:rPr lang="en-GB" dirty="0">
                <a:latin typeface="Roboto "/>
              </a:rPr>
              <a:t>Choosing the right </a:t>
            </a:r>
            <a:r>
              <a:rPr lang="en-GB" dirty="0">
                <a:solidFill>
                  <a:schemeClr val="accent3"/>
                </a:solidFill>
                <a:latin typeface="Roboto "/>
              </a:rPr>
              <a:t>place</a:t>
            </a:r>
            <a:r>
              <a:rPr lang="en-GB" dirty="0">
                <a:latin typeface="Roboto "/>
              </a:rPr>
              <a:t> for you</a:t>
            </a:r>
          </a:p>
        </p:txBody>
      </p:sp>
    </p:spTree>
    <p:extLst>
      <p:ext uri="{BB962C8B-B14F-4D97-AF65-F5344CB8AC3E}">
        <p14:creationId xmlns:p14="http://schemas.microsoft.com/office/powerpoint/2010/main" val="126271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29</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a:t>Security marking: </a:t>
            </a:r>
            <a:r>
              <a:rPr lang="en-US" b="1"/>
              <a:t>PUBLIC</a:t>
            </a:r>
          </a:p>
        </p:txBody>
      </p:sp>
      <p:sp>
        <p:nvSpPr>
          <p:cNvPr id="7" name="Content Placeholder 6">
            <a:extLst>
              <a:ext uri="{FF2B5EF4-FFF2-40B4-BE49-F238E27FC236}">
                <a16:creationId xmlns:a16="http://schemas.microsoft.com/office/drawing/2014/main" id="{07B1A84A-3FF6-4425-9876-D066F4A933F5}"/>
              </a:ext>
            </a:extLst>
          </p:cNvPr>
          <p:cNvSpPr>
            <a:spLocks noGrp="1"/>
          </p:cNvSpPr>
          <p:nvPr>
            <p:ph idx="4294967295"/>
          </p:nvPr>
        </p:nvSpPr>
        <p:spPr>
          <a:xfrm>
            <a:off x="287338" y="1308605"/>
            <a:ext cx="8569325" cy="3735388"/>
          </a:xfrm>
        </p:spPr>
        <p:txBody>
          <a:bodyPr/>
          <a:lstStyle/>
          <a:p>
            <a:pPr>
              <a:buClr>
                <a:schemeClr val="accent1"/>
              </a:buClr>
              <a:buFont typeface="Arial" panose="020B0604020202020204" pitchFamily="34" charset="0"/>
              <a:buChar char="•"/>
            </a:pPr>
            <a:r>
              <a:rPr lang="en-GB" sz="1800" dirty="0">
                <a:latin typeface="Roboto Light" panose="02000000000000000000" pitchFamily="2" charset="0"/>
              </a:rPr>
              <a:t>What does the course cover?</a:t>
            </a:r>
          </a:p>
          <a:p>
            <a:pPr lvl="0">
              <a:lnSpc>
                <a:spcPct val="100000"/>
              </a:lnSpc>
              <a:buClr>
                <a:schemeClr val="accent1"/>
              </a:buClr>
              <a:buFont typeface="Arial" panose="020B0604020202020204" pitchFamily="34" charset="0"/>
              <a:buChar char="•"/>
            </a:pPr>
            <a:r>
              <a:rPr lang="en-GB" sz="1800" dirty="0">
                <a:latin typeface="Roboto Light" panose="02000000000000000000" pitchFamily="2" charset="0"/>
              </a:rPr>
              <a:t>Courses with the same title may be very different. </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Look carefully at the core course content, and the range of optional studies/modules available. </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Which modules are the most interesting and relevant to your career aspirations?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See if the course or university/college offers any internship, placement, or study abroad opportunities.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How is the course taught </a:t>
            </a:r>
            <a:r>
              <a:rPr lang="en-GB" sz="1800" dirty="0">
                <a:latin typeface="Roboto Light" panose="02000000000000000000" pitchFamily="2" charset="0"/>
              </a:rPr>
              <a:t>–</a:t>
            </a:r>
            <a:r>
              <a:rPr lang="en-US" sz="1800" dirty="0">
                <a:latin typeface="Roboto Light" panose="02000000000000000000" pitchFamily="2" charset="0"/>
              </a:rPr>
              <a:t> structured teaching, or more independent research? How many lectures are there, and how much group work will be done in seminars?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idx="4294967295"/>
          </p:nvPr>
        </p:nvSpPr>
        <p:spPr>
          <a:xfrm>
            <a:off x="291506" y="42383"/>
            <a:ext cx="7610475" cy="1019175"/>
          </a:xfrm>
        </p:spPr>
        <p:txBody>
          <a:bodyPr/>
          <a:lstStyle/>
          <a:p>
            <a:r>
              <a:rPr lang="en-GB" dirty="0">
                <a:latin typeface="Roboto "/>
              </a:rPr>
              <a:t>Choosing the right </a:t>
            </a:r>
            <a:r>
              <a:rPr lang="en-GB" dirty="0">
                <a:solidFill>
                  <a:schemeClr val="accent3"/>
                </a:solidFill>
                <a:latin typeface="Roboto "/>
              </a:rPr>
              <a:t>course</a:t>
            </a:r>
            <a:r>
              <a:rPr lang="en-GB" dirty="0">
                <a:latin typeface="Roboto "/>
              </a:rPr>
              <a:t> for you</a:t>
            </a:r>
          </a:p>
        </p:txBody>
      </p:sp>
    </p:spTree>
    <p:extLst>
      <p:ext uri="{BB962C8B-B14F-4D97-AF65-F5344CB8AC3E}">
        <p14:creationId xmlns:p14="http://schemas.microsoft.com/office/powerpoint/2010/main" val="74978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77D271-34B5-18E6-0DF3-6D3CADC6A3ED}"/>
              </a:ext>
            </a:extLst>
          </p:cNvPr>
          <p:cNvSpPr>
            <a:spLocks noGrp="1"/>
          </p:cNvSpPr>
          <p:nvPr>
            <p:ph type="ctrTitle"/>
          </p:nvPr>
        </p:nvSpPr>
        <p:spPr/>
        <p:txBody>
          <a:bodyPr/>
          <a:lstStyle/>
          <a:p>
            <a:r>
              <a:rPr lang="en-GB" dirty="0"/>
              <a:t>What Next?</a:t>
            </a:r>
            <a:br>
              <a:rPr lang="en-GB" dirty="0"/>
            </a:br>
            <a:r>
              <a:rPr lang="en-GB" sz="1800" dirty="0"/>
              <a:t>Discovery with UCAS</a:t>
            </a:r>
          </a:p>
        </p:txBody>
      </p:sp>
      <p:sp>
        <p:nvSpPr>
          <p:cNvPr id="11" name="Subtitle 10">
            <a:extLst>
              <a:ext uri="{FF2B5EF4-FFF2-40B4-BE49-F238E27FC236}">
                <a16:creationId xmlns:a16="http://schemas.microsoft.com/office/drawing/2014/main" id="{A6CE0A13-FE0B-468D-2C66-513DA00D94DF}"/>
              </a:ext>
            </a:extLst>
          </p:cNvPr>
          <p:cNvSpPr>
            <a:spLocks noGrp="1"/>
          </p:cNvSpPr>
          <p:nvPr>
            <p:ph type="subTitle" idx="1"/>
          </p:nvPr>
        </p:nvSpPr>
        <p:spPr/>
        <p:txBody>
          <a:bodyPr/>
          <a:lstStyle/>
          <a:p>
            <a:endParaRPr lang="en-GB"/>
          </a:p>
        </p:txBody>
      </p:sp>
      <p:sp>
        <p:nvSpPr>
          <p:cNvPr id="6" name="Date Placeholder 5">
            <a:extLst>
              <a:ext uri="{FF2B5EF4-FFF2-40B4-BE49-F238E27FC236}">
                <a16:creationId xmlns:a16="http://schemas.microsoft.com/office/drawing/2014/main" id="{19EF66E4-4637-8839-C749-32DF1C1118DE}"/>
              </a:ext>
            </a:extLst>
          </p:cNvPr>
          <p:cNvSpPr>
            <a:spLocks noGrp="1"/>
          </p:cNvSpPr>
          <p:nvPr>
            <p:ph type="dt" sz="half" idx="4294967295"/>
          </p:nvPr>
        </p:nvSpPr>
        <p:spPr>
          <a:xfrm>
            <a:off x="6802438" y="4865688"/>
            <a:ext cx="2341562" cy="234950"/>
          </a:xfrm>
        </p:spPr>
        <p:txBody>
          <a:bodyPr/>
          <a:lstStyle/>
          <a:p>
            <a:fld id="{E13ED7F5-D386-9F4E-93F6-FF04FAB3DF3D}" type="datetime4">
              <a:rPr lang="en-GB" smtClean="0"/>
              <a:t>02 October 2024</a:t>
            </a:fld>
            <a:endParaRPr lang="en-US"/>
          </a:p>
        </p:txBody>
      </p:sp>
      <p:sp>
        <p:nvSpPr>
          <p:cNvPr id="7" name="Slide Number Placeholder 6">
            <a:extLst>
              <a:ext uri="{FF2B5EF4-FFF2-40B4-BE49-F238E27FC236}">
                <a16:creationId xmlns:a16="http://schemas.microsoft.com/office/drawing/2014/main" id="{499E77A5-7AE3-7082-BF90-E11E1C279B9F}"/>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a:t>
            </a:fld>
            <a:endParaRPr lang="en-US"/>
          </a:p>
        </p:txBody>
      </p:sp>
      <p:sp>
        <p:nvSpPr>
          <p:cNvPr id="8" name="Footer Placeholder 7">
            <a:extLst>
              <a:ext uri="{FF2B5EF4-FFF2-40B4-BE49-F238E27FC236}">
                <a16:creationId xmlns:a16="http://schemas.microsoft.com/office/drawing/2014/main" id="{5F5D06F6-5360-0E26-68D0-103398D30761}"/>
              </a:ext>
            </a:extLst>
          </p:cNvPr>
          <p:cNvSpPr>
            <a:spLocks noGrp="1"/>
          </p:cNvSpPr>
          <p:nvPr>
            <p:ph type="ftr" sz="quarter" idx="4294967295"/>
          </p:nvPr>
        </p:nvSpPr>
        <p:spPr>
          <a:xfrm>
            <a:off x="0" y="4865688"/>
            <a:ext cx="4483100" cy="225425"/>
          </a:xfrm>
        </p:spPr>
        <p:txBody>
          <a:bodyPr/>
          <a:lstStyle/>
          <a:p>
            <a:r>
              <a:rPr lang="en-US" dirty="0"/>
              <a:t>Security marking: </a:t>
            </a:r>
            <a:r>
              <a:rPr lang="en-US" b="1" dirty="0"/>
              <a:t>PUBLIC</a:t>
            </a:r>
          </a:p>
        </p:txBody>
      </p:sp>
    </p:spTree>
    <p:extLst>
      <p:ext uri="{BB962C8B-B14F-4D97-AF65-F5344CB8AC3E}">
        <p14:creationId xmlns:p14="http://schemas.microsoft.com/office/powerpoint/2010/main" val="2563205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287341" y="770341"/>
            <a:ext cx="8647254" cy="987423"/>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dirty="0">
                <a:solidFill>
                  <a:srgbClr val="1E2834"/>
                </a:solidFill>
                <a:latin typeface="Roboto "/>
              </a:rPr>
              <a:t>Completing the UCAS </a:t>
            </a:r>
            <a:r>
              <a:rPr lang="en-US" dirty="0">
                <a:solidFill>
                  <a:schemeClr val="accent3"/>
                </a:solidFill>
                <a:latin typeface="Roboto "/>
              </a:rPr>
              <a:t>application</a:t>
            </a:r>
          </a:p>
        </p:txBody>
      </p:sp>
      <p:graphicFrame>
        <p:nvGraphicFramePr>
          <p:cNvPr id="7" name="Diagram 6">
            <a:extLst>
              <a:ext uri="{FF2B5EF4-FFF2-40B4-BE49-F238E27FC236}">
                <a16:creationId xmlns:a16="http://schemas.microsoft.com/office/drawing/2014/main" id="{9C78A0A7-60D0-4266-9D1D-293B5DF17019}"/>
              </a:ext>
            </a:extLst>
          </p:cNvPr>
          <p:cNvGraphicFramePr>
            <a:graphicFrameLocks noGrp="1" noDrilldown="1" noMove="1" noResize="1"/>
          </p:cNvGraphicFramePr>
          <p:nvPr>
            <p:extLst>
              <p:ext uri="{D42A27DB-BD31-4B8C-83A1-F6EECF244321}">
                <p14:modId xmlns:p14="http://schemas.microsoft.com/office/powerpoint/2010/main" val="1740424391"/>
              </p:ext>
            </p:extLst>
          </p:nvPr>
        </p:nvGraphicFramePr>
        <p:xfrm>
          <a:off x="83615" y="960674"/>
          <a:ext cx="8850980" cy="4182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FFFFFF"/>
                </a:solidFill>
                <a:effectLst/>
                <a:uLnTx/>
                <a:uFillTx/>
                <a:latin typeface="Calibri"/>
                <a:ea typeface="+mn-ea"/>
                <a:cs typeface="+mn-cs"/>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dirty="0">
              <a:solidFill>
                <a:srgbClr val="FFFFFF"/>
              </a:solidFill>
              <a:uFillTx/>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   </a:t>
            </a:r>
            <a:fld id="{A2F8606F-E88B-417C-9A1B-095B832E158D}" type="slidenum">
              <a:rPr sz="900" smtClean="0">
                <a:solidFill>
                  <a:srgbClr val="FFFFFF"/>
                </a:solidFill>
                <a:latin typeface="Calibri"/>
              </a:rPr>
              <a:t>30</a:t>
            </a:fld>
            <a:endParaRPr lang="en-US" sz="900" dirty="0">
              <a:solidFill>
                <a:srgbClr val="FFFFFF"/>
              </a:solidFill>
              <a:latin typeface="Calibri"/>
            </a:endParaRPr>
          </a:p>
        </p:txBody>
      </p:sp>
    </p:spTree>
    <p:custDataLst>
      <p:tags r:id="rId1"/>
    </p:custDataLst>
    <p:extLst>
      <p:ext uri="{BB962C8B-B14F-4D97-AF65-F5344CB8AC3E}">
        <p14:creationId xmlns:p14="http://schemas.microsoft.com/office/powerpoint/2010/main" val="1159831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normAutofit/>
          </a:bodyPr>
          <a:lstStyle/>
          <a:p>
            <a:r>
              <a:rPr lang="en-GB" sz="3600" dirty="0">
                <a:solidFill>
                  <a:schemeClr val="accent3"/>
                </a:solidFill>
                <a:latin typeface="Roboto "/>
              </a:rPr>
              <a:t>Linking</a:t>
            </a:r>
            <a:r>
              <a:rPr lang="en-GB" sz="3600" dirty="0">
                <a:latin typeface="Roboto "/>
              </a:rPr>
              <a:t> to a centre</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r="5563"/>
          <a:stretch/>
        </p:blipFill>
        <p:spPr>
          <a:xfrm>
            <a:off x="4850046" y="1196632"/>
            <a:ext cx="3765515" cy="3058933"/>
          </a:xfrm>
          <a:prstGeom prst="roundRect">
            <a:avLst>
              <a:gd name="adj" fmla="val 0"/>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sz="half" idx="2"/>
          </p:nvPr>
        </p:nvSpPr>
        <p:spPr>
          <a:xfrm>
            <a:off x="287338" y="1487632"/>
            <a:ext cx="3832175" cy="2858691"/>
          </a:xfrm>
        </p:spPr>
        <p:txBody>
          <a:bodyPr>
            <a:noAutofit/>
          </a:bodyPr>
          <a:lstStyle/>
          <a:p>
            <a:pPr marL="285750" indent="-285750">
              <a:lnSpc>
                <a:spcPct val="100000"/>
              </a:lnSpc>
              <a:buFont typeface="Arial" panose="020B0604020202020204" pitchFamily="34" charset="0"/>
              <a:buChar char="•"/>
            </a:pPr>
            <a:r>
              <a:rPr lang="en-GB" sz="1600" b="0" i="0" dirty="0">
                <a:solidFill>
                  <a:srgbClr val="333333"/>
                </a:solidFill>
                <a:effectLst/>
                <a:latin typeface="Roboto Light" panose="02000000000000000000" pitchFamily="2" charset="0"/>
              </a:rPr>
              <a:t>If you’re applying with the help of a school, college or centre you should enter their ‘</a:t>
            </a:r>
            <a:r>
              <a:rPr lang="en-GB" sz="1600" b="1" dirty="0">
                <a:solidFill>
                  <a:srgbClr val="E31873"/>
                </a:solidFill>
                <a:latin typeface="Roboto Light" panose="02000000000000000000" pitchFamily="2" charset="0"/>
              </a:rPr>
              <a:t>buzzword</a:t>
            </a:r>
            <a:r>
              <a:rPr lang="en-GB" sz="1600" b="0" i="0" dirty="0">
                <a:solidFill>
                  <a:srgbClr val="333333"/>
                </a:solidFill>
                <a:effectLst/>
                <a:latin typeface="Roboto Light" panose="02000000000000000000" pitchFamily="2" charset="0"/>
              </a:rPr>
              <a:t>’ to link your application to them.</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The buzzword is a unique code set by your school, college or centre. </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2296964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14C448F-F2D0-44CB-E834-53E2FA88B96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238" r="958"/>
          <a:stretch/>
        </p:blipFill>
        <p:spPr bwMode="auto">
          <a:xfrm>
            <a:off x="3918907" y="1078509"/>
            <a:ext cx="4871802" cy="36420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59081" y="2887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Application </a:t>
            </a:r>
            <a:r>
              <a:rPr kumimoji="0" lang="en-GB" sz="3200" b="1" i="0" u="none" strike="noStrike" kern="1200" cap="none" spc="0" normalizeH="0" baseline="0" noProof="0" dirty="0">
                <a:ln>
                  <a:noFill/>
                </a:ln>
                <a:solidFill>
                  <a:srgbClr val="5DB88D"/>
                </a:solidFill>
                <a:effectLst/>
                <a:uLnTx/>
                <a:uFillTx/>
                <a:latin typeface="Roboto" panose="02000000000000000000" pitchFamily="2" charset="0"/>
                <a:ea typeface="Roboto" panose="02000000000000000000" pitchFamily="2" charset="0"/>
                <a:cs typeface="Roboto" panose="02000000000000000000" pitchFamily="2" charset="0"/>
              </a:rPr>
              <a:t>profile</a:t>
            </a:r>
            <a:r>
              <a:rPr kumimoji="0" lang="en-GB"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8" name="Content Placeholder 4">
            <a:extLst>
              <a:ext uri="{FF2B5EF4-FFF2-40B4-BE49-F238E27FC236}">
                <a16:creationId xmlns:a16="http://schemas.microsoft.com/office/drawing/2014/main" id="{1AD2F6EA-CD16-31D2-D737-F7CAC652605D}"/>
              </a:ext>
            </a:extLst>
          </p:cNvPr>
          <p:cNvSpPr>
            <a:spLocks noGrp="1"/>
          </p:cNvSpPr>
          <p:nvPr>
            <p:ph type="body" idx="1"/>
          </p:nvPr>
        </p:nvSpPr>
        <p:spPr>
          <a:xfrm>
            <a:off x="460375" y="1401694"/>
            <a:ext cx="8223250" cy="3562514"/>
          </a:xfrm>
          <a:ln>
            <a:noFill/>
          </a:ln>
        </p:spPr>
        <p:txBody>
          <a:bodyPr vert="horz" wrap="square" lIns="0" tIns="0" rIns="0" bIns="0" rtlCol="0">
            <a:spAutoFit/>
          </a:bodyPr>
          <a:lstStyle/>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Personal details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Nationality details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Where you live</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Contact details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Supporting information</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Finance and funding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Diversity and inclusion*</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More about you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endParaRPr lang="en-GB" sz="165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685783">
              <a:spcBef>
                <a:spcPts val="300"/>
              </a:spcBef>
              <a:spcAft>
                <a:spcPts val="300"/>
              </a:spcAft>
              <a:buClr>
                <a:srgbClr val="FBAF17"/>
              </a:buClr>
              <a:tabLst>
                <a:tab pos="1701755" algn="l"/>
                <a:tab pos="2954261" algn="l"/>
              </a:tabLst>
            </a:pPr>
            <a:r>
              <a:rPr lang="en-GB" sz="1200" dirty="0">
                <a:solidFill>
                  <a:schemeClr val="bg1"/>
                </a:solidFill>
                <a:latin typeface="Calibri Light" panose="020F0302020204030204"/>
                <a:ea typeface="MS PGothic"/>
                <a:cs typeface="Calibri"/>
              </a:rPr>
              <a:t>* (for students with a UK home address)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endParaRPr lang="en-GB" sz="165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646332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B129C-C36B-C4A8-7F4F-C0F707E84902}"/>
              </a:ext>
            </a:extLst>
          </p:cNvPr>
          <p:cNvPicPr>
            <a:picLocks noGrp="1" noRot="1" noChangeAspect="1" noMove="1" noResize="1" noEditPoints="1" noAdjustHandles="1" noChangeArrowheads="1" noChangeShapeType="1" noCrop="1"/>
          </p:cNvPicPr>
          <p:nvPr/>
        </p:nvPicPr>
        <p:blipFill rotWithShape="1">
          <a:blip r:embed="rId4"/>
          <a:srcRect r="4153"/>
          <a:stretch/>
        </p:blipFill>
        <p:spPr>
          <a:xfrm>
            <a:off x="3562556" y="1112730"/>
            <a:ext cx="5435971" cy="3693494"/>
          </a:xfrm>
          <a:prstGeom prst="rect">
            <a:avLst/>
          </a:prstGeom>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59081" y="2887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Your </a:t>
            </a:r>
            <a:r>
              <a:rPr kumimoji="0" lang="en-GB" sz="3200" b="1" i="0" u="none" strike="noStrike" kern="1200" cap="none" spc="0" normalizeH="0" baseline="0" noProof="0" dirty="0">
                <a:ln>
                  <a:noFill/>
                </a:ln>
                <a:solidFill>
                  <a:srgbClr val="5DB88D"/>
                </a:solidFill>
                <a:effectLst/>
                <a:uLnTx/>
                <a:uFillTx/>
                <a:latin typeface="Roboto" panose="02000000000000000000" pitchFamily="2" charset="0"/>
                <a:ea typeface="Roboto" panose="02000000000000000000" pitchFamily="2" charset="0"/>
                <a:cs typeface="Roboto" panose="02000000000000000000" pitchFamily="2" charset="0"/>
              </a:rPr>
              <a:t>experiences</a:t>
            </a:r>
            <a:r>
              <a:rPr kumimoji="0" lang="en-GB" sz="3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p>
        </p:txBody>
      </p:sp>
      <p:sp>
        <p:nvSpPr>
          <p:cNvPr id="10" name="Content Placeholder 9">
            <a:extLst>
              <a:ext uri="{FF2B5EF4-FFF2-40B4-BE49-F238E27FC236}">
                <a16:creationId xmlns:a16="http://schemas.microsoft.com/office/drawing/2014/main" id="{D5C05CBA-2907-EC8F-973F-FA88658A4591}"/>
              </a:ext>
            </a:extLst>
          </p:cNvPr>
          <p:cNvSpPr txBox="1">
            <a:spLocks/>
          </p:cNvSpPr>
          <p:nvPr/>
        </p:nvSpPr>
        <p:spPr>
          <a:xfrm>
            <a:off x="549589" y="1633770"/>
            <a:ext cx="2931953" cy="245451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Education </a:t>
            </a:r>
          </a:p>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Employment </a:t>
            </a:r>
          </a:p>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Extra activities* </a:t>
            </a:r>
          </a:p>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Personal statement </a:t>
            </a:r>
          </a:p>
          <a:p>
            <a:pPr marL="171450" marR="0" lvl="0" indent="-171450" algn="l" defTabSz="685783" rtl="0" eaLnBrk="1" fontAlgn="auto" latinLnBrk="0" hangingPunct="1">
              <a:lnSpc>
                <a:spcPct val="100000"/>
              </a:lnSpc>
              <a:spcBef>
                <a:spcPts val="300"/>
              </a:spcBef>
              <a:spcAft>
                <a:spcPts val="300"/>
              </a:spcAft>
              <a:buClr>
                <a:srgbClr val="FBAF17"/>
              </a:buClr>
              <a:buSzTx/>
              <a:buFont typeface="Arial" panose="020B0604020202020204" pitchFamily="34" charset="0"/>
              <a:buChar char="•"/>
              <a:tabLst>
                <a:tab pos="1701755" algn="l"/>
                <a:tab pos="2954261" algn="l"/>
              </a:tabLst>
              <a:defRPr/>
            </a:pPr>
            <a:r>
              <a:rPr kumimoji="0" lang="en-GB" sz="165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Reference**</a:t>
            </a:r>
          </a:p>
          <a:p>
            <a:pPr marL="0" marR="0" lvl="0" indent="0" algn="l" defTabSz="685783" rtl="0" eaLnBrk="1" fontAlgn="auto" latinLnBrk="0" hangingPunct="1">
              <a:lnSpc>
                <a:spcPct val="100000"/>
              </a:lnSpc>
              <a:spcBef>
                <a:spcPts val="300"/>
              </a:spcBef>
              <a:spcAft>
                <a:spcPts val="300"/>
              </a:spcAft>
              <a:buClr>
                <a:srgbClr val="1F2834"/>
              </a:buClr>
              <a:buSzTx/>
              <a:buFont typeface="Wingdings" pitchFamily="2" charset="2"/>
              <a:buNone/>
              <a:tabLst>
                <a:tab pos="1701755" algn="l"/>
                <a:tab pos="2954261" algn="l"/>
              </a:tabLst>
              <a:defRPr/>
            </a:pPr>
            <a:endParaRPr kumimoji="0" lang="en-GB" sz="1800" b="0"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189" rtl="0" eaLnBrk="1" fontAlgn="auto" latinLnBrk="0" hangingPunct="1">
              <a:lnSpc>
                <a:spcPct val="100000"/>
              </a:lnSpc>
              <a:spcBef>
                <a:spcPts val="300"/>
              </a:spcBef>
              <a:spcAft>
                <a:spcPts val="300"/>
              </a:spcAft>
              <a:buClr>
                <a:srgbClr val="FBC651"/>
              </a:buClr>
              <a:buSzTx/>
              <a:buFont typeface="Wingdings" pitchFamily="2" charset="2"/>
              <a:buNone/>
              <a:tabLst>
                <a:tab pos="1701755" algn="l"/>
                <a:tab pos="2954261" algn="l"/>
              </a:tabLst>
              <a:defRPr/>
            </a:pPr>
            <a:r>
              <a:rPr kumimoji="0" lang="en-GB" sz="1200" b="0" i="0" u="none" strike="noStrike" kern="1200" cap="none" spc="0" normalizeH="0" baseline="0" noProof="0" dirty="0">
                <a:ln>
                  <a:noFill/>
                </a:ln>
                <a:solidFill>
                  <a:srgbClr val="FFFFFF"/>
                </a:solidFill>
                <a:effectLst/>
                <a:uLnTx/>
                <a:uFillTx/>
                <a:latin typeface="Calibri Light" panose="020F0302020204030204"/>
                <a:ea typeface="MS PGothic"/>
                <a:cs typeface="Calibri"/>
              </a:rPr>
              <a:t>*(for students with a UK home address)</a:t>
            </a:r>
          </a:p>
          <a:p>
            <a:pPr marL="0" marR="0" lvl="0" indent="0" algn="l" defTabSz="457189" rtl="0" eaLnBrk="1" fontAlgn="auto" latinLnBrk="0" hangingPunct="1">
              <a:lnSpc>
                <a:spcPct val="100000"/>
              </a:lnSpc>
              <a:spcBef>
                <a:spcPts val="300"/>
              </a:spcBef>
              <a:spcAft>
                <a:spcPts val="300"/>
              </a:spcAft>
              <a:buClr>
                <a:srgbClr val="FBC651"/>
              </a:buClr>
              <a:buSzTx/>
              <a:buFont typeface="Wingdings" pitchFamily="2" charset="2"/>
              <a:buNone/>
              <a:tabLst>
                <a:tab pos="1701755" algn="l"/>
                <a:tab pos="2954261" algn="l"/>
              </a:tabLst>
              <a:defRPr/>
            </a:pPr>
            <a:r>
              <a:rPr kumimoji="0" lang="en-GB" sz="1200" b="0" i="0" u="none" strike="noStrike" kern="1200" cap="none" spc="0" normalizeH="0" baseline="0" noProof="0" dirty="0">
                <a:ln>
                  <a:noFill/>
                </a:ln>
                <a:solidFill>
                  <a:srgbClr val="FFFFFF"/>
                </a:solidFill>
                <a:effectLst/>
                <a:uLnTx/>
                <a:uFillTx/>
                <a:latin typeface="Calibri Light" panose="020F0302020204030204"/>
                <a:ea typeface="MS PGothic"/>
                <a:cs typeface="Calibri"/>
              </a:rPr>
              <a:t>**(not visible if linked to your school/college)</a:t>
            </a:r>
          </a:p>
        </p:txBody>
      </p:sp>
    </p:spTree>
    <p:custDataLst>
      <p:tags r:id="rId1"/>
    </p:custDataLst>
    <p:extLst>
      <p:ext uri="{BB962C8B-B14F-4D97-AF65-F5344CB8AC3E}">
        <p14:creationId xmlns:p14="http://schemas.microsoft.com/office/powerpoint/2010/main" val="834359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53543" y="-23838"/>
            <a:ext cx="8228008" cy="1069793"/>
          </a:xfrm>
        </p:spPr>
        <p:txBody>
          <a:bodyPr/>
          <a:lstStyle/>
          <a:p>
            <a:pPr lvl="0"/>
            <a:r>
              <a:rPr lang="en-US" dirty="0">
                <a:latin typeface="Roboto "/>
              </a:rPr>
              <a:t>The personal statement </a:t>
            </a:r>
            <a:endParaRPr lang="en-GB" dirty="0">
              <a:latin typeface="Roboto "/>
            </a:endParaRPr>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34</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53543" y="1292879"/>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only section you have full control over</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       Your only chance to market yourself as an individual</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same for all of your choices</a:t>
              </a: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9484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maximum of 4,000 characters, or 47 lines</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9192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minimum of 1,000 characters</a:t>
              </a: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697096" y="2154532"/>
            <a:ext cx="3203710"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Roboto Light" panose="02000000000000000000" pitchFamily="2" charset="0"/>
                <a:ea typeface="Roboto Light" panose="02000000000000000000" pitchFamily="2" charset="0"/>
                <a:cs typeface="Roboto Light" panose="02000000000000000000" pitchFamily="2" charset="0"/>
              </a:rPr>
              <a:t>UCAS’ similarity detection service: </a:t>
            </a:r>
          </a:p>
          <a:p>
            <a:pPr algn="ctr" eaLnBrk="1" hangingPunct="1"/>
            <a:r>
              <a:rPr lang="en-US" altLang="en-US" sz="1600" dirty="0">
                <a:latin typeface="Roboto Light" panose="02000000000000000000" pitchFamily="2" charset="0"/>
                <a:ea typeface="Roboto Light" panose="02000000000000000000" pitchFamily="2" charset="0"/>
                <a:cs typeface="Roboto Light" panose="02000000000000000000" pitchFamily="2" charset="0"/>
              </a:rPr>
              <a:t>every personal statement is run through software to check for plagiarism</a:t>
            </a:r>
            <a:r>
              <a:rPr lang="en-US" altLang="en-US" sz="1600" dirty="0">
                <a:solidFill>
                  <a:srgbClr val="595959"/>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9140" y="3749727"/>
            <a:ext cx="272453" cy="272453"/>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38" y="181498"/>
            <a:ext cx="3832176" cy="987425"/>
          </a:xfrm>
        </p:spPr>
        <p:txBody>
          <a:bodyPr>
            <a:normAutofit/>
          </a:bodyPr>
          <a:lstStyle/>
          <a:p>
            <a:pPr lvl="0"/>
            <a:r>
              <a:rPr lang="en-GB" sz="3600" dirty="0">
                <a:latin typeface="Roboto "/>
              </a:rPr>
              <a:t>Start early</a:t>
            </a: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p:blipFill>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sz="half" idx="2"/>
          </p:nvPr>
        </p:nvSpPr>
        <p:spPr>
          <a:xfrm>
            <a:off x="287339" y="1494498"/>
            <a:ext cx="3832175" cy="2858691"/>
          </a:xfrm>
        </p:spPr>
        <p:txBody>
          <a:bodyPr/>
          <a:lstStyle/>
          <a:p>
            <a:pPr lvl="0" defTabSz="914400">
              <a:spcBef>
                <a:spcPts val="300"/>
              </a:spcBef>
              <a:spcAft>
                <a:spcPts val="300"/>
              </a:spcAft>
            </a:pPr>
            <a:r>
              <a:rPr lang="en-US" sz="1800" dirty="0">
                <a:latin typeface="Roboto Light" panose="02000000000000000000" pitchFamily="2" charset="0"/>
              </a:rPr>
              <a:t>Include:</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academic achievements, past and present</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interest in the course area</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knowledge of the subject area </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enthusiasm to go beyond the syllabus </a:t>
            </a:r>
          </a:p>
          <a:p>
            <a:pPr marL="400050" lvl="1" indent="-285750" defTabSz="914400">
              <a:spcBef>
                <a:spcPts val="600"/>
              </a:spcBef>
              <a:spcAft>
                <a:spcPts val="600"/>
              </a:spcAft>
              <a:buClr>
                <a:srgbClr val="836CD8"/>
              </a:buClr>
              <a:buFont typeface="Arial" panose="020B0604020202020204" pitchFamily="34" charset="0"/>
              <a:buChar char="•"/>
            </a:pPr>
            <a:r>
              <a:rPr lang="en-US" sz="1800" dirty="0">
                <a:latin typeface="Roboto Light" panose="02000000000000000000" pitchFamily="2" charset="0"/>
              </a:rPr>
              <a:t>details of independent study skills</a:t>
            </a:r>
          </a:p>
          <a:p>
            <a:pPr lvl="0"/>
            <a:endParaRPr lang="en-GB" sz="1400" dirty="0">
              <a:latin typeface="Roboto Light" panose="02000000000000000000" pitchFamily="2" charset="0"/>
            </a:endParaRP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35</a:t>
            </a:fld>
            <a:endParaRPr lang="en-US" sz="900" kern="0">
              <a:solidFill>
                <a:srgbClr val="1F2834"/>
              </a:solidFill>
              <a:latin typeface="Calibri"/>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198326" y="181498"/>
            <a:ext cx="3832176" cy="987425"/>
          </a:xfrm>
        </p:spPr>
        <p:txBody>
          <a:bodyPr>
            <a:normAutofit/>
          </a:bodyPr>
          <a:lstStyle/>
          <a:p>
            <a:pPr lvl="0"/>
            <a:r>
              <a:rPr lang="en-GB" sz="3600" dirty="0">
                <a:latin typeface="Roboto "/>
              </a:rPr>
              <a:t>Consider…</a:t>
            </a: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8">
            <a:extLst>
              <a:ext uri="{FF2B5EF4-FFF2-40B4-BE49-F238E27FC236}">
                <a16:creationId xmlns:a16="http://schemas.microsoft.com/office/drawing/2014/main" id="{649B7935-6E7E-40D2-AB1D-BAD429C837A5}"/>
              </a:ext>
            </a:extLst>
          </p:cNvPr>
          <p:cNvSpPr txBox="1">
            <a:spLocks noGrp="1"/>
          </p:cNvSpPr>
          <p:nvPr>
            <p:ph type="body" sz="half" idx="2"/>
          </p:nvPr>
        </p:nvSpPr>
        <p:spPr>
          <a:xfrm>
            <a:off x="198326" y="1451805"/>
            <a:ext cx="4244202" cy="2858691"/>
          </a:xfrm>
        </p:spPr>
        <p:txBody>
          <a:bodyPr>
            <a:noAutofit/>
          </a:bodyPr>
          <a:lstStyle/>
          <a:p>
            <a:pPr marL="0" lvl="1" defTabSz="914400">
              <a:spcBef>
                <a:spcPts val="600"/>
              </a:spcBef>
              <a:spcAft>
                <a:spcPts val="600"/>
              </a:spcAft>
            </a:pPr>
            <a:r>
              <a:rPr lang="en-US" sz="1400" dirty="0">
                <a:latin typeface="Roboto Light" panose="02000000000000000000" pitchFamily="2" charset="0"/>
              </a:rPr>
              <a:t>Universities and colleges will consider:</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chosen the course for the right reasons?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Can you achieve in a new learning environment?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range of interests and aptitudes?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depth of interest in the subject?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studied independently?</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appear motivated and committed?</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36</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C7B2C0-8221-755F-0D2B-4E1DDE61A428}"/>
              </a:ext>
            </a:extLst>
          </p:cNvPr>
          <p:cNvSpPr txBox="1"/>
          <p:nvPr/>
        </p:nvSpPr>
        <p:spPr>
          <a:xfrm>
            <a:off x="199923" y="367276"/>
            <a:ext cx="7333792"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Black" panose="02000000000000000000" pitchFamily="2" charset="0"/>
                <a:ea typeface="Roboto Black" panose="02000000000000000000" pitchFamily="2" charset="0"/>
                <a:cs typeface="Arial"/>
              </a:rPr>
              <a:t>Personal statement </a:t>
            </a:r>
            <a:r>
              <a:rPr kumimoji="0" lang="en-US" sz="3600" b="1" i="0" u="none" strike="noStrike" kern="1200" cap="none" spc="0" normalizeH="0" baseline="0" noProof="0" dirty="0">
                <a:ln>
                  <a:noFill/>
                </a:ln>
                <a:solidFill>
                  <a:srgbClr val="5DB88D"/>
                </a:solidFill>
                <a:effectLst/>
                <a:uLnTx/>
                <a:uFillTx/>
                <a:latin typeface="Roboto Black" panose="02000000000000000000" pitchFamily="2" charset="0"/>
                <a:ea typeface="Roboto Black" panose="02000000000000000000" pitchFamily="2" charset="0"/>
                <a:cs typeface="Arial"/>
              </a:rPr>
              <a:t>support</a:t>
            </a:r>
            <a:r>
              <a:rPr kumimoji="0" lang="en-US" sz="3600" b="1" i="0" u="none" strike="noStrike" kern="1200" cap="none" spc="0" normalizeH="0" baseline="0" noProof="0" dirty="0">
                <a:ln>
                  <a:noFill/>
                </a:ln>
                <a:solidFill>
                  <a:srgbClr val="FFFFFF"/>
                </a:solidFill>
                <a:effectLst/>
                <a:uLnTx/>
                <a:uFillTx/>
                <a:latin typeface="Roboto Black" panose="02000000000000000000" pitchFamily="2" charset="0"/>
                <a:ea typeface="Roboto Black" panose="02000000000000000000" pitchFamily="2" charset="0"/>
                <a:cs typeface="Arial"/>
              </a:rPr>
              <a:t> </a:t>
            </a:r>
            <a:r>
              <a:rPr kumimoji="0" lang="en-US" sz="3600" b="1" i="0" u="none" strike="noStrike" kern="1200" cap="none" spc="0" normalizeH="0" baseline="0" noProof="0" dirty="0">
                <a:ln>
                  <a:noFill/>
                </a:ln>
                <a:solidFill>
                  <a:srgbClr val="FBAF17"/>
                </a:solidFill>
                <a:effectLst/>
                <a:uLnTx/>
                <a:uFillTx/>
                <a:latin typeface="Roboto Black" panose="02000000000000000000" pitchFamily="2" charset="0"/>
                <a:ea typeface="Roboto Black" panose="02000000000000000000" pitchFamily="2" charset="0"/>
                <a:cs typeface="Arial"/>
              </a:rPr>
              <a:t> </a:t>
            </a:r>
          </a:p>
        </p:txBody>
      </p:sp>
      <p:pic>
        <p:nvPicPr>
          <p:cNvPr id="4" name="Picture 3">
            <a:extLst>
              <a:ext uri="{FF2B5EF4-FFF2-40B4-BE49-F238E27FC236}">
                <a16:creationId xmlns:a16="http://schemas.microsoft.com/office/drawing/2014/main" id="{73FC5069-6346-1A44-3DCA-02EDDFE2321C}"/>
              </a:ext>
            </a:extLst>
          </p:cNvPr>
          <p:cNvPicPr>
            <a:picLocks noGrp="1" noRot="1" noChangeAspect="1" noMove="1" noResize="1" noEditPoints="1" noAdjustHandles="1" noChangeArrowheads="1" noChangeShapeType="1" noCrop="1"/>
          </p:cNvPicPr>
          <p:nvPr/>
        </p:nvPicPr>
        <p:blipFill rotWithShape="1">
          <a:blip r:embed="rId4"/>
          <a:srcRect l="4015" t="2491" r="7661" b="4723"/>
          <a:stretch/>
        </p:blipFill>
        <p:spPr>
          <a:xfrm>
            <a:off x="199923" y="1290607"/>
            <a:ext cx="1816484" cy="2797492"/>
          </a:xfrm>
          <a:prstGeom prst="roundRect">
            <a:avLst/>
          </a:prstGeom>
          <a:ln w="57150">
            <a:solidFill>
              <a:srgbClr val="1F2834"/>
            </a:solidFill>
          </a:ln>
        </p:spPr>
      </p:pic>
      <p:pic>
        <p:nvPicPr>
          <p:cNvPr id="8" name="Picture 7">
            <a:extLst>
              <a:ext uri="{FF2B5EF4-FFF2-40B4-BE49-F238E27FC236}">
                <a16:creationId xmlns:a16="http://schemas.microsoft.com/office/drawing/2014/main" id="{73A7C134-27FA-99C1-A53E-6B7266A761C5}"/>
              </a:ext>
            </a:extLst>
          </p:cNvPr>
          <p:cNvPicPr>
            <a:picLocks noChangeAspect="1"/>
          </p:cNvPicPr>
          <p:nvPr/>
        </p:nvPicPr>
        <p:blipFill>
          <a:blip r:embed="rId5"/>
          <a:stretch>
            <a:fillRect/>
          </a:stretch>
        </p:blipFill>
        <p:spPr>
          <a:xfrm>
            <a:off x="3990094" y="2017791"/>
            <a:ext cx="4893803" cy="2107873"/>
          </a:xfrm>
          <a:prstGeom prst="roundRect">
            <a:avLst>
              <a:gd name="adj" fmla="val 11304"/>
            </a:avLst>
          </a:prstGeom>
        </p:spPr>
      </p:pic>
      <p:pic>
        <p:nvPicPr>
          <p:cNvPr id="3" name="Picture 2">
            <a:extLst>
              <a:ext uri="{FF2B5EF4-FFF2-40B4-BE49-F238E27FC236}">
                <a16:creationId xmlns:a16="http://schemas.microsoft.com/office/drawing/2014/main" id="{E09B6ACE-3BB9-4650-596F-118D63623067}"/>
              </a:ext>
            </a:extLst>
          </p:cNvPr>
          <p:cNvPicPr>
            <a:picLocks noGrp="1" noRot="1" noChangeAspect="1" noMove="1" noResize="1" noEditPoints="1" noAdjustHandles="1" noChangeArrowheads="1" noChangeShapeType="1" noCrop="1"/>
          </p:cNvPicPr>
          <p:nvPr/>
        </p:nvPicPr>
        <p:blipFill rotWithShape="1">
          <a:blip r:embed="rId6"/>
          <a:srcRect l="360" t="1229" r="999" b="839"/>
          <a:stretch/>
        </p:blipFill>
        <p:spPr>
          <a:xfrm>
            <a:off x="1951515" y="1978733"/>
            <a:ext cx="1816484" cy="2797491"/>
          </a:xfrm>
          <a:prstGeom prst="roundRect">
            <a:avLst>
              <a:gd name="adj" fmla="val 12307"/>
            </a:avLst>
          </a:prstGeom>
          <a:ln w="57150">
            <a:solidFill>
              <a:srgbClr val="1F2834"/>
            </a:solidFill>
          </a:ln>
        </p:spPr>
      </p:pic>
    </p:spTree>
    <p:custDataLst>
      <p:tags r:id="rId1"/>
    </p:custDataLst>
    <p:extLst>
      <p:ext uri="{BB962C8B-B14F-4D97-AF65-F5344CB8AC3E}">
        <p14:creationId xmlns:p14="http://schemas.microsoft.com/office/powerpoint/2010/main" val="4159684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dirty="0">
                <a:latin typeface="Roboto "/>
              </a:rPr>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personal statement </a:t>
            </a:r>
            <a:endParaRPr kumimoji="0" lang="en-US"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qualifications</a:t>
            </a:r>
            <a:endPar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admissions test</a:t>
            </a:r>
            <a:endParaRPr kumimoji="0" lang="en-US"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interview </a:t>
            </a: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portfolio/audition</a:t>
            </a:r>
            <a:endParaRPr kumimoji="0" lang="en-US" sz="1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02 October 2024</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38</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6238946" y="481471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A88810A-AA62-40BC-96AD-58393C637008}" type="datetime4">
              <a:rPr kumimoji="0" lang="en-GB" sz="9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02 October 2024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556301" y="481471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000000"/>
                </a:solidFill>
                <a:effectLst/>
                <a:uLnTx/>
                <a:uFillTx/>
                <a:latin typeface="Calibri"/>
                <a:ea typeface="+mn-ea"/>
                <a:cs typeface="+mn-cs"/>
              </a:rPr>
              <a:t>|   </a:t>
            </a:r>
            <a:fld id="{C884E0B3-1093-4C09-9D80-966417F41A13}" type="slidenum">
              <a:rPr kumimoji="0" sz="900" b="0" i="0" u="none" strike="noStrike" kern="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39</a:t>
            </a:fld>
            <a:endParaRPr kumimoji="0" lang="en-US" sz="900" b="0" i="0" u="none" strike="noStrike" kern="0" cap="none" spc="0" normalizeH="0" baseline="0" noProof="0">
              <a:ln>
                <a:noFill/>
              </a:ln>
              <a:solidFill>
                <a:srgbClr val="000000"/>
              </a:solidFill>
              <a:effectLst/>
              <a:uLnTx/>
              <a:uFillTx/>
              <a:latin typeface="Calibri"/>
              <a:ea typeface="+mn-ea"/>
              <a:cs typeface="+mn-cs"/>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980068" y="4871951"/>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000000"/>
                </a:solidFill>
                <a:effectLst/>
                <a:uLnTx/>
                <a:uFillTx/>
                <a:latin typeface="Calibri"/>
                <a:ea typeface="+mn-ea"/>
                <a:cs typeface="+mn-cs"/>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135306" y="117038"/>
            <a:ext cx="8228013" cy="1069975"/>
          </a:xfrm>
          <a:prstGeom prst="rect">
            <a:avLst/>
          </a:prstGeom>
          <a:noFill/>
          <a:ln>
            <a:noFill/>
          </a:ln>
        </p:spPr>
        <p:txBody>
          <a:bodyPr vert="horz" wrap="square" lIns="91440" tIns="45720" rIns="91440" bIns="45720" anchor="b" anchorCtr="0" compatLnSpc="1">
            <a:normAutofit/>
          </a:bodyPr>
          <a:lstStyle/>
          <a:p>
            <a:pPr lvl="0"/>
            <a:r>
              <a:rPr lang="en-GB" dirty="0">
                <a:solidFill>
                  <a:schemeClr val="accent3"/>
                </a:solidFill>
                <a:latin typeface="Roboto "/>
              </a:rPr>
              <a:t>Tracking</a:t>
            </a:r>
            <a:r>
              <a:rPr lang="en-GB" dirty="0">
                <a:solidFill>
                  <a:schemeClr val="bg1"/>
                </a:solidFill>
                <a:latin typeface="Roboto "/>
              </a:rPr>
              <a:t> </a:t>
            </a:r>
            <a:r>
              <a:rPr lang="en-GB" dirty="0">
                <a:latin typeface="Roboto "/>
              </a:rPr>
              <a:t>your application</a:t>
            </a:r>
          </a:p>
        </p:txBody>
      </p:sp>
      <p:grpSp>
        <p:nvGrpSpPr>
          <p:cNvPr id="31" name="Group 30">
            <a:extLst>
              <a:ext uri="{FF2B5EF4-FFF2-40B4-BE49-F238E27FC236}">
                <a16:creationId xmlns:a16="http://schemas.microsoft.com/office/drawing/2014/main" id="{6AAD2AD6-3F9A-4695-98F0-4A3A51949972}"/>
              </a:ext>
            </a:extLst>
          </p:cNvPr>
          <p:cNvGrpSpPr>
            <a:grpSpLocks noGrp="1" noUngrp="1" noRot="1" noMove="1" noResize="1"/>
          </p:cNvGrpSpPr>
          <p:nvPr/>
        </p:nvGrpSpPr>
        <p:grpSpPr>
          <a:xfrm>
            <a:off x="207024" y="1493925"/>
            <a:ext cx="5327388" cy="2834198"/>
            <a:chOff x="135307" y="1493925"/>
            <a:chExt cx="5327388" cy="2834198"/>
          </a:xfrm>
        </p:grpSpPr>
        <p:pic>
          <p:nvPicPr>
            <p:cNvPr id="18" name="Picture 17">
              <a:extLst>
                <a:ext uri="{FF2B5EF4-FFF2-40B4-BE49-F238E27FC236}">
                  <a16:creationId xmlns:a16="http://schemas.microsoft.com/office/drawing/2014/main" id="{86703AEE-BEDA-DAE2-078F-C69939D13383}"/>
                </a:ext>
              </a:extLst>
            </p:cNvPr>
            <p:cNvPicPr>
              <a:picLocks noGrp="1" noRot="1" noChangeAspect="1" noMove="1" noResize="1" noEditPoints="1" noAdjustHandles="1" noChangeArrowheads="1" noChangeShapeType="1" noCrop="1"/>
            </p:cNvPicPr>
            <p:nvPr/>
          </p:nvPicPr>
          <p:blipFill>
            <a:blip r:embed="rId3"/>
            <a:stretch>
              <a:fillRect/>
            </a:stretch>
          </p:blipFill>
          <p:spPr>
            <a:xfrm>
              <a:off x="135307" y="1493925"/>
              <a:ext cx="3916740" cy="843692"/>
            </a:xfrm>
            <a:prstGeom prst="rect">
              <a:avLst/>
            </a:prstGeom>
          </p:spPr>
        </p:pic>
        <p:pic>
          <p:nvPicPr>
            <p:cNvPr id="26" name="Picture 25">
              <a:extLst>
                <a:ext uri="{FF2B5EF4-FFF2-40B4-BE49-F238E27FC236}">
                  <a16:creationId xmlns:a16="http://schemas.microsoft.com/office/drawing/2014/main" id="{EF297F3E-B7A2-C816-9919-31195BDD62B2}"/>
                </a:ext>
              </a:extLst>
            </p:cNvPr>
            <p:cNvPicPr>
              <a:picLocks noGrp="1" noRot="1" noChangeAspect="1" noMove="1" noResize="1" noEditPoints="1" noAdjustHandles="1" noChangeArrowheads="1" noChangeShapeType="1" noCrop="1"/>
            </p:cNvPicPr>
            <p:nvPr/>
          </p:nvPicPr>
          <p:blipFill>
            <a:blip r:embed="rId4"/>
            <a:stretch>
              <a:fillRect/>
            </a:stretch>
          </p:blipFill>
          <p:spPr>
            <a:xfrm>
              <a:off x="138986" y="3485849"/>
              <a:ext cx="4791601" cy="842274"/>
            </a:xfrm>
            <a:prstGeom prst="rect">
              <a:avLst/>
            </a:prstGeom>
          </p:spPr>
        </p:pic>
        <p:pic>
          <p:nvPicPr>
            <p:cNvPr id="28" name="Picture 27">
              <a:extLst>
                <a:ext uri="{FF2B5EF4-FFF2-40B4-BE49-F238E27FC236}">
                  <a16:creationId xmlns:a16="http://schemas.microsoft.com/office/drawing/2014/main" id="{501F9EC2-FDB3-C5BC-E11E-0FDF520DD9B2}"/>
                </a:ext>
              </a:extLst>
            </p:cNvPr>
            <p:cNvPicPr>
              <a:picLocks noGrp="1" noRot="1" noChangeAspect="1" noMove="1" noResize="1" noEditPoints="1" noAdjustHandles="1" noChangeArrowheads="1" noChangeShapeType="1" noCrop="1"/>
            </p:cNvPicPr>
            <p:nvPr/>
          </p:nvPicPr>
          <p:blipFill>
            <a:blip r:embed="rId5"/>
            <a:stretch>
              <a:fillRect/>
            </a:stretch>
          </p:blipFill>
          <p:spPr>
            <a:xfrm>
              <a:off x="135307" y="2479145"/>
              <a:ext cx="5327388" cy="822389"/>
            </a:xfrm>
            <a:prstGeom prst="rect">
              <a:avLst/>
            </a:prstGeom>
          </p:spPr>
        </p:pic>
      </p:gr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4294967295"/>
          </p:nvPr>
        </p:nvSpPr>
        <p:spPr>
          <a:xfrm>
            <a:off x="5722162" y="1323326"/>
            <a:ext cx="2946400" cy="3004797"/>
          </a:xfrm>
          <a:ln>
            <a:solidFill>
              <a:schemeClr val="accent6"/>
            </a:solidFill>
          </a:ln>
        </p:spPr>
        <p:txBody>
          <a:bodyPr>
            <a:noAutofit/>
          </a:bodyPr>
          <a:lstStyle/>
          <a:p>
            <a:pPr marL="268288" lvl="0" indent="-179388">
              <a:spcBef>
                <a:spcPts val="600"/>
              </a:spcBef>
              <a:spcAft>
                <a:spcPts val="600"/>
              </a:spcAft>
              <a:buNone/>
            </a:pPr>
            <a:endParaRPr lang="en-US" sz="800" b="1" dirty="0">
              <a:latin typeface="Roboto Light" panose="02000000000000000000" pitchFamily="2" charset="0"/>
            </a:endParaRPr>
          </a:p>
          <a:p>
            <a:pPr marL="268288" lvl="0" indent="-179388">
              <a:spcBef>
                <a:spcPts val="600"/>
              </a:spcBef>
              <a:spcAft>
                <a:spcPts val="600"/>
              </a:spcAft>
              <a:buNone/>
            </a:pPr>
            <a:r>
              <a:rPr lang="en-US" sz="1200" b="1" dirty="0">
                <a:latin typeface="Roboto Light" panose="02000000000000000000" pitchFamily="2" charset="0"/>
              </a:rPr>
              <a:t>Follow your application 24/7:</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see your choices </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keep contact information up to date</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view and reply to your offers</a:t>
            </a:r>
          </a:p>
          <a:p>
            <a:pPr marL="268288" lvl="0" indent="-179388">
              <a:spcBef>
                <a:spcPts val="300"/>
              </a:spcBef>
              <a:spcAft>
                <a:spcPts val="300"/>
              </a:spcAft>
              <a:buClr>
                <a:srgbClr val="836CD8"/>
              </a:buClr>
              <a:buFont typeface="Arial" pitchFamily="34"/>
              <a:buChar char="•"/>
            </a:pPr>
            <a:endParaRPr lang="en-GB" sz="1200" dirty="0">
              <a:latin typeface="Roboto Light" panose="02000000000000000000" pitchFamily="2" charset="0"/>
            </a:endParaRPr>
          </a:p>
          <a:p>
            <a:pPr marL="88900" lvl="0" indent="0">
              <a:spcBef>
                <a:spcPts val="300"/>
              </a:spcBef>
              <a:spcAft>
                <a:spcPts val="300"/>
              </a:spcAft>
              <a:buNone/>
            </a:pPr>
            <a:r>
              <a:rPr lang="en-GB" sz="1200" b="1" dirty="0">
                <a:latin typeface="Roboto Light" panose="02000000000000000000" pitchFamily="2" charset="0"/>
              </a:rPr>
              <a:t>You’ll receive one of three decisions from your choices:</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unconditional offer</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conditional offer</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Unsuccessful</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F8CCD6B-CC4F-4B8D-8CE1-CE237EFD11C8}"/>
              </a:ext>
            </a:extLst>
          </p:cNvPr>
          <p:cNvSpPr txBox="1">
            <a:spLocks noGrp="1"/>
          </p:cNvSpPr>
          <p:nvPr>
            <p:ph type="title" idx="4294967295"/>
          </p:nvPr>
        </p:nvSpPr>
        <p:spPr>
          <a:xfrm>
            <a:off x="287341" y="103758"/>
            <a:ext cx="7610475" cy="1019175"/>
          </a:xfrm>
        </p:spPr>
        <p:txBody>
          <a:bodyPr>
            <a:normAutofit/>
          </a:bodyPr>
          <a:lstStyle/>
          <a:p>
            <a:pPr lvl="0"/>
            <a:r>
              <a:rPr lang="en-GB" dirty="0">
                <a:solidFill>
                  <a:schemeClr val="accent3"/>
                </a:solidFill>
                <a:latin typeface="Roboto "/>
              </a:rPr>
              <a:t>Discover</a:t>
            </a:r>
            <a:r>
              <a:rPr lang="en-GB" dirty="0">
                <a:solidFill>
                  <a:schemeClr val="accent6"/>
                </a:solidFill>
                <a:latin typeface="Roboto "/>
              </a:rPr>
              <a:t> </a:t>
            </a:r>
            <a:r>
              <a:rPr lang="en-GB" dirty="0">
                <a:solidFill>
                  <a:srgbClr val="1E2834"/>
                </a:solidFill>
                <a:latin typeface="Roboto "/>
              </a:rPr>
              <a:t>options</a:t>
            </a:r>
            <a:endParaRPr lang="en-GB" dirty="0">
              <a:latin typeface="Roboto "/>
            </a:endParaRPr>
          </a:p>
        </p:txBody>
      </p:sp>
      <p:sp>
        <p:nvSpPr>
          <p:cNvPr id="4" name="Date Placeholder 3">
            <a:extLst>
              <a:ext uri="{FF2B5EF4-FFF2-40B4-BE49-F238E27FC236}">
                <a16:creationId xmlns:a16="http://schemas.microsoft.com/office/drawing/2014/main" id="{E25C9A5F-A3EE-4939-9C74-D654C19507F5}"/>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916A6EF-879A-4E0C-B619-2C9C26E0722C}" type="datetime4">
              <a:rPr kumimoji="0" lang="en-GB" sz="900" b="0" i="0" u="none" strike="noStrike" kern="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02 October 2024</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9E70516-1B6E-48F3-AD48-1D828C5632C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6" name="Slide Number Placeholder 5">
            <a:extLst>
              <a:ext uri="{FF2B5EF4-FFF2-40B4-BE49-F238E27FC236}">
                <a16:creationId xmlns:a16="http://schemas.microsoft.com/office/drawing/2014/main" id="{CE4CFBD3-ADCD-40B1-A3D1-855510EB382B}"/>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   </a:t>
            </a:r>
            <a:fld id="{85DAA1C7-7D03-4C8A-92A3-83C066AE1820}"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graphicFrame>
        <p:nvGraphicFramePr>
          <p:cNvPr id="11" name="Diagram 10">
            <a:extLst>
              <a:ext uri="{FF2B5EF4-FFF2-40B4-BE49-F238E27FC236}">
                <a16:creationId xmlns:a16="http://schemas.microsoft.com/office/drawing/2014/main" id="{A3C734DF-3FB4-4940-8723-7FB09B022327}"/>
              </a:ext>
            </a:extLst>
          </p:cNvPr>
          <p:cNvGraphicFramePr/>
          <p:nvPr/>
        </p:nvGraphicFramePr>
        <p:xfrm>
          <a:off x="287341" y="1022768"/>
          <a:ext cx="8450036"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A93534DF-6702-429A-BA96-112BAC242C7C}"/>
              </a:ext>
            </a:extLst>
          </p:cNvPr>
          <p:cNvSpPr>
            <a:spLocks noChangeArrowheads="1"/>
          </p:cNvSpPr>
          <p:nvPr/>
        </p:nvSpPr>
        <p:spPr bwMode="auto">
          <a:xfrm>
            <a:off x="287341" y="3909848"/>
            <a:ext cx="845003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Register for the UCAS Hub to understand all your options and make the right choices for you</a:t>
            </a:r>
            <a:r>
              <a:rPr kumimoji="0" lang="en-GB" altLang="en-US" sz="1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a:t>
            </a:r>
            <a:r>
              <a:rPr kumimoji="0" lang="en-GB" altLang="en-US" sz="18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rPr>
              <a:t>ucas.com/hub</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38" y="248046"/>
            <a:ext cx="3832176" cy="987425"/>
          </a:xfrm>
        </p:spPr>
        <p:txBody>
          <a:bodyPr>
            <a:normAutofit/>
          </a:bodyPr>
          <a:lstStyle/>
          <a:p>
            <a:pPr lvl="0"/>
            <a:r>
              <a:rPr lang="en-GB" sz="3600" dirty="0">
                <a:solidFill>
                  <a:schemeClr val="accent3"/>
                </a:solidFill>
                <a:latin typeface="Roboto "/>
              </a:rPr>
              <a:t>Replies</a:t>
            </a:r>
            <a:r>
              <a:rPr lang="en-GB" sz="3600" dirty="0">
                <a:latin typeface="Roboto "/>
              </a:rPr>
              <a:t> to offers</a:t>
            </a: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70" r="897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sz="half" idx="2"/>
          </p:nvPr>
        </p:nvSpPr>
        <p:spPr/>
        <p:txBody>
          <a:bodyPr/>
          <a:lstStyle/>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you have decisions on all your choices, you can choose two:</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One as a ‘firm’ acceptance – your first choice.</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Any remaining offers must be declined. </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F7AB1A9-C66E-44C7-B4AC-766C957B4ABD}" type="datetime4">
              <a:rPr kumimoji="0" lang="en-GB" sz="900" b="0" i="0" u="none" strike="noStrike" kern="1200" cap="none" spc="0" normalizeH="0" baseline="0" noProof="0">
                <a:ln>
                  <a:noFill/>
                </a:ln>
                <a:solidFill>
                  <a:srgbClr val="1F2834"/>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02 October 2024</a:t>
            </a:fld>
            <a:endParaRPr kumimoji="0" lang="en-US" sz="900" b="0" i="0" u="none" strike="noStrike" kern="1200" cap="none" spc="0" normalizeH="0" baseline="0" noProof="0">
              <a:ln>
                <a:noFill/>
              </a:ln>
              <a:solidFill>
                <a:srgbClr val="1F2834"/>
              </a:solidFill>
              <a:effectLst/>
              <a:uLnTx/>
              <a:uFillTx/>
              <a:latin typeface="Calibri"/>
              <a:ea typeface="+mn-ea"/>
              <a:cs typeface="+mn-cs"/>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a:ea typeface="+mn-ea"/>
                <a:cs typeface="+mn-cs"/>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1F2834"/>
                </a:solidFill>
                <a:effectLst/>
                <a:uLnTx/>
                <a:uFillTx/>
                <a:latin typeface="Calibri"/>
                <a:ea typeface="+mn-ea"/>
                <a:cs typeface="+mn-cs"/>
              </a:rPr>
              <a:t>|   </a:t>
            </a:r>
            <a:fld id="{E828F9F0-F8CE-4E82-B479-553E722E0113}" type="slidenum">
              <a:rPr kumimoji="0" sz="900" b="0" i="0" u="none" strike="noStrike" kern="0" cap="none" spc="0" normalizeH="0" baseline="0" noProof="0" smtClean="0">
                <a:ln>
                  <a:noFill/>
                </a:ln>
                <a:solidFill>
                  <a:srgbClr val="1F2834"/>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40</a:t>
            </a:fld>
            <a:endParaRPr kumimoji="0" lang="en-US" sz="900" b="0" i="0" u="none" strike="noStrike" kern="0" cap="none" spc="0" normalizeH="0" baseline="0" noProof="0">
              <a:ln>
                <a:noFill/>
              </a:ln>
              <a:solidFill>
                <a:srgbClr val="1F2834"/>
              </a:solidFill>
              <a:effectLst/>
              <a:uLnTx/>
              <a:uFillTx/>
              <a:latin typeface="Calibri"/>
              <a:ea typeface="+mn-ea"/>
              <a:cs typeface="+mn-cs"/>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p:txBody>
          <a:bodyPr>
            <a:normAutofit/>
          </a:bodyPr>
          <a:lstStyle/>
          <a:p>
            <a:r>
              <a:rPr lang="en-GB" sz="3600" dirty="0">
                <a:latin typeface="Roboto "/>
              </a:rPr>
              <a:t>Other </a:t>
            </a:r>
            <a:r>
              <a:rPr lang="en-GB" sz="3600" dirty="0">
                <a:solidFill>
                  <a:schemeClr val="accent3"/>
                </a:solidFill>
                <a:latin typeface="Roboto "/>
              </a:rPr>
              <a:t>options</a:t>
            </a:r>
            <a:r>
              <a:rPr lang="en-GB" sz="3600" dirty="0">
                <a:latin typeface="Roboto "/>
              </a:rPr>
              <a:t>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sz="half" idx="2"/>
          </p:nvPr>
        </p:nvSpPr>
        <p:spPr/>
        <p:txBody>
          <a:bodyPr>
            <a:normAutofit fontScale="92500" lnSpcReduction="10000"/>
          </a:bodyPr>
          <a:lstStyle/>
          <a:p>
            <a:pPr marL="0" indent="0" defTabSz="914400">
              <a:spcBef>
                <a:spcPts val="200"/>
              </a:spcBef>
              <a:buNone/>
            </a:pPr>
            <a:r>
              <a:rPr lang="en-US" sz="1700" b="1" dirty="0">
                <a:latin typeface="Roboto Light" panose="02000000000000000000" pitchFamily="2" charset="0"/>
              </a:rPr>
              <a:t>Extra </a:t>
            </a:r>
            <a:r>
              <a:rPr lang="en-US" sz="1700" dirty="0">
                <a:latin typeface="Roboto Light" panose="02000000000000000000" pitchFamily="2" charset="0"/>
              </a:rPr>
              <a:t>(26 Feb – 4 Jul)</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Used all five choices and had no offers. </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Add Extra choices for consideration one at a time.</a:t>
            </a:r>
          </a:p>
          <a:p>
            <a:pPr defTabSz="914400">
              <a:spcBef>
                <a:spcPts val="600"/>
              </a:spcBef>
              <a:spcAft>
                <a:spcPts val="600"/>
              </a:spcAft>
              <a:buClr>
                <a:srgbClr val="836CD8"/>
              </a:buClr>
            </a:pPr>
            <a:endParaRPr lang="en-US" sz="1500" dirty="0">
              <a:latin typeface="Roboto Light" panose="02000000000000000000" pitchFamily="2" charset="0"/>
            </a:endParaRPr>
          </a:p>
          <a:p>
            <a:pPr marL="0" lvl="0" indent="0" defTabSz="914400">
              <a:spcBef>
                <a:spcPts val="200"/>
              </a:spcBef>
              <a:buNone/>
            </a:pPr>
            <a:r>
              <a:rPr lang="en-US" sz="1700" b="1" dirty="0">
                <a:latin typeface="Roboto Light" panose="02000000000000000000" pitchFamily="2" charset="0"/>
              </a:rPr>
              <a:t>Clearing</a:t>
            </a:r>
            <a:r>
              <a:rPr lang="en-US" sz="1700" dirty="0">
                <a:latin typeface="Roboto Light" panose="02000000000000000000" pitchFamily="2" charset="0"/>
              </a:rPr>
              <a:t> (5 Jul – Oct)</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Find vacancies from 5 July and add a Clearing choice to your application.  </a:t>
            </a:r>
          </a:p>
          <a:p>
            <a:endParaRPr lang="en-GB" dirty="0"/>
          </a:p>
        </p:txBody>
      </p:sp>
      <p:sp>
        <p:nvSpPr>
          <p:cNvPr id="2" name="Date Placeholder 1">
            <a:extLst>
              <a:ext uri="{FF2B5EF4-FFF2-40B4-BE49-F238E27FC236}">
                <a16:creationId xmlns:a16="http://schemas.microsoft.com/office/drawing/2014/main" id="{CAD052A7-7EC7-A1B7-3383-37D997BFF5B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F7AB1A9-C66E-44C7-B4AC-766C957B4ABD}" type="datetime4">
              <a:rPr kumimoji="0" lang="en-GB" sz="900" b="0" i="0" u="none" strike="noStrike" kern="1200" cap="none" spc="0" normalizeH="0" baseline="0" noProof="0">
                <a:ln>
                  <a:noFill/>
                </a:ln>
                <a:solidFill>
                  <a:srgbClr val="1F2834"/>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02 October 2024</a:t>
            </a:fld>
            <a:endParaRPr kumimoji="0" lang="en-US" sz="900" b="0" i="0" u="none" strike="noStrike" kern="1200" cap="none" spc="0" normalizeH="0" baseline="0" noProof="0">
              <a:ln>
                <a:noFill/>
              </a:ln>
              <a:solidFill>
                <a:srgbClr val="1F2834"/>
              </a:solidFill>
              <a:effectLst/>
              <a:uLnTx/>
              <a:uFillTx/>
              <a:latin typeface="Calibri"/>
              <a:ea typeface="+mn-ea"/>
              <a:cs typeface="+mn-cs"/>
            </a:endParaRPr>
          </a:p>
        </p:txBody>
      </p:sp>
      <p:sp>
        <p:nvSpPr>
          <p:cNvPr id="3" name="Footer Placeholder 3">
            <a:extLst>
              <a:ext uri="{FF2B5EF4-FFF2-40B4-BE49-F238E27FC236}">
                <a16:creationId xmlns:a16="http://schemas.microsoft.com/office/drawing/2014/main" id="{96C563C7-E043-4BFB-386A-3782DD9C462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1F2834"/>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1F2834"/>
                </a:solidFill>
                <a:effectLst/>
                <a:uLnTx/>
                <a:uFillTx/>
                <a:latin typeface="Calibri"/>
                <a:ea typeface="+mn-ea"/>
                <a:cs typeface="+mn-cs"/>
              </a:rPr>
              <a:t>PUBLIC</a:t>
            </a:r>
          </a:p>
        </p:txBody>
      </p:sp>
      <p:sp>
        <p:nvSpPr>
          <p:cNvPr id="5" name="Slide Number Placeholder 2">
            <a:extLst>
              <a:ext uri="{FF2B5EF4-FFF2-40B4-BE49-F238E27FC236}">
                <a16:creationId xmlns:a16="http://schemas.microsoft.com/office/drawing/2014/main" id="{29FB5F9E-FAEB-91A5-2756-FFD9C3A81A9E}"/>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1F2834"/>
                </a:solidFill>
                <a:effectLst/>
                <a:uLnTx/>
                <a:uFillTx/>
                <a:latin typeface="Calibri"/>
                <a:ea typeface="+mn-ea"/>
                <a:cs typeface="+mn-cs"/>
              </a:rPr>
              <a:t>|   </a:t>
            </a:r>
            <a:fld id="{E828F9F0-F8CE-4E82-B479-553E722E0113}" type="slidenum">
              <a:rPr kumimoji="0" sz="900" b="0" i="0" u="none" strike="noStrike" kern="0" cap="none" spc="0" normalizeH="0" baseline="0" noProof="0" smtClean="0">
                <a:ln>
                  <a:noFill/>
                </a:ln>
                <a:solidFill>
                  <a:srgbClr val="1F2834"/>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41</a:t>
            </a:fld>
            <a:endParaRPr kumimoji="0" lang="en-US" sz="900" b="0" i="0" u="none" strike="noStrike" kern="0" cap="none" spc="0" normalizeH="0" baseline="0" noProof="0">
              <a:ln>
                <a:noFill/>
              </a:ln>
              <a:solidFill>
                <a:srgbClr val="1F283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482987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8BA211C-8725-F770-C3A9-072A89B3E86D}"/>
              </a:ext>
            </a:extLst>
          </p:cNvPr>
          <p:cNvSpPr>
            <a:spLocks noGrp="1"/>
          </p:cNvSpPr>
          <p:nvPr>
            <p:ph type="ctrTitle"/>
          </p:nvPr>
        </p:nvSpPr>
        <p:spPr/>
        <p:txBody>
          <a:bodyPr/>
          <a:lstStyle/>
          <a:p>
            <a:r>
              <a:rPr lang="en-GB" dirty="0"/>
              <a:t>Next steps </a:t>
            </a:r>
          </a:p>
        </p:txBody>
      </p:sp>
      <p:sp>
        <p:nvSpPr>
          <p:cNvPr id="2" name="Subtitle 1">
            <a:extLst>
              <a:ext uri="{FF2B5EF4-FFF2-40B4-BE49-F238E27FC236}">
                <a16:creationId xmlns:a16="http://schemas.microsoft.com/office/drawing/2014/main" id="{7EA84D9E-E0F3-2F58-8562-102B3F7C39FA}"/>
              </a:ext>
            </a:extLst>
          </p:cNvPr>
          <p:cNvSpPr>
            <a:spLocks noGrp="1"/>
          </p:cNvSpPr>
          <p:nvPr>
            <p:ph type="subTitle" idx="1"/>
          </p:nvPr>
        </p:nvSpPr>
        <p:spPr/>
        <p:txBody>
          <a:bodyPr/>
          <a:lstStyle/>
          <a:p>
            <a:endParaRPr lang="en-GB"/>
          </a:p>
        </p:txBody>
      </p:sp>
      <p:sp>
        <p:nvSpPr>
          <p:cNvPr id="5" name="Date Placeholder 4">
            <a:extLst>
              <a:ext uri="{FF2B5EF4-FFF2-40B4-BE49-F238E27FC236}">
                <a16:creationId xmlns:a16="http://schemas.microsoft.com/office/drawing/2014/main" id="{0363396C-2EBE-2C8C-8BD9-891F3E8CDDF7}"/>
              </a:ext>
            </a:extLst>
          </p:cNvPr>
          <p:cNvSpPr>
            <a:spLocks noGrp="1"/>
          </p:cNvSpPr>
          <p:nvPr>
            <p:ph type="dt" sz="half" idx="4294967295"/>
          </p:nvPr>
        </p:nvSpPr>
        <p:spPr>
          <a:xfrm>
            <a:off x="6802438" y="4803775"/>
            <a:ext cx="2341562" cy="236538"/>
          </a:xfrm>
        </p:spPr>
        <p:txBody>
          <a:bodyPr/>
          <a:lstStyle/>
          <a:p>
            <a:fld id="{3A6D6FAE-D43A-044F-91A1-990520CC9738}" type="datetime4">
              <a:rPr lang="en-GB" smtClean="0"/>
              <a:t>02 October 2024</a:t>
            </a:fld>
            <a:endParaRPr lang="en-US"/>
          </a:p>
        </p:txBody>
      </p:sp>
      <p:sp>
        <p:nvSpPr>
          <p:cNvPr id="6" name="Footer Placeholder 5">
            <a:extLst>
              <a:ext uri="{FF2B5EF4-FFF2-40B4-BE49-F238E27FC236}">
                <a16:creationId xmlns:a16="http://schemas.microsoft.com/office/drawing/2014/main" id="{14F6C77F-2744-FD46-E04D-158B52196CCD}"/>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4A4A4752-754F-DF45-A55F-947A9477C094}"/>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42</a:t>
            </a:fld>
            <a:endParaRPr lang="en-US"/>
          </a:p>
        </p:txBody>
      </p:sp>
    </p:spTree>
    <p:extLst>
      <p:ext uri="{BB962C8B-B14F-4D97-AF65-F5344CB8AC3E}">
        <p14:creationId xmlns:p14="http://schemas.microsoft.com/office/powerpoint/2010/main" val="1789459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a:xfrm>
            <a:off x="287338" y="475988"/>
            <a:ext cx="3832176" cy="987425"/>
          </a:xfrm>
        </p:spPr>
        <p:txBody>
          <a:bodyPr>
            <a:noAutofit/>
          </a:bodyPr>
          <a:lstStyle/>
          <a:p>
            <a:r>
              <a:rPr lang="en-GB" sz="3600" dirty="0">
                <a:latin typeface="Roboto "/>
              </a:rPr>
              <a:t>What can students </a:t>
            </a:r>
            <a:br>
              <a:rPr lang="en-GB" sz="3600" dirty="0">
                <a:latin typeface="Roboto "/>
              </a:rPr>
            </a:br>
            <a:r>
              <a:rPr lang="en-GB" sz="3600" dirty="0">
                <a:latin typeface="Roboto "/>
              </a:rPr>
              <a:t>be doing?</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975" r="8975"/>
          <a:stretch/>
        </p:blipFill>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sz="half" idx="2"/>
          </p:nvPr>
        </p:nvSpPr>
        <p:spPr>
          <a:xfrm>
            <a:off x="287338" y="1704247"/>
            <a:ext cx="3832175" cy="2858691"/>
          </a:xfrm>
        </p:spPr>
        <p:txBody>
          <a:bodyPr>
            <a:normAutofit fontScale="62500" lnSpcReduction="20000"/>
          </a:bodyPr>
          <a:lstStyle/>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research, research, research</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attend open days and events</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extracurricular and super curricular activities</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work experience</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volunteering</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independent learning outside the curriculum </a:t>
            </a:r>
          </a:p>
          <a:p>
            <a:pPr marL="342900" indent="-285750" defTabSz="914400">
              <a:lnSpc>
                <a:spcPct val="170000"/>
              </a:lnSpc>
              <a:spcBef>
                <a:spcPts val="0"/>
              </a:spcBef>
              <a:buClr>
                <a:srgbClr val="FF6451"/>
              </a:buClr>
              <a:buFont typeface="Arial" panose="020B0604020202020204" pitchFamily="34" charset="0"/>
              <a:buChar char="•"/>
              <a:defRPr/>
            </a:pPr>
            <a:r>
              <a:rPr lang="en-US" sz="2200" dirty="0">
                <a:latin typeface="Roboto Light" panose="02000000000000000000" pitchFamily="2" charset="0"/>
              </a:rPr>
              <a:t>focus on this year’s studies</a:t>
            </a:r>
          </a:p>
          <a:p>
            <a:endParaRPr lang="en-GB" sz="1400"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93DE345-8F43-47DB-BE69-B6858E68CFBF}" type="datetime4">
              <a:rPr lang="en-GB" sz="900" b="0" i="0" u="none" strike="noStrike" kern="1200" cap="none" spc="0" baseline="0">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dirty="0">
              <a:uFillTx/>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uFillTx/>
                <a:latin typeface="Calibri"/>
              </a:rPr>
              <a:t>|   </a:t>
            </a:r>
            <a:fld id="{A2F8606F-E88B-417C-9A1B-095B832E158D}" type="slidenum">
              <a:rPr sz="900" smtClean="0">
                <a:solidFill>
                  <a:srgbClr val="000000"/>
                </a:solidFill>
                <a:latin typeface="Calibri"/>
              </a:rPr>
              <a:t>43</a:t>
            </a:fld>
            <a:endParaRPr lang="en-US" sz="900" dirty="0">
              <a:solidFill>
                <a:srgbClr val="000000"/>
              </a:solidFill>
              <a:latin typeface="Calibri"/>
            </a:endParaRPr>
          </a:p>
        </p:txBody>
      </p:sp>
    </p:spTree>
    <p:custDataLst>
      <p:tags r:id="rId1"/>
    </p:custDataLst>
    <p:extLst>
      <p:ext uri="{BB962C8B-B14F-4D97-AF65-F5344CB8AC3E}">
        <p14:creationId xmlns:p14="http://schemas.microsoft.com/office/powerpoint/2010/main" val="2939224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B269DC9-9F89-F1B0-683B-5A048F65CB3D}"/>
              </a:ext>
            </a:extLst>
          </p:cNvPr>
          <p:cNvSpPr>
            <a:spLocks noGrp="1"/>
          </p:cNvSpPr>
          <p:nvPr>
            <p:ph type="dt" sz="half" idx="10"/>
          </p:nvPr>
        </p:nvSpPr>
        <p:spPr/>
        <p:txBody>
          <a:bodyPr/>
          <a:lstStyle/>
          <a:p>
            <a:fld id="{59F323AB-CA4F-FD4D-A9F9-7AB88D73544A}" type="datetime4">
              <a:rPr lang="en-GB" smtClean="0"/>
              <a:t>02 October 2024</a:t>
            </a:fld>
            <a:endParaRPr lang="en-US"/>
          </a:p>
        </p:txBody>
      </p:sp>
      <p:sp>
        <p:nvSpPr>
          <p:cNvPr id="7" name="Slide Number Placeholder 6">
            <a:extLst>
              <a:ext uri="{FF2B5EF4-FFF2-40B4-BE49-F238E27FC236}">
                <a16:creationId xmlns:a16="http://schemas.microsoft.com/office/drawing/2014/main" id="{5E17C96E-DDE6-36C2-3C4F-0FEEEB66503E}"/>
              </a:ext>
            </a:extLst>
          </p:cNvPr>
          <p:cNvSpPr>
            <a:spLocks noGrp="1"/>
          </p:cNvSpPr>
          <p:nvPr>
            <p:ph type="sldNum" sz="quarter" idx="11"/>
          </p:nvPr>
        </p:nvSpPr>
        <p:spPr/>
        <p:txBody>
          <a:bodyPr/>
          <a:lstStyle/>
          <a:p>
            <a:r>
              <a:rPr lang="en-US"/>
              <a:t>|   </a:t>
            </a:r>
            <a:fld id="{D7A593A7-184A-6D43-8A36-702213271FF9}" type="slidenum">
              <a:rPr lang="en-US" smtClean="0"/>
              <a:pPr/>
              <a:t>44</a:t>
            </a:fld>
            <a:endParaRPr lang="en-US"/>
          </a:p>
        </p:txBody>
      </p:sp>
      <p:sp>
        <p:nvSpPr>
          <p:cNvPr id="6" name="Footer Placeholder 5">
            <a:extLst>
              <a:ext uri="{FF2B5EF4-FFF2-40B4-BE49-F238E27FC236}">
                <a16:creationId xmlns:a16="http://schemas.microsoft.com/office/drawing/2014/main" id="{D2151F78-E08E-954F-2724-D7AD469BB876}"/>
              </a:ext>
            </a:extLst>
          </p:cNvPr>
          <p:cNvSpPr>
            <a:spLocks noGrp="1"/>
          </p:cNvSpPr>
          <p:nvPr>
            <p:ph type="ftr" sz="quarter" idx="12"/>
          </p:nvPr>
        </p:nvSpPr>
        <p:spPr/>
        <p:txBody>
          <a:bodyPr/>
          <a:lstStyle/>
          <a:p>
            <a:r>
              <a:rPr lang="en-US" dirty="0"/>
              <a:t>Security marking: </a:t>
            </a:r>
            <a:r>
              <a:rPr lang="en-US" b="1" dirty="0"/>
              <a:t>PUBLIC</a:t>
            </a:r>
          </a:p>
        </p:txBody>
      </p:sp>
      <p:sp>
        <p:nvSpPr>
          <p:cNvPr id="8" name="Title 1">
            <a:extLst>
              <a:ext uri="{FF2B5EF4-FFF2-40B4-BE49-F238E27FC236}">
                <a16:creationId xmlns:a16="http://schemas.microsoft.com/office/drawing/2014/main" id="{9D652A96-C206-73C8-2023-20AF802FC69C}"/>
              </a:ext>
            </a:extLst>
          </p:cNvPr>
          <p:cNvSpPr txBox="1">
            <a:spLocks/>
          </p:cNvSpPr>
          <p:nvPr/>
        </p:nvSpPr>
        <p:spPr>
          <a:xfrm>
            <a:off x="389930" y="775373"/>
            <a:ext cx="8228410" cy="807770"/>
          </a:xfrm>
          <a:prstGeom prst="rect">
            <a:avLst/>
          </a:prstGeom>
        </p:spPr>
        <p:txBody>
          <a:bodyPr vert="horz" wrap="none" lIns="0" tIns="0" rIns="0" bIns="0" rtlCol="0" anchor="b">
            <a:normAutofit lnSpcReduction="10000"/>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sz="3900" dirty="0">
                <a:latin typeface="Roboto "/>
              </a:rPr>
              <a:t>Keeping you informed </a:t>
            </a:r>
            <a:br>
              <a:rPr lang="en-GB" sz="2100" kern="0" dirty="0">
                <a:solidFill>
                  <a:srgbClr val="000000"/>
                </a:solidFill>
                <a:ea typeface="+mn-ea"/>
                <a:cs typeface="+mn-cs"/>
              </a:rPr>
            </a:br>
            <a:endParaRPr lang="en-GB" sz="2100" kern="0" dirty="0">
              <a:solidFill>
                <a:srgbClr val="000000"/>
              </a:solidFill>
              <a:ea typeface="+mn-ea"/>
              <a:cs typeface="+mn-cs"/>
            </a:endParaRPr>
          </a:p>
        </p:txBody>
      </p:sp>
      <p:pic>
        <p:nvPicPr>
          <p:cNvPr id="9" name="Graphic 8" descr="Internet with solid fill">
            <a:extLst>
              <a:ext uri="{FF2B5EF4-FFF2-40B4-BE49-F238E27FC236}">
                <a16:creationId xmlns:a16="http://schemas.microsoft.com/office/drawing/2014/main" id="{942D6017-25B6-A11B-FF01-C4CC8AF4F9EE}"/>
              </a:ext>
            </a:extLst>
          </p:cNvPr>
          <p:cNvPicPr/>
          <p:nvPr/>
        </p:nvPicPr>
        <p:blipFill>
          <a:blip r:embed="rId2">
            <a:extLst>
              <a:ext uri="{96DAC541-7B7A-43D3-8B79-37D633B846F1}">
                <asvg:svgBlip xmlns:asvg="http://schemas.microsoft.com/office/drawing/2016/SVG/main" r:embed="rId3"/>
              </a:ext>
            </a:extLst>
          </a:blip>
          <a:stretch>
            <a:fillRect/>
          </a:stretch>
        </p:blipFill>
        <p:spPr>
          <a:xfrm>
            <a:off x="287337" y="1397264"/>
            <a:ext cx="2218037" cy="2218037"/>
          </a:xfrm>
          <a:prstGeom prst="rect">
            <a:avLst/>
          </a:prstGeom>
        </p:spPr>
      </p:pic>
      <p:sp>
        <p:nvSpPr>
          <p:cNvPr id="11" name="TextBox 10">
            <a:extLst>
              <a:ext uri="{FF2B5EF4-FFF2-40B4-BE49-F238E27FC236}">
                <a16:creationId xmlns:a16="http://schemas.microsoft.com/office/drawing/2014/main" id="{DDEB175C-6041-F542-1677-6ED3214A8301}"/>
              </a:ext>
            </a:extLst>
          </p:cNvPr>
          <p:cNvSpPr txBox="1"/>
          <p:nvPr/>
        </p:nvSpPr>
        <p:spPr>
          <a:xfrm>
            <a:off x="177142" y="3260061"/>
            <a:ext cx="2602700" cy="369332"/>
          </a:xfrm>
          <a:prstGeom prst="rect">
            <a:avLst/>
          </a:prstGeom>
          <a:noFill/>
        </p:spPr>
        <p:txBody>
          <a:bodyPr wrap="square">
            <a:spAutoFit/>
          </a:bodyPr>
          <a:lstStyle/>
          <a:p>
            <a:pPr lvl="0">
              <a:lnSpc>
                <a:spcPct val="100000"/>
              </a:lnSpc>
            </a:pPr>
            <a:r>
              <a:rPr lang="en-US" dirty="0">
                <a:latin typeface="Roboto Light "/>
              </a:rPr>
              <a:t>www.ucas.com/parents</a:t>
            </a:r>
          </a:p>
        </p:txBody>
      </p:sp>
      <p:pic>
        <p:nvPicPr>
          <p:cNvPr id="12" name="Graphic 11" descr="Vlog with solid fill">
            <a:extLst>
              <a:ext uri="{FF2B5EF4-FFF2-40B4-BE49-F238E27FC236}">
                <a16:creationId xmlns:a16="http://schemas.microsoft.com/office/drawing/2014/main" id="{0C62B2E1-D3D3-29B2-A3D8-E9F775D09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6844" y="1477104"/>
            <a:ext cx="1934180" cy="1934180"/>
          </a:xfrm>
          <a:prstGeom prst="rect">
            <a:avLst/>
          </a:prstGeom>
        </p:spPr>
      </p:pic>
      <p:sp>
        <p:nvSpPr>
          <p:cNvPr id="15" name="TextBox 14">
            <a:extLst>
              <a:ext uri="{FF2B5EF4-FFF2-40B4-BE49-F238E27FC236}">
                <a16:creationId xmlns:a16="http://schemas.microsoft.com/office/drawing/2014/main" id="{8D1448DA-A2F4-CA19-36C9-562DB1DA368F}"/>
              </a:ext>
            </a:extLst>
          </p:cNvPr>
          <p:cNvSpPr txBox="1"/>
          <p:nvPr/>
        </p:nvSpPr>
        <p:spPr>
          <a:xfrm>
            <a:off x="3055553" y="3195495"/>
            <a:ext cx="2821592" cy="584775"/>
          </a:xfrm>
          <a:prstGeom prst="rect">
            <a:avLst/>
          </a:prstGeom>
          <a:noFill/>
        </p:spPr>
        <p:txBody>
          <a:bodyPr wrap="square">
            <a:spAutoFit/>
          </a:bodyPr>
          <a:lstStyle/>
          <a:p>
            <a:pPr algn="ctr"/>
            <a:r>
              <a:rPr lang="en-GB" sz="1600" dirty="0">
                <a:latin typeface="Roboto Light" panose="02000000000000000000" pitchFamily="2" charset="0"/>
                <a:ea typeface="Roboto Light" panose="02000000000000000000" pitchFamily="2" charset="0"/>
                <a:cs typeface="Roboto Light" panose="02000000000000000000" pitchFamily="2" charset="0"/>
                <a:hlinkClick r:id="rId6"/>
              </a:rPr>
              <a:t>Sign up </a:t>
            </a:r>
            <a:r>
              <a:rPr lang="en-GB" sz="1600" dirty="0">
                <a:latin typeface="Roboto Light" panose="02000000000000000000" pitchFamily="2" charset="0"/>
                <a:ea typeface="Roboto Light" panose="02000000000000000000" pitchFamily="2" charset="0"/>
                <a:cs typeface="Roboto Light" panose="02000000000000000000" pitchFamily="2" charset="0"/>
              </a:rPr>
              <a:t>for UCAS</a:t>
            </a:r>
          </a:p>
          <a:p>
            <a:pPr algn="ctr"/>
            <a:r>
              <a:rPr lang="en-GB" sz="1600" dirty="0">
                <a:latin typeface="Roboto Light" panose="02000000000000000000" pitchFamily="2" charset="0"/>
                <a:ea typeface="Roboto Light" panose="02000000000000000000" pitchFamily="2" charset="0"/>
                <a:cs typeface="Roboto Light" panose="02000000000000000000" pitchFamily="2" charset="0"/>
              </a:rPr>
              <a:t> parents newsletter</a:t>
            </a:r>
            <a:endParaRPr lang="en-GB" sz="14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19" name="Graphic 18" descr="Newspaper with solid fill">
            <a:extLst>
              <a:ext uri="{FF2B5EF4-FFF2-40B4-BE49-F238E27FC236}">
                <a16:creationId xmlns:a16="http://schemas.microsoft.com/office/drawing/2014/main" id="{A1A9F492-4A50-3EAE-2E03-7BD1B36C7A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9603" y="1605252"/>
            <a:ext cx="1763509" cy="1763509"/>
          </a:xfrm>
          <a:prstGeom prst="rect">
            <a:avLst/>
          </a:prstGeom>
        </p:spPr>
      </p:pic>
      <p:sp>
        <p:nvSpPr>
          <p:cNvPr id="20" name="TextBox 19">
            <a:extLst>
              <a:ext uri="{FF2B5EF4-FFF2-40B4-BE49-F238E27FC236}">
                <a16:creationId xmlns:a16="http://schemas.microsoft.com/office/drawing/2014/main" id="{B0AE6B7C-2DB4-F936-4829-78F185FADA84}"/>
              </a:ext>
            </a:extLst>
          </p:cNvPr>
          <p:cNvSpPr txBox="1"/>
          <p:nvPr/>
        </p:nvSpPr>
        <p:spPr>
          <a:xfrm>
            <a:off x="6024963" y="3198416"/>
            <a:ext cx="2821592" cy="584775"/>
          </a:xfrm>
          <a:prstGeom prst="rect">
            <a:avLst/>
          </a:prstGeom>
          <a:noFill/>
        </p:spPr>
        <p:txBody>
          <a:bodyPr wrap="square">
            <a:spAutoFit/>
          </a:bodyPr>
          <a:lstStyle/>
          <a:p>
            <a:pPr algn="ctr"/>
            <a:r>
              <a:rPr lang="en-GB" sz="1600" dirty="0">
                <a:latin typeface="Roboto Light" panose="02000000000000000000" pitchFamily="2" charset="0"/>
                <a:ea typeface="Roboto Light" panose="02000000000000000000" pitchFamily="2" charset="0"/>
                <a:cs typeface="Roboto Light" panose="02000000000000000000" pitchFamily="2" charset="0"/>
              </a:rPr>
              <a:t>Read UCAS </a:t>
            </a:r>
            <a:r>
              <a:rPr lang="en-GB" sz="1600" dirty="0">
                <a:latin typeface="Roboto Light" panose="02000000000000000000" pitchFamily="2" charset="0"/>
                <a:ea typeface="Roboto Light" panose="02000000000000000000" pitchFamily="2" charset="0"/>
                <a:cs typeface="Roboto Light" panose="02000000000000000000" pitchFamily="2" charset="0"/>
                <a:hlinkClick r:id="rId9"/>
              </a:rPr>
              <a:t>guides</a:t>
            </a:r>
            <a:r>
              <a:rPr lang="en-GB" sz="1600" dirty="0">
                <a:latin typeface="Roboto Light" panose="02000000000000000000" pitchFamily="2" charset="0"/>
                <a:ea typeface="Roboto Light" panose="02000000000000000000" pitchFamily="2" charset="0"/>
                <a:cs typeface="Roboto Light" panose="02000000000000000000" pitchFamily="2" charset="0"/>
              </a:rPr>
              <a:t> just for parents and carers</a:t>
            </a:r>
            <a:endParaRPr lang="en-GB" sz="14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175079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01081" y="1527066"/>
            <a:ext cx="3917950" cy="2626360"/>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287341" y="162795"/>
            <a:ext cx="3832225" cy="987426"/>
          </a:xfrm>
        </p:spPr>
        <p:txBody>
          <a:bodyPr/>
          <a:lstStyle/>
          <a:p>
            <a:pPr lvl="0"/>
            <a:r>
              <a:rPr lang="en-GB" sz="3900" dirty="0">
                <a:latin typeface="Roboto "/>
              </a:rPr>
              <a:t>Our support </a:t>
            </a: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45</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45</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ctrTitle"/>
          </p:nvPr>
        </p:nvSpPr>
        <p:spPr/>
        <p:txBody>
          <a:bodyPr/>
          <a:lstStyle/>
          <a:p>
            <a:pPr lvl="0"/>
            <a:r>
              <a:rPr lang="en-GB" dirty="0"/>
              <a:t>Thank you</a:t>
            </a:r>
          </a:p>
        </p:txBody>
      </p:sp>
      <p:sp>
        <p:nvSpPr>
          <p:cNvPr id="6" name="Subtitle 5">
            <a:extLst>
              <a:ext uri="{FF2B5EF4-FFF2-40B4-BE49-F238E27FC236}">
                <a16:creationId xmlns:a16="http://schemas.microsoft.com/office/drawing/2014/main" id="{EB3D3AB2-F82E-519B-5EE2-623450BF3567}"/>
              </a:ext>
            </a:extLst>
          </p:cNvPr>
          <p:cNvSpPr>
            <a:spLocks noGrp="1"/>
          </p:cNvSpPr>
          <p:nvPr>
            <p:ph type="subTitle" idx="1"/>
          </p:nvPr>
        </p:nvSpPr>
        <p:spPr/>
        <p:txBody>
          <a:bodyPr/>
          <a:lstStyle/>
          <a:p>
            <a:endParaRPr lang="en-GB"/>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251580" y="4799008"/>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dirty="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   </a:t>
            </a:r>
            <a:fld id="{1237EE5D-EE84-4567-95F0-0AFA7A4C45D6}" type="slidenum">
              <a:rPr sz="900" smtClean="0">
                <a:solidFill>
                  <a:srgbClr val="1F2834"/>
                </a:solidFill>
                <a:latin typeface="Calibri"/>
              </a:rPr>
              <a:t>46</a:t>
            </a:fld>
            <a:endParaRPr lang="en-US" sz="900" dirty="0">
              <a:solidFill>
                <a:srgbClr val="1F2834"/>
              </a:solidFill>
              <a:latin typeface="Calibri"/>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11137" y="-107597"/>
            <a:ext cx="3832176" cy="987425"/>
          </a:xfrm>
        </p:spPr>
        <p:txBody>
          <a:bodyPr/>
          <a:lstStyle/>
          <a:p>
            <a:r>
              <a:rPr lang="en-GB" dirty="0">
                <a:solidFill>
                  <a:schemeClr val="accent3"/>
                </a:solidFill>
                <a:latin typeface="Roboto" panose="02000000000000000000" pitchFamily="2" charset="0"/>
              </a:rPr>
              <a:t>Discover</a:t>
            </a:r>
            <a:r>
              <a:rPr lang="en-GB" dirty="0">
                <a:latin typeface="Roboto" panose="02000000000000000000" pitchFamily="2" charset="0"/>
              </a:rPr>
              <a:t> options </a:t>
            </a:r>
          </a:p>
        </p:txBody>
      </p:sp>
      <p:sp>
        <p:nvSpPr>
          <p:cNvPr id="2" name="Picture Placeholder 1">
            <a:extLst>
              <a:ext uri="{FF2B5EF4-FFF2-40B4-BE49-F238E27FC236}">
                <a16:creationId xmlns:a16="http://schemas.microsoft.com/office/drawing/2014/main" id="{8A1E1B4B-7887-C52D-3786-8E27109703EA}"/>
              </a:ext>
            </a:extLst>
          </p:cNvPr>
          <p:cNvSpPr>
            <a:spLocks noGrp="1"/>
          </p:cNvSpPr>
          <p:nvPr>
            <p:ph type="pic" idx="1"/>
          </p:nvPr>
        </p:nvSpPr>
        <p:spPr/>
        <p:txBody>
          <a:bodyPr/>
          <a:lstStyle/>
          <a:p>
            <a:endParaRPr lang="en-GB"/>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42404"/>
            <a:ext cx="4025091"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in one place</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try before you apply with </a:t>
            </a:r>
            <a:r>
              <a:rPr lang="en-GB" sz="1500" dirty="0">
                <a:latin typeface="Roboto Light" panose="02000000000000000000" pitchFamily="2" charset="0"/>
                <a:hlinkClick r:id="rId3"/>
              </a:rPr>
              <a:t>Subject Spotlights </a:t>
            </a:r>
            <a:r>
              <a:rPr lang="en-GB" sz="1500" dirty="0">
                <a:latin typeface="Roboto Light" panose="02000000000000000000" pitchFamily="2" charset="0"/>
              </a:rPr>
              <a:t>from Springpod.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ED7F5-D386-9F4E-93F6-FF04FAB3DF3D}" type="datetime4">
              <a:rPr kumimoji="0" lang="en-GB"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02 October 2024</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Security marking: </a:t>
            </a:r>
            <a:r>
              <a:rPr kumimoji="0" lang="en-US" sz="900" b="1" i="0" u="none" strike="noStrike" kern="1200" cap="none" spc="0" normalizeH="0" baseline="0" noProof="0">
                <a:ln>
                  <a:noFill/>
                </a:ln>
                <a:solidFill>
                  <a:srgbClr val="1F2834"/>
                </a:solidFill>
                <a:effectLst/>
                <a:uLnTx/>
                <a:uFillTx/>
                <a:latin typeface="Calibri" panose="020F0502020204030204"/>
                <a:ea typeface="+mn-ea"/>
                <a:cs typeface="+mn-cs"/>
              </a:rPr>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   </a:t>
            </a:r>
            <a:fld id="{D7A593A7-184A-6D43-8A36-702213271FF9}" type="slidenum">
              <a:rPr kumimoji="0" lang="en-US"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FB120CD-49F1-3A16-65BF-6AD9591EA632}"/>
              </a:ext>
            </a:extLst>
          </p:cNvPr>
          <p:cNvPicPr>
            <a:picLocks noGrp="1" noRot="1" noChangeAspect="1" noMove="1" noResize="1" noEditPoints="1" noAdjustHandles="1" noChangeArrowheads="1" noChangeShapeType="1" noCrop="1"/>
          </p:cNvPicPr>
          <p:nvPr/>
        </p:nvPicPr>
        <p:blipFill rotWithShape="1">
          <a:blip r:embed="rId5"/>
          <a:srcRect l="2734" t="2770" r="4515" b="3427"/>
          <a:stretch/>
        </p:blipFill>
        <p:spPr>
          <a:xfrm>
            <a:off x="4825404" y="1168923"/>
            <a:ext cx="3814225" cy="3075117"/>
          </a:xfrm>
          <a:prstGeom prst="roundRect">
            <a:avLst>
              <a:gd name="adj" fmla="val 0"/>
            </a:avLst>
          </a:prstGeom>
        </p:spPr>
      </p:pic>
    </p:spTree>
    <p:extLst>
      <p:ext uri="{BB962C8B-B14F-4D97-AF65-F5344CB8AC3E}">
        <p14:creationId xmlns:p14="http://schemas.microsoft.com/office/powerpoint/2010/main" val="81296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1DE136-293C-76C8-158B-1B0E7F2A53D2}"/>
              </a:ext>
            </a:extLst>
          </p:cNvPr>
          <p:cNvGrpSpPr>
            <a:grpSpLocks noGrp="1" noUngrp="1" noRot="1" noMove="1" noResize="1"/>
          </p:cNvGrpSpPr>
          <p:nvPr/>
        </p:nvGrpSpPr>
        <p:grpSpPr>
          <a:xfrm>
            <a:off x="0" y="169117"/>
            <a:ext cx="9144000" cy="4805266"/>
            <a:chOff x="0" y="169117"/>
            <a:chExt cx="9144000" cy="4805266"/>
          </a:xfrm>
        </p:grpSpPr>
        <p:pic>
          <p:nvPicPr>
            <p:cNvPr id="8" name="Picture 7">
              <a:extLst>
                <a:ext uri="{FF2B5EF4-FFF2-40B4-BE49-F238E27FC236}">
                  <a16:creationId xmlns:a16="http://schemas.microsoft.com/office/drawing/2014/main" id="{9CD507AB-6908-2D93-A13E-415F3036C03A}"/>
                </a:ext>
              </a:extLst>
            </p:cNvPr>
            <p:cNvPicPr>
              <a:picLocks noGrp="1" noRot="1" noChangeAspect="1" noMove="1" noResize="1" noEditPoints="1" noAdjustHandles="1" noChangeArrowheads="1" noChangeShapeType="1" noCrop="1"/>
            </p:cNvPicPr>
            <p:nvPr/>
          </p:nvPicPr>
          <p:blipFill rotWithShape="1">
            <a:blip r:embed="rId2"/>
            <a:srcRect l="2871" t="3841" r="3414"/>
            <a:stretch/>
          </p:blipFill>
          <p:spPr>
            <a:xfrm>
              <a:off x="186700" y="169117"/>
              <a:ext cx="8957300" cy="2427513"/>
            </a:xfrm>
            <a:prstGeom prst="rect">
              <a:avLst/>
            </a:prstGeom>
          </p:spPr>
        </p:pic>
        <p:pic>
          <p:nvPicPr>
            <p:cNvPr id="10" name="Picture 9">
              <a:extLst>
                <a:ext uri="{FF2B5EF4-FFF2-40B4-BE49-F238E27FC236}">
                  <a16:creationId xmlns:a16="http://schemas.microsoft.com/office/drawing/2014/main" id="{B9E621E1-D715-46AE-79F3-387CE2E7F97B}"/>
                </a:ext>
              </a:extLst>
            </p:cNvPr>
            <p:cNvPicPr>
              <a:picLocks noGrp="1" noRot="1" noChangeAspect="1" noMove="1" noResize="1" noEditPoints="1" noAdjustHandles="1" noChangeArrowheads="1" noChangeShapeType="1" noCrop="1"/>
            </p:cNvPicPr>
            <p:nvPr/>
          </p:nvPicPr>
          <p:blipFill>
            <a:blip r:embed="rId3"/>
            <a:stretch>
              <a:fillRect/>
            </a:stretch>
          </p:blipFill>
          <p:spPr>
            <a:xfrm>
              <a:off x="0" y="2571750"/>
              <a:ext cx="9144000" cy="2402633"/>
            </a:xfrm>
            <a:prstGeom prst="rect">
              <a:avLst/>
            </a:prstGeom>
          </p:spPr>
        </p:pic>
      </p:grpSp>
    </p:spTree>
    <p:extLst>
      <p:ext uri="{BB962C8B-B14F-4D97-AF65-F5344CB8AC3E}">
        <p14:creationId xmlns:p14="http://schemas.microsoft.com/office/powerpoint/2010/main" val="2584472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DCA5FB-01EE-490B-A758-91BFA7D8A62B}"/>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ED188D-92F4-034A-B0E2-746E3DB61A52}" type="datetime4">
              <a:rPr kumimoji="0" lang="en-GB"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02 October 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E77B536-2FD7-4291-90A6-AACED5A79DF8}"/>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   </a:t>
            </a:r>
            <a:fld id="{D7A593A7-184A-6D43-8A36-702213271FF9}" type="slidenum">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FE7061A-55B2-4075-A119-75C6EB222ACF}"/>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Security marking: PUBLIC</a:t>
            </a:r>
          </a:p>
        </p:txBody>
      </p:sp>
      <p:sp>
        <p:nvSpPr>
          <p:cNvPr id="7" name="Title 6">
            <a:extLst>
              <a:ext uri="{FF2B5EF4-FFF2-40B4-BE49-F238E27FC236}">
                <a16:creationId xmlns:a16="http://schemas.microsoft.com/office/drawing/2014/main" id="{DAAE2842-77EF-42C8-8F1B-9E5548059D6B}"/>
              </a:ext>
            </a:extLst>
          </p:cNvPr>
          <p:cNvSpPr>
            <a:spLocks noGrp="1"/>
          </p:cNvSpPr>
          <p:nvPr>
            <p:ph type="title" idx="4294967295"/>
          </p:nvPr>
        </p:nvSpPr>
        <p:spPr>
          <a:xfrm>
            <a:off x="307778" y="-182829"/>
            <a:ext cx="8228013" cy="1069975"/>
          </a:xfrm>
        </p:spPr>
        <p:txBody>
          <a:bodyPr>
            <a:normAutofit/>
          </a:bodyPr>
          <a:lstStyle/>
          <a:p>
            <a:r>
              <a:rPr lang="en-US" altLang="en-US" b="1" dirty="0">
                <a:solidFill>
                  <a:schemeClr val="accent3"/>
                </a:solidFill>
                <a:latin typeface="Roboto" panose="02000000000000000000" pitchFamily="2" charset="0"/>
              </a:rPr>
              <a:t>Discover</a:t>
            </a:r>
            <a:r>
              <a:rPr lang="en-US" altLang="en-US" b="1" dirty="0">
                <a:latin typeface="Roboto" panose="02000000000000000000" pitchFamily="2" charset="0"/>
              </a:rPr>
              <a:t> pathways </a:t>
            </a:r>
            <a:endParaRPr lang="en-GB" dirty="0">
              <a:latin typeface="Roboto" panose="02000000000000000000" pitchFamily="2" charset="0"/>
            </a:endParaRPr>
          </a:p>
        </p:txBody>
      </p:sp>
      <p:sp>
        <p:nvSpPr>
          <p:cNvPr id="8" name="Content Placeholder 7">
            <a:extLst>
              <a:ext uri="{FF2B5EF4-FFF2-40B4-BE49-F238E27FC236}">
                <a16:creationId xmlns:a16="http://schemas.microsoft.com/office/drawing/2014/main" id="{40CCBD00-BF1C-4FAA-BA40-36211C2498DC}"/>
              </a:ext>
            </a:extLst>
          </p:cNvPr>
          <p:cNvSpPr>
            <a:spLocks noGrp="1"/>
          </p:cNvSpPr>
          <p:nvPr>
            <p:ph idx="4294967295"/>
          </p:nvPr>
        </p:nvSpPr>
        <p:spPr>
          <a:xfrm>
            <a:off x="234950" y="1144587"/>
            <a:ext cx="8621713" cy="2854325"/>
          </a:xfrm>
        </p:spPr>
        <p:txBody>
          <a:bodyPr>
            <a:noAutofit/>
          </a:bodyPr>
          <a:lstStyle/>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Certificate of Higher Education (</a:t>
            </a:r>
            <a:r>
              <a:rPr lang="en-US" altLang="en-US" sz="1400" b="1" dirty="0" err="1">
                <a:latin typeface="Roboto Light" panose="02000000000000000000" pitchFamily="2" charset="0"/>
              </a:rPr>
              <a:t>CertHE</a:t>
            </a:r>
            <a:r>
              <a:rPr lang="en-US" altLang="en-US" sz="1400" b="1" dirty="0">
                <a:latin typeface="Roboto Light" panose="02000000000000000000" pitchFamily="2" charset="0"/>
              </a:rPr>
              <a:t>) and Diploma of Higher Education (DipHE): </a:t>
            </a:r>
            <a:r>
              <a:rPr lang="en-US" altLang="en-US" sz="1400" dirty="0">
                <a:latin typeface="Roboto Light" panose="02000000000000000000" pitchFamily="2" charset="0"/>
              </a:rPr>
              <a:t>first and second year of a degree course.</a:t>
            </a:r>
          </a:p>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Higher National Certificate (HNC) and Higher National Diploma (HND): </a:t>
            </a:r>
            <a:r>
              <a:rPr lang="en-US" altLang="en-US" sz="1400" dirty="0">
                <a:latin typeface="Roboto Light" panose="02000000000000000000" pitchFamily="2" charset="0"/>
              </a:rPr>
              <a:t>HNC is a one-year industry specific course, and the HND is a two-year industry specific course.</a:t>
            </a:r>
          </a:p>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Higher apprenticeships</a:t>
            </a:r>
            <a:r>
              <a:rPr lang="en-US" altLang="en-US" sz="1400" dirty="0">
                <a:latin typeface="Roboto Light" panose="02000000000000000000" pitchFamily="2" charset="0"/>
              </a:rPr>
              <a:t>: pr</a:t>
            </a:r>
            <a:r>
              <a:rPr lang="en-GB" sz="1400" dirty="0" err="1">
                <a:latin typeface="Roboto Light" panose="02000000000000000000" pitchFamily="2" charset="0"/>
              </a:rPr>
              <a:t>ovide</a:t>
            </a:r>
            <a:r>
              <a:rPr lang="en-GB" sz="1400" dirty="0">
                <a:latin typeface="Roboto Light" panose="02000000000000000000" pitchFamily="2" charset="0"/>
              </a:rPr>
              <a:t> an opportunity to gain Level 4 qualifications or above, e.g. HND, or foundation degree while you work. Can take from one to five years to complete, depending on the course level. </a:t>
            </a:r>
            <a:endParaRPr lang="en-US" altLang="en-US" sz="1400" dirty="0">
              <a:latin typeface="Roboto Light" panose="02000000000000000000" pitchFamily="2" charset="0"/>
            </a:endParaRPr>
          </a:p>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Foundation degree: </a:t>
            </a:r>
            <a:r>
              <a:rPr lang="en-US" altLang="en-US" sz="1400" dirty="0">
                <a:latin typeface="Roboto Light" panose="02000000000000000000" pitchFamily="2" charset="0"/>
              </a:rPr>
              <a:t>flexible vocational qualification, combining both academic study and workplace learning. It usually takes two years to complete.</a:t>
            </a:r>
          </a:p>
          <a:p>
            <a:pPr eaLnBrk="1" hangingPunct="1">
              <a:spcAft>
                <a:spcPts val="600"/>
              </a:spcAft>
              <a:buClr>
                <a:srgbClr val="5DB88D"/>
              </a:buClr>
              <a:buFont typeface="Arial" panose="020B0604020202020204" pitchFamily="34" charset="0"/>
              <a:buChar char="•"/>
              <a:defRPr/>
            </a:pPr>
            <a:r>
              <a:rPr lang="en-US" altLang="en-US" sz="1400" b="1" dirty="0">
                <a:latin typeface="Roboto Light" panose="02000000000000000000" pitchFamily="2" charset="0"/>
              </a:rPr>
              <a:t>Bachelor’s or undergraduate degree: </a:t>
            </a:r>
            <a:r>
              <a:rPr lang="en-US" altLang="en-US" sz="1400" dirty="0">
                <a:latin typeface="Roboto Light" panose="02000000000000000000" pitchFamily="2" charset="0"/>
              </a:rPr>
              <a:t>a three to four-year course which can also be available as a part-time option, allowing you to study and work.</a:t>
            </a:r>
          </a:p>
          <a:p>
            <a:pPr eaLnBrk="1" hangingPunct="1">
              <a:buClr>
                <a:srgbClr val="5DB88D"/>
              </a:buClr>
              <a:buFont typeface="Arial" panose="020B0604020202020204" pitchFamily="34" charset="0"/>
              <a:buChar char="•"/>
              <a:defRPr/>
            </a:pPr>
            <a:r>
              <a:rPr lang="en-US" altLang="en-US" sz="1400" b="1" dirty="0">
                <a:latin typeface="Roboto Light" panose="02000000000000000000" pitchFamily="2" charset="0"/>
              </a:rPr>
              <a:t>Degree apprenticeships: </a:t>
            </a:r>
            <a:r>
              <a:rPr lang="en-GB" sz="1400" dirty="0">
                <a:latin typeface="Roboto Light" panose="02000000000000000000" pitchFamily="2" charset="0"/>
              </a:rPr>
              <a:t>enable you to gain a full undergraduate or master’s degree while you work. Degree apprenticeships take three to six years to complete, depending on the course.</a:t>
            </a:r>
            <a:endParaRPr lang="en-US" altLang="en-US" sz="1400" dirty="0">
              <a:latin typeface="Roboto Light" panose="02000000000000000000" pitchFamily="2" charset="0"/>
            </a:endParaRPr>
          </a:p>
        </p:txBody>
      </p:sp>
    </p:spTree>
    <p:extLst>
      <p:ext uri="{BB962C8B-B14F-4D97-AF65-F5344CB8AC3E}">
        <p14:creationId xmlns:p14="http://schemas.microsoft.com/office/powerpoint/2010/main" val="255323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F283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You can see apprenticeship opportunities alongside undergraduate courses.</a:t>
            </a:r>
          </a:p>
          <a:p>
            <a:pPr marL="0" marR="0" lvl="0" indent="0" algn="l" defTabSz="45714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The UCAS Hub enables you to explore all your options and build your profile in one place.</a:t>
            </a:r>
          </a:p>
        </p:txBody>
      </p:sp>
      <p:grpSp>
        <p:nvGrpSpPr>
          <p:cNvPr id="6" name="Group 5">
            <a:extLst>
              <a:ext uri="{FF2B5EF4-FFF2-40B4-BE49-F238E27FC236}">
                <a16:creationId xmlns:a16="http://schemas.microsoft.com/office/drawing/2014/main" id="{D4CC2444-59FB-64F4-8032-32E5F350931F}"/>
              </a:ext>
            </a:extLst>
          </p:cNvPr>
          <p:cNvGrpSpPr>
            <a:grpSpLocks noGrp="1" noUngrp="1" noRot="1" noMove="1" noResize="1"/>
          </p:cNvGrpSpPr>
          <p:nvPr/>
        </p:nvGrpSpPr>
        <p:grpSpPr>
          <a:xfrm>
            <a:off x="4919586" y="347158"/>
            <a:ext cx="3771816" cy="4033690"/>
            <a:chOff x="4919586" y="347158"/>
            <a:chExt cx="3771816" cy="4033690"/>
          </a:xfrm>
        </p:grpSpPr>
        <p:pic>
          <p:nvPicPr>
            <p:cNvPr id="3" name="Picture 2" descr="A screenshot of a phone&#10;&#10;Description automatically generated">
              <a:extLst>
                <a:ext uri="{FF2B5EF4-FFF2-40B4-BE49-F238E27FC236}">
                  <a16:creationId xmlns:a16="http://schemas.microsoft.com/office/drawing/2014/main" id="{E50F9CEE-7452-DC6C-C456-D2D6D30301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919586" y="347158"/>
              <a:ext cx="2047424" cy="3147319"/>
            </a:xfrm>
            <a:prstGeom prst="roundRect">
              <a:avLst/>
            </a:prstGeom>
            <a:ln>
              <a:solidFill>
                <a:schemeClr val="tx1"/>
              </a:solidFill>
            </a:ln>
          </p:spPr>
        </p:pic>
        <p:pic>
          <p:nvPicPr>
            <p:cNvPr id="4" name="Picture 3" descr="A screenshot of a phone&#10;&#10;Description automatically generated">
              <a:extLst>
                <a:ext uri="{FF2B5EF4-FFF2-40B4-BE49-F238E27FC236}">
                  <a16:creationId xmlns:a16="http://schemas.microsoft.com/office/drawing/2014/main" id="{1D226C6E-516A-027F-2348-3E19B1701B1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763015" y="1181154"/>
              <a:ext cx="1928387" cy="3199694"/>
            </a:xfrm>
            <a:prstGeom prst="roundRect">
              <a:avLst/>
            </a:prstGeom>
            <a:ln>
              <a:solidFill>
                <a:schemeClr val="tx1"/>
              </a:solidFill>
            </a:ln>
          </p:spPr>
        </p:pic>
      </p:gr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Discover pathways </a:t>
            </a:r>
            <a:r>
              <a:rPr kumimoji="0" lang="en-GB" sz="3600" b="1" i="0" u="none" strike="noStrike" kern="1200" cap="none" spc="0" normalizeH="0" baseline="0" noProof="0" dirty="0">
                <a:ln>
                  <a:noFill/>
                </a:ln>
                <a:solidFill>
                  <a:srgbClr val="5DB88D"/>
                </a:solidFill>
                <a:effectLst/>
                <a:uLnTx/>
                <a:uFillTx/>
                <a:latin typeface="Roboto Black" panose="02000000000000000000" pitchFamily="2" charset="0"/>
                <a:ea typeface="Roboto Black" panose="02000000000000000000" pitchFamily="2" charset="0"/>
                <a:cs typeface="Arial"/>
              </a:rPr>
              <a:t>Side by side</a:t>
            </a:r>
          </a:p>
        </p:txBody>
      </p:sp>
    </p:spTree>
    <p:extLst>
      <p:ext uri="{BB962C8B-B14F-4D97-AF65-F5344CB8AC3E}">
        <p14:creationId xmlns:p14="http://schemas.microsoft.com/office/powerpoint/2010/main" val="3509346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t a table&#10;&#10;Description automatically generated">
            <a:extLst>
              <a:ext uri="{FF2B5EF4-FFF2-40B4-BE49-F238E27FC236}">
                <a16:creationId xmlns:a16="http://schemas.microsoft.com/office/drawing/2014/main" id="{423D4F9F-8797-4AAF-9032-4257D7C5153B}"/>
              </a:ext>
            </a:extLst>
          </p:cNvPr>
          <p:cNvPicPr>
            <a:picLocks noGrp="1" noChangeAspect="1"/>
          </p:cNvPicPr>
          <p:nvPr>
            <p:ph type="pic" sz="quarter" idx="10"/>
          </p:nvPr>
        </p:nvPicPr>
        <p:blipFill>
          <a:blip r:embed="rId2"/>
          <a:srcRect l="20370" r="20370"/>
          <a:stretch/>
        </p:blipFill>
        <p:spPr/>
      </p:pic>
      <p:sp>
        <p:nvSpPr>
          <p:cNvPr id="4" name="Date Placeholder 3">
            <a:extLst>
              <a:ext uri="{FF2B5EF4-FFF2-40B4-BE49-F238E27FC236}">
                <a16:creationId xmlns:a16="http://schemas.microsoft.com/office/drawing/2014/main" id="{552E4ECC-8AA0-4F4C-9DE3-42FD31868FD5}"/>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9949EC-4DB5-BC47-A7D2-D67B815AF9FF}" type="datetime4">
              <a:rPr kumimoji="0" lang="en-GB"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02 October 2024</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A97B88B-CB11-4CD4-B35F-51A99F007033}"/>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   </a:t>
            </a:r>
            <a:fld id="{D7A593A7-184A-6D43-8A36-702213271FF9}" type="slidenum">
              <a:rPr kumimoji="0" lang="en-US" sz="900" b="0" i="0" u="none" strike="noStrike" kern="1200" cap="none" spc="0" normalizeH="0" baseline="0" noProof="0" smtClean="0">
                <a:ln>
                  <a:noFill/>
                </a:ln>
                <a:solidFill>
                  <a:srgbClr val="1F2834"/>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1F2834"/>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4679CAB-6572-4BB7-8D98-3C40851419EF}"/>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2834"/>
                </a:solidFill>
                <a:effectLst/>
                <a:uLnTx/>
                <a:uFillTx/>
                <a:latin typeface="Calibri" panose="020F0502020204030204"/>
                <a:ea typeface="+mn-ea"/>
                <a:cs typeface="+mn-cs"/>
              </a:rPr>
              <a:t>Security marking: </a:t>
            </a:r>
            <a:r>
              <a:rPr kumimoji="0" lang="en-US" sz="900" b="1" i="0" u="none" strike="noStrike" kern="1200" cap="none" spc="0" normalizeH="0" baseline="0" noProof="0">
                <a:ln>
                  <a:noFill/>
                </a:ln>
                <a:solidFill>
                  <a:srgbClr val="1F2834"/>
                </a:solidFill>
                <a:effectLst/>
                <a:uLnTx/>
                <a:uFillTx/>
                <a:latin typeface="Calibri" panose="020F0502020204030204"/>
                <a:ea typeface="+mn-ea"/>
                <a:cs typeface="+mn-cs"/>
              </a:rPr>
              <a:t>PUBLIC</a:t>
            </a:r>
          </a:p>
        </p:txBody>
      </p:sp>
      <p:sp>
        <p:nvSpPr>
          <p:cNvPr id="3" name="Content Placeholder 2">
            <a:extLst>
              <a:ext uri="{FF2B5EF4-FFF2-40B4-BE49-F238E27FC236}">
                <a16:creationId xmlns:a16="http://schemas.microsoft.com/office/drawing/2014/main" id="{7552CE23-A83E-40CF-B3ED-D7376E9F350D}"/>
              </a:ext>
            </a:extLst>
          </p:cNvPr>
          <p:cNvSpPr>
            <a:spLocks noGrp="1"/>
          </p:cNvSpPr>
          <p:nvPr>
            <p:ph type="body" sz="quarter" idx="12"/>
          </p:nvPr>
        </p:nvSpPr>
        <p:spPr>
          <a:xfrm>
            <a:off x="4846638" y="1610165"/>
            <a:ext cx="4010025" cy="3143334"/>
          </a:xfrm>
        </p:spPr>
        <p:txBody>
          <a:bodyPr>
            <a:normAutofit fontScale="25000" lnSpcReduction="20000"/>
          </a:bodyPr>
          <a:lstStyle/>
          <a:p>
            <a:pPr marL="0" indent="0" eaLnBrk="1" hangingPunct="1">
              <a:lnSpc>
                <a:spcPct val="110000"/>
              </a:lnSpc>
              <a:spcBef>
                <a:spcPts val="600"/>
              </a:spcBef>
              <a:spcAft>
                <a:spcPts val="600"/>
              </a:spcAft>
              <a:buClr>
                <a:srgbClr val="5DB88D"/>
              </a:buClr>
              <a:buNone/>
              <a:defRPr/>
            </a:pPr>
            <a:r>
              <a:rPr lang="en-GB" sz="5600" dirty="0">
                <a:latin typeface="Roboto Light "/>
              </a:rPr>
              <a:t>There’s things to consider with your next step </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something you</a:t>
            </a:r>
            <a:r>
              <a:rPr lang="en-GB" sz="5600" i="1" dirty="0">
                <a:latin typeface="Roboto Light "/>
              </a:rPr>
              <a:t> </a:t>
            </a:r>
            <a:r>
              <a:rPr lang="en-GB" sz="5600" dirty="0">
                <a:latin typeface="Roboto Light "/>
              </a:rPr>
              <a:t>enjoy – you’re investing time and effort </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whether it’s right for your career path – check with employers and professional organisations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location – city or rural, transport links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a study and assessment style that suits you</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environment including extracurricular, clubs, and societies</a:t>
            </a:r>
          </a:p>
          <a:p>
            <a:pPr marL="541338" indent="-182563" eaLnBrk="1" hangingPunct="1">
              <a:lnSpc>
                <a:spcPct val="110000"/>
              </a:lnSpc>
              <a:spcBef>
                <a:spcPts val="600"/>
              </a:spcBef>
              <a:spcAft>
                <a:spcPts val="600"/>
              </a:spcAft>
              <a:buClr>
                <a:srgbClr val="5DB88D"/>
              </a:buClr>
              <a:buFont typeface="Arial" panose="020B0604020202020204" pitchFamily="34" charset="0"/>
              <a:buChar char="•"/>
              <a:defRPr/>
            </a:pPr>
            <a:r>
              <a:rPr lang="en-GB" sz="5600" dirty="0">
                <a:latin typeface="Roboto Light "/>
              </a:rPr>
              <a:t>finances</a:t>
            </a:r>
          </a:p>
          <a:p>
            <a:pPr>
              <a:lnSpc>
                <a:spcPct val="110000"/>
              </a:lnSpc>
            </a:pPr>
            <a:endParaRPr lang="en-GB" sz="2000" dirty="0"/>
          </a:p>
        </p:txBody>
      </p:sp>
      <p:sp>
        <p:nvSpPr>
          <p:cNvPr id="2" name="Title 1">
            <a:extLst>
              <a:ext uri="{FF2B5EF4-FFF2-40B4-BE49-F238E27FC236}">
                <a16:creationId xmlns:a16="http://schemas.microsoft.com/office/drawing/2014/main" id="{A37534C9-4D33-443D-9B17-3B6DE15BA527}"/>
              </a:ext>
            </a:extLst>
          </p:cNvPr>
          <p:cNvSpPr>
            <a:spLocks noGrp="1"/>
          </p:cNvSpPr>
          <p:nvPr>
            <p:ph type="title" idx="4294967295"/>
          </p:nvPr>
        </p:nvSpPr>
        <p:spPr>
          <a:xfrm>
            <a:off x="4749327" y="321421"/>
            <a:ext cx="3832225" cy="987425"/>
          </a:xfrm>
        </p:spPr>
        <p:txBody>
          <a:bodyPr>
            <a:normAutofit/>
          </a:bodyPr>
          <a:lstStyle/>
          <a:p>
            <a:r>
              <a:rPr lang="en-GB" altLang="en-US" sz="3600" b="1" dirty="0">
                <a:latin typeface="Roboto "/>
              </a:rPr>
              <a:t>Is it </a:t>
            </a:r>
            <a:r>
              <a:rPr lang="en-GB" altLang="en-US" sz="3600" b="1" dirty="0">
                <a:solidFill>
                  <a:srgbClr val="5DB88D"/>
                </a:solidFill>
                <a:latin typeface="Roboto "/>
              </a:rPr>
              <a:t>right</a:t>
            </a:r>
            <a:r>
              <a:rPr lang="en-GB" altLang="en-US" sz="3600" b="1" dirty="0">
                <a:latin typeface="Roboto "/>
              </a:rPr>
              <a:t> for you?</a:t>
            </a:r>
            <a:endParaRPr lang="en-GB" dirty="0">
              <a:latin typeface="Roboto "/>
            </a:endParaRPr>
          </a:p>
        </p:txBody>
      </p:sp>
    </p:spTree>
    <p:extLst>
      <p:ext uri="{BB962C8B-B14F-4D97-AF65-F5344CB8AC3E}">
        <p14:creationId xmlns:p14="http://schemas.microsoft.com/office/powerpoint/2010/main" val="19445461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0BD064-69BA-438B-BEF0-47A9226D1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dae14-92ee-43b7-ae23-1dcf711a5137"/>
    <ds:schemaRef ds:uri="55603442-09ec-4cf3-b21f-b1c3f828b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0FDCD6-A7AB-4E9A-8D34-6EB49E737799}">
  <ds:schemaRefs>
    <ds:schemaRef ds:uri="http://schemas.openxmlformats.org/package/2006/metadata/core-properties"/>
    <ds:schemaRef ds:uri="http://purl.org/dc/dcmitype/"/>
    <ds:schemaRef ds:uri="http://purl.org/dc/terms/"/>
    <ds:schemaRef ds:uri="55603442-09ec-4cf3-b21f-b1c3f828b53a"/>
    <ds:schemaRef ds:uri="733dae14-92ee-43b7-ae23-1dcf711a5137"/>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7016</TotalTime>
  <Words>2900</Words>
  <Application>Microsoft Office PowerPoint</Application>
  <PresentationFormat>On-screen Show (16:9)</PresentationFormat>
  <Paragraphs>513</Paragraphs>
  <Slides>46</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46</vt:i4>
      </vt:variant>
    </vt:vector>
  </HeadingPairs>
  <TitlesOfParts>
    <vt:vector size="59" baseType="lpstr">
      <vt:lpstr>Arial</vt:lpstr>
      <vt:lpstr>Calibri</vt:lpstr>
      <vt:lpstr>Calibri Light</vt:lpstr>
      <vt:lpstr>Roboto</vt:lpstr>
      <vt:lpstr>Roboto </vt:lpstr>
      <vt:lpstr>Roboto Black</vt:lpstr>
      <vt:lpstr>Roboto Light</vt:lpstr>
      <vt:lpstr>Roboto Light </vt:lpstr>
      <vt:lpstr>Wingdings</vt:lpstr>
      <vt:lpstr>ucas2020</vt:lpstr>
      <vt:lpstr>Office Theme</vt:lpstr>
      <vt:lpstr>1_Office Theme</vt:lpstr>
      <vt:lpstr>1_ucas2020</vt:lpstr>
      <vt:lpstr>Parents evening  presentation  </vt:lpstr>
      <vt:lpstr>What is UCAS? </vt:lpstr>
      <vt:lpstr>What Next? Discovery with UCAS</vt:lpstr>
      <vt:lpstr>Discover options</vt:lpstr>
      <vt:lpstr>Discover options </vt:lpstr>
      <vt:lpstr>PowerPoint Presentation</vt:lpstr>
      <vt:lpstr>Discover pathways </vt:lpstr>
      <vt:lpstr>PowerPoint Presentation</vt:lpstr>
      <vt:lpstr>Is it right for you?</vt:lpstr>
      <vt:lpstr>Build your profile. Favourite as you go. </vt:lpstr>
      <vt:lpstr>Subject Spotlights</vt:lpstr>
      <vt:lpstr>PowerPoint Presentation</vt:lpstr>
      <vt:lpstr>Personalised tools to help</vt:lpstr>
      <vt:lpstr>Advice and events </vt:lpstr>
      <vt:lpstr>What else do you need?</vt:lpstr>
      <vt:lpstr>Apprenticeships</vt:lpstr>
      <vt:lpstr>The A – Z of apprenticeships</vt:lpstr>
      <vt:lpstr>What am I doing now? </vt:lpstr>
      <vt:lpstr>PowerPoint Presentation</vt:lpstr>
      <vt:lpstr>PowerPoint Presentation</vt:lpstr>
      <vt:lpstr>When can I apply?</vt:lpstr>
      <vt:lpstr>PowerPoint Presentation</vt:lpstr>
      <vt:lpstr>PowerPoint Presentation</vt:lpstr>
      <vt:lpstr>PowerPoint Presentation</vt:lpstr>
      <vt:lpstr>UCAS Applications How to apply</vt:lpstr>
      <vt:lpstr>PowerPoint Presentation</vt:lpstr>
      <vt:lpstr>Key facts</vt:lpstr>
      <vt:lpstr>Choosing the right place for you</vt:lpstr>
      <vt:lpstr>Choosing the right course for you</vt:lpstr>
      <vt:lpstr>PowerPoint Presentation</vt:lpstr>
      <vt:lpstr>Linking to a centre</vt:lpstr>
      <vt:lpstr>PowerPoint Presentation</vt:lpstr>
      <vt:lpstr>PowerPoint Presentation</vt:lpstr>
      <vt:lpstr>The personal statement </vt:lpstr>
      <vt:lpstr>Start early</vt:lpstr>
      <vt:lpstr>Consider…</vt:lpstr>
      <vt:lpstr>PowerPoint Presentation</vt:lpstr>
      <vt:lpstr>Decisions</vt:lpstr>
      <vt:lpstr>Tracking your application</vt:lpstr>
      <vt:lpstr>Replies to offers</vt:lpstr>
      <vt:lpstr>Other options </vt:lpstr>
      <vt:lpstr>Next steps </vt:lpstr>
      <vt:lpstr>What can students  be doing?</vt:lpstr>
      <vt:lpstr>PowerPoint Presentation</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Ross Sanger</cp:lastModifiedBy>
  <cp:revision>10</cp:revision>
  <dcterms:created xsi:type="dcterms:W3CDTF">2020-07-08T13:08:58Z</dcterms:created>
  <dcterms:modified xsi:type="dcterms:W3CDTF">2024-10-02T08:29:55Z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