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6.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7.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8.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9.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44_6CED21B8.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31" r:id="rId4"/>
    <p:sldMasterId id="2147483770" r:id="rId5"/>
    <p:sldMasterId id="2147483799" r:id="rId6"/>
    <p:sldMasterId id="2147483828" r:id="rId7"/>
    <p:sldMasterId id="2147483857" r:id="rId8"/>
    <p:sldMasterId id="2147483886" r:id="rId9"/>
    <p:sldMasterId id="2147483915" r:id="rId10"/>
    <p:sldMasterId id="2147483944" r:id="rId11"/>
    <p:sldMasterId id="2147483973" r:id="rId12"/>
    <p:sldMasterId id="2147484002" r:id="rId13"/>
  </p:sldMasterIdLst>
  <p:notesMasterIdLst>
    <p:notesMasterId r:id="rId40"/>
  </p:notesMasterIdLst>
  <p:handoutMasterIdLst>
    <p:handoutMasterId r:id="rId41"/>
  </p:handoutMasterIdLst>
  <p:sldIdLst>
    <p:sldId id="256" r:id="rId14"/>
    <p:sldId id="257" r:id="rId15"/>
    <p:sldId id="258" r:id="rId16"/>
    <p:sldId id="262" r:id="rId17"/>
    <p:sldId id="291" r:id="rId18"/>
    <p:sldId id="259" r:id="rId19"/>
    <p:sldId id="309" r:id="rId20"/>
    <p:sldId id="310" r:id="rId21"/>
    <p:sldId id="312" r:id="rId22"/>
    <p:sldId id="313" r:id="rId23"/>
    <p:sldId id="314" r:id="rId24"/>
    <p:sldId id="315"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328" r:id="rId38"/>
    <p:sldId id="329" r:id="rId39"/>
  </p:sldIdLst>
  <p:sldSz cx="32512000" cy="18288000"/>
  <p:notesSz cx="6858000" cy="9144000"/>
  <p:embeddedFontLst>
    <p:embeddedFont>
      <p:font typeface="Apricus" pitchFamily="50" charset="0"/>
      <p:regular r:id="rId42"/>
      <p:bold r:id="rId43"/>
    </p:embeddedFont>
    <p:embeddedFont>
      <p:font typeface="Apricus Black" pitchFamily="50" charset="0"/>
      <p:bold r:id="rId44"/>
    </p:embeddedFont>
    <p:embeddedFont>
      <p:font typeface="Open Sans" panose="020B0606030504020204" pitchFamily="34" charset="0"/>
      <p:regular r:id="rId45"/>
      <p:bold r:id="rId46"/>
      <p:italic r:id="rId47"/>
      <p:boldItalic r:id="rId48"/>
    </p:embeddedFont>
    <p:embeddedFont>
      <p:font typeface="Roboto" panose="02000000000000000000" pitchFamily="2" charset="0"/>
      <p:regular r:id="rId49"/>
      <p:bold r:id="rId50"/>
      <p:italic r:id="rId51"/>
      <p:boldItalic r:id="rId52"/>
    </p:embeddedFont>
    <p:embeddedFont>
      <p:font typeface="Roboto Light" panose="02000000000000000000" pitchFamily="2" charset="0"/>
      <p:regular r:id="rId53"/>
      <p:italic r:id="rId54"/>
    </p:embeddedFont>
  </p:embeddedFontLst>
  <p:defaultTextStyle>
    <a:defPPr>
      <a:defRPr lang="en-US"/>
    </a:defPPr>
    <a:lvl1pPr marL="0" algn="l" defTabSz="2438339" rtl="0" eaLnBrk="1" latinLnBrk="0" hangingPunct="1">
      <a:defRPr sz="4800" kern="1200">
        <a:solidFill>
          <a:schemeClr val="tx1"/>
        </a:solidFill>
        <a:latin typeface="+mn-lt"/>
        <a:ea typeface="+mn-ea"/>
        <a:cs typeface="+mn-cs"/>
      </a:defRPr>
    </a:lvl1pPr>
    <a:lvl2pPr marL="1219170" algn="l" defTabSz="2438339" rtl="0" eaLnBrk="1" latinLnBrk="0" hangingPunct="1">
      <a:defRPr sz="4800" kern="1200">
        <a:solidFill>
          <a:schemeClr val="tx1"/>
        </a:solidFill>
        <a:latin typeface="+mn-lt"/>
        <a:ea typeface="+mn-ea"/>
        <a:cs typeface="+mn-cs"/>
      </a:defRPr>
    </a:lvl2pPr>
    <a:lvl3pPr marL="2438339" algn="l" defTabSz="2438339" rtl="0" eaLnBrk="1" latinLnBrk="0" hangingPunct="1">
      <a:defRPr sz="4800" kern="1200">
        <a:solidFill>
          <a:schemeClr val="tx1"/>
        </a:solidFill>
        <a:latin typeface="+mn-lt"/>
        <a:ea typeface="+mn-ea"/>
        <a:cs typeface="+mn-cs"/>
      </a:defRPr>
    </a:lvl3pPr>
    <a:lvl4pPr marL="3657509" algn="l" defTabSz="2438339" rtl="0" eaLnBrk="1" latinLnBrk="0" hangingPunct="1">
      <a:defRPr sz="4800" kern="1200">
        <a:solidFill>
          <a:schemeClr val="tx1"/>
        </a:solidFill>
        <a:latin typeface="+mn-lt"/>
        <a:ea typeface="+mn-ea"/>
        <a:cs typeface="+mn-cs"/>
      </a:defRPr>
    </a:lvl4pPr>
    <a:lvl5pPr marL="4876678" algn="l" defTabSz="2438339" rtl="0" eaLnBrk="1" latinLnBrk="0" hangingPunct="1">
      <a:defRPr sz="4800" kern="1200">
        <a:solidFill>
          <a:schemeClr val="tx1"/>
        </a:solidFill>
        <a:latin typeface="+mn-lt"/>
        <a:ea typeface="+mn-ea"/>
        <a:cs typeface="+mn-cs"/>
      </a:defRPr>
    </a:lvl5pPr>
    <a:lvl6pPr marL="6095848" algn="l" defTabSz="2438339" rtl="0" eaLnBrk="1" latinLnBrk="0" hangingPunct="1">
      <a:defRPr sz="4800" kern="1200">
        <a:solidFill>
          <a:schemeClr val="tx1"/>
        </a:solidFill>
        <a:latin typeface="+mn-lt"/>
        <a:ea typeface="+mn-ea"/>
        <a:cs typeface="+mn-cs"/>
      </a:defRPr>
    </a:lvl6pPr>
    <a:lvl7pPr marL="7315017" algn="l" defTabSz="2438339" rtl="0" eaLnBrk="1" latinLnBrk="0" hangingPunct="1">
      <a:defRPr sz="4800" kern="1200">
        <a:solidFill>
          <a:schemeClr val="tx1"/>
        </a:solidFill>
        <a:latin typeface="+mn-lt"/>
        <a:ea typeface="+mn-ea"/>
        <a:cs typeface="+mn-cs"/>
      </a:defRPr>
    </a:lvl7pPr>
    <a:lvl8pPr marL="8534187" algn="l" defTabSz="2438339" rtl="0" eaLnBrk="1" latinLnBrk="0" hangingPunct="1">
      <a:defRPr sz="4800" kern="1200">
        <a:solidFill>
          <a:schemeClr val="tx1"/>
        </a:solidFill>
        <a:latin typeface="+mn-lt"/>
        <a:ea typeface="+mn-ea"/>
        <a:cs typeface="+mn-cs"/>
      </a:defRPr>
    </a:lvl8pPr>
    <a:lvl9pPr marL="9753356" algn="l" defTabSz="2438339"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D72454-54DA-F8C0-BACA-EFFE6EDF25C5}" name="Sarah Derbyshire" initials="SD" userId="S::S.Derbyshire@ucas.ac.uk::158d3823-2b4d-42fc-82b3-e5340606bfbf" providerId="AD"/>
  <p188:author id="{19909575-C440-25AD-8BD1-0F823F65EE09}" name="Matt Wasley" initials="MW" userId="S::m.wasley@ucas.ac.uk::eb6a7ee6-efef-4077-9d05-0e6da1417aa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FD730"/>
    <a:srgbClr val="F37561"/>
    <a:srgbClr val="FCAF17"/>
    <a:srgbClr val="0E2432"/>
    <a:srgbClr val="10BED2"/>
    <a:srgbClr val="812990"/>
    <a:srgbClr val="15BCBC"/>
    <a:srgbClr val="706CB2"/>
    <a:srgbClr val="57BF93"/>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7A3B0C-9505-4085-BB44-5FF1393974D7}" v="337" dt="2024-12-03T12:55:02.6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8" d="100"/>
          <a:sy n="28" d="100"/>
        </p:scale>
        <p:origin x="336" y="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5.fntdata"/><Relationship Id="rId59" Type="http://schemas.microsoft.com/office/2016/11/relationships/changesInfo" Target="changesInfos/changesInfo1.xml"/><Relationship Id="rId20" Type="http://schemas.openxmlformats.org/officeDocument/2006/relationships/slide" Target="slides/slide7.xml"/><Relationship Id="rId41" Type="http://schemas.openxmlformats.org/officeDocument/2006/relationships/handoutMaster" Target="handoutMasters/handoutMaster1.xml"/><Relationship Id="rId54"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3.fntdata"/><Relationship Id="rId52" Type="http://schemas.openxmlformats.org/officeDocument/2006/relationships/font" Target="fonts/font11.fntdata"/><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Derbyshire" userId="158d3823-2b4d-42fc-82b3-e5340606bfbf" providerId="ADAL" clId="{B77A3B0C-9505-4085-BB44-5FF1393974D7}"/>
    <pc:docChg chg="custSel addSld delSld modSld">
      <pc:chgData name="Sarah Derbyshire" userId="158d3823-2b4d-42fc-82b3-e5340606bfbf" providerId="ADAL" clId="{B77A3B0C-9505-4085-BB44-5FF1393974D7}" dt="2024-12-06T15:53:49.922" v="362" actId="20577"/>
      <pc:docMkLst>
        <pc:docMk/>
      </pc:docMkLst>
      <pc:sldChg chg="modSp mod">
        <pc:chgData name="Sarah Derbyshire" userId="158d3823-2b4d-42fc-82b3-e5340606bfbf" providerId="ADAL" clId="{B77A3B0C-9505-4085-BB44-5FF1393974D7}" dt="2024-12-03T09:48:31.878" v="343" actId="20577"/>
        <pc:sldMkLst>
          <pc:docMk/>
          <pc:sldMk cId="3907552872" sldId="256"/>
        </pc:sldMkLst>
        <pc:spChg chg="mod">
          <ac:chgData name="Sarah Derbyshire" userId="158d3823-2b4d-42fc-82b3-e5340606bfbf" providerId="ADAL" clId="{B77A3B0C-9505-4085-BB44-5FF1393974D7}" dt="2024-12-03T09:48:31.878" v="343" actId="20577"/>
          <ac:spMkLst>
            <pc:docMk/>
            <pc:sldMk cId="3907552872" sldId="256"/>
            <ac:spMk id="12" creationId="{AF94156B-0DC7-DAA9-E9A7-34011487FA23}"/>
          </ac:spMkLst>
        </pc:spChg>
      </pc:sldChg>
      <pc:sldChg chg="modSp mod">
        <pc:chgData name="Sarah Derbyshire" userId="158d3823-2b4d-42fc-82b3-e5340606bfbf" providerId="ADAL" clId="{B77A3B0C-9505-4085-BB44-5FF1393974D7}" dt="2024-12-02T15:06:03.910" v="293" actId="313"/>
        <pc:sldMkLst>
          <pc:docMk/>
          <pc:sldMk cId="3582065195" sldId="257"/>
        </pc:sldMkLst>
        <pc:spChg chg="mod">
          <ac:chgData name="Sarah Derbyshire" userId="158d3823-2b4d-42fc-82b3-e5340606bfbf" providerId="ADAL" clId="{B77A3B0C-9505-4085-BB44-5FF1393974D7}" dt="2024-12-02T15:06:03.910" v="293" actId="313"/>
          <ac:spMkLst>
            <pc:docMk/>
            <pc:sldMk cId="3582065195" sldId="257"/>
            <ac:spMk id="4" creationId="{077E0AE0-6FD4-E1D4-319E-48D6C608472B}"/>
          </ac:spMkLst>
        </pc:spChg>
      </pc:sldChg>
      <pc:sldChg chg="modSp mod">
        <pc:chgData name="Sarah Derbyshire" userId="158d3823-2b4d-42fc-82b3-e5340606bfbf" providerId="ADAL" clId="{B77A3B0C-9505-4085-BB44-5FF1393974D7}" dt="2024-12-03T11:26:36.050" v="352" actId="20577"/>
        <pc:sldMkLst>
          <pc:docMk/>
          <pc:sldMk cId="2411828182" sldId="258"/>
        </pc:sldMkLst>
        <pc:spChg chg="mod">
          <ac:chgData name="Sarah Derbyshire" userId="158d3823-2b4d-42fc-82b3-e5340606bfbf" providerId="ADAL" clId="{B77A3B0C-9505-4085-BB44-5FF1393974D7}" dt="2024-12-02T15:06:20.750" v="305" actId="20577"/>
          <ac:spMkLst>
            <pc:docMk/>
            <pc:sldMk cId="2411828182" sldId="258"/>
            <ac:spMk id="2" creationId="{9A4BE83F-8540-F01C-3983-75DC2AA66AC3}"/>
          </ac:spMkLst>
        </pc:spChg>
        <pc:spChg chg="mod">
          <ac:chgData name="Sarah Derbyshire" userId="158d3823-2b4d-42fc-82b3-e5340606bfbf" providerId="ADAL" clId="{B77A3B0C-9505-4085-BB44-5FF1393974D7}" dt="2024-12-03T11:26:36.050" v="352" actId="20577"/>
          <ac:spMkLst>
            <pc:docMk/>
            <pc:sldMk cId="2411828182" sldId="258"/>
            <ac:spMk id="4" creationId="{49D25DA9-907B-2074-1C8C-4AE9A57586AD}"/>
          </ac:spMkLst>
        </pc:spChg>
      </pc:sldChg>
      <pc:sldChg chg="modSp mod">
        <pc:chgData name="Sarah Derbyshire" userId="158d3823-2b4d-42fc-82b3-e5340606bfbf" providerId="ADAL" clId="{B77A3B0C-9505-4085-BB44-5FF1393974D7}" dt="2024-12-02T15:05:07.198" v="251" actId="20577"/>
        <pc:sldMkLst>
          <pc:docMk/>
          <pc:sldMk cId="728337881" sldId="259"/>
        </pc:sldMkLst>
        <pc:spChg chg="mod">
          <ac:chgData name="Sarah Derbyshire" userId="158d3823-2b4d-42fc-82b3-e5340606bfbf" providerId="ADAL" clId="{B77A3B0C-9505-4085-BB44-5FF1393974D7}" dt="2024-12-02T15:05:02.029" v="245" actId="20577"/>
          <ac:spMkLst>
            <pc:docMk/>
            <pc:sldMk cId="728337881" sldId="259"/>
            <ac:spMk id="2" creationId="{AA53B2D5-AC48-BAB8-18D5-72CA1B4D1DCB}"/>
          </ac:spMkLst>
        </pc:spChg>
        <pc:spChg chg="mod">
          <ac:chgData name="Sarah Derbyshire" userId="158d3823-2b4d-42fc-82b3-e5340606bfbf" providerId="ADAL" clId="{B77A3B0C-9505-4085-BB44-5FF1393974D7}" dt="2024-12-02T15:05:07.198" v="251" actId="20577"/>
          <ac:spMkLst>
            <pc:docMk/>
            <pc:sldMk cId="728337881" sldId="259"/>
            <ac:spMk id="4" creationId="{76BB1400-D92A-8018-7BF8-ACBCE0FBA7C0}"/>
          </ac:spMkLst>
        </pc:spChg>
      </pc:sldChg>
      <pc:sldChg chg="addSp delSp modSp mod">
        <pc:chgData name="Sarah Derbyshire" userId="158d3823-2b4d-42fc-82b3-e5340606bfbf" providerId="ADAL" clId="{B77A3B0C-9505-4085-BB44-5FF1393974D7}" dt="2024-12-06T15:53:49.922" v="362" actId="20577"/>
        <pc:sldMkLst>
          <pc:docMk/>
          <pc:sldMk cId="3615849774" sldId="262"/>
        </pc:sldMkLst>
        <pc:spChg chg="add del">
          <ac:chgData name="Sarah Derbyshire" userId="158d3823-2b4d-42fc-82b3-e5340606bfbf" providerId="ADAL" clId="{B77A3B0C-9505-4085-BB44-5FF1393974D7}" dt="2024-12-03T12:54:51.740" v="356" actId="478"/>
          <ac:spMkLst>
            <pc:docMk/>
            <pc:sldMk cId="3615849774" sldId="262"/>
            <ac:spMk id="5" creationId="{71F2A951-835A-E5FA-54AC-4A8530C42514}"/>
          </ac:spMkLst>
        </pc:spChg>
        <pc:spChg chg="mod">
          <ac:chgData name="Sarah Derbyshire" userId="158d3823-2b4d-42fc-82b3-e5340606bfbf" providerId="ADAL" clId="{B77A3B0C-9505-4085-BB44-5FF1393974D7}" dt="2024-12-06T15:53:49.922" v="362" actId="20577"/>
          <ac:spMkLst>
            <pc:docMk/>
            <pc:sldMk cId="3615849774" sldId="262"/>
            <ac:spMk id="6" creationId="{2B7FF338-0557-18BE-1F15-EE8CB022B767}"/>
          </ac:spMkLst>
        </pc:spChg>
        <pc:spChg chg="add del">
          <ac:chgData name="Sarah Derbyshire" userId="158d3823-2b4d-42fc-82b3-e5340606bfbf" providerId="ADAL" clId="{B77A3B0C-9505-4085-BB44-5FF1393974D7}" dt="2024-12-03T12:54:50.180" v="355" actId="478"/>
          <ac:spMkLst>
            <pc:docMk/>
            <pc:sldMk cId="3615849774" sldId="262"/>
            <ac:spMk id="10" creationId="{FF234EAC-F040-8FCD-9CF6-944EA5AFF4A9}"/>
          </ac:spMkLst>
        </pc:spChg>
      </pc:sldChg>
      <pc:sldChg chg="modSp del mod">
        <pc:chgData name="Sarah Derbyshire" userId="158d3823-2b4d-42fc-82b3-e5340606bfbf" providerId="ADAL" clId="{B77A3B0C-9505-4085-BB44-5FF1393974D7}" dt="2024-12-03T12:55:13.491" v="358" actId="2696"/>
        <pc:sldMkLst>
          <pc:docMk/>
          <pc:sldMk cId="4189287296" sldId="285"/>
        </pc:sldMkLst>
        <pc:spChg chg="mod">
          <ac:chgData name="Sarah Derbyshire" userId="158d3823-2b4d-42fc-82b3-e5340606bfbf" providerId="ADAL" clId="{B77A3B0C-9505-4085-BB44-5FF1393974D7}" dt="2024-12-03T10:57:02.925" v="348" actId="3626"/>
          <ac:spMkLst>
            <pc:docMk/>
            <pc:sldMk cId="4189287296" sldId="285"/>
            <ac:spMk id="9" creationId="{D41D768F-81A8-E8B7-C959-E1D1486029B1}"/>
          </ac:spMkLst>
        </pc:spChg>
      </pc:sldChg>
      <pc:sldChg chg="add">
        <pc:chgData name="Sarah Derbyshire" userId="158d3823-2b4d-42fc-82b3-e5340606bfbf" providerId="ADAL" clId="{B77A3B0C-9505-4085-BB44-5FF1393974D7}" dt="2024-12-03T12:55:02.621" v="357"/>
        <pc:sldMkLst>
          <pc:docMk/>
          <pc:sldMk cId="129621735" sldId="291"/>
        </pc:sldMkLst>
      </pc:sldChg>
      <pc:sldChg chg="modSp mod">
        <pc:chgData name="Sarah Derbyshire" userId="158d3823-2b4d-42fc-82b3-e5340606bfbf" providerId="ADAL" clId="{B77A3B0C-9505-4085-BB44-5FF1393974D7}" dt="2024-12-03T09:48:48.707" v="347" actId="20577"/>
        <pc:sldMkLst>
          <pc:docMk/>
          <pc:sldMk cId="1078200532" sldId="310"/>
        </pc:sldMkLst>
        <pc:graphicFrameChg chg="modGraphic">
          <ac:chgData name="Sarah Derbyshire" userId="158d3823-2b4d-42fc-82b3-e5340606bfbf" providerId="ADAL" clId="{B77A3B0C-9505-4085-BB44-5FF1393974D7}" dt="2024-12-03T09:48:48.707" v="347" actId="20577"/>
          <ac:graphicFrameMkLst>
            <pc:docMk/>
            <pc:sldMk cId="1078200532" sldId="310"/>
            <ac:graphicFrameMk id="4" creationId="{1AFB0115-FAE0-89E7-A7D7-18D8ABC657B9}"/>
          </ac:graphicFrameMkLst>
        </pc:graphicFrameChg>
      </pc:sldChg>
      <pc:sldChg chg="modSp mod modCm">
        <pc:chgData name="Sarah Derbyshire" userId="158d3823-2b4d-42fc-82b3-e5340606bfbf" providerId="ADAL" clId="{B77A3B0C-9505-4085-BB44-5FF1393974D7}" dt="2024-12-02T15:01:52.863" v="49" actId="20577"/>
        <pc:sldMkLst>
          <pc:docMk/>
          <pc:sldMk cId="1827479992" sldId="324"/>
        </pc:sldMkLst>
        <pc:spChg chg="mod">
          <ac:chgData name="Sarah Derbyshire" userId="158d3823-2b4d-42fc-82b3-e5340606bfbf" providerId="ADAL" clId="{B77A3B0C-9505-4085-BB44-5FF1393974D7}" dt="2024-12-02T15:01:52.863" v="49" actId="20577"/>
          <ac:spMkLst>
            <pc:docMk/>
            <pc:sldMk cId="1827479992" sldId="324"/>
            <ac:spMk id="6" creationId="{12359F69-34A8-5869-3C8D-612718AA3E2E}"/>
          </ac:spMkLst>
        </pc:spChg>
        <pc:extLst>
          <p:ext xmlns:p="http://schemas.openxmlformats.org/presentationml/2006/main" uri="{D6D511B9-2390-475A-947B-AFAB55BFBCF1}">
            <pc226:cmChg xmlns:pc226="http://schemas.microsoft.com/office/powerpoint/2022/06/main/command" chg="mod">
              <pc226:chgData name="Sarah Derbyshire" userId="158d3823-2b4d-42fc-82b3-e5340606bfbf" providerId="ADAL" clId="{B77A3B0C-9505-4085-BB44-5FF1393974D7}" dt="2024-12-02T15:01:52.863" v="49" actId="20577"/>
              <pc2:cmMkLst xmlns:pc2="http://schemas.microsoft.com/office/powerpoint/2019/9/main/command">
                <pc:docMk/>
                <pc:sldMk cId="1827479992" sldId="324"/>
                <pc2:cmMk id="{385FFC62-70C2-46F5-9D52-C630AAD7B7FB}"/>
              </pc2:cmMkLst>
            </pc226:cmChg>
          </p:ext>
        </pc:extLst>
      </pc:sldChg>
      <pc:sldChg chg="modSp mod">
        <pc:chgData name="Sarah Derbyshire" userId="158d3823-2b4d-42fc-82b3-e5340606bfbf" providerId="ADAL" clId="{B77A3B0C-9505-4085-BB44-5FF1393974D7}" dt="2024-12-02T15:00:55.676" v="36" actId="113"/>
        <pc:sldMkLst>
          <pc:docMk/>
          <pc:sldMk cId="1991453572" sldId="325"/>
        </pc:sldMkLst>
        <pc:spChg chg="mod">
          <ac:chgData name="Sarah Derbyshire" userId="158d3823-2b4d-42fc-82b3-e5340606bfbf" providerId="ADAL" clId="{B77A3B0C-9505-4085-BB44-5FF1393974D7}" dt="2024-12-02T15:00:55.676" v="36" actId="113"/>
          <ac:spMkLst>
            <pc:docMk/>
            <pc:sldMk cId="1991453572" sldId="325"/>
            <ac:spMk id="4" creationId="{E4EE5939-A905-7E36-F8F1-CB822F58674A}"/>
          </ac:spMkLst>
        </pc:spChg>
      </pc:sldChg>
    </pc:docChg>
  </pc:docChgLst>
  <pc:docChgLst>
    <pc:chgData name="Matt Wasley" userId="S::m.wasley@ucas.ac.uk::eb6a7ee6-efef-4077-9d05-0e6da1417aaf" providerId="AD" clId="Web-{270D2076-AF0B-CBDD-8CDA-359F5D2414EB}"/>
    <pc:docChg chg="mod modSld">
      <pc:chgData name="Matt Wasley" userId="S::m.wasley@ucas.ac.uk::eb6a7ee6-efef-4077-9d05-0e6da1417aaf" providerId="AD" clId="Web-{270D2076-AF0B-CBDD-8CDA-359F5D2414EB}" dt="2024-12-02T14:56:25.620" v="32" actId="1076"/>
      <pc:docMkLst>
        <pc:docMk/>
      </pc:docMkLst>
      <pc:sldChg chg="addSp delSp modSp">
        <pc:chgData name="Matt Wasley" userId="S::m.wasley@ucas.ac.uk::eb6a7ee6-efef-4077-9d05-0e6da1417aaf" providerId="AD" clId="Web-{270D2076-AF0B-CBDD-8CDA-359F5D2414EB}" dt="2024-12-02T14:44:34.087" v="9" actId="1076"/>
        <pc:sldMkLst>
          <pc:docMk/>
          <pc:sldMk cId="688325916" sldId="319"/>
        </pc:sldMkLst>
        <pc:picChg chg="del">
          <ac:chgData name="Matt Wasley" userId="S::m.wasley@ucas.ac.uk::eb6a7ee6-efef-4077-9d05-0e6da1417aaf" providerId="AD" clId="Web-{270D2076-AF0B-CBDD-8CDA-359F5D2414EB}" dt="2024-12-02T14:44:06.884" v="1"/>
          <ac:picMkLst>
            <pc:docMk/>
            <pc:sldMk cId="688325916" sldId="319"/>
            <ac:picMk id="3" creationId="{84F1BCEE-C963-0A1B-02DE-6B7F67CD36B4}"/>
          </ac:picMkLst>
        </pc:picChg>
        <pc:picChg chg="add del mod">
          <ac:chgData name="Matt Wasley" userId="S::m.wasley@ucas.ac.uk::eb6a7ee6-efef-4077-9d05-0e6da1417aaf" providerId="AD" clId="Web-{270D2076-AF0B-CBDD-8CDA-359F5D2414EB}" dt="2024-12-02T14:44:26.509" v="5"/>
          <ac:picMkLst>
            <pc:docMk/>
            <pc:sldMk cId="688325916" sldId="319"/>
            <ac:picMk id="4" creationId="{490D5048-B2DC-A4A8-75D2-474C46C8EC83}"/>
          </ac:picMkLst>
        </pc:picChg>
        <pc:picChg chg="add mod">
          <ac:chgData name="Matt Wasley" userId="S::m.wasley@ucas.ac.uk::eb6a7ee6-efef-4077-9d05-0e6da1417aaf" providerId="AD" clId="Web-{270D2076-AF0B-CBDD-8CDA-359F5D2414EB}" dt="2024-12-02T14:44:34.087" v="9" actId="1076"/>
          <ac:picMkLst>
            <pc:docMk/>
            <pc:sldMk cId="688325916" sldId="319"/>
            <ac:picMk id="6" creationId="{D4C61A1F-2054-38B4-F060-FA958D9263C5}"/>
          </ac:picMkLst>
        </pc:picChg>
      </pc:sldChg>
      <pc:sldChg chg="addSp delSp modSp">
        <pc:chgData name="Matt Wasley" userId="S::m.wasley@ucas.ac.uk::eb6a7ee6-efef-4077-9d05-0e6da1417aaf" providerId="AD" clId="Web-{270D2076-AF0B-CBDD-8CDA-359F5D2414EB}" dt="2024-12-02T14:54:14.167" v="19"/>
        <pc:sldMkLst>
          <pc:docMk/>
          <pc:sldMk cId="1827479992" sldId="324"/>
        </pc:sldMkLst>
        <pc:picChg chg="add mod modCrop">
          <ac:chgData name="Matt Wasley" userId="S::m.wasley@ucas.ac.uk::eb6a7ee6-efef-4077-9d05-0e6da1417aaf" providerId="AD" clId="Web-{270D2076-AF0B-CBDD-8CDA-359F5D2414EB}" dt="2024-12-02T14:54:14.167" v="19"/>
          <ac:picMkLst>
            <pc:docMk/>
            <pc:sldMk cId="1827479992" sldId="324"/>
            <ac:picMk id="3" creationId="{6DE1D806-2097-E560-E2AC-CC391ED1282A}"/>
          </ac:picMkLst>
        </pc:picChg>
        <pc:picChg chg="del">
          <ac:chgData name="Matt Wasley" userId="S::m.wasley@ucas.ac.uk::eb6a7ee6-efef-4077-9d05-0e6da1417aaf" providerId="AD" clId="Web-{270D2076-AF0B-CBDD-8CDA-359F5D2414EB}" dt="2024-12-02T14:53:33.229" v="14"/>
          <ac:picMkLst>
            <pc:docMk/>
            <pc:sldMk cId="1827479992" sldId="324"/>
            <ac:picMk id="4" creationId="{A4D07705-8AAD-9523-9325-D170983151DB}"/>
          </ac:picMkLst>
        </pc:picChg>
      </pc:sldChg>
      <pc:sldChg chg="addSp delSp modSp">
        <pc:chgData name="Matt Wasley" userId="S::m.wasley@ucas.ac.uk::eb6a7ee6-efef-4077-9d05-0e6da1417aaf" providerId="AD" clId="Web-{270D2076-AF0B-CBDD-8CDA-359F5D2414EB}" dt="2024-12-02T14:55:32.714" v="26" actId="1076"/>
        <pc:sldMkLst>
          <pc:docMk/>
          <pc:sldMk cId="4181192114" sldId="326"/>
        </pc:sldMkLst>
        <pc:picChg chg="add mod modCrop">
          <ac:chgData name="Matt Wasley" userId="S::m.wasley@ucas.ac.uk::eb6a7ee6-efef-4077-9d05-0e6da1417aaf" providerId="AD" clId="Web-{270D2076-AF0B-CBDD-8CDA-359F5D2414EB}" dt="2024-12-02T14:55:32.714" v="26" actId="1076"/>
          <ac:picMkLst>
            <pc:docMk/>
            <pc:sldMk cId="4181192114" sldId="326"/>
            <ac:picMk id="3" creationId="{9530C68F-9689-9BA2-686F-C6646B4A9CD0}"/>
          </ac:picMkLst>
        </pc:picChg>
        <pc:picChg chg="del">
          <ac:chgData name="Matt Wasley" userId="S::m.wasley@ucas.ac.uk::eb6a7ee6-efef-4077-9d05-0e6da1417aaf" providerId="AD" clId="Web-{270D2076-AF0B-CBDD-8CDA-359F5D2414EB}" dt="2024-12-02T14:55:29.151" v="25"/>
          <ac:picMkLst>
            <pc:docMk/>
            <pc:sldMk cId="4181192114" sldId="326"/>
            <ac:picMk id="5" creationId="{84B7B24F-C260-5FCF-B1DB-69526EAB8261}"/>
          </ac:picMkLst>
        </pc:picChg>
      </pc:sldChg>
      <pc:sldChg chg="addSp delSp modSp">
        <pc:chgData name="Matt Wasley" userId="S::m.wasley@ucas.ac.uk::eb6a7ee6-efef-4077-9d05-0e6da1417aaf" providerId="AD" clId="Web-{270D2076-AF0B-CBDD-8CDA-359F5D2414EB}" dt="2024-12-02T14:56:25.620" v="32" actId="1076"/>
        <pc:sldMkLst>
          <pc:docMk/>
          <pc:sldMk cId="2862097799" sldId="328"/>
        </pc:sldMkLst>
        <pc:picChg chg="del">
          <ac:chgData name="Matt Wasley" userId="S::m.wasley@ucas.ac.uk::eb6a7ee6-efef-4077-9d05-0e6da1417aaf" providerId="AD" clId="Web-{270D2076-AF0B-CBDD-8CDA-359F5D2414EB}" dt="2024-12-02T14:56:22.870" v="31"/>
          <ac:picMkLst>
            <pc:docMk/>
            <pc:sldMk cId="2862097799" sldId="328"/>
            <ac:picMk id="3" creationId="{49860430-B59E-210F-161E-B2B67432F7C2}"/>
          </ac:picMkLst>
        </pc:picChg>
        <pc:picChg chg="add mod">
          <ac:chgData name="Matt Wasley" userId="S::m.wasley@ucas.ac.uk::eb6a7ee6-efef-4077-9d05-0e6da1417aaf" providerId="AD" clId="Web-{270D2076-AF0B-CBDD-8CDA-359F5D2414EB}" dt="2024-12-02T14:56:25.620" v="32" actId="1076"/>
          <ac:picMkLst>
            <pc:docMk/>
            <pc:sldMk cId="2862097799" sldId="328"/>
            <ac:picMk id="4" creationId="{4558D627-4AE1-C598-3843-CD3408AC34CA}"/>
          </ac:picMkLst>
        </pc:picChg>
      </pc:sldChg>
    </pc:docChg>
  </pc:docChgLst>
</pc:chgInfo>
</file>

<file path=ppt/comments/modernComment_144_6CED21B8.xml><?xml version="1.0" encoding="utf-8"?>
<p188:cmLst xmlns:a="http://schemas.openxmlformats.org/drawingml/2006/main" xmlns:r="http://schemas.openxmlformats.org/officeDocument/2006/relationships" xmlns:p188="http://schemas.microsoft.com/office/powerpoint/2018/8/main">
  <p188:cm id="{385FFC62-70C2-46F5-9D52-C630AAD7B7FB}" authorId="{19909575-C440-25AD-8BD1-0F823F65EE09}" created="2024-12-02T14:33:52.132">
    <ac:txMkLst xmlns:ac="http://schemas.microsoft.com/office/drawing/2013/main/command">
      <pc:docMk xmlns:pc="http://schemas.microsoft.com/office/powerpoint/2013/main/command"/>
      <pc:sldMk xmlns:pc="http://schemas.microsoft.com/office/powerpoint/2013/main/command" cId="1827479992" sldId="324"/>
      <ac:spMk id="6" creationId="{12359F69-34A8-5869-3C8D-612718AA3E2E}"/>
      <ac:txMk cp="0" len="26">
        <ac:context len="197" hash="3634566657"/>
      </ac:txMk>
    </ac:txMkLst>
    <p188:pos x="8230886" y="565873"/>
    <p188:replyLst>
      <p188:reply id="{FCE77144-72BB-48F2-89F1-285A8E298204}" authorId="{88D72454-54DA-F8C0-BACA-EFFE6EDF25C5}" created="2024-12-02T14:46:43.973">
        <p188:txBody>
          <a:bodyPr/>
          <a:lstStyle/>
          <a:p>
            <a:r>
              <a:rPr lang="en-GB"/>
              <a:t>Ive put it on the next slide</a:t>
            </a:r>
          </a:p>
        </p188:txBody>
      </p188:reply>
      <p188:reply id="{8342E609-8550-4CB5-BC34-F74FB89687FD}" authorId="{88D72454-54DA-F8C0-BACA-EFFE6EDF25C5}" created="2024-12-02T15:01:22.636">
        <p188:txBody>
          <a:bodyPr/>
          <a:lstStyle/>
          <a:p>
            <a:r>
              <a:rPr lang="en-GB"/>
              <a:t>But I’ll give it more stand out</a:t>
            </a:r>
          </a:p>
        </p188:txBody>
        <p188:extLst>
          <p:ext xmlns:p="http://schemas.openxmlformats.org/presentationml/2006/main" uri="{57CB4572-C831-44C2-8A1C-0ADB6CCDFE69}">
            <p223:reactions xmlns:p223="http://schemas.microsoft.com/office/powerpoint/2022/03/main">
              <p223:rxn type="👍">
                <p223:instance time="2024-12-02T15:19:50.827" authorId="{19909575-C440-25AD-8BD1-0F823F65EE09}"/>
              </p223:rxn>
            </p223:reactions>
          </p:ext>
        </p188:extLst>
      </p188:reply>
    </p188:replyLst>
    <p188:txBody>
      <a:bodyPr/>
      <a:lstStyle/>
      <a:p>
        <a:r>
          <a:rPr lang="en-US"/>
          <a:t>Worth calling out virtual work experience here and linking to SpringPod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4E53A9-0FB8-BAA7-3BB0-C2DEE56017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21549CC-81E2-DC53-82E5-E88E25218D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F80796-1359-F049-900A-1234F679E6EC}" type="datetimeFigureOut">
              <a:rPr lang="en-GB" smtClean="0"/>
              <a:t>06/12/2024</a:t>
            </a:fld>
            <a:endParaRPr lang="en-GB"/>
          </a:p>
        </p:txBody>
      </p:sp>
      <p:sp>
        <p:nvSpPr>
          <p:cNvPr id="4" name="Footer Placeholder 3">
            <a:extLst>
              <a:ext uri="{FF2B5EF4-FFF2-40B4-BE49-F238E27FC236}">
                <a16:creationId xmlns:a16="http://schemas.microsoft.com/office/drawing/2014/main" id="{63ECF899-3B22-2081-E1E4-0EC4738545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F02135D-9721-2BFE-FE97-A478A93211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EAB036-37EB-C448-80F5-C3B8CCEDC2C7}" type="slidenum">
              <a:rPr lang="en-GB" smtClean="0"/>
              <a:t>‹#›</a:t>
            </a:fld>
            <a:endParaRPr lang="en-GB"/>
          </a:p>
        </p:txBody>
      </p:sp>
    </p:spTree>
    <p:extLst>
      <p:ext uri="{BB962C8B-B14F-4D97-AF65-F5344CB8AC3E}">
        <p14:creationId xmlns:p14="http://schemas.microsoft.com/office/powerpoint/2010/main" val="251074214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E0768-B3DC-4619-82AE-5BD7DD5983AB}" type="datetimeFigureOut">
              <a:rPr lang="en-GB" smtClean="0"/>
              <a:t>06/12/2024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AF071-B29D-4BA2-B146-2BE822DA653A}" type="slidenum">
              <a:rPr lang="en-GB" smtClean="0"/>
              <a:t>‹#›</a:t>
            </a:fld>
            <a:endParaRPr lang="en-GB"/>
          </a:p>
        </p:txBody>
      </p:sp>
    </p:spTree>
    <p:extLst>
      <p:ext uri="{BB962C8B-B14F-4D97-AF65-F5344CB8AC3E}">
        <p14:creationId xmlns:p14="http://schemas.microsoft.com/office/powerpoint/2010/main" val="2897011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98AF071-B29D-4BA2-B146-2BE822DA653A}" type="slidenum">
              <a:rPr lang="en-GB" smtClean="0"/>
              <a:t>8</a:t>
            </a:fld>
            <a:endParaRPr lang="en-GB"/>
          </a:p>
        </p:txBody>
      </p:sp>
    </p:spTree>
    <p:extLst>
      <p:ext uri="{BB962C8B-B14F-4D97-AF65-F5344CB8AC3E}">
        <p14:creationId xmlns:p14="http://schemas.microsoft.com/office/powerpoint/2010/main" val="2764454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804E1-326D-E175-46DA-A6BFB2948F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00A6D-B680-8388-9431-3C93335C57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5AC1AD-7BC1-76C7-C3FD-EC3FAE442020}"/>
              </a:ext>
            </a:extLst>
          </p:cNvPr>
          <p:cNvSpPr>
            <a:spLocks noGrp="1"/>
          </p:cNvSpPr>
          <p:nvPr>
            <p:ph type="body" idx="1"/>
          </p:nvPr>
        </p:nvSpPr>
        <p:spPr/>
        <p:txBody>
          <a:bodyPr/>
          <a:lstStyle/>
          <a:p>
            <a:r>
              <a:rPr lang="en-GB"/>
              <a:t>Teachers notes: </a:t>
            </a:r>
          </a:p>
          <a:p>
            <a:r>
              <a:rPr lang="en-GB"/>
              <a:t>This is the students chance to tell the employer about themselves. </a:t>
            </a:r>
          </a:p>
          <a:p>
            <a:r>
              <a:rPr lang="en-US"/>
              <a:t>The personal profile section gives students the opportunity to highlight their skills, experience, and career goals.</a:t>
            </a:r>
          </a:p>
          <a:p>
            <a:endParaRPr lang="en-US"/>
          </a:p>
          <a:p>
            <a:r>
              <a:rPr lang="en-US"/>
              <a:t>This section of the CV is free text with a 1000-character limit.</a:t>
            </a:r>
          </a:p>
          <a:p>
            <a:endParaRPr lang="en-US"/>
          </a:p>
          <a:p>
            <a:r>
              <a:rPr lang="en-US"/>
              <a:t>This is their introduction and first ‘sell’ of themselves to an employer. They may not finish this stage now (this could be another lesson to complete) but they can start and always return to it at a later stage to update. </a:t>
            </a:r>
            <a:endParaRPr lang="en-GB"/>
          </a:p>
          <a:p>
            <a:endParaRPr lang="en-GB"/>
          </a:p>
        </p:txBody>
      </p:sp>
      <p:sp>
        <p:nvSpPr>
          <p:cNvPr id="4" name="Slide Number Placeholder 3">
            <a:extLst>
              <a:ext uri="{FF2B5EF4-FFF2-40B4-BE49-F238E27FC236}">
                <a16:creationId xmlns:a16="http://schemas.microsoft.com/office/drawing/2014/main" id="{71CEC87B-B955-6616-5BD9-30FDD345D834}"/>
              </a:ext>
            </a:extLst>
          </p:cNvPr>
          <p:cNvSpPr>
            <a:spLocks noGrp="1"/>
          </p:cNvSpPr>
          <p:nvPr>
            <p:ph type="sldNum" sz="quarter" idx="5"/>
          </p:nvPr>
        </p:nvSpPr>
        <p:spPr/>
        <p:txBody>
          <a:bodyPr/>
          <a:lstStyle/>
          <a:p>
            <a:fld id="{E98AF071-B29D-4BA2-B146-2BE822DA653A}" type="slidenum">
              <a:rPr lang="en-GB" smtClean="0"/>
              <a:t>17</a:t>
            </a:fld>
            <a:endParaRPr lang="en-GB"/>
          </a:p>
        </p:txBody>
      </p:sp>
    </p:spTree>
    <p:extLst>
      <p:ext uri="{BB962C8B-B14F-4D97-AF65-F5344CB8AC3E}">
        <p14:creationId xmlns:p14="http://schemas.microsoft.com/office/powerpoint/2010/main" val="2819039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9FF00-80D0-C55F-1954-F36883ACE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9C282D-9306-A066-5651-178072CC6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063B1F-717D-5ECD-CBA2-9C6CCA8145F9}"/>
              </a:ext>
            </a:extLst>
          </p:cNvPr>
          <p:cNvSpPr>
            <a:spLocks noGrp="1"/>
          </p:cNvSpPr>
          <p:nvPr>
            <p:ph type="body" idx="1"/>
          </p:nvPr>
        </p:nvSpPr>
        <p:spPr/>
        <p:txBody>
          <a:bodyPr/>
          <a:lstStyle/>
          <a:p>
            <a:r>
              <a:rPr lang="en-GB"/>
              <a:t>Teachers notes:</a:t>
            </a:r>
          </a:p>
          <a:p>
            <a:r>
              <a:rPr lang="en-GB"/>
              <a:t>Students can add each new establishment by adding another place of study. </a:t>
            </a:r>
          </a:p>
          <a:p>
            <a:r>
              <a:rPr lang="en-GB"/>
              <a:t>If their place of study does not pre-populate – they can write it is a free text. </a:t>
            </a:r>
          </a:p>
          <a:p>
            <a:r>
              <a:rPr lang="en-GB"/>
              <a:t>We would suggest they don’t include primary school – only include from secondary school onwards. </a:t>
            </a:r>
          </a:p>
          <a:p>
            <a:r>
              <a:rPr lang="en-GB"/>
              <a:t>Students must specify where their grades are GCSE’s, A levels or equivalent.</a:t>
            </a:r>
          </a:p>
          <a:p>
            <a:r>
              <a:rPr lang="en-GB"/>
              <a:t>If they do not have their grades already, they can use their predicted or MEG’s as a starting point</a:t>
            </a:r>
          </a:p>
          <a:p>
            <a:endParaRPr lang="en-GB"/>
          </a:p>
        </p:txBody>
      </p:sp>
      <p:sp>
        <p:nvSpPr>
          <p:cNvPr id="4" name="Slide Number Placeholder 3">
            <a:extLst>
              <a:ext uri="{FF2B5EF4-FFF2-40B4-BE49-F238E27FC236}">
                <a16:creationId xmlns:a16="http://schemas.microsoft.com/office/drawing/2014/main" id="{9ECE9026-C503-2319-248B-A509BF5EC07A}"/>
              </a:ext>
            </a:extLst>
          </p:cNvPr>
          <p:cNvSpPr>
            <a:spLocks noGrp="1"/>
          </p:cNvSpPr>
          <p:nvPr>
            <p:ph type="sldNum" sz="quarter" idx="5"/>
          </p:nvPr>
        </p:nvSpPr>
        <p:spPr/>
        <p:txBody>
          <a:bodyPr/>
          <a:lstStyle/>
          <a:p>
            <a:fld id="{E98AF071-B29D-4BA2-B146-2BE822DA653A}" type="slidenum">
              <a:rPr lang="en-GB" smtClean="0"/>
              <a:t>18</a:t>
            </a:fld>
            <a:endParaRPr lang="en-GB"/>
          </a:p>
        </p:txBody>
      </p:sp>
    </p:spTree>
    <p:extLst>
      <p:ext uri="{BB962C8B-B14F-4D97-AF65-F5344CB8AC3E}">
        <p14:creationId xmlns:p14="http://schemas.microsoft.com/office/powerpoint/2010/main" val="94700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AF0F4-1401-16C1-1FAA-D93331BD5E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FA6BC0-C451-4210-83D1-2F6E69E8E2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D3F4E5-9470-FB99-225C-D000C406BB4E}"/>
              </a:ext>
            </a:extLst>
          </p:cNvPr>
          <p:cNvSpPr>
            <a:spLocks noGrp="1"/>
          </p:cNvSpPr>
          <p:nvPr>
            <p:ph type="body" idx="1"/>
          </p:nvPr>
        </p:nvSpPr>
        <p:spPr/>
        <p:txBody>
          <a:bodyPr/>
          <a:lstStyle/>
          <a:p>
            <a:r>
              <a:rPr lang="en-GB"/>
              <a:t>Teachers notes:</a:t>
            </a:r>
          </a:p>
          <a:p>
            <a:r>
              <a:rPr lang="en-GB"/>
              <a:t>Get students to start to think about the skills they have used in their work experience, volunteering or achievements. </a:t>
            </a:r>
          </a:p>
          <a:p>
            <a:r>
              <a:rPr lang="en-GB"/>
              <a:t>On the next slide there are more ideas and a link for further information about skills and competencies. </a:t>
            </a:r>
          </a:p>
          <a:p>
            <a:endParaRPr lang="en-GB"/>
          </a:p>
        </p:txBody>
      </p:sp>
      <p:sp>
        <p:nvSpPr>
          <p:cNvPr id="4" name="Slide Number Placeholder 3">
            <a:extLst>
              <a:ext uri="{FF2B5EF4-FFF2-40B4-BE49-F238E27FC236}">
                <a16:creationId xmlns:a16="http://schemas.microsoft.com/office/drawing/2014/main" id="{1C294B67-A416-8553-0C43-0FDD464F08FE}"/>
              </a:ext>
            </a:extLst>
          </p:cNvPr>
          <p:cNvSpPr>
            <a:spLocks noGrp="1"/>
          </p:cNvSpPr>
          <p:nvPr>
            <p:ph type="sldNum" sz="quarter" idx="5"/>
          </p:nvPr>
        </p:nvSpPr>
        <p:spPr/>
        <p:txBody>
          <a:bodyPr/>
          <a:lstStyle/>
          <a:p>
            <a:fld id="{E98AF071-B29D-4BA2-B146-2BE822DA653A}" type="slidenum">
              <a:rPr lang="en-GB" smtClean="0"/>
              <a:t>19</a:t>
            </a:fld>
            <a:endParaRPr lang="en-GB"/>
          </a:p>
        </p:txBody>
      </p:sp>
    </p:spTree>
    <p:extLst>
      <p:ext uri="{BB962C8B-B14F-4D97-AF65-F5344CB8AC3E}">
        <p14:creationId xmlns:p14="http://schemas.microsoft.com/office/powerpoint/2010/main" val="3694635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Teachers notes:</a:t>
            </a:r>
          </a:p>
          <a:p>
            <a:r>
              <a:rPr lang="en-GB"/>
              <a:t>Get students to click on the link: </a:t>
            </a:r>
            <a:r>
              <a:rPr lang="en-GB" b="1"/>
              <a:t>https://www.ucas.com/careers-advice/how-identify-your-transferable-skills </a:t>
            </a:r>
            <a:r>
              <a:rPr lang="en-GB"/>
              <a:t>and read through skills and competencies. </a:t>
            </a:r>
          </a:p>
          <a:p>
            <a:r>
              <a:rPr lang="en-GB"/>
              <a:t>They can start to include some of these into their own CV. </a:t>
            </a:r>
          </a:p>
          <a:p>
            <a:r>
              <a:rPr lang="en-GB"/>
              <a:t>This may be a section they come back to again at a later stage to spend more time adding in their skills.</a:t>
            </a:r>
          </a:p>
          <a:p>
            <a:endParaRPr lang="en-GB"/>
          </a:p>
        </p:txBody>
      </p:sp>
      <p:sp>
        <p:nvSpPr>
          <p:cNvPr id="4" name="Slide Number Placeholder 3"/>
          <p:cNvSpPr>
            <a:spLocks noGrp="1"/>
          </p:cNvSpPr>
          <p:nvPr>
            <p:ph type="sldNum" sz="quarter" idx="5"/>
          </p:nvPr>
        </p:nvSpPr>
        <p:spPr/>
        <p:txBody>
          <a:bodyPr/>
          <a:lstStyle/>
          <a:p>
            <a:fld id="{E98AF071-B29D-4BA2-B146-2BE822DA653A}" type="slidenum">
              <a:rPr lang="en-GB" smtClean="0"/>
              <a:t>20</a:t>
            </a:fld>
            <a:endParaRPr lang="en-GB"/>
          </a:p>
        </p:txBody>
      </p:sp>
    </p:spTree>
    <p:extLst>
      <p:ext uri="{BB962C8B-B14F-4D97-AF65-F5344CB8AC3E}">
        <p14:creationId xmlns:p14="http://schemas.microsoft.com/office/powerpoint/2010/main" val="3064031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2F56B-9A7A-9300-1CC6-D4FD17FAC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EAA15-963F-FA42-3F49-52C8BCEA55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CEF6DD-AD74-B3A5-306D-80610B75049E}"/>
              </a:ext>
            </a:extLst>
          </p:cNvPr>
          <p:cNvSpPr>
            <a:spLocks noGrp="1"/>
          </p:cNvSpPr>
          <p:nvPr>
            <p:ph type="body" idx="1"/>
          </p:nvPr>
        </p:nvSpPr>
        <p:spPr/>
        <p:txBody>
          <a:bodyPr/>
          <a:lstStyle/>
          <a:p>
            <a:pPr>
              <a:buClr>
                <a:schemeClr val="accent3"/>
              </a:buClr>
            </a:pPr>
            <a:r>
              <a:rPr lang="en-GB" sz="1200"/>
              <a:t>Teachers notes:</a:t>
            </a:r>
          </a:p>
          <a:p>
            <a:pPr>
              <a:buClr>
                <a:schemeClr val="accent3"/>
              </a:buClr>
            </a:pPr>
            <a:r>
              <a:rPr lang="en-GB" sz="1200"/>
              <a:t>If students have work experience, they can check the box and add details of any paid employment. </a:t>
            </a:r>
          </a:p>
          <a:p>
            <a:pPr>
              <a:buClr>
                <a:schemeClr val="accent3"/>
              </a:buClr>
            </a:pPr>
            <a:r>
              <a:rPr lang="en-GB" sz="1200"/>
              <a:t>If they have multiples of work experience, they can click </a:t>
            </a:r>
            <a:r>
              <a:rPr lang="en-GB" sz="1200">
                <a:solidFill>
                  <a:schemeClr val="accent3"/>
                </a:solidFill>
              </a:rPr>
              <a:t>+ Add another place of work</a:t>
            </a:r>
            <a:r>
              <a:rPr lang="en-GB" sz="1200"/>
              <a:t> to enter more.</a:t>
            </a:r>
          </a:p>
          <a:p>
            <a:endParaRPr lang="en-GB"/>
          </a:p>
        </p:txBody>
      </p:sp>
      <p:sp>
        <p:nvSpPr>
          <p:cNvPr id="4" name="Slide Number Placeholder 3">
            <a:extLst>
              <a:ext uri="{FF2B5EF4-FFF2-40B4-BE49-F238E27FC236}">
                <a16:creationId xmlns:a16="http://schemas.microsoft.com/office/drawing/2014/main" id="{EF2FF408-6A98-E879-725C-CDC10DEC7028}"/>
              </a:ext>
            </a:extLst>
          </p:cNvPr>
          <p:cNvSpPr>
            <a:spLocks noGrp="1"/>
          </p:cNvSpPr>
          <p:nvPr>
            <p:ph type="sldNum" sz="quarter" idx="5"/>
          </p:nvPr>
        </p:nvSpPr>
        <p:spPr/>
        <p:txBody>
          <a:bodyPr/>
          <a:lstStyle/>
          <a:p>
            <a:fld id="{E98AF071-B29D-4BA2-B146-2BE822DA653A}" type="slidenum">
              <a:rPr lang="en-GB" smtClean="0"/>
              <a:t>21</a:t>
            </a:fld>
            <a:endParaRPr lang="en-GB"/>
          </a:p>
        </p:txBody>
      </p:sp>
    </p:spTree>
    <p:extLst>
      <p:ext uri="{BB962C8B-B14F-4D97-AF65-F5344CB8AC3E}">
        <p14:creationId xmlns:p14="http://schemas.microsoft.com/office/powerpoint/2010/main" val="1434153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53D75-E3A3-ACB0-9FE8-B5C5A1A07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3BFB9-4A3A-646E-2C68-20646BD214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1344FE-D8A2-DDDD-B384-F70A4DF6A8FA}"/>
              </a:ext>
            </a:extLst>
          </p:cNvPr>
          <p:cNvSpPr>
            <a:spLocks noGrp="1"/>
          </p:cNvSpPr>
          <p:nvPr>
            <p:ph type="body" idx="1"/>
          </p:nvPr>
        </p:nvSpPr>
        <p:spPr/>
        <p:txBody>
          <a:bodyPr/>
          <a:lstStyle/>
          <a:p>
            <a:r>
              <a:rPr lang="en-GB"/>
              <a:t>Teachers notes: </a:t>
            </a:r>
          </a:p>
          <a:p>
            <a:r>
              <a:rPr lang="en-GB"/>
              <a:t>Ensure students are thinking about ALL the things they do. </a:t>
            </a:r>
          </a:p>
          <a:p>
            <a:r>
              <a:rPr lang="en-GB"/>
              <a:t>They may not think of their babysitting job as work experience – but it is! </a:t>
            </a:r>
          </a:p>
          <a:p>
            <a:r>
              <a:rPr lang="en-GB"/>
              <a:t>Link this back to what skills and competencies they use for these roles (responsibility, time keeping, confidence).</a:t>
            </a:r>
          </a:p>
          <a:p>
            <a:r>
              <a:rPr lang="en-GB"/>
              <a:t>UCAS have virtual work experience opportunities in the Hub they can try out and add to their profile. It ALL counts.</a:t>
            </a:r>
          </a:p>
          <a:p>
            <a:endParaRPr lang="en-GB"/>
          </a:p>
          <a:p>
            <a:r>
              <a:rPr lang="en-GB"/>
              <a:t>https://www.ucas.com/careers-advice/virtual-work-experiences</a:t>
            </a:r>
          </a:p>
          <a:p>
            <a:endParaRPr lang="en-GB"/>
          </a:p>
          <a:p>
            <a:endParaRPr lang="en-GB"/>
          </a:p>
          <a:p>
            <a:endParaRPr lang="en-GB"/>
          </a:p>
        </p:txBody>
      </p:sp>
      <p:sp>
        <p:nvSpPr>
          <p:cNvPr id="4" name="Slide Number Placeholder 3">
            <a:extLst>
              <a:ext uri="{FF2B5EF4-FFF2-40B4-BE49-F238E27FC236}">
                <a16:creationId xmlns:a16="http://schemas.microsoft.com/office/drawing/2014/main" id="{4EC77265-5EE3-4446-4B17-E5FA97FF13F6}"/>
              </a:ext>
            </a:extLst>
          </p:cNvPr>
          <p:cNvSpPr>
            <a:spLocks noGrp="1"/>
          </p:cNvSpPr>
          <p:nvPr>
            <p:ph type="sldNum" sz="quarter" idx="5"/>
          </p:nvPr>
        </p:nvSpPr>
        <p:spPr/>
        <p:txBody>
          <a:bodyPr/>
          <a:lstStyle/>
          <a:p>
            <a:fld id="{E98AF071-B29D-4BA2-B146-2BE822DA653A}" type="slidenum">
              <a:rPr lang="en-GB" smtClean="0"/>
              <a:t>22</a:t>
            </a:fld>
            <a:endParaRPr lang="en-GB"/>
          </a:p>
        </p:txBody>
      </p:sp>
    </p:spTree>
    <p:extLst>
      <p:ext uri="{BB962C8B-B14F-4D97-AF65-F5344CB8AC3E}">
        <p14:creationId xmlns:p14="http://schemas.microsoft.com/office/powerpoint/2010/main" val="1375563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FBB59-8AE3-E2CB-75D7-E698C24EA7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FAFF1-3219-1A12-837B-995FDA9A78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ADB14F-B7F7-3785-77F1-C8D839972FA2}"/>
              </a:ext>
            </a:extLst>
          </p:cNvPr>
          <p:cNvSpPr>
            <a:spLocks noGrp="1"/>
          </p:cNvSpPr>
          <p:nvPr>
            <p:ph type="body" idx="1"/>
          </p:nvPr>
        </p:nvSpPr>
        <p:spPr/>
        <p:txBody>
          <a:bodyPr/>
          <a:lstStyle/>
          <a:p>
            <a:r>
              <a:rPr lang="en-GB"/>
              <a:t>Teachers notes:</a:t>
            </a:r>
          </a:p>
          <a:p>
            <a:pPr>
              <a:buClr>
                <a:schemeClr val="accent3"/>
              </a:buClr>
            </a:pPr>
            <a:r>
              <a:rPr lang="en-GB" sz="1200"/>
              <a:t>If students have volunteering experience, they can check the box and add details of this. </a:t>
            </a:r>
          </a:p>
          <a:p>
            <a:pPr>
              <a:buClr>
                <a:schemeClr val="accent3"/>
              </a:buClr>
            </a:pPr>
            <a:r>
              <a:rPr lang="en-GB" sz="1200"/>
              <a:t>If they have multiples of volunteer experience, they can click </a:t>
            </a:r>
            <a:r>
              <a:rPr lang="en-GB" sz="1200">
                <a:solidFill>
                  <a:schemeClr val="accent3"/>
                </a:solidFill>
              </a:rPr>
              <a:t>+ Add another volunteering experience </a:t>
            </a:r>
            <a:r>
              <a:rPr lang="en-GB" sz="1200"/>
              <a:t>to enter more.</a:t>
            </a:r>
          </a:p>
          <a:p>
            <a:endParaRPr lang="en-GB"/>
          </a:p>
        </p:txBody>
      </p:sp>
      <p:sp>
        <p:nvSpPr>
          <p:cNvPr id="4" name="Slide Number Placeholder 3">
            <a:extLst>
              <a:ext uri="{FF2B5EF4-FFF2-40B4-BE49-F238E27FC236}">
                <a16:creationId xmlns:a16="http://schemas.microsoft.com/office/drawing/2014/main" id="{62457B72-01F2-2249-8AD7-E19BC1103778}"/>
              </a:ext>
            </a:extLst>
          </p:cNvPr>
          <p:cNvSpPr>
            <a:spLocks noGrp="1"/>
          </p:cNvSpPr>
          <p:nvPr>
            <p:ph type="sldNum" sz="quarter" idx="5"/>
          </p:nvPr>
        </p:nvSpPr>
        <p:spPr/>
        <p:txBody>
          <a:bodyPr/>
          <a:lstStyle/>
          <a:p>
            <a:fld id="{E98AF071-B29D-4BA2-B146-2BE822DA653A}" type="slidenum">
              <a:rPr lang="en-GB" smtClean="0"/>
              <a:t>23</a:t>
            </a:fld>
            <a:endParaRPr lang="en-GB"/>
          </a:p>
        </p:txBody>
      </p:sp>
    </p:spTree>
    <p:extLst>
      <p:ext uri="{BB962C8B-B14F-4D97-AF65-F5344CB8AC3E}">
        <p14:creationId xmlns:p14="http://schemas.microsoft.com/office/powerpoint/2010/main" val="3434273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02A61-85C1-AFFA-754B-BE2548B3A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0F6A6-5843-E839-8206-B4990959B0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BA2E4C-B55F-5047-6A9A-02485947F408}"/>
              </a:ext>
            </a:extLst>
          </p:cNvPr>
          <p:cNvSpPr>
            <a:spLocks noGrp="1"/>
          </p:cNvSpPr>
          <p:nvPr>
            <p:ph type="body" idx="1"/>
          </p:nvPr>
        </p:nvSpPr>
        <p:spPr/>
        <p:txBody>
          <a:bodyPr/>
          <a:lstStyle/>
          <a:p>
            <a:r>
              <a:rPr lang="en-GB"/>
              <a:t>Teachers notes:</a:t>
            </a:r>
          </a:p>
          <a:p>
            <a:pPr>
              <a:buClr>
                <a:schemeClr val="accent3"/>
              </a:buClr>
            </a:pPr>
            <a:r>
              <a:rPr lang="en-GB" sz="1200"/>
              <a:t>If students want to add any additional information to their CV, such as languages or awards they can do so here.</a:t>
            </a:r>
          </a:p>
          <a:p>
            <a:pPr>
              <a:buClr>
                <a:schemeClr val="accent3"/>
              </a:buClr>
            </a:pPr>
            <a:r>
              <a:rPr lang="en-GB" sz="1100"/>
              <a:t>This section of the CV is free text with a 1000-character limit.</a:t>
            </a:r>
          </a:p>
          <a:p>
            <a:endParaRPr lang="en-GB"/>
          </a:p>
        </p:txBody>
      </p:sp>
      <p:sp>
        <p:nvSpPr>
          <p:cNvPr id="4" name="Slide Number Placeholder 3">
            <a:extLst>
              <a:ext uri="{FF2B5EF4-FFF2-40B4-BE49-F238E27FC236}">
                <a16:creationId xmlns:a16="http://schemas.microsoft.com/office/drawing/2014/main" id="{F8124509-A9C9-F2A6-4502-15EC5C3E96DB}"/>
              </a:ext>
            </a:extLst>
          </p:cNvPr>
          <p:cNvSpPr>
            <a:spLocks noGrp="1"/>
          </p:cNvSpPr>
          <p:nvPr>
            <p:ph type="sldNum" sz="quarter" idx="5"/>
          </p:nvPr>
        </p:nvSpPr>
        <p:spPr/>
        <p:txBody>
          <a:bodyPr/>
          <a:lstStyle/>
          <a:p>
            <a:fld id="{E98AF071-B29D-4BA2-B146-2BE822DA653A}" type="slidenum">
              <a:rPr lang="en-GB" smtClean="0"/>
              <a:t>24</a:t>
            </a:fld>
            <a:endParaRPr lang="en-GB"/>
          </a:p>
        </p:txBody>
      </p:sp>
    </p:spTree>
    <p:extLst>
      <p:ext uri="{BB962C8B-B14F-4D97-AF65-F5344CB8AC3E}">
        <p14:creationId xmlns:p14="http://schemas.microsoft.com/office/powerpoint/2010/main" val="1509075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06C9B-5ED3-3C24-A1F8-29FB2AF560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404F2-069A-9DE3-7C29-96A0597622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F707BA-18A9-E369-1422-EE31C709CDDE}"/>
              </a:ext>
            </a:extLst>
          </p:cNvPr>
          <p:cNvSpPr>
            <a:spLocks noGrp="1"/>
          </p:cNvSpPr>
          <p:nvPr>
            <p:ph type="body" idx="1"/>
          </p:nvPr>
        </p:nvSpPr>
        <p:spPr/>
        <p:txBody>
          <a:bodyPr/>
          <a:lstStyle/>
          <a:p>
            <a:r>
              <a:rPr lang="en-GB"/>
              <a:t>Teachers notes: </a:t>
            </a:r>
          </a:p>
          <a:p>
            <a:r>
              <a:rPr lang="en-GB"/>
              <a:t>Get students to save changes; </a:t>
            </a:r>
            <a:r>
              <a:rPr lang="en-GB" b="1"/>
              <a:t>the CV builder DOES NOT auto save </a:t>
            </a:r>
            <a:r>
              <a:rPr lang="en-GB"/>
              <a:t>so they need to save this on completion. </a:t>
            </a:r>
          </a:p>
          <a:p>
            <a:r>
              <a:rPr lang="en-GB"/>
              <a:t>They can continue to revisit their page and update their CV as many times as they would like to. </a:t>
            </a:r>
          </a:p>
          <a:p>
            <a:r>
              <a:rPr lang="en-GB"/>
              <a:t>Each time saving a copy for their own files if required. </a:t>
            </a:r>
          </a:p>
          <a:p>
            <a:endParaRPr lang="en-GB"/>
          </a:p>
        </p:txBody>
      </p:sp>
      <p:sp>
        <p:nvSpPr>
          <p:cNvPr id="4" name="Slide Number Placeholder 3">
            <a:extLst>
              <a:ext uri="{FF2B5EF4-FFF2-40B4-BE49-F238E27FC236}">
                <a16:creationId xmlns:a16="http://schemas.microsoft.com/office/drawing/2014/main" id="{D22EB708-4E2A-645B-9619-CA02E348BB65}"/>
              </a:ext>
            </a:extLst>
          </p:cNvPr>
          <p:cNvSpPr>
            <a:spLocks noGrp="1"/>
          </p:cNvSpPr>
          <p:nvPr>
            <p:ph type="sldNum" sz="quarter" idx="5"/>
          </p:nvPr>
        </p:nvSpPr>
        <p:spPr/>
        <p:txBody>
          <a:bodyPr/>
          <a:lstStyle/>
          <a:p>
            <a:fld id="{E98AF071-B29D-4BA2-B146-2BE822DA653A}" type="slidenum">
              <a:rPr lang="en-GB" smtClean="0"/>
              <a:t>25</a:t>
            </a:fld>
            <a:endParaRPr lang="en-GB"/>
          </a:p>
        </p:txBody>
      </p:sp>
    </p:spTree>
    <p:extLst>
      <p:ext uri="{BB962C8B-B14F-4D97-AF65-F5344CB8AC3E}">
        <p14:creationId xmlns:p14="http://schemas.microsoft.com/office/powerpoint/2010/main" val="2781689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2F98F-7418-5998-5FEF-FD09B8518F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118F05-ACB9-E025-EC2C-D04676D117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81CD3-2C90-B4B1-BFA3-4A37D86048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sng"/>
              <a:t>Teacher’s notes:</a:t>
            </a:r>
            <a:r>
              <a:rPr lang="en-GB" u="none"/>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a:t>As students leave the ask them to list the key elements from the lesson.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a:t>Are there parts of their CV’s they can add to and improve 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a:t>Can they see the purpose of having a good CV?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a:t>The purpose of this final task is to encourage them to reflect on the information they’ve been given in class.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a:p>
          <a:p>
            <a:endParaRPr lang="en-GB"/>
          </a:p>
        </p:txBody>
      </p:sp>
      <p:sp>
        <p:nvSpPr>
          <p:cNvPr id="4" name="Slide Number Placeholder 3">
            <a:extLst>
              <a:ext uri="{FF2B5EF4-FFF2-40B4-BE49-F238E27FC236}">
                <a16:creationId xmlns:a16="http://schemas.microsoft.com/office/drawing/2014/main" id="{38AB89F9-4640-B790-B38D-2C748A74BBC9}"/>
              </a:ext>
            </a:extLst>
          </p:cNvPr>
          <p:cNvSpPr>
            <a:spLocks noGrp="1"/>
          </p:cNvSpPr>
          <p:nvPr>
            <p:ph type="sldNum" sz="quarter" idx="5"/>
          </p:nvPr>
        </p:nvSpPr>
        <p:spPr/>
        <p:txBody>
          <a:bodyPr/>
          <a:lstStyle/>
          <a:p>
            <a:fld id="{E98AF071-B29D-4BA2-B146-2BE822DA653A}" type="slidenum">
              <a:rPr lang="en-GB" smtClean="0"/>
              <a:t>26</a:t>
            </a:fld>
            <a:endParaRPr lang="en-GB"/>
          </a:p>
        </p:txBody>
      </p:sp>
    </p:spTree>
    <p:extLst>
      <p:ext uri="{BB962C8B-B14F-4D97-AF65-F5344CB8AC3E}">
        <p14:creationId xmlns:p14="http://schemas.microsoft.com/office/powerpoint/2010/main" val="4243618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sng"/>
              <a:t>Teacher’s notes:</a:t>
            </a:r>
            <a:r>
              <a:rPr lang="en-GB" u="none"/>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a:t>Starter activity: </a:t>
            </a:r>
            <a:r>
              <a:rPr lang="en-GB" b="0" u="none"/>
              <a:t>Use this quick discussion to gauge students’ understandings of cover letters and CVs. It doesn’t matter if they don’t have a perfect understanding yet – this is what this lesson is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a:t>Have students heard of CVs? Do any of them have a CV already? Once students have had a chance to discuss, ask them to share their answers with the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a:p>
          <a:p>
            <a:pPr marL="0" marR="0" lvl="0" indent="0" algn="l" defTabSz="914400" rtl="0" eaLnBrk="1" fontAlgn="auto" latinLnBrk="0" hangingPunct="1">
              <a:lnSpc>
                <a:spcPct val="100000"/>
              </a:lnSpc>
              <a:spcBef>
                <a:spcPts val="0"/>
              </a:spcBef>
              <a:spcAft>
                <a:spcPts val="0"/>
              </a:spcAft>
              <a:buClrTx/>
              <a:buSzTx/>
              <a:buFontTx/>
              <a:buNone/>
              <a:tabLst/>
              <a:defRPr/>
            </a:pPr>
            <a:r>
              <a:rPr lang="en-GB" u="sng"/>
              <a:t>Keyword:</a:t>
            </a:r>
            <a:r>
              <a:rPr lang="en-GB" u="none"/>
              <a:t> A </a:t>
            </a:r>
            <a:r>
              <a:rPr lang="en-GB" b="1" u="none"/>
              <a:t>CV </a:t>
            </a:r>
            <a:r>
              <a:rPr lang="en-GB" b="0" u="none"/>
              <a:t>(also known as a ‘curriculum vitae’ or ‘resume’) is a written overview of your skills, education, and work experience. They are often sent to employers when you apply for a job. A CV is your first chance to introduce yourself to an employer, so it’s important to make a good first impression! The layout, language, and spelling will say a lot about who you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a:p>
          <a:p>
            <a:endParaRPr lang="en-GB"/>
          </a:p>
        </p:txBody>
      </p:sp>
      <p:sp>
        <p:nvSpPr>
          <p:cNvPr id="4" name="Slide Number Placeholder 3"/>
          <p:cNvSpPr>
            <a:spLocks noGrp="1"/>
          </p:cNvSpPr>
          <p:nvPr>
            <p:ph type="sldNum" sz="quarter" idx="5"/>
          </p:nvPr>
        </p:nvSpPr>
        <p:spPr/>
        <p:txBody>
          <a:bodyPr/>
          <a:lstStyle/>
          <a:p>
            <a:fld id="{E98AF071-B29D-4BA2-B146-2BE822DA653A}" type="slidenum">
              <a:rPr lang="en-GB" smtClean="0"/>
              <a:t>9</a:t>
            </a:fld>
            <a:endParaRPr lang="en-GB"/>
          </a:p>
        </p:txBody>
      </p:sp>
    </p:spTree>
    <p:extLst>
      <p:ext uri="{BB962C8B-B14F-4D97-AF65-F5344CB8AC3E}">
        <p14:creationId xmlns:p14="http://schemas.microsoft.com/office/powerpoint/2010/main" val="3469752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sng"/>
              <a:t>Teacher’s notes:</a:t>
            </a:r>
            <a:r>
              <a:rPr lang="en-GB" u="none"/>
              <a:t> Use this slide to introduce students to CVs. It’s likely that students will be asked for a CV when they apply for work experience, so it’s a good idea for them to start thinking about what they would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a:t>Students will include a lot of information in their CVs – contact information, skills, work history and experience, education, and other achievements – so it’s important to write and organise their CV clearly. They are making a first impression as a professional, so their CV needs to set students apart from other applicants. A spelling error could be enough for their CV to be put on the ‘no’ pile!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a:t>Students’ CVs should not include their age or a photo, unless it is specifically asked for in relation to the job they’re applying to (e.g. </a:t>
            </a:r>
            <a:r>
              <a:rPr lang="en-GB" b="0" i="0">
                <a:solidFill>
                  <a:srgbClr val="606060"/>
                </a:solidFill>
                <a:effectLst/>
                <a:latin typeface="Open Sans" panose="020B0606030504020204" pitchFamily="34" charset="0"/>
              </a:rPr>
              <a:t>checking that you are old enough to work in a bar).</a:t>
            </a:r>
            <a:endParaRPr lang="en-GB" u="none"/>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a:p>
          <a:p>
            <a:endParaRPr lang="en-GB"/>
          </a:p>
        </p:txBody>
      </p:sp>
      <p:sp>
        <p:nvSpPr>
          <p:cNvPr id="4" name="Slide Number Placeholder 3"/>
          <p:cNvSpPr>
            <a:spLocks noGrp="1"/>
          </p:cNvSpPr>
          <p:nvPr>
            <p:ph type="sldNum" sz="quarter" idx="5"/>
          </p:nvPr>
        </p:nvSpPr>
        <p:spPr/>
        <p:txBody>
          <a:bodyPr/>
          <a:lstStyle/>
          <a:p>
            <a:fld id="{E98AF071-B29D-4BA2-B146-2BE822DA653A}" type="slidenum">
              <a:rPr lang="en-GB" smtClean="0"/>
              <a:t>10</a:t>
            </a:fld>
            <a:endParaRPr lang="en-GB"/>
          </a:p>
        </p:txBody>
      </p:sp>
    </p:spTree>
    <p:extLst>
      <p:ext uri="{BB962C8B-B14F-4D97-AF65-F5344CB8AC3E}">
        <p14:creationId xmlns:p14="http://schemas.microsoft.com/office/powerpoint/2010/main" val="4249613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14F92-18C8-E4FF-D864-43109D1AA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E32DE-57EE-DCB6-4E6E-51F496C587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45E46-5038-D3C6-A393-8640C526B3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sng"/>
              <a:t>Teacher’s notes:</a:t>
            </a:r>
            <a:r>
              <a:rPr lang="en-GB" u="none"/>
              <a:t> Ask students to turn to the person next to them and brainstorm reasons why a CV is important. Once they have chosen their two reasons, ask pairs to share their answers with the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a:t>The purpose of this exercise is to encourage students to see the different ways a CV will be valuable to them, particularly if it is well-written and presented professionally!</a:t>
            </a:r>
            <a:endParaRPr lang="en-GB" u="sng"/>
          </a:p>
          <a:p>
            <a:pPr marL="0" marR="0" lvl="0" indent="0" algn="l" defTabSz="914400" rtl="0" eaLnBrk="1" fontAlgn="auto" latinLnBrk="0" hangingPunct="1">
              <a:lnSpc>
                <a:spcPct val="100000"/>
              </a:lnSpc>
              <a:spcBef>
                <a:spcPts val="0"/>
              </a:spcBef>
              <a:spcAft>
                <a:spcPts val="0"/>
              </a:spcAft>
              <a:buClrTx/>
              <a:buSzTx/>
              <a:buFontTx/>
              <a:buNone/>
              <a:tabLst/>
              <a:defRPr/>
            </a:pPr>
            <a:r>
              <a:rPr lang="en-GB" u="sng"/>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a:t>What are the top reasons you think a CV is important?</a:t>
            </a:r>
          </a:p>
          <a:p>
            <a:pPr algn="l">
              <a:lnSpc>
                <a:spcPts val="1650"/>
              </a:lnSpc>
              <a:spcBef>
                <a:spcPts val="750"/>
              </a:spcBef>
              <a:spcAft>
                <a:spcPts val="600"/>
              </a:spcAft>
              <a:buFont typeface="Arial" panose="020B0604020202020204" pitchFamily="34" charset="0"/>
              <a:buChar char="•"/>
            </a:pPr>
            <a:r>
              <a:rPr lang="en-US" b="1" i="0">
                <a:solidFill>
                  <a:srgbClr val="001D35"/>
                </a:solidFill>
                <a:effectLst/>
                <a:latin typeface="Google Sans"/>
              </a:rPr>
              <a:t>Make a good impression</a:t>
            </a:r>
            <a:endParaRPr lang="en-US" b="0" i="0">
              <a:solidFill>
                <a:srgbClr val="001D35"/>
              </a:solidFill>
              <a:effectLst/>
              <a:latin typeface="Google Sans"/>
            </a:endParaRPr>
          </a:p>
          <a:p>
            <a:pPr algn="l" fontAlgn="ctr">
              <a:lnSpc>
                <a:spcPts val="1650"/>
              </a:lnSpc>
              <a:spcBef>
                <a:spcPts val="750"/>
              </a:spcBef>
              <a:spcAft>
                <a:spcPts val="600"/>
              </a:spcAft>
              <a:buFont typeface="Arial" panose="020B0604020202020204" pitchFamily="34" charset="0"/>
              <a:buChar char="•"/>
            </a:pPr>
            <a:r>
              <a:rPr lang="en-US" b="0" i="0">
                <a:solidFill>
                  <a:srgbClr val="001D35"/>
                </a:solidFill>
                <a:effectLst/>
                <a:latin typeface="Google Sans"/>
              </a:rPr>
              <a:t>A CV is your first chance to make a good impression on a potential employer and convince them to hire you. This shows them your skills, and competencies and why they should hire you for a role. </a:t>
            </a:r>
          </a:p>
          <a:p>
            <a:pPr algn="l">
              <a:lnSpc>
                <a:spcPts val="1650"/>
              </a:lnSpc>
              <a:spcBef>
                <a:spcPts val="750"/>
              </a:spcBef>
              <a:spcAft>
                <a:spcPts val="600"/>
              </a:spcAft>
              <a:buFont typeface="Arial" panose="020B0604020202020204" pitchFamily="34" charset="0"/>
              <a:buChar char="•"/>
            </a:pPr>
            <a:r>
              <a:rPr lang="en-US" b="1" i="0">
                <a:solidFill>
                  <a:srgbClr val="001D35"/>
                </a:solidFill>
                <a:effectLst/>
                <a:latin typeface="Google Sans"/>
              </a:rPr>
              <a:t>Sell yourself</a:t>
            </a:r>
            <a:endParaRPr lang="en-US" b="0" i="0">
              <a:solidFill>
                <a:srgbClr val="001D35"/>
              </a:solidFill>
              <a:effectLst/>
              <a:latin typeface="Google Sans"/>
            </a:endParaRPr>
          </a:p>
          <a:p>
            <a:pPr algn="l" fontAlgn="ctr">
              <a:lnSpc>
                <a:spcPts val="1650"/>
              </a:lnSpc>
              <a:spcBef>
                <a:spcPts val="750"/>
              </a:spcBef>
              <a:spcAft>
                <a:spcPts val="600"/>
              </a:spcAft>
              <a:buFont typeface="Arial" panose="020B0604020202020204" pitchFamily="34" charset="0"/>
              <a:buChar char="•"/>
            </a:pPr>
            <a:r>
              <a:rPr lang="en-US" b="0" i="0">
                <a:solidFill>
                  <a:srgbClr val="001D35"/>
                </a:solidFill>
                <a:effectLst/>
                <a:latin typeface="Google Sans"/>
              </a:rPr>
              <a:t>A CV is a marketing tool that allows you to highlight your skills, achievements, and experience to show why you're the right person for the job. </a:t>
            </a:r>
          </a:p>
          <a:p>
            <a:pPr algn="l">
              <a:lnSpc>
                <a:spcPts val="1650"/>
              </a:lnSpc>
              <a:spcBef>
                <a:spcPts val="750"/>
              </a:spcBef>
              <a:spcAft>
                <a:spcPts val="600"/>
              </a:spcAft>
              <a:buFont typeface="Arial" panose="020B0604020202020204" pitchFamily="34" charset="0"/>
              <a:buChar char="•"/>
            </a:pPr>
            <a:r>
              <a:rPr lang="en-US" b="1" i="0">
                <a:solidFill>
                  <a:srgbClr val="001D35"/>
                </a:solidFill>
                <a:effectLst/>
                <a:latin typeface="Google Sans"/>
              </a:rPr>
              <a:t>Get an interview</a:t>
            </a:r>
            <a:endParaRPr lang="en-US" b="0" i="0">
              <a:solidFill>
                <a:srgbClr val="001D35"/>
              </a:solidFill>
              <a:effectLst/>
              <a:latin typeface="Google Sans"/>
            </a:endParaRPr>
          </a:p>
          <a:p>
            <a:pPr algn="l" fontAlgn="ctr">
              <a:lnSpc>
                <a:spcPts val="1650"/>
              </a:lnSpc>
              <a:spcBef>
                <a:spcPts val="750"/>
              </a:spcBef>
              <a:spcAft>
                <a:spcPts val="600"/>
              </a:spcAft>
              <a:buFont typeface="Arial" panose="020B0604020202020204" pitchFamily="34" charset="0"/>
              <a:buChar char="•"/>
            </a:pPr>
            <a:r>
              <a:rPr lang="en-US" b="0" i="0">
                <a:solidFill>
                  <a:srgbClr val="001D35"/>
                </a:solidFill>
                <a:effectLst/>
                <a:latin typeface="Google Sans"/>
              </a:rPr>
              <a:t>A good CV can help you get an interview and hopefully – a job! </a:t>
            </a:r>
          </a:p>
          <a:p>
            <a:pPr algn="l">
              <a:lnSpc>
                <a:spcPts val="1650"/>
              </a:lnSpc>
              <a:spcBef>
                <a:spcPts val="750"/>
              </a:spcBef>
              <a:spcAft>
                <a:spcPts val="1500"/>
              </a:spcAft>
            </a:pPr>
            <a:r>
              <a:rPr lang="en-US" b="1" i="0">
                <a:solidFill>
                  <a:srgbClr val="001D35"/>
                </a:solidFill>
                <a:effectLst/>
                <a:latin typeface="Google Sans"/>
              </a:rPr>
              <a:t>Stay relevant</a:t>
            </a:r>
            <a:endParaRPr lang="en-US" b="0" i="0">
              <a:solidFill>
                <a:srgbClr val="001D35"/>
              </a:solidFill>
              <a:effectLst/>
              <a:latin typeface="Google Sans"/>
            </a:endParaRPr>
          </a:p>
          <a:p>
            <a:pPr algn="l">
              <a:lnSpc>
                <a:spcPts val="1650"/>
              </a:lnSpc>
              <a:spcBef>
                <a:spcPts val="750"/>
              </a:spcBef>
              <a:spcAft>
                <a:spcPts val="1500"/>
              </a:spcAft>
            </a:pPr>
            <a:r>
              <a:rPr lang="en-US" b="0" i="0">
                <a:solidFill>
                  <a:srgbClr val="001D35"/>
                </a:solidFill>
                <a:effectLst/>
                <a:latin typeface="Google Sans"/>
              </a:rPr>
              <a:t>An up-to-date CV can help you stay relevant and keep you competitive when applying for jobs or work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a:p>
          <a:p>
            <a:endParaRPr lang="en-GB"/>
          </a:p>
        </p:txBody>
      </p:sp>
      <p:sp>
        <p:nvSpPr>
          <p:cNvPr id="4" name="Slide Number Placeholder 3">
            <a:extLst>
              <a:ext uri="{FF2B5EF4-FFF2-40B4-BE49-F238E27FC236}">
                <a16:creationId xmlns:a16="http://schemas.microsoft.com/office/drawing/2014/main" id="{8477D1FD-B49A-D085-7378-85281EE30120}"/>
              </a:ext>
            </a:extLst>
          </p:cNvPr>
          <p:cNvSpPr>
            <a:spLocks noGrp="1"/>
          </p:cNvSpPr>
          <p:nvPr>
            <p:ph type="sldNum" sz="quarter" idx="5"/>
          </p:nvPr>
        </p:nvSpPr>
        <p:spPr/>
        <p:txBody>
          <a:bodyPr/>
          <a:lstStyle/>
          <a:p>
            <a:fld id="{E98AF071-B29D-4BA2-B146-2BE822DA653A}" type="slidenum">
              <a:rPr lang="en-GB" smtClean="0"/>
              <a:t>11</a:t>
            </a:fld>
            <a:endParaRPr lang="en-GB"/>
          </a:p>
        </p:txBody>
      </p:sp>
    </p:spTree>
    <p:extLst>
      <p:ext uri="{BB962C8B-B14F-4D97-AF65-F5344CB8AC3E}">
        <p14:creationId xmlns:p14="http://schemas.microsoft.com/office/powerpoint/2010/main" val="2681122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CFB49-26C8-11BD-A23E-5BFBE6B327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FF0567-217A-7DAA-9BA5-5CB0D69915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3D7F5-5A25-5626-67AD-C349C34772E8}"/>
              </a:ext>
            </a:extLst>
          </p:cNvPr>
          <p:cNvSpPr>
            <a:spLocks noGrp="1"/>
          </p:cNvSpPr>
          <p:nvPr>
            <p:ph type="body" idx="1"/>
          </p:nvPr>
        </p:nvSpPr>
        <p:spPr/>
        <p:txBody>
          <a:bodyPr/>
          <a:lstStyle/>
          <a:p>
            <a:r>
              <a:rPr lang="en-GB"/>
              <a:t>Teachers notes:</a:t>
            </a:r>
          </a:p>
          <a:p>
            <a:pPr marL="171450" indent="-171450">
              <a:buFont typeface="Arial" panose="020B0604020202020204" pitchFamily="34" charset="0"/>
              <a:buChar char="•"/>
            </a:pPr>
            <a:r>
              <a:rPr lang="en-GB" sz="1200">
                <a:latin typeface="Open Sans" panose="020B0606030504020204" pitchFamily="34" charset="0"/>
                <a:ea typeface="Open Sans" panose="020B0606030504020204" pitchFamily="34" charset="0"/>
                <a:cs typeface="Open Sans" panose="020B0606030504020204" pitchFamily="34" charset="0"/>
              </a:rPr>
              <a:t>It’s part of most job application processes, so it is a document that you’ll use often.</a:t>
            </a:r>
          </a:p>
          <a:p>
            <a:pPr marL="171450" indent="-171450">
              <a:buFont typeface="Arial" panose="020B0604020202020204" pitchFamily="34" charset="0"/>
              <a:buChar char="•"/>
            </a:pPr>
            <a:r>
              <a:rPr lang="en-GB" sz="1200">
                <a:latin typeface="Open Sans" panose="020B0606030504020204" pitchFamily="34" charset="0"/>
                <a:ea typeface="Open Sans" panose="020B0606030504020204" pitchFamily="34" charset="0"/>
                <a:cs typeface="Open Sans" panose="020B0606030504020204" pitchFamily="34" charset="0"/>
              </a:rPr>
              <a:t>It’s the first chance you get to impress a potential employer. Applying for jobs can be competitive, so your CV might be the difference between getting an interview, or having to look for another job!</a:t>
            </a:r>
          </a:p>
          <a:p>
            <a:pPr marL="171450" indent="-171450">
              <a:buFont typeface="Arial" panose="020B0604020202020204" pitchFamily="34" charset="0"/>
              <a:buChar char="•"/>
            </a:pPr>
            <a:r>
              <a:rPr lang="en-GB" sz="1200">
                <a:latin typeface="Open Sans" panose="020B0606030504020204" pitchFamily="34" charset="0"/>
                <a:ea typeface="Open Sans" panose="020B0606030504020204" pitchFamily="34" charset="0"/>
                <a:cs typeface="Open Sans" panose="020B0606030504020204" pitchFamily="34" charset="0"/>
              </a:rPr>
              <a:t>It’s a reflection of you as a person; are you very organised, for example? Your CV can show this by being set out neatly and professionally, without you having to use up precious space saying “I’m an organised person”.</a:t>
            </a:r>
          </a:p>
          <a:p>
            <a:pPr marL="171450" indent="-171450">
              <a:buFont typeface="Arial" panose="020B0604020202020204" pitchFamily="34" charset="0"/>
              <a:buChar char="•"/>
            </a:pPr>
            <a:r>
              <a:rPr lang="en-GB" sz="1200">
                <a:latin typeface="Open Sans" panose="020B0606030504020204" pitchFamily="34" charset="0"/>
                <a:ea typeface="Open Sans" panose="020B0606030504020204" pitchFamily="34" charset="0"/>
                <a:cs typeface="Open Sans" panose="020B0606030504020204" pitchFamily="34" charset="0"/>
              </a:rPr>
              <a:t>Different jobs require you to have different skills and strengths. A CV is important in highlighting that you have those skills and strengths needed for the role.</a:t>
            </a:r>
          </a:p>
          <a:p>
            <a:pPr marL="171450" indent="-171450">
              <a:buFont typeface="Arial" panose="020B0604020202020204" pitchFamily="34" charset="0"/>
              <a:buChar char="•"/>
            </a:pPr>
            <a:r>
              <a:rPr lang="en-GB" sz="1200">
                <a:latin typeface="Open Sans" panose="020B0606030504020204" pitchFamily="34" charset="0"/>
                <a:ea typeface="Open Sans" panose="020B0606030504020204" pitchFamily="34" charset="0"/>
                <a:cs typeface="Open Sans" panose="020B0606030504020204" pitchFamily="34" charset="0"/>
              </a:rPr>
              <a:t>Your CV contains your contact details. These will become important if the employer needs to get in touch with an interview offer! It is ok to include your personal details on this document, DO NOT include a photo. </a:t>
            </a:r>
          </a:p>
          <a:p>
            <a:endParaRPr lang="en-GB"/>
          </a:p>
        </p:txBody>
      </p:sp>
      <p:sp>
        <p:nvSpPr>
          <p:cNvPr id="4" name="Slide Number Placeholder 3">
            <a:extLst>
              <a:ext uri="{FF2B5EF4-FFF2-40B4-BE49-F238E27FC236}">
                <a16:creationId xmlns:a16="http://schemas.microsoft.com/office/drawing/2014/main" id="{7F0B6769-59E0-0D1D-1442-B16314C3DD74}"/>
              </a:ext>
            </a:extLst>
          </p:cNvPr>
          <p:cNvSpPr>
            <a:spLocks noGrp="1"/>
          </p:cNvSpPr>
          <p:nvPr>
            <p:ph type="sldNum" sz="quarter" idx="5"/>
          </p:nvPr>
        </p:nvSpPr>
        <p:spPr/>
        <p:txBody>
          <a:bodyPr/>
          <a:lstStyle/>
          <a:p>
            <a:fld id="{E98AF071-B29D-4BA2-B146-2BE822DA653A}" type="slidenum">
              <a:rPr lang="en-GB" smtClean="0"/>
              <a:t>12</a:t>
            </a:fld>
            <a:endParaRPr lang="en-GB"/>
          </a:p>
        </p:txBody>
      </p:sp>
    </p:spTree>
    <p:extLst>
      <p:ext uri="{BB962C8B-B14F-4D97-AF65-F5344CB8AC3E}">
        <p14:creationId xmlns:p14="http://schemas.microsoft.com/office/powerpoint/2010/main" val="918416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Teachers notes: </a:t>
            </a:r>
          </a:p>
          <a:p>
            <a:r>
              <a:rPr lang="en-GB"/>
              <a:t>Some top tips to talk through before the student starts to create their own CV. </a:t>
            </a:r>
          </a:p>
          <a:p>
            <a:endParaRPr lang="en-GB"/>
          </a:p>
        </p:txBody>
      </p:sp>
      <p:sp>
        <p:nvSpPr>
          <p:cNvPr id="4" name="Slide Number Placeholder 3"/>
          <p:cNvSpPr>
            <a:spLocks noGrp="1"/>
          </p:cNvSpPr>
          <p:nvPr>
            <p:ph type="sldNum" sz="quarter" idx="5"/>
          </p:nvPr>
        </p:nvSpPr>
        <p:spPr/>
        <p:txBody>
          <a:bodyPr/>
          <a:lstStyle/>
          <a:p>
            <a:fld id="{E98AF071-B29D-4BA2-B146-2BE822DA653A}" type="slidenum">
              <a:rPr lang="en-GB" smtClean="0"/>
              <a:t>13</a:t>
            </a:fld>
            <a:endParaRPr lang="en-GB"/>
          </a:p>
        </p:txBody>
      </p:sp>
    </p:spTree>
    <p:extLst>
      <p:ext uri="{BB962C8B-B14F-4D97-AF65-F5344CB8AC3E}">
        <p14:creationId xmlns:p14="http://schemas.microsoft.com/office/powerpoint/2010/main" val="331146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sng"/>
              <a:t>Teacher’s notes:</a:t>
            </a:r>
            <a:endParaRPr lang="en-GB" u="none"/>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a:t>Get students to head over to the UCAS page and create themselves an account.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a:t>Use their school email address so they can access the verifications codes needed.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a:t>This will be their account they use throughout their journey with UCAS.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a:t>UCAS.COM/HUB</a:t>
            </a:r>
          </a:p>
          <a:p>
            <a:endParaRPr lang="en-GB"/>
          </a:p>
        </p:txBody>
      </p:sp>
      <p:sp>
        <p:nvSpPr>
          <p:cNvPr id="4" name="Slide Number Placeholder 3"/>
          <p:cNvSpPr>
            <a:spLocks noGrp="1"/>
          </p:cNvSpPr>
          <p:nvPr>
            <p:ph type="sldNum" sz="quarter" idx="5"/>
          </p:nvPr>
        </p:nvSpPr>
        <p:spPr/>
        <p:txBody>
          <a:bodyPr/>
          <a:lstStyle/>
          <a:p>
            <a:fld id="{E98AF071-B29D-4BA2-B146-2BE822DA653A}" type="slidenum">
              <a:rPr lang="en-GB" smtClean="0"/>
              <a:t>14</a:t>
            </a:fld>
            <a:endParaRPr lang="en-GB"/>
          </a:p>
        </p:txBody>
      </p:sp>
    </p:spTree>
    <p:extLst>
      <p:ext uri="{BB962C8B-B14F-4D97-AF65-F5344CB8AC3E}">
        <p14:creationId xmlns:p14="http://schemas.microsoft.com/office/powerpoint/2010/main" val="759975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Teachers notes:</a:t>
            </a:r>
          </a:p>
          <a:p>
            <a:r>
              <a:rPr lang="en-GB"/>
              <a:t>Once students have created their UCAS account, get them to go onto their HUB</a:t>
            </a:r>
          </a:p>
          <a:p>
            <a:r>
              <a:rPr lang="en-GB"/>
              <a:t>Then look for the tab shown above as CV Builder.</a:t>
            </a:r>
          </a:p>
          <a:p>
            <a:endParaRPr lang="en-GB"/>
          </a:p>
          <a:p>
            <a:r>
              <a:rPr lang="en-GB"/>
              <a:t>Lets now encourage students to start to create their own CV using the UCAS CV Builder. </a:t>
            </a:r>
          </a:p>
          <a:p>
            <a:r>
              <a:rPr lang="en-GB"/>
              <a:t>Would suggest using a school email address so they can access it and verify this while they are in the classroom. </a:t>
            </a:r>
          </a:p>
          <a:p>
            <a:endParaRPr lang="en-GB"/>
          </a:p>
          <a:p>
            <a:endParaRPr lang="en-GB"/>
          </a:p>
        </p:txBody>
      </p:sp>
      <p:sp>
        <p:nvSpPr>
          <p:cNvPr id="4" name="Slide Number Placeholder 3"/>
          <p:cNvSpPr>
            <a:spLocks noGrp="1"/>
          </p:cNvSpPr>
          <p:nvPr>
            <p:ph type="sldNum" sz="quarter" idx="5"/>
          </p:nvPr>
        </p:nvSpPr>
        <p:spPr/>
        <p:txBody>
          <a:bodyPr/>
          <a:lstStyle/>
          <a:p>
            <a:fld id="{E98AF071-B29D-4BA2-B146-2BE822DA653A}" type="slidenum">
              <a:rPr lang="en-GB" smtClean="0"/>
              <a:t>15</a:t>
            </a:fld>
            <a:endParaRPr lang="en-GB"/>
          </a:p>
        </p:txBody>
      </p:sp>
    </p:spTree>
    <p:extLst>
      <p:ext uri="{BB962C8B-B14F-4D97-AF65-F5344CB8AC3E}">
        <p14:creationId xmlns:p14="http://schemas.microsoft.com/office/powerpoint/2010/main" val="590288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9DE20-DE90-01B1-2791-FF3813807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C945E6-23D6-4EB5-0D12-2EA0AE50C1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3ECFBC-ADCB-5E6C-8517-9D32E8A80DB8}"/>
              </a:ext>
            </a:extLst>
          </p:cNvPr>
          <p:cNvSpPr>
            <a:spLocks noGrp="1"/>
          </p:cNvSpPr>
          <p:nvPr>
            <p:ph type="body" idx="1"/>
          </p:nvPr>
        </p:nvSpPr>
        <p:spPr/>
        <p:txBody>
          <a:bodyPr/>
          <a:lstStyle/>
          <a:p>
            <a:endParaRPr lang="en-GB"/>
          </a:p>
          <a:p>
            <a:r>
              <a:rPr lang="en-GB"/>
              <a:t>Teachers notes:</a:t>
            </a:r>
          </a:p>
          <a:p>
            <a:r>
              <a:rPr lang="en-GB"/>
              <a:t>Students to start including their personal details. </a:t>
            </a:r>
          </a:p>
          <a:p>
            <a:r>
              <a:rPr lang="en-GB"/>
              <a:t>These details will stay private and only on their CV which they will share with relevant employers. </a:t>
            </a:r>
          </a:p>
          <a:p>
            <a:r>
              <a:rPr lang="en-GB"/>
              <a:t>Ensure they take their time and accurately enter their information. </a:t>
            </a:r>
          </a:p>
          <a:p>
            <a:endParaRPr lang="en-GB"/>
          </a:p>
        </p:txBody>
      </p:sp>
      <p:sp>
        <p:nvSpPr>
          <p:cNvPr id="4" name="Slide Number Placeholder 3">
            <a:extLst>
              <a:ext uri="{FF2B5EF4-FFF2-40B4-BE49-F238E27FC236}">
                <a16:creationId xmlns:a16="http://schemas.microsoft.com/office/drawing/2014/main" id="{20E2669B-F2E3-D577-FF05-E8E478E98A83}"/>
              </a:ext>
            </a:extLst>
          </p:cNvPr>
          <p:cNvSpPr>
            <a:spLocks noGrp="1"/>
          </p:cNvSpPr>
          <p:nvPr>
            <p:ph type="sldNum" sz="quarter" idx="5"/>
          </p:nvPr>
        </p:nvSpPr>
        <p:spPr/>
        <p:txBody>
          <a:bodyPr/>
          <a:lstStyle/>
          <a:p>
            <a:fld id="{E98AF071-B29D-4BA2-B146-2BE822DA653A}" type="slidenum">
              <a:rPr lang="en-GB" smtClean="0"/>
              <a:t>16</a:t>
            </a:fld>
            <a:endParaRPr lang="en-GB"/>
          </a:p>
        </p:txBody>
      </p:sp>
    </p:spTree>
    <p:extLst>
      <p:ext uri="{BB962C8B-B14F-4D97-AF65-F5344CB8AC3E}">
        <p14:creationId xmlns:p14="http://schemas.microsoft.com/office/powerpoint/2010/main" val="42196944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sv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sv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sv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sv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sv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sv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25.sv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sv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6.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25.sv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sv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30468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70290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685953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57BF93"/>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064079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175105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57BF9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6317184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067168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57BF9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982354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031078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1715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037315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40430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492488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782696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601979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049676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525663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103825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836979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190561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57BF93"/>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5899774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8AAA64B4-44B6-18C9-FBD7-0E4BD3502F41}"/>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41523142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18414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672344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466BDE5B-D6D1-89BF-FFE4-2CA5DF40E9A6}"/>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228A56B-23B4-A46F-7395-3A2B89BCB328}"/>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462C9BBD-243C-F662-111D-CFD51A08E2D7}"/>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FFD4C44C-DBF2-489B-C68A-48579D0B7512}"/>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22F1040B-2A84-1BB6-A949-8A8399905A20}"/>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922BB84A-E6CF-CC2D-5518-C42DE384809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14891104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57BF93"/>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1851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57BF9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57BF9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081936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195965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1587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248203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251387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216333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167173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2070898-8927-8F50-DAD6-EB812D1BA1F2}"/>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6189F164-A6AD-50FE-24E9-54EBCDEE70AF}"/>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315B97A-3AD0-8325-C34C-A70C36E3985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6AAE1449-E48F-E4E7-19F1-A54AA3B8841D}"/>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BEE69AD-F288-8DDA-4297-83F2335DC210}"/>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5133F5D3-3ACE-C46F-3135-2847662D271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1E70F308-54DA-309D-DAB5-5C7A7C517ED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19E2602B-1602-3F3D-9F17-5836C25D4BFC}"/>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42C29AEE-F3C0-78E5-847B-6431A6BC357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4125345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810834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57BF93"/>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B2BD52F4-A140-C746-B35A-A93506D47204}"/>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4FD59C46-ED6A-855F-9044-E24F5FD4320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5A0B931-8722-4EF2-E5F9-42D2C46B375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F509B20E-6A5B-5C70-D79D-720D7C38238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9E96E75-C788-A51B-3DF3-01C4D3569B72}"/>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E325806F-E0FD-8E47-4F12-3FCF7551264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7B29B385-0088-749D-BB92-93827881B2C5}"/>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20F04826-DCEB-5AC0-4DC9-8F05571F4FF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0D978047-250D-FB62-914A-6BA53E8BAE28}"/>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2959338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24386956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152263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329671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706CB2"/>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259583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5885493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706CB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063603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216087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706CB2"/>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85830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22078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8476081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083439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78451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1864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37504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231087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23228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298993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231415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777383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055403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303656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706CB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8287002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129927DE-C769-8649-4C58-22A7B8B76B61}"/>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4909688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61776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FF1B7168-5EDF-FB00-F8AD-1EC811F737F7}"/>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0D56C11-BA09-3FB6-C577-DA670421D947}"/>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B62E16C0-351E-ADD6-741A-B5A66D7D8CEC}"/>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61E016A-1FD8-42C8-E34E-11CD27DF4FE9}"/>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11CC6C72-61F6-83BA-B86A-90452BC4F1E7}"/>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8CA1303-645E-2DEC-2906-3840B397B72F}"/>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5589997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706CB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8560638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706CB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706CB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468629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432998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871641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734489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24363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476888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364967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697671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0BDB9FAC-4EA5-91E1-D557-75735A714C60}"/>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66834388-67FB-5B79-C7E2-8E0D0FBFD4EF}"/>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A3FFB076-175D-7B51-3D5F-77318B6FCB7D}"/>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C5342441-F3C6-CC08-5E04-E501EDED0F6F}"/>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A2F26C7B-50DE-D057-2090-4BFCE3D041D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6E786F64-02AD-19ED-F84C-F422A08A722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A7D4B3A3-4A06-88B8-9078-6C04207F573E}"/>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ABF4F9A5-2015-E3F8-2C4F-C7796C5C6AB8}"/>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DF9D25D3-9194-5CF0-D2D9-1D987CBEF17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6848003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706CB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659B242-5545-2634-A277-49DC94EDCB7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A9767006-8F9D-826F-6088-95A52A0BCFEA}"/>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B43DB87C-68A8-B9A7-7E45-729A185BE610}"/>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46D89EE2-833C-726E-F542-3BFC380B60C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34899AA-7534-2DF3-5D22-B3242EF45FF6}"/>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EA40D1E0-DF9A-CBFB-CFD5-79E8139C081C}"/>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866F45BF-31A2-6E8A-2972-9C102683B59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1AF958C-0C54-A106-6B02-2413F9AD9B66}"/>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EE98D67F-17FC-53B7-56C5-F3DD8D0D741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267493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4849494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4194929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638486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12BCBC"/>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652418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80757489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2BCBC"/>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10330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156843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8626112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12BCBC"/>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344998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418150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990998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1681828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692452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725931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675645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919401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4887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ED2881"/>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4049394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505329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768295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5870212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12BCBC"/>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8426047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F7A4DB77-F000-A15D-719D-8BF799CD535C}"/>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8175202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3096907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57538818-134E-7353-6D20-8F38A08AE0EC}"/>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5D2B10F7-D197-8CA1-27DF-8C13B777F46A}"/>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A1267C26-5E36-886D-4D85-4E5207211344}"/>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AAAE941F-90CB-FD6C-94C8-9452CC620253}"/>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01DA6EDB-3A8B-A37D-6C0A-CC0B93A76A47}"/>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0D6A0B84-28D4-AAF2-BA28-154353B54E5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5808110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15BCBC"/>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4930986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12BCBC"/>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12BCBC"/>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1714390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55889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140841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680050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825081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025931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7345532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9981338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475BF07E-1BFE-860E-620B-69072B2D4BD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8A20D56-956D-E849-915E-2F58797EF0BE}"/>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2C9C898-43DE-053B-C784-4C16B872FC6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B27B2671-0A6A-9328-212E-B551B00DD38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FE5581E-65FC-30DE-8CC3-4031586E249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33834F92-0CB8-EEAD-86D9-3303BB652E6A}"/>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565CE5A3-197A-F493-CA60-E96DF35EDEEC}"/>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CECA825C-8C7C-E5CA-CA81-D5659D2BCC65}"/>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C840A421-5C52-6509-1624-564806D11B51}"/>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18835929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12BCBC"/>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27F93B26-2C72-83F1-0F5F-A4206C8C94EC}"/>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37D67560-0BD8-45EB-3C08-0A7087F4DC36}"/>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777CA4D-4570-A6B2-4D82-29EBA3BA3A3D}"/>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55F811B0-8A93-D2BA-78AD-BD6FFA6E5366}"/>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1F29C7E2-2D14-A2FE-905C-3CFE5B76071C}"/>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B76636DC-4D7E-155F-F67A-24B351D46E6D}"/>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115A5CAF-E379-87A6-97CD-76D6B97501C2}"/>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9EB33DB-E3D9-B3F1-5383-7E25C34E224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B38AD061-9A46-2323-AC2E-A560A006A80F}"/>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346277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40291164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89654972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85643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ED288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73081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25499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812990"/>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657902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220184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81299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0011461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844189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812990"/>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2986098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460736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4223668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55213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806583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54782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3048473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61424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2117707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8507223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1013497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0356000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98708413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812990"/>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7888598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16685A45-B83C-39E5-9CCF-7AF69E3905A8}"/>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34299670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1358029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2E6BF74B-8B7F-3AAC-7C27-F3C168DD2480}"/>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B97A7D18-B796-68D1-F752-5ED19B696FCD}"/>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2A6AAEE4-15A6-8AEE-8281-E1F30AD0079D}"/>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6D93BA2-0F4B-06A9-C2A0-AADE8B3F06A9}"/>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A5C0F1BE-56FA-D48B-BB41-41C9F1AD6589}"/>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62436D35-23AF-875A-B3FE-ABA92E4E5008}"/>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402742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ED288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83654384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81299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7802135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812990"/>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812990"/>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947561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072446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5528543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29381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5402193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8875909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9841790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4ECC96ED-C216-FF69-370E-3C4DA208498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2ABCF70B-2FFB-9542-F1EF-7BB38CBDD1F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29FCFD4-0790-2E03-3A23-51122F3579D4}"/>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A6F230CC-341E-308F-DA18-7DBD7EC7778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9E8B79C7-57CD-BADA-BBA7-A02B1FA75ECD}"/>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3BD9ECF4-2FEF-B2DC-5B49-BB549833B60D}"/>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19760DC-DE69-8F54-F3E1-20199984A76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C4918A47-BA85-0471-F60E-FB4DA938B6C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A9B69861-DB10-CF79-A227-95685CBC3F82}"/>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43861544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812990"/>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2114248-53AB-39AA-F202-54F5A14ABEEC}"/>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6827A9DC-6E0A-DC98-A865-7D548580059D}"/>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E9B2E85C-38EE-0D60-9653-395966E558E9}"/>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E8036D7C-BA2F-7928-1C1A-C67D69C666B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9E836C69-757B-6164-83E7-C45B8D1C5D3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7194BBD3-DA69-5969-BD74-44101CF3EE68}"/>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8BB25F1-A89A-7E85-BB6C-CA88E108C89F}"/>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2FC1C5E-5B7C-0D43-510A-3F7616B918A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2E8CCA6D-36E6-CA6F-B413-21F894D9C15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2946489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ED288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ED288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093871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35963563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035493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7324446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10BED2"/>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9118802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869833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0BED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42603740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5214630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10BED2"/>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363881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32489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80737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545234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5055578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8790749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9537034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625560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3788871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9184672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9644550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606557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61078333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10BED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684565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4308316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9434DA8B-62E3-D2B0-7662-818443C75C07}"/>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341807988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3418264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A4CB5C8C-CA3D-2C8C-7107-61BD5978468A}"/>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B7F4416-64F5-C175-34DE-F7E23D51E6BB}"/>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B873254F-396A-6246-25F6-30AABB03A404}"/>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57D625BD-AEB6-0156-EEF0-A817418FA7AD}"/>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C8E5FF2-3390-FFDE-09EE-E7F5CB4008C6}"/>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3F0C03F4-85E2-092A-EA32-B95BBC1C39B6}"/>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40772619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10BED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3631823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10BED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10BED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2657937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934857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5783948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2943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82470254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27970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r>
              <a:rPr lang="en-US"/>
              <a:t>Click icon to add table</a:t>
            </a:r>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848167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813390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E9784150-10B3-8A99-D17F-6D879295E7A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2" name="Text Placeholder 16">
            <a:extLst>
              <a:ext uri="{FF2B5EF4-FFF2-40B4-BE49-F238E27FC236}">
                <a16:creationId xmlns:a16="http://schemas.microsoft.com/office/drawing/2014/main" id="{95AAA583-789A-8A75-7A3A-159242A1B82D}"/>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2D89C59A-342A-BA4B-D5A2-5CB38A1A1BFC}"/>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3E70334B-C0E9-6113-F219-89B89FDCC203}"/>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BD36BDB-0E27-DC35-9805-2A2A93575A19}"/>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9D318985-8F21-F543-F3FA-FB165D2B1868}"/>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FA3A96A5-B1F6-E032-57BA-D0C50B994554}"/>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76D576B6-A6F7-C1AA-5C71-66D539F802D3}"/>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FBF47245-F59D-1FA7-A2A4-87DA7EFF3C2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89813322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10BED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A069880-3AD9-1585-6DA4-652043D45BA4}"/>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B477846-5BE5-F45A-73FB-A7E6C9C21743}"/>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215915A5-CC1D-AB05-1258-7A1EBC3F343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4911B0AF-0AFA-DD89-0B51-35121F417454}"/>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AFDBF712-7828-ABAA-E57E-EF06BD17320B}"/>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4A2C05F1-4091-6D86-6909-037C9BA3BE21}"/>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C71A9E51-4B09-A1F2-08D3-FD461836D4D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A7016DCC-9A63-7A82-7423-5584F75491C9}"/>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FEA0F32A-DD0A-376B-E297-854EA4FC7B0C}"/>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13181748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39576283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2174024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1982479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BFD730"/>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5" name="Picture 4">
            <a:extLst>
              <a:ext uri="{FF2B5EF4-FFF2-40B4-BE49-F238E27FC236}">
                <a16:creationId xmlns:a16="http://schemas.microsoft.com/office/drawing/2014/main" id="{6243FE8A-43BA-1D63-7D25-56BE64F960E9}"/>
              </a:ext>
            </a:extLst>
          </p:cNvPr>
          <p:cNvPicPr>
            <a:picLocks noChangeAspect="1"/>
          </p:cNvPicPr>
          <p:nvPr userDrawn="1"/>
        </p:nvPicPr>
        <p:blipFill>
          <a:blip r:embed="rId4"/>
          <a:srcRect/>
          <a:stretch/>
        </p:blipFill>
        <p:spPr>
          <a:xfrm>
            <a:off x="1572082" y="1543043"/>
            <a:ext cx="3059929" cy="917979"/>
          </a:xfrm>
          <a:prstGeom prst="rect">
            <a:avLst/>
          </a:prstGeom>
        </p:spPr>
      </p:pic>
    </p:spTree>
    <p:extLst>
      <p:ext uri="{BB962C8B-B14F-4D97-AF65-F5344CB8AC3E}">
        <p14:creationId xmlns:p14="http://schemas.microsoft.com/office/powerpoint/2010/main" val="140360835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94279519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BFD7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4530261"/>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a:extLst>
              <a:ext uri="{FF2B5EF4-FFF2-40B4-BE49-F238E27FC236}">
                <a16:creationId xmlns:a16="http://schemas.microsoft.com/office/drawing/2014/main" id="{FC17EF2C-A519-B64A-0BAE-BC2607520FE2}"/>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84739852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23699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r>
              <a:rPr lang="en-US"/>
              <a:t>Click icon to add table</a:t>
            </a:r>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0266801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BFD730"/>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0110326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2630889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7268580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1449018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2758916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83348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7024105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1136652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3315024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08225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r>
              <a:rPr lang="en-US"/>
              <a:t>Click icon to add chart</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5043181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1574076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81775479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BFD730"/>
          </a:solidFill>
        </p:spPr>
        <p:txBody>
          <a:bodyPr lIns="360000" tIns="396000" rIns="360000" bIns="360000" anchor="t" anchorCtr="0">
            <a:normAutofit/>
          </a:bodyPr>
          <a:lstStyle>
            <a:lvl1pPr marL="0" indent="0" algn="ctr">
              <a:buNone/>
              <a:defRPr sz="36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30253912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4F551956-F4EC-3683-0D3C-4E6195AF210F}"/>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268776968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5422598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67D2E8EE-B8CE-B251-22FC-7CF3170107AA}"/>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6A4ED7DC-0032-5D3F-B98C-D96A6B198EB5}"/>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B7E9761F-9266-5E02-B9B2-5853B310EBDC}"/>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8D503D8A-C83A-12E1-1276-AD483228188F}"/>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21AA257C-FA49-1D86-6BB9-97E8406DDC74}"/>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1713669D-7A73-492D-D175-1F29250F0E91}"/>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134604945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BFD73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6" name="Picture 5">
            <a:extLst>
              <a:ext uri="{FF2B5EF4-FFF2-40B4-BE49-F238E27FC236}">
                <a16:creationId xmlns:a16="http://schemas.microsoft.com/office/drawing/2014/main" id="{05A90337-9819-D874-9EAA-251BBBAE965C}"/>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40785971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BFD730"/>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BFD730"/>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0055395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8218071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20392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r>
              <a:rPr lang="en-US"/>
              <a:t>Click icon to add chart</a:t>
            </a:r>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98918409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3469705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1530018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13724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9403849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2B35298E-5333-3CCC-B37F-5F80D4ACF4E9}"/>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2" name="Text Placeholder 16">
            <a:extLst>
              <a:ext uri="{FF2B5EF4-FFF2-40B4-BE49-F238E27FC236}">
                <a16:creationId xmlns:a16="http://schemas.microsoft.com/office/drawing/2014/main" id="{40843F97-5824-B97B-1E5A-BF22C8B7BF24}"/>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9DEF7B1-4D0D-8D7D-7EFC-1452DB6E90AB}"/>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71A30612-12EF-1AC7-D63D-C4872B330AFA}"/>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2564A025-9B8B-32F1-1C45-5D5B0000B299}"/>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222D5C61-3A39-2CB1-3999-665536EDA3E5}"/>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DE93A879-5BC4-6E4C-37DC-72C43F521C5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92CB01E4-FAC9-C358-A4D1-21AA1982FCE2}"/>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5E95288D-9D59-29E4-56B5-06EC39E3816A}"/>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12368832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BFD73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14648" y="5054988"/>
            <a:ext cx="31692329"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FEF6D8BB-CFCE-1FF6-5AF6-568493FE4CA0}"/>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8C2E00E-175D-4286-7565-C1B7D14AB6A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B3990DC0-4454-7E9B-25D3-95A4C72718E3}"/>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76EE8074-FE45-7A15-EBD2-E54F8E27B632}"/>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147E1D86-0D8A-B5A6-71CA-82C38848A264}"/>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17E950D7-F217-3B25-9A78-4592687F90E3}"/>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31B38879-9DF7-FCD2-444C-69EFE49B3A7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70692E5C-4358-C956-86FE-F58250DD07B9}"/>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04D71FDA-F724-02A1-A234-A11A779A1F48}"/>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406814263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149089599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64624011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838139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CAF17"/>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5" name="Picture 4">
            <a:extLst>
              <a:ext uri="{FF2B5EF4-FFF2-40B4-BE49-F238E27FC236}">
                <a16:creationId xmlns:a16="http://schemas.microsoft.com/office/drawing/2014/main" id="{6243FE8A-43BA-1D63-7D25-56BE64F960E9}"/>
              </a:ext>
            </a:extLst>
          </p:cNvPr>
          <p:cNvPicPr>
            <a:picLocks noChangeAspect="1"/>
          </p:cNvPicPr>
          <p:nvPr userDrawn="1"/>
        </p:nvPicPr>
        <p:blipFill>
          <a:blip r:embed="rId4"/>
          <a:srcRect/>
          <a:stretch/>
        </p:blipFill>
        <p:spPr>
          <a:xfrm>
            <a:off x="1572082" y="1543043"/>
            <a:ext cx="3059929" cy="917979"/>
          </a:xfrm>
          <a:prstGeom prst="rect">
            <a:avLst/>
          </a:prstGeom>
        </p:spPr>
      </p:pic>
    </p:spTree>
    <p:extLst>
      <p:ext uri="{BB962C8B-B14F-4D97-AF65-F5344CB8AC3E}">
        <p14:creationId xmlns:p14="http://schemas.microsoft.com/office/powerpoint/2010/main" val="3695377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089161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Text Placeholder 16">
            <a:extLst>
              <a:ext uri="{FF2B5EF4-FFF2-40B4-BE49-F238E27FC236}">
                <a16:creationId xmlns:a16="http://schemas.microsoft.com/office/drawing/2014/main" id="{7AEC3C87-60BC-C6AF-BABB-E2BB004FAB3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BFEEF26F-6DC9-3C3C-232D-EA6771668D2E}"/>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E77CCDE1-DA71-5F5F-E832-D21BD6332F45}"/>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49D98FE-2862-203C-04EF-C63BAF3B8E61}"/>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24F1DABB-A7A4-CB4F-7C59-6DF257CC294D}"/>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7A164839-E72D-5AD3-398B-BD0E756976E6}"/>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D8671BE4-65D4-E8DE-05BF-56C403CBF259}"/>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CEDA7CCA-44E3-45B5-1A5A-0FB54CBE6764}"/>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5" name="Text Placeholder 16">
            <a:extLst>
              <a:ext uri="{FF2B5EF4-FFF2-40B4-BE49-F238E27FC236}">
                <a16:creationId xmlns:a16="http://schemas.microsoft.com/office/drawing/2014/main" id="{D215988C-E333-8505-0D45-A5FF4B68F910}"/>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69092564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55311589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CAF1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4530261"/>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a:extLst>
              <a:ext uri="{FF2B5EF4-FFF2-40B4-BE49-F238E27FC236}">
                <a16:creationId xmlns:a16="http://schemas.microsoft.com/office/drawing/2014/main" id="{FC17EF2C-A519-B64A-0BAE-BC2607520FE2}"/>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42074330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7128538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CAF17"/>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9742482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1961986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5095556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4550267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0312627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0043339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41840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ED2881"/>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2E838C1-6504-2127-5201-19A318B9215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2C105BF-4436-E8BA-73F6-6CA42348C648}"/>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6B3B0880-5A12-AEFF-ABFA-2CD999EEFB3E}"/>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F61A3C1C-8089-3EA0-5B0C-7666F0FB4918}"/>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5A897D7F-4986-D416-E3CE-B57A202957B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F5FD9E6F-DA1E-D5C6-939F-F8AB2E701413}"/>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BF7306F-3C53-21ED-31E5-34BAB3140C6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F12B2731-D25D-6028-AEF0-2223105A673E}"/>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BC3C8FEA-16CF-9151-048A-DC31E38839EE}"/>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3019088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5509693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5725676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501670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0089565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72607084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FCAF17"/>
          </a:solidFill>
        </p:spPr>
        <p:txBody>
          <a:bodyPr lIns="360000" tIns="396000" rIns="360000" bIns="360000" anchor="t" anchorCtr="0">
            <a:normAutofit/>
          </a:bodyPr>
          <a:lstStyle>
            <a:lvl1pPr marL="0" indent="0" algn="ctr">
              <a:buNone/>
              <a:defRPr sz="36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60810856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E139EEC0-67C7-E0A0-09D5-BB9F08A96564}"/>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62560945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0295035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F7BBFDE5-3785-FD66-BD30-17F6536F8F0F}"/>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FC8E4732-A675-4837-80E0-340288CDD210}"/>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54C14A2E-2A09-795D-2920-50A20ACDED8B}"/>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DBA8C73-86F9-D652-5341-1EC5561026F1}"/>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4D7FE19F-49DA-3022-0BED-12CA28E14251}"/>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7F25FE5-2911-0E36-BF18-287ADDA9E158}"/>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74113102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FCAF17"/>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6" name="Picture 5">
            <a:extLst>
              <a:ext uri="{FF2B5EF4-FFF2-40B4-BE49-F238E27FC236}">
                <a16:creationId xmlns:a16="http://schemas.microsoft.com/office/drawing/2014/main" id="{1C253FAE-2785-46C7-AAB5-C67B014F35FF}"/>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42240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9057800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FCAF17"/>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FCAF17"/>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0906449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7728085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7411118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6591907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3494926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7516387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3767970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CD1D93BC-4CB1-E571-2B51-BDF9AF0986A6}"/>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2" name="Text Placeholder 16">
            <a:extLst>
              <a:ext uri="{FF2B5EF4-FFF2-40B4-BE49-F238E27FC236}">
                <a16:creationId xmlns:a16="http://schemas.microsoft.com/office/drawing/2014/main" id="{4303B636-D964-8152-E43A-A9AA9CF7A364}"/>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5DC2B286-9F69-6AB8-A944-817900753C5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956D444A-B23C-B6DD-E956-59DAB6C3F6DA}"/>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816446C-65D2-28F4-9212-75D9C470553E}"/>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ECFA29E5-9DB0-7107-A607-BD135C12B385}"/>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3EA6FECF-FC74-F254-9072-55DD641ECC5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77D562A-6167-B277-C254-5C90854547B6}"/>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9FE7CD3A-D7F3-E660-7B2C-DE8AAD25E870}"/>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274310918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CAF1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14648" y="5054988"/>
            <a:ext cx="31692329"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02185B01-0C7D-E73E-0659-099BD8C776C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2DA47334-3004-00A9-4C55-184B4AF8FC22}"/>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81C05AB9-F92A-C311-9C52-7AFD69EEABD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0B9289F0-48E4-9557-A898-331A1189DB6B}"/>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B36668AC-D5D2-D945-0CF2-913BB619884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87451DC7-3501-196F-A00E-3E6E07B97B8A}"/>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328E3CE-A33E-275D-8723-FF1D7260063E}"/>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33EAD7B7-A04C-B6A2-C4D3-4A8D71064EC0}"/>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326ABFD4-EC4D-11D8-E6A0-687B680976BA}"/>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70984196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974726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10261803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303584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138802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3756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24996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7616501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3756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1950463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671695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3756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69217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ED288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689245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32241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75027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8824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660031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385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463945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552989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314165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85477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9079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58441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1868615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F37561"/>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25806437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5" name="Content Placeholder 2">
            <a:extLst>
              <a:ext uri="{FF2B5EF4-FFF2-40B4-BE49-F238E27FC236}">
                <a16:creationId xmlns:a16="http://schemas.microsoft.com/office/drawing/2014/main" id="{20710D1B-D489-8F36-4A04-2B7A832E1C14}"/>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099282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241250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5" name="Text Placeholder 15">
            <a:extLst>
              <a:ext uri="{FF2B5EF4-FFF2-40B4-BE49-F238E27FC236}">
                <a16:creationId xmlns:a16="http://schemas.microsoft.com/office/drawing/2014/main" id="{96448C6A-29BE-41E7-5832-855F6C95B62B}"/>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Text Placeholder 15">
            <a:extLst>
              <a:ext uri="{FF2B5EF4-FFF2-40B4-BE49-F238E27FC236}">
                <a16:creationId xmlns:a16="http://schemas.microsoft.com/office/drawing/2014/main" id="{7299F715-9BD8-82BE-F9B9-FC387B915CC9}"/>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AEF0EEC-ED23-52F9-3A4B-D02732907F03}"/>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5E0EB1D7-830B-3050-92F9-1FC3ED858C77}"/>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4F4A06D1-6286-02F8-A0A8-18065C534479}"/>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2" name="Text Placeholder 15">
            <a:extLst>
              <a:ext uri="{FF2B5EF4-FFF2-40B4-BE49-F238E27FC236}">
                <a16:creationId xmlns:a16="http://schemas.microsoft.com/office/drawing/2014/main" id="{9DED9F07-2D3E-BD82-1C67-E5CD8CAFA42D}"/>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41339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F3756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189224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F3756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F3756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814021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24615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852665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51163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ED288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77298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110777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09083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464436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04F548F-5952-044E-021F-37B93C40DD8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BC297AEA-505B-B4F3-B5FD-6BB27C43B5A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0B378121-8F63-4386-3A8B-C76E3BEB5362}"/>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C4269773-59C3-5AF8-FA3D-975A8EAB622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521788B7-C4BB-098E-C9E6-870CCD2718F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6157C838-0CFC-FED8-E1E4-4D95577C00E1}"/>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C92B63EB-FA23-CA82-8829-7C94DCE13AC1}"/>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E6D85AA-BC7C-FCD4-CE40-0ED585335BEE}"/>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2ECB1412-D95E-E472-E8E6-DA3AEDE90AB1}"/>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8264532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37561"/>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135E4630-28EA-39EF-2DCD-D719421E29C9}"/>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1C5BEAB0-2B4D-1DB2-128E-EE319209FC25}"/>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FF990BF-5FFB-D724-6B70-D6E188DAC016}"/>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7D7E7618-FBA3-CE9A-4F5D-05E68C10C487}"/>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9CF25E5-1621-E8B6-6EFA-9BF51094AB4B}"/>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43ABD4A5-5541-5ADD-D294-EA5903B38DEB}"/>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FF623B19-80B9-1AB3-0ED5-4F4E43207FE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693F49A1-0EEC-4752-6690-90DE777D134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93B81162-E068-0D4A-4B4C-BB7AA4D2607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9418110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30426608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5087255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160716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00AEEF"/>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817346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705830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46744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0AEEF"/>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0864651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765618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00AEEF"/>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455841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850417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958632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357449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883109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313257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56122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97590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US"/>
              <a:t>Click to edit Master title style</a:t>
            </a:r>
            <a:endParaRPr lang="en-GB"/>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430566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47899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817733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649959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7868064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00AEEF"/>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391374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4FCBF72C-3414-1896-B1E5-A1532D62B37D}"/>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40706830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552899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4906B97F-3033-3B79-6755-6291075FCFD3}"/>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A989D760-C347-0B14-29EC-07A293392DE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7C2E0BC9-4628-1B73-1CE5-C903F512BF75}"/>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D734DA3F-F07E-1F25-EFF0-1E26B2BA3C13}"/>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BC8E0FAF-18D7-3443-4A37-D480841ED71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74433506-CE9C-2FEB-27BD-F6A2A54A569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5650202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00AEEF"/>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1630257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00AEEF"/>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00AEEF"/>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4910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702019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849635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053408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377779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108726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173913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636257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2BE9B2FB-2145-6343-30A0-E137726E7361}"/>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BD800045-D3D8-6FF0-2A36-8939C06C8C98}"/>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4E40C1AC-33D2-2F53-FD26-3BAFDD1AD5F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87D7DE66-603E-1222-D359-339CBFB7D785}"/>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FC556A0-7E46-E48D-2F90-DD158844B196}"/>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1BBA7DB1-749E-181A-97A0-F450A6C1172F}"/>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0FC88736-2D98-5EBF-5AB6-FDFD889C2E4D}"/>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1BB33B82-0ED1-68BF-89ED-ED75297BFE8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71D689A3-9D1D-C93C-85D8-B412DBF82D0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7563658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00AEEF"/>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78C720ED-A334-A1B9-75FD-093AC59A5306}"/>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B49FE466-F8DA-3D7C-9DA0-02DD0DB0F62A}"/>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957890A-8276-EDE7-A62A-D2AB8C81D57C}"/>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850378AC-02F1-BACD-96C4-3E85E4CA6387}"/>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B229E8C9-3B66-5DE2-606C-7F9FA8083D3F}"/>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5FE9EA4A-1111-5823-50D7-3799049E77F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810024E4-AD3E-3492-C4C6-61350A1376AD}"/>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76CE2C0C-4F8B-95E4-A2A1-374F8A1B9177}"/>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61CC4419-B046-3302-6D1B-7A46EF0FBF8F}"/>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7880910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29831519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485755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10.xml"/><Relationship Id="rId18" Type="http://schemas.openxmlformats.org/officeDocument/2006/relationships/slideLayout" Target="../slideLayouts/slideLayout315.xml"/><Relationship Id="rId26" Type="http://schemas.openxmlformats.org/officeDocument/2006/relationships/slideLayout" Target="../slideLayouts/slideLayout323.xml"/><Relationship Id="rId3" Type="http://schemas.openxmlformats.org/officeDocument/2006/relationships/slideLayout" Target="../slideLayouts/slideLayout300.xml"/><Relationship Id="rId21" Type="http://schemas.openxmlformats.org/officeDocument/2006/relationships/slideLayout" Target="../slideLayouts/slideLayout318.xml"/><Relationship Id="rId34" Type="http://schemas.openxmlformats.org/officeDocument/2006/relationships/theme" Target="../theme/theme1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17" Type="http://schemas.openxmlformats.org/officeDocument/2006/relationships/slideLayout" Target="../slideLayouts/slideLayout314.xml"/><Relationship Id="rId25" Type="http://schemas.openxmlformats.org/officeDocument/2006/relationships/slideLayout" Target="../slideLayouts/slideLayout322.xml"/><Relationship Id="rId33" Type="http://schemas.openxmlformats.org/officeDocument/2006/relationships/slideLayout" Target="../slideLayouts/slideLayout330.xml"/><Relationship Id="rId2" Type="http://schemas.openxmlformats.org/officeDocument/2006/relationships/slideLayout" Target="../slideLayouts/slideLayout299.xml"/><Relationship Id="rId16" Type="http://schemas.openxmlformats.org/officeDocument/2006/relationships/slideLayout" Target="../slideLayouts/slideLayout313.xml"/><Relationship Id="rId20" Type="http://schemas.openxmlformats.org/officeDocument/2006/relationships/slideLayout" Target="../slideLayouts/slideLayout317.xml"/><Relationship Id="rId29" Type="http://schemas.openxmlformats.org/officeDocument/2006/relationships/slideLayout" Target="../slideLayouts/slideLayout326.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24" Type="http://schemas.openxmlformats.org/officeDocument/2006/relationships/slideLayout" Target="../slideLayouts/slideLayout321.xml"/><Relationship Id="rId32" Type="http://schemas.openxmlformats.org/officeDocument/2006/relationships/slideLayout" Target="../slideLayouts/slideLayout329.xml"/><Relationship Id="rId5" Type="http://schemas.openxmlformats.org/officeDocument/2006/relationships/slideLayout" Target="../slideLayouts/slideLayout302.xml"/><Relationship Id="rId15" Type="http://schemas.openxmlformats.org/officeDocument/2006/relationships/slideLayout" Target="../slideLayouts/slideLayout312.xml"/><Relationship Id="rId23" Type="http://schemas.openxmlformats.org/officeDocument/2006/relationships/slideLayout" Target="../slideLayouts/slideLayout320.xml"/><Relationship Id="rId28" Type="http://schemas.openxmlformats.org/officeDocument/2006/relationships/slideLayout" Target="../slideLayouts/slideLayout325.xml"/><Relationship Id="rId10" Type="http://schemas.openxmlformats.org/officeDocument/2006/relationships/slideLayout" Target="../slideLayouts/slideLayout307.xml"/><Relationship Id="rId19" Type="http://schemas.openxmlformats.org/officeDocument/2006/relationships/slideLayout" Target="../slideLayouts/slideLayout316.xml"/><Relationship Id="rId31" Type="http://schemas.openxmlformats.org/officeDocument/2006/relationships/slideLayout" Target="../slideLayouts/slideLayout328.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slideLayout" Target="../slideLayouts/slideLayout311.xml"/><Relationship Id="rId22" Type="http://schemas.openxmlformats.org/officeDocument/2006/relationships/slideLayout" Target="../slideLayouts/slideLayout319.xml"/><Relationship Id="rId27" Type="http://schemas.openxmlformats.org/officeDocument/2006/relationships/slideLayout" Target="../slideLayouts/slideLayout324.xml"/><Relationship Id="rId30" Type="http://schemas.openxmlformats.org/officeDocument/2006/relationships/slideLayout" Target="../slideLayouts/slideLayout327.xml"/><Relationship Id="rId8" Type="http://schemas.openxmlformats.org/officeDocument/2006/relationships/slideLayout" Target="../slideLayouts/slideLayout30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theme" Target="../theme/theme2.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34" Type="http://schemas.openxmlformats.org/officeDocument/2006/relationships/theme" Target="../theme/theme3.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8"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34" Type="http://schemas.openxmlformats.org/officeDocument/2006/relationships/theme" Target="../theme/theme4.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slideLayout" Target="../slideLayouts/slideLayout128.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slideLayout" Target="../slideLayouts/slideLayout131.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31" Type="http://schemas.openxmlformats.org/officeDocument/2006/relationships/slideLayout" Target="../slideLayouts/slideLayout130.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 Id="rId8" Type="http://schemas.openxmlformats.org/officeDocument/2006/relationships/slideLayout" Target="../slideLayouts/slideLayout10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34" Type="http://schemas.openxmlformats.org/officeDocument/2006/relationships/theme" Target="../theme/theme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slideLayout" Target="../slideLayouts/slideLayout161.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slideLayout" Target="../slideLayouts/slideLayout163.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8" Type="http://schemas.openxmlformats.org/officeDocument/2006/relationships/slideLayout" Target="../slideLayouts/slideLayout140.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26" Type="http://schemas.openxmlformats.org/officeDocument/2006/relationships/slideLayout" Target="../slideLayouts/slideLayout191.xml"/><Relationship Id="rId3" Type="http://schemas.openxmlformats.org/officeDocument/2006/relationships/slideLayout" Target="../slideLayouts/slideLayout168.xml"/><Relationship Id="rId21" Type="http://schemas.openxmlformats.org/officeDocument/2006/relationships/slideLayout" Target="../slideLayouts/slideLayout186.xml"/><Relationship Id="rId34" Type="http://schemas.openxmlformats.org/officeDocument/2006/relationships/theme" Target="../theme/theme6.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slideLayout" Target="../slideLayouts/slideLayout190.xml"/><Relationship Id="rId33" Type="http://schemas.openxmlformats.org/officeDocument/2006/relationships/slideLayout" Target="../slideLayouts/slideLayout198.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29" Type="http://schemas.openxmlformats.org/officeDocument/2006/relationships/slideLayout" Target="../slideLayouts/slideLayout194.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24" Type="http://schemas.openxmlformats.org/officeDocument/2006/relationships/slideLayout" Target="../slideLayouts/slideLayout189.xml"/><Relationship Id="rId32" Type="http://schemas.openxmlformats.org/officeDocument/2006/relationships/slideLayout" Target="../slideLayouts/slideLayout197.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slideLayout" Target="../slideLayouts/slideLayout188.xml"/><Relationship Id="rId28" Type="http://schemas.openxmlformats.org/officeDocument/2006/relationships/slideLayout" Target="../slideLayouts/slideLayout193.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31" Type="http://schemas.openxmlformats.org/officeDocument/2006/relationships/slideLayout" Target="../slideLayouts/slideLayout196.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 Id="rId27" Type="http://schemas.openxmlformats.org/officeDocument/2006/relationships/slideLayout" Target="../slideLayouts/slideLayout192.xml"/><Relationship Id="rId30" Type="http://schemas.openxmlformats.org/officeDocument/2006/relationships/slideLayout" Target="../slideLayouts/slideLayout195.xml"/><Relationship Id="rId8" Type="http://schemas.openxmlformats.org/officeDocument/2006/relationships/slideLayout" Target="../slideLayouts/slideLayout17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11.xml"/><Relationship Id="rId18" Type="http://schemas.openxmlformats.org/officeDocument/2006/relationships/slideLayout" Target="../slideLayouts/slideLayout216.xml"/><Relationship Id="rId26" Type="http://schemas.openxmlformats.org/officeDocument/2006/relationships/slideLayout" Target="../slideLayouts/slideLayout224.xml"/><Relationship Id="rId3" Type="http://schemas.openxmlformats.org/officeDocument/2006/relationships/slideLayout" Target="../slideLayouts/slideLayout201.xml"/><Relationship Id="rId21" Type="http://schemas.openxmlformats.org/officeDocument/2006/relationships/slideLayout" Target="../slideLayouts/slideLayout219.xml"/><Relationship Id="rId34" Type="http://schemas.openxmlformats.org/officeDocument/2006/relationships/theme" Target="../theme/theme7.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17" Type="http://schemas.openxmlformats.org/officeDocument/2006/relationships/slideLayout" Target="../slideLayouts/slideLayout215.xml"/><Relationship Id="rId25" Type="http://schemas.openxmlformats.org/officeDocument/2006/relationships/slideLayout" Target="../slideLayouts/slideLayout223.xml"/><Relationship Id="rId33" Type="http://schemas.openxmlformats.org/officeDocument/2006/relationships/slideLayout" Target="../slideLayouts/slideLayout231.xml"/><Relationship Id="rId2" Type="http://schemas.openxmlformats.org/officeDocument/2006/relationships/slideLayout" Target="../slideLayouts/slideLayout200.xml"/><Relationship Id="rId16" Type="http://schemas.openxmlformats.org/officeDocument/2006/relationships/slideLayout" Target="../slideLayouts/slideLayout214.xml"/><Relationship Id="rId20" Type="http://schemas.openxmlformats.org/officeDocument/2006/relationships/slideLayout" Target="../slideLayouts/slideLayout218.xml"/><Relationship Id="rId29" Type="http://schemas.openxmlformats.org/officeDocument/2006/relationships/slideLayout" Target="../slideLayouts/slideLayout227.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24" Type="http://schemas.openxmlformats.org/officeDocument/2006/relationships/slideLayout" Target="../slideLayouts/slideLayout222.xml"/><Relationship Id="rId32" Type="http://schemas.openxmlformats.org/officeDocument/2006/relationships/slideLayout" Target="../slideLayouts/slideLayout230.xml"/><Relationship Id="rId5" Type="http://schemas.openxmlformats.org/officeDocument/2006/relationships/slideLayout" Target="../slideLayouts/slideLayout203.xml"/><Relationship Id="rId15" Type="http://schemas.openxmlformats.org/officeDocument/2006/relationships/slideLayout" Target="../slideLayouts/slideLayout213.xml"/><Relationship Id="rId23" Type="http://schemas.openxmlformats.org/officeDocument/2006/relationships/slideLayout" Target="../slideLayouts/slideLayout221.xml"/><Relationship Id="rId28" Type="http://schemas.openxmlformats.org/officeDocument/2006/relationships/slideLayout" Target="../slideLayouts/slideLayout226.xml"/><Relationship Id="rId10" Type="http://schemas.openxmlformats.org/officeDocument/2006/relationships/slideLayout" Target="../slideLayouts/slideLayout208.xml"/><Relationship Id="rId19" Type="http://schemas.openxmlformats.org/officeDocument/2006/relationships/slideLayout" Target="../slideLayouts/slideLayout217.xml"/><Relationship Id="rId31" Type="http://schemas.openxmlformats.org/officeDocument/2006/relationships/slideLayout" Target="../slideLayouts/slideLayout229.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 Id="rId22" Type="http://schemas.openxmlformats.org/officeDocument/2006/relationships/slideLayout" Target="../slideLayouts/slideLayout220.xml"/><Relationship Id="rId27" Type="http://schemas.openxmlformats.org/officeDocument/2006/relationships/slideLayout" Target="../slideLayouts/slideLayout225.xml"/><Relationship Id="rId30" Type="http://schemas.openxmlformats.org/officeDocument/2006/relationships/slideLayout" Target="../slideLayouts/slideLayout228.xml"/><Relationship Id="rId8" Type="http://schemas.openxmlformats.org/officeDocument/2006/relationships/slideLayout" Target="../slideLayouts/slideLayout206.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44.xml"/><Relationship Id="rId18" Type="http://schemas.openxmlformats.org/officeDocument/2006/relationships/slideLayout" Target="../slideLayouts/slideLayout249.xml"/><Relationship Id="rId26" Type="http://schemas.openxmlformats.org/officeDocument/2006/relationships/slideLayout" Target="../slideLayouts/slideLayout257.xml"/><Relationship Id="rId3" Type="http://schemas.openxmlformats.org/officeDocument/2006/relationships/slideLayout" Target="../slideLayouts/slideLayout234.xml"/><Relationship Id="rId21" Type="http://schemas.openxmlformats.org/officeDocument/2006/relationships/slideLayout" Target="../slideLayouts/slideLayout252.xml"/><Relationship Id="rId34" Type="http://schemas.openxmlformats.org/officeDocument/2006/relationships/theme" Target="../theme/theme8.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17" Type="http://schemas.openxmlformats.org/officeDocument/2006/relationships/slideLayout" Target="../slideLayouts/slideLayout248.xml"/><Relationship Id="rId25" Type="http://schemas.openxmlformats.org/officeDocument/2006/relationships/slideLayout" Target="../slideLayouts/slideLayout256.xml"/><Relationship Id="rId33" Type="http://schemas.openxmlformats.org/officeDocument/2006/relationships/slideLayout" Target="../slideLayouts/slideLayout264.xml"/><Relationship Id="rId2" Type="http://schemas.openxmlformats.org/officeDocument/2006/relationships/slideLayout" Target="../slideLayouts/slideLayout233.xml"/><Relationship Id="rId16" Type="http://schemas.openxmlformats.org/officeDocument/2006/relationships/slideLayout" Target="../slideLayouts/slideLayout247.xml"/><Relationship Id="rId20" Type="http://schemas.openxmlformats.org/officeDocument/2006/relationships/slideLayout" Target="../slideLayouts/slideLayout251.xml"/><Relationship Id="rId29" Type="http://schemas.openxmlformats.org/officeDocument/2006/relationships/slideLayout" Target="../slideLayouts/slideLayout260.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24" Type="http://schemas.openxmlformats.org/officeDocument/2006/relationships/slideLayout" Target="../slideLayouts/slideLayout255.xml"/><Relationship Id="rId32" Type="http://schemas.openxmlformats.org/officeDocument/2006/relationships/slideLayout" Target="../slideLayouts/slideLayout263.xml"/><Relationship Id="rId5" Type="http://schemas.openxmlformats.org/officeDocument/2006/relationships/slideLayout" Target="../slideLayouts/slideLayout236.xml"/><Relationship Id="rId15" Type="http://schemas.openxmlformats.org/officeDocument/2006/relationships/slideLayout" Target="../slideLayouts/slideLayout246.xml"/><Relationship Id="rId23" Type="http://schemas.openxmlformats.org/officeDocument/2006/relationships/slideLayout" Target="../slideLayouts/slideLayout254.xml"/><Relationship Id="rId28" Type="http://schemas.openxmlformats.org/officeDocument/2006/relationships/slideLayout" Target="../slideLayouts/slideLayout259.xml"/><Relationship Id="rId10" Type="http://schemas.openxmlformats.org/officeDocument/2006/relationships/slideLayout" Target="../slideLayouts/slideLayout241.xml"/><Relationship Id="rId19" Type="http://schemas.openxmlformats.org/officeDocument/2006/relationships/slideLayout" Target="../slideLayouts/slideLayout250.xml"/><Relationship Id="rId31" Type="http://schemas.openxmlformats.org/officeDocument/2006/relationships/slideLayout" Target="../slideLayouts/slideLayout262.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 Id="rId22" Type="http://schemas.openxmlformats.org/officeDocument/2006/relationships/slideLayout" Target="../slideLayouts/slideLayout253.xml"/><Relationship Id="rId27" Type="http://schemas.openxmlformats.org/officeDocument/2006/relationships/slideLayout" Target="../slideLayouts/slideLayout258.xml"/><Relationship Id="rId30" Type="http://schemas.openxmlformats.org/officeDocument/2006/relationships/slideLayout" Target="../slideLayouts/slideLayout261.xml"/><Relationship Id="rId8" Type="http://schemas.openxmlformats.org/officeDocument/2006/relationships/slideLayout" Target="../slideLayouts/slideLayout23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77.xml"/><Relationship Id="rId18" Type="http://schemas.openxmlformats.org/officeDocument/2006/relationships/slideLayout" Target="../slideLayouts/slideLayout282.xml"/><Relationship Id="rId26" Type="http://schemas.openxmlformats.org/officeDocument/2006/relationships/slideLayout" Target="../slideLayouts/slideLayout290.xml"/><Relationship Id="rId3" Type="http://schemas.openxmlformats.org/officeDocument/2006/relationships/slideLayout" Target="../slideLayouts/slideLayout267.xml"/><Relationship Id="rId21" Type="http://schemas.openxmlformats.org/officeDocument/2006/relationships/slideLayout" Target="../slideLayouts/slideLayout285.xml"/><Relationship Id="rId34" Type="http://schemas.openxmlformats.org/officeDocument/2006/relationships/theme" Target="../theme/theme9.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17" Type="http://schemas.openxmlformats.org/officeDocument/2006/relationships/slideLayout" Target="../slideLayouts/slideLayout281.xml"/><Relationship Id="rId25" Type="http://schemas.openxmlformats.org/officeDocument/2006/relationships/slideLayout" Target="../slideLayouts/slideLayout289.xml"/><Relationship Id="rId33" Type="http://schemas.openxmlformats.org/officeDocument/2006/relationships/slideLayout" Target="../slideLayouts/slideLayout297.xml"/><Relationship Id="rId2" Type="http://schemas.openxmlformats.org/officeDocument/2006/relationships/slideLayout" Target="../slideLayouts/slideLayout266.xml"/><Relationship Id="rId16" Type="http://schemas.openxmlformats.org/officeDocument/2006/relationships/slideLayout" Target="../slideLayouts/slideLayout280.xml"/><Relationship Id="rId20" Type="http://schemas.openxmlformats.org/officeDocument/2006/relationships/slideLayout" Target="../slideLayouts/slideLayout284.xml"/><Relationship Id="rId29" Type="http://schemas.openxmlformats.org/officeDocument/2006/relationships/slideLayout" Target="../slideLayouts/slideLayout293.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24" Type="http://schemas.openxmlformats.org/officeDocument/2006/relationships/slideLayout" Target="../slideLayouts/slideLayout288.xml"/><Relationship Id="rId32" Type="http://schemas.openxmlformats.org/officeDocument/2006/relationships/slideLayout" Target="../slideLayouts/slideLayout296.xml"/><Relationship Id="rId5" Type="http://schemas.openxmlformats.org/officeDocument/2006/relationships/slideLayout" Target="../slideLayouts/slideLayout269.xml"/><Relationship Id="rId15" Type="http://schemas.openxmlformats.org/officeDocument/2006/relationships/slideLayout" Target="../slideLayouts/slideLayout279.xml"/><Relationship Id="rId23" Type="http://schemas.openxmlformats.org/officeDocument/2006/relationships/slideLayout" Target="../slideLayouts/slideLayout287.xml"/><Relationship Id="rId28" Type="http://schemas.openxmlformats.org/officeDocument/2006/relationships/slideLayout" Target="../slideLayouts/slideLayout292.xml"/><Relationship Id="rId10" Type="http://schemas.openxmlformats.org/officeDocument/2006/relationships/slideLayout" Target="../slideLayouts/slideLayout274.xml"/><Relationship Id="rId19" Type="http://schemas.openxmlformats.org/officeDocument/2006/relationships/slideLayout" Target="../slideLayouts/slideLayout283.xml"/><Relationship Id="rId31" Type="http://schemas.openxmlformats.org/officeDocument/2006/relationships/slideLayout" Target="../slideLayouts/slideLayout295.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slideLayout" Target="../slideLayouts/slideLayout278.xml"/><Relationship Id="rId22" Type="http://schemas.openxmlformats.org/officeDocument/2006/relationships/slideLayout" Target="../slideLayouts/slideLayout286.xml"/><Relationship Id="rId27" Type="http://schemas.openxmlformats.org/officeDocument/2006/relationships/slideLayout" Target="../slideLayouts/slideLayout291.xml"/><Relationship Id="rId30" Type="http://schemas.openxmlformats.org/officeDocument/2006/relationships/slideLayout" Target="../slideLayouts/slideLayout294.xml"/><Relationship Id="rId8" Type="http://schemas.openxmlformats.org/officeDocument/2006/relationships/slideLayout" Target="../slideLayouts/slideLayout2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08077099"/>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 id="2147484070" r:id="rId22"/>
    <p:sldLayoutId id="2147484053" r:id="rId23"/>
    <p:sldLayoutId id="2147484054" r:id="rId24"/>
    <p:sldLayoutId id="2147484055" r:id="rId25"/>
    <p:sldLayoutId id="2147484056" r:id="rId26"/>
    <p:sldLayoutId id="2147484057" r:id="rId27"/>
    <p:sldLayoutId id="2147484058" r:id="rId28"/>
    <p:sldLayoutId id="2147484059" r:id="rId29"/>
    <p:sldLayoutId id="2147484060" r:id="rId30"/>
    <p:sldLayoutId id="2147484080" r:id="rId31"/>
    <p:sldLayoutId id="2147484091" r:id="rId32"/>
    <p:sldLayoutId id="2147484090" r:id="rId33"/>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07492315"/>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79" r:id="rId22"/>
    <p:sldLayoutId id="2147484024" r:id="rId23"/>
    <p:sldLayoutId id="2147484025" r:id="rId24"/>
    <p:sldLayoutId id="2147484026" r:id="rId25"/>
    <p:sldLayoutId id="2147484027" r:id="rId26"/>
    <p:sldLayoutId id="2147484028" r:id="rId27"/>
    <p:sldLayoutId id="2147484029" r:id="rId28"/>
    <p:sldLayoutId id="2147484030" r:id="rId29"/>
    <p:sldLayoutId id="2147484069" r:id="rId30"/>
    <p:sldLayoutId id="2147484089" r:id="rId31"/>
    <p:sldLayoutId id="2147484108" r:id="rId32"/>
    <p:sldLayoutId id="2147484109" r:id="rId33"/>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7074145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4071" r:id="rId22"/>
    <p:sldLayoutId id="2147483792" r:id="rId23"/>
    <p:sldLayoutId id="2147483793" r:id="rId24"/>
    <p:sldLayoutId id="2147483794" r:id="rId25"/>
    <p:sldLayoutId id="2147483795" r:id="rId26"/>
    <p:sldLayoutId id="2147483796" r:id="rId27"/>
    <p:sldLayoutId id="2147483797" r:id="rId28"/>
    <p:sldLayoutId id="2147483798" r:id="rId29"/>
    <p:sldLayoutId id="2147484061" r:id="rId30"/>
    <p:sldLayoutId id="2147484081" r:id="rId31"/>
    <p:sldLayoutId id="2147484092" r:id="rId32"/>
    <p:sldLayoutId id="2147484093" r:id="rId33"/>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72018850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4072" r:id="rId22"/>
    <p:sldLayoutId id="2147483821" r:id="rId23"/>
    <p:sldLayoutId id="2147483822" r:id="rId24"/>
    <p:sldLayoutId id="2147483823" r:id="rId25"/>
    <p:sldLayoutId id="2147483824" r:id="rId26"/>
    <p:sldLayoutId id="2147483825" r:id="rId27"/>
    <p:sldLayoutId id="2147483826" r:id="rId28"/>
    <p:sldLayoutId id="2147483827" r:id="rId29"/>
    <p:sldLayoutId id="2147484062" r:id="rId30"/>
    <p:sldLayoutId id="2147484082" r:id="rId31"/>
    <p:sldLayoutId id="2147484094" r:id="rId32"/>
    <p:sldLayoutId id="2147484095" r:id="rId33"/>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0808135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4073" r:id="rId22"/>
    <p:sldLayoutId id="2147483850" r:id="rId23"/>
    <p:sldLayoutId id="2147483851" r:id="rId24"/>
    <p:sldLayoutId id="2147483852" r:id="rId25"/>
    <p:sldLayoutId id="2147483853" r:id="rId26"/>
    <p:sldLayoutId id="2147483854" r:id="rId27"/>
    <p:sldLayoutId id="2147483855" r:id="rId28"/>
    <p:sldLayoutId id="2147483856" r:id="rId29"/>
    <p:sldLayoutId id="2147484063" r:id="rId30"/>
    <p:sldLayoutId id="2147484083" r:id="rId31"/>
    <p:sldLayoutId id="2147484096" r:id="rId32"/>
    <p:sldLayoutId id="2147484097" r:id="rId33"/>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563932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4074" r:id="rId22"/>
    <p:sldLayoutId id="2147483879" r:id="rId23"/>
    <p:sldLayoutId id="2147483880" r:id="rId24"/>
    <p:sldLayoutId id="2147483881" r:id="rId25"/>
    <p:sldLayoutId id="2147483882" r:id="rId26"/>
    <p:sldLayoutId id="2147483883" r:id="rId27"/>
    <p:sldLayoutId id="2147483884" r:id="rId28"/>
    <p:sldLayoutId id="2147483885" r:id="rId29"/>
    <p:sldLayoutId id="2147484064" r:id="rId30"/>
    <p:sldLayoutId id="2147484084" r:id="rId31"/>
    <p:sldLayoutId id="2147484098" r:id="rId32"/>
    <p:sldLayoutId id="2147484099" r:id="rId33"/>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3934111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4075" r:id="rId22"/>
    <p:sldLayoutId id="2147483908" r:id="rId23"/>
    <p:sldLayoutId id="2147483909" r:id="rId24"/>
    <p:sldLayoutId id="2147483910" r:id="rId25"/>
    <p:sldLayoutId id="2147483911" r:id="rId26"/>
    <p:sldLayoutId id="2147483912" r:id="rId27"/>
    <p:sldLayoutId id="2147483913" r:id="rId28"/>
    <p:sldLayoutId id="2147483914" r:id="rId29"/>
    <p:sldLayoutId id="2147484065" r:id="rId30"/>
    <p:sldLayoutId id="2147484085" r:id="rId31"/>
    <p:sldLayoutId id="2147484100" r:id="rId32"/>
    <p:sldLayoutId id="2147484101" r:id="rId33"/>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72916544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4076" r:id="rId22"/>
    <p:sldLayoutId id="2147483937" r:id="rId23"/>
    <p:sldLayoutId id="2147483938" r:id="rId24"/>
    <p:sldLayoutId id="2147483939" r:id="rId25"/>
    <p:sldLayoutId id="2147483940" r:id="rId26"/>
    <p:sldLayoutId id="2147483941" r:id="rId27"/>
    <p:sldLayoutId id="2147483942" r:id="rId28"/>
    <p:sldLayoutId id="2147483943" r:id="rId29"/>
    <p:sldLayoutId id="2147484066" r:id="rId30"/>
    <p:sldLayoutId id="2147484086" r:id="rId31"/>
    <p:sldLayoutId id="2147484102" r:id="rId32"/>
    <p:sldLayoutId id="2147484103" r:id="rId33"/>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69636448"/>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4077" r:id="rId22"/>
    <p:sldLayoutId id="2147483966" r:id="rId23"/>
    <p:sldLayoutId id="2147483967" r:id="rId24"/>
    <p:sldLayoutId id="2147483968" r:id="rId25"/>
    <p:sldLayoutId id="2147483969" r:id="rId26"/>
    <p:sldLayoutId id="2147483970" r:id="rId27"/>
    <p:sldLayoutId id="2147483971" r:id="rId28"/>
    <p:sldLayoutId id="2147483972" r:id="rId29"/>
    <p:sldLayoutId id="2147484067" r:id="rId30"/>
    <p:sldLayoutId id="2147484087" r:id="rId31"/>
    <p:sldLayoutId id="2147484104" r:id="rId32"/>
    <p:sldLayoutId id="2147484105" r:id="rId33"/>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1962029"/>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90" r:id="rId17"/>
    <p:sldLayoutId id="2147483991" r:id="rId18"/>
    <p:sldLayoutId id="2147483992" r:id="rId19"/>
    <p:sldLayoutId id="2147483993" r:id="rId20"/>
    <p:sldLayoutId id="2147483994" r:id="rId21"/>
    <p:sldLayoutId id="2147484078" r:id="rId22"/>
    <p:sldLayoutId id="2147483995" r:id="rId23"/>
    <p:sldLayoutId id="2147483996" r:id="rId24"/>
    <p:sldLayoutId id="2147483997" r:id="rId25"/>
    <p:sldLayoutId id="2147483998" r:id="rId26"/>
    <p:sldLayoutId id="2147483999" r:id="rId27"/>
    <p:sldLayoutId id="2147484000" r:id="rId28"/>
    <p:sldLayoutId id="2147484001" r:id="rId29"/>
    <p:sldLayoutId id="2147484068" r:id="rId30"/>
    <p:sldLayoutId id="2147484088" r:id="rId31"/>
    <p:sldLayoutId id="2147484106" r:id="rId32"/>
    <p:sldLayoutId id="2147484107" r:id="rId33"/>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42.xml"/><Relationship Id="rId5" Type="http://schemas.openxmlformats.org/officeDocument/2006/relationships/image" Target="../media/image44.png"/><Relationship Id="rId4" Type="http://schemas.openxmlformats.org/officeDocument/2006/relationships/hyperlink" Target="https://www.ucas.com/careers-advice/how-identify-your-transferable-skills" TargetMode="External"/></Relationships>
</file>

<file path=ppt/slides/_rels/slide21.xml.rels><?xml version="1.0" encoding="UTF-8" standalone="yes"?>
<Relationships xmlns="http://schemas.openxmlformats.org/package/2006/relationships"><Relationship Id="rId3" Type="http://schemas.microsoft.com/office/2018/10/relationships/comments" Target="../comments/modernComment_144_6CED21B8.xml"/><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42.xml"/><Relationship Id="rId4" Type="http://schemas.openxmlformats.org/officeDocument/2006/relationships/hyperlink" Target="https://www.ucas.com/careers-advice/virtual-work-experienc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hyperlink" Target="https://www.ucas.com/careers-advice/cv-builder" TargetMode="External"/><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hyperlink" Target="https://www.ucas.com/careers-advice/how-identify-your-transferable-skill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writing on a book&#10;&#10;Description automatically generated">
            <a:extLst>
              <a:ext uri="{FF2B5EF4-FFF2-40B4-BE49-F238E27FC236}">
                <a16:creationId xmlns:a16="http://schemas.microsoft.com/office/drawing/2014/main" id="{4E027308-6885-8C7F-6589-B4441F4A4C17}"/>
              </a:ext>
            </a:extLst>
          </p:cNvPr>
          <p:cNvPicPr>
            <a:picLocks noGrp="1" noChangeAspect="1"/>
          </p:cNvPicPr>
          <p:nvPr>
            <p:ph type="pic" sz="quarter" idx="13"/>
          </p:nvPr>
        </p:nvPicPr>
        <p:blipFill>
          <a:blip r:embed="rId2"/>
          <a:srcRect l="33425" r="16575"/>
          <a:stretch/>
        </p:blipFill>
        <p:spPr>
          <a:xfrm>
            <a:off x="16256000" y="10"/>
            <a:ext cx="16256000" cy="18287991"/>
          </a:xfrm>
          <a:noFill/>
        </p:spPr>
      </p:pic>
      <p:sp>
        <p:nvSpPr>
          <p:cNvPr id="3" name="Title 2">
            <a:extLst>
              <a:ext uri="{FF2B5EF4-FFF2-40B4-BE49-F238E27FC236}">
                <a16:creationId xmlns:a16="http://schemas.microsoft.com/office/drawing/2014/main" id="{9A14B715-73A4-41CF-58E1-4EA18EB6E5EA}"/>
              </a:ext>
            </a:extLst>
          </p:cNvPr>
          <p:cNvSpPr>
            <a:spLocks noGrp="1"/>
          </p:cNvSpPr>
          <p:nvPr>
            <p:ph type="ctrTitle"/>
          </p:nvPr>
        </p:nvSpPr>
        <p:spPr>
          <a:xfrm>
            <a:off x="1545605" y="3052933"/>
            <a:ext cx="13225352" cy="6091068"/>
          </a:xfrm>
        </p:spPr>
        <p:txBody>
          <a:bodyPr anchor="b">
            <a:normAutofit/>
          </a:bodyPr>
          <a:lstStyle/>
          <a:p>
            <a:r>
              <a:rPr lang="en-GB" err="1"/>
              <a:t>Cv</a:t>
            </a:r>
            <a:r>
              <a:rPr lang="en-GB"/>
              <a:t> builder</a:t>
            </a:r>
          </a:p>
        </p:txBody>
      </p:sp>
      <p:sp>
        <p:nvSpPr>
          <p:cNvPr id="12" name="Subtitle 3">
            <a:extLst>
              <a:ext uri="{FF2B5EF4-FFF2-40B4-BE49-F238E27FC236}">
                <a16:creationId xmlns:a16="http://schemas.microsoft.com/office/drawing/2014/main" id="{AF94156B-0DC7-DAA9-E9A7-34011487FA23}"/>
              </a:ext>
            </a:extLst>
          </p:cNvPr>
          <p:cNvSpPr>
            <a:spLocks noGrp="1"/>
          </p:cNvSpPr>
          <p:nvPr>
            <p:ph type="subTitle" idx="1"/>
          </p:nvPr>
        </p:nvSpPr>
        <p:spPr>
          <a:xfrm>
            <a:off x="1545606" y="10073788"/>
            <a:ext cx="13225352" cy="6874735"/>
          </a:xfrm>
        </p:spPr>
        <p:txBody>
          <a:bodyPr/>
          <a:lstStyle/>
          <a:p>
            <a:r>
              <a:rPr lang="en-US" dirty="0"/>
              <a:t>SUPPORT PACK FOR TEACHERS AND ADVISERS</a:t>
            </a:r>
          </a:p>
          <a:p>
            <a:pPr marL="685800" indent="-685800">
              <a:buFont typeface="Wingdings" panose="05000000000000000000" pitchFamily="2" charset="2"/>
              <a:buChar char="ü"/>
            </a:pPr>
            <a:endParaRPr lang="en-US" dirty="0"/>
          </a:p>
          <a:p>
            <a:pPr marL="685800" indent="-685800">
              <a:buFont typeface="Wingdings" panose="05000000000000000000" pitchFamily="2" charset="2"/>
              <a:buChar char="ü"/>
            </a:pPr>
            <a:r>
              <a:rPr lang="en-US" dirty="0"/>
              <a:t>GATSBY BENCHMARKS 3 and 5</a:t>
            </a:r>
          </a:p>
          <a:p>
            <a:pPr marL="685800" indent="-685800">
              <a:buFont typeface="Wingdings" panose="05000000000000000000" pitchFamily="2" charset="2"/>
              <a:buChar char="ü"/>
            </a:pPr>
            <a:r>
              <a:rPr lang="en-US" dirty="0"/>
              <a:t>CDI FRAMEWORK: MANAGE CAREER/CREATE OPPORTUNITIES</a:t>
            </a:r>
          </a:p>
          <a:p>
            <a:endParaRPr lang="en-US" dirty="0"/>
          </a:p>
        </p:txBody>
      </p:sp>
      <p:sp>
        <p:nvSpPr>
          <p:cNvPr id="5" name="Text Placeholder 4">
            <a:extLst>
              <a:ext uri="{FF2B5EF4-FFF2-40B4-BE49-F238E27FC236}">
                <a16:creationId xmlns:a16="http://schemas.microsoft.com/office/drawing/2014/main" id="{BB14D808-F1C2-44AF-270D-EEF9B84355B6}"/>
              </a:ext>
            </a:extLst>
          </p:cNvPr>
          <p:cNvSpPr>
            <a:spLocks noGrp="1"/>
          </p:cNvSpPr>
          <p:nvPr>
            <p:ph type="body" sz="quarter" idx="10"/>
          </p:nvPr>
        </p:nvSpPr>
        <p:spPr>
          <a:xfrm>
            <a:off x="809625" y="17657763"/>
            <a:ext cx="5542714" cy="498475"/>
          </a:xfrm>
        </p:spPr>
        <p:txBody>
          <a:bodyPr anchor="ctr">
            <a:normAutofit/>
          </a:bodyPr>
          <a:lstStyle/>
          <a:p>
            <a:r>
              <a:rPr lang="en-GB" sz="2600"/>
              <a:t>PUBLIC</a:t>
            </a:r>
          </a:p>
        </p:txBody>
      </p:sp>
    </p:spTree>
    <p:extLst>
      <p:ext uri="{BB962C8B-B14F-4D97-AF65-F5344CB8AC3E}">
        <p14:creationId xmlns:p14="http://schemas.microsoft.com/office/powerpoint/2010/main" val="3907552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B84A1D-DD26-9AB9-9FBB-053A0684B07A}"/>
              </a:ext>
            </a:extLst>
          </p:cNvPr>
          <p:cNvSpPr>
            <a:spLocks noGrp="1"/>
          </p:cNvSpPr>
          <p:nvPr>
            <p:ph type="body" sz="quarter" idx="13"/>
          </p:nvPr>
        </p:nvSpPr>
        <p:spPr/>
        <p:txBody>
          <a:bodyPr/>
          <a:lstStyle/>
          <a:p>
            <a:r>
              <a:rPr lang="en-US" sz="4800"/>
              <a:t>CV stands for Curriculum Vitae which loosely translates from Latin as ‘the course of my life’.</a:t>
            </a:r>
          </a:p>
          <a:p>
            <a:endParaRPr lang="en-GB"/>
          </a:p>
        </p:txBody>
      </p:sp>
      <p:sp>
        <p:nvSpPr>
          <p:cNvPr id="3" name="Text Placeholder 2">
            <a:extLst>
              <a:ext uri="{FF2B5EF4-FFF2-40B4-BE49-F238E27FC236}">
                <a16:creationId xmlns:a16="http://schemas.microsoft.com/office/drawing/2014/main" id="{1CDD567D-C058-BE85-6D88-CB76EE4BA670}"/>
              </a:ext>
            </a:extLst>
          </p:cNvPr>
          <p:cNvSpPr>
            <a:spLocks noGrp="1"/>
          </p:cNvSpPr>
          <p:nvPr>
            <p:ph type="body" sz="quarter" idx="26"/>
          </p:nvPr>
        </p:nvSpPr>
        <p:spPr/>
        <p:txBody>
          <a:bodyPr/>
          <a:lstStyle/>
          <a:p>
            <a:r>
              <a:rPr lang="en-US"/>
              <a:t>But you</a:t>
            </a:r>
            <a:r>
              <a:rPr lang="en-US" sz="4800"/>
              <a:t> don’t need to tell your life story! </a:t>
            </a:r>
            <a:r>
              <a:rPr lang="en-US"/>
              <a:t>A</a:t>
            </a:r>
            <a:r>
              <a:rPr lang="en-US" sz="4800"/>
              <a:t> CV is a succinct collection of all your achievements and important information for employers.</a:t>
            </a:r>
          </a:p>
          <a:p>
            <a:endParaRPr lang="en-GB"/>
          </a:p>
        </p:txBody>
      </p:sp>
      <p:sp>
        <p:nvSpPr>
          <p:cNvPr id="4" name="Text Placeholder 3">
            <a:extLst>
              <a:ext uri="{FF2B5EF4-FFF2-40B4-BE49-F238E27FC236}">
                <a16:creationId xmlns:a16="http://schemas.microsoft.com/office/drawing/2014/main" id="{3073331D-EFF6-DD6F-D8B4-4DAD192D76A2}"/>
              </a:ext>
            </a:extLst>
          </p:cNvPr>
          <p:cNvSpPr>
            <a:spLocks noGrp="1"/>
          </p:cNvSpPr>
          <p:nvPr>
            <p:ph type="body" sz="quarter" idx="28"/>
          </p:nvPr>
        </p:nvSpPr>
        <p:spPr/>
        <p:txBody>
          <a:bodyPr/>
          <a:lstStyle/>
          <a:p>
            <a:r>
              <a:rPr lang="en-US" sz="4800"/>
              <a:t>It is usually up to two pages long, made up of personal details, education and training, work experience, skills, competencies, and volunteering</a:t>
            </a:r>
          </a:p>
          <a:p>
            <a:endParaRPr lang="en-GB"/>
          </a:p>
        </p:txBody>
      </p:sp>
      <p:sp>
        <p:nvSpPr>
          <p:cNvPr id="5" name="Text Placeholder 4">
            <a:extLst>
              <a:ext uri="{FF2B5EF4-FFF2-40B4-BE49-F238E27FC236}">
                <a16:creationId xmlns:a16="http://schemas.microsoft.com/office/drawing/2014/main" id="{7A81C100-0A56-4616-2FB4-1D759E757675}"/>
              </a:ext>
            </a:extLst>
          </p:cNvPr>
          <p:cNvSpPr>
            <a:spLocks noGrp="1"/>
          </p:cNvSpPr>
          <p:nvPr>
            <p:ph type="body" sz="quarter" idx="10"/>
          </p:nvPr>
        </p:nvSpPr>
        <p:spPr/>
        <p:txBody>
          <a:bodyPr/>
          <a:lstStyle/>
          <a:p>
            <a:endParaRPr lang="en-GB"/>
          </a:p>
        </p:txBody>
      </p:sp>
      <p:sp>
        <p:nvSpPr>
          <p:cNvPr id="6" name="Text Placeholder 5">
            <a:extLst>
              <a:ext uri="{FF2B5EF4-FFF2-40B4-BE49-F238E27FC236}">
                <a16:creationId xmlns:a16="http://schemas.microsoft.com/office/drawing/2014/main" id="{E2308FF8-76BB-3757-69E4-68E87E71F08A}"/>
              </a:ext>
            </a:extLst>
          </p:cNvPr>
          <p:cNvSpPr>
            <a:spLocks noGrp="1"/>
          </p:cNvSpPr>
          <p:nvPr>
            <p:ph type="body" sz="quarter" idx="30"/>
          </p:nvPr>
        </p:nvSpPr>
        <p:spPr/>
        <p:txBody>
          <a:bodyPr/>
          <a:lstStyle/>
          <a:p>
            <a:endParaRPr lang="en-GB"/>
          </a:p>
        </p:txBody>
      </p:sp>
      <p:sp>
        <p:nvSpPr>
          <p:cNvPr id="7" name="Text Placeholder 6">
            <a:extLst>
              <a:ext uri="{FF2B5EF4-FFF2-40B4-BE49-F238E27FC236}">
                <a16:creationId xmlns:a16="http://schemas.microsoft.com/office/drawing/2014/main" id="{F3B22B3D-BE50-3098-B10D-0C9F75CAE0CB}"/>
              </a:ext>
            </a:extLst>
          </p:cNvPr>
          <p:cNvSpPr>
            <a:spLocks noGrp="1"/>
          </p:cNvSpPr>
          <p:nvPr>
            <p:ph type="body" sz="quarter" idx="31"/>
          </p:nvPr>
        </p:nvSpPr>
        <p:spPr/>
        <p:txBody>
          <a:bodyPr/>
          <a:lstStyle/>
          <a:p>
            <a:endParaRPr lang="en-GB"/>
          </a:p>
        </p:txBody>
      </p:sp>
      <p:sp>
        <p:nvSpPr>
          <p:cNvPr id="8" name="Title 7">
            <a:extLst>
              <a:ext uri="{FF2B5EF4-FFF2-40B4-BE49-F238E27FC236}">
                <a16:creationId xmlns:a16="http://schemas.microsoft.com/office/drawing/2014/main" id="{5EC65ADC-FB4B-CCF1-7410-475AB528D89E}"/>
              </a:ext>
            </a:extLst>
          </p:cNvPr>
          <p:cNvSpPr>
            <a:spLocks noGrp="1"/>
          </p:cNvSpPr>
          <p:nvPr>
            <p:ph type="title"/>
          </p:nvPr>
        </p:nvSpPr>
        <p:spPr/>
        <p:txBody>
          <a:bodyPr/>
          <a:lstStyle/>
          <a:p>
            <a:r>
              <a:rPr lang="en-GB"/>
              <a:t>WHAT IS A CV?</a:t>
            </a:r>
          </a:p>
        </p:txBody>
      </p:sp>
      <p:sp>
        <p:nvSpPr>
          <p:cNvPr id="9" name="Text Placeholder 8">
            <a:extLst>
              <a:ext uri="{FF2B5EF4-FFF2-40B4-BE49-F238E27FC236}">
                <a16:creationId xmlns:a16="http://schemas.microsoft.com/office/drawing/2014/main" id="{72DB1B0C-2D0A-4EDD-7AA4-AEA6AEBDE48B}"/>
              </a:ext>
            </a:extLst>
          </p:cNvPr>
          <p:cNvSpPr>
            <a:spLocks noGrp="1"/>
          </p:cNvSpPr>
          <p:nvPr>
            <p:ph type="body" sz="quarter" idx="32"/>
          </p:nvPr>
        </p:nvSpPr>
        <p:spPr/>
        <p:txBody>
          <a:bodyPr/>
          <a:lstStyle/>
          <a:p>
            <a:r>
              <a:rPr lang="en-GB"/>
              <a:t>PUBLIC</a:t>
            </a:r>
          </a:p>
        </p:txBody>
      </p:sp>
    </p:spTree>
    <p:extLst>
      <p:ext uri="{BB962C8B-B14F-4D97-AF65-F5344CB8AC3E}">
        <p14:creationId xmlns:p14="http://schemas.microsoft.com/office/powerpoint/2010/main" val="414852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F3CDD-70C8-0BDC-432D-65A69F093DF5}"/>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0FC7B46-4B42-7277-B4B6-7A095BF8E33F}"/>
              </a:ext>
            </a:extLst>
          </p:cNvPr>
          <p:cNvPicPr>
            <a:picLocks noGrp="1" noChangeAspect="1"/>
          </p:cNvPicPr>
          <p:nvPr>
            <p:ph type="pic" sz="quarter" idx="13"/>
          </p:nvPr>
        </p:nvPicPr>
        <p:blipFill>
          <a:blip r:embed="rId3"/>
          <a:srcRect l="3434" r="3434"/>
          <a:stretch/>
        </p:blipFill>
        <p:spPr>
          <a:xfrm>
            <a:off x="17231360" y="10"/>
            <a:ext cx="15280640" cy="16407432"/>
          </a:xfrm>
          <a:noFill/>
        </p:spPr>
      </p:pic>
      <p:sp>
        <p:nvSpPr>
          <p:cNvPr id="3" name="Title 2">
            <a:extLst>
              <a:ext uri="{FF2B5EF4-FFF2-40B4-BE49-F238E27FC236}">
                <a16:creationId xmlns:a16="http://schemas.microsoft.com/office/drawing/2014/main" id="{109F4595-90A3-DDDB-586C-9CDAF5E4DF85}"/>
              </a:ext>
            </a:extLst>
          </p:cNvPr>
          <p:cNvSpPr>
            <a:spLocks noGrp="1"/>
          </p:cNvSpPr>
          <p:nvPr>
            <p:ph type="title"/>
          </p:nvPr>
        </p:nvSpPr>
        <p:spPr>
          <a:xfrm>
            <a:off x="1545605" y="1562735"/>
            <a:ext cx="14710393" cy="3875077"/>
          </a:xfrm>
        </p:spPr>
        <p:txBody>
          <a:bodyPr wrap="square" anchor="b">
            <a:normAutofit/>
          </a:bodyPr>
          <a:lstStyle/>
          <a:p>
            <a:r>
              <a:rPr lang="en-GB"/>
              <a:t>WHY IS A GOOD CV IMPORTANT?</a:t>
            </a:r>
          </a:p>
        </p:txBody>
      </p:sp>
      <p:sp>
        <p:nvSpPr>
          <p:cNvPr id="4" name="Content Placeholder 3">
            <a:extLst>
              <a:ext uri="{FF2B5EF4-FFF2-40B4-BE49-F238E27FC236}">
                <a16:creationId xmlns:a16="http://schemas.microsoft.com/office/drawing/2014/main" id="{FAAA8508-71FB-62E1-4A84-E8E869FBA146}"/>
              </a:ext>
            </a:extLst>
          </p:cNvPr>
          <p:cNvSpPr>
            <a:spLocks noGrp="1"/>
          </p:cNvSpPr>
          <p:nvPr>
            <p:ph idx="1"/>
          </p:nvPr>
        </p:nvSpPr>
        <p:spPr>
          <a:xfrm>
            <a:off x="1545605" y="6476005"/>
            <a:ext cx="14710393" cy="9931435"/>
          </a:xfrm>
        </p:spPr>
        <p:txBody>
          <a:bodyPr>
            <a:normAutofit/>
          </a:bodyPr>
          <a:lstStyle/>
          <a:p>
            <a:endParaRPr lang="en-GB" sz="4000"/>
          </a:p>
          <a:p>
            <a:pPr indent="-609608">
              <a:lnSpc>
                <a:spcPct val="90000"/>
              </a:lnSpc>
              <a:spcAft>
                <a:spcPts val="1600"/>
              </a:spcAft>
              <a:buFont typeface="Arial" panose="020B0604020202020204" pitchFamily="34" charset="0"/>
              <a:buChar char="•"/>
            </a:pPr>
            <a:r>
              <a:rPr lang="en-US" sz="4000"/>
              <a:t>What are the </a:t>
            </a:r>
            <a:r>
              <a:rPr lang="en-US" sz="4000" b="1"/>
              <a:t>top two </a:t>
            </a:r>
            <a:r>
              <a:rPr lang="en-US" sz="4000"/>
              <a:t>reasons you think a CV is important? </a:t>
            </a:r>
          </a:p>
          <a:p>
            <a:pPr indent="-609608">
              <a:lnSpc>
                <a:spcPct val="90000"/>
              </a:lnSpc>
              <a:spcAft>
                <a:spcPts val="1600"/>
              </a:spcAft>
              <a:buFont typeface="Arial" panose="020B0604020202020204" pitchFamily="34" charset="0"/>
              <a:buChar char="•"/>
            </a:pPr>
            <a:r>
              <a:rPr lang="en-US" sz="4000"/>
              <a:t>Share ideas with the person next to you and decide on your    top two to share with the class.</a:t>
            </a:r>
          </a:p>
        </p:txBody>
      </p:sp>
      <p:sp>
        <p:nvSpPr>
          <p:cNvPr id="14" name="Text Placeholder 4">
            <a:extLst>
              <a:ext uri="{FF2B5EF4-FFF2-40B4-BE49-F238E27FC236}">
                <a16:creationId xmlns:a16="http://schemas.microsoft.com/office/drawing/2014/main" id="{3A52B951-51FF-BA0D-CECE-BF461A2F46B6}"/>
              </a:ext>
            </a:extLst>
          </p:cNvPr>
          <p:cNvSpPr>
            <a:spLocks noGrp="1"/>
          </p:cNvSpPr>
          <p:nvPr>
            <p:ph type="body" sz="quarter" idx="10"/>
          </p:nvPr>
        </p:nvSpPr>
        <p:spPr>
          <a:xfrm>
            <a:off x="809625" y="17657763"/>
            <a:ext cx="5542714" cy="498475"/>
          </a:xfrm>
        </p:spPr>
        <p:txBody>
          <a:bodyPr/>
          <a:lstStyle/>
          <a:p>
            <a:r>
              <a:rPr lang="en-US"/>
              <a:t>PUBLIC</a:t>
            </a:r>
          </a:p>
        </p:txBody>
      </p:sp>
    </p:spTree>
    <p:extLst>
      <p:ext uri="{BB962C8B-B14F-4D97-AF65-F5344CB8AC3E}">
        <p14:creationId xmlns:p14="http://schemas.microsoft.com/office/powerpoint/2010/main" val="4188834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2D18E-3FCE-9E6A-215F-D77B9EDD041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0F82D38-0310-8428-133D-12DB25BF0BD6}"/>
              </a:ext>
            </a:extLst>
          </p:cNvPr>
          <p:cNvSpPr>
            <a:spLocks noGrp="1"/>
          </p:cNvSpPr>
          <p:nvPr>
            <p:ph type="body" sz="quarter" idx="13"/>
          </p:nvPr>
        </p:nvSpPr>
        <p:spPr>
          <a:xfrm>
            <a:off x="5417264" y="6106887"/>
            <a:ext cx="25096603" cy="2535194"/>
          </a:xfrm>
        </p:spPr>
        <p:txBody>
          <a:bodyPr/>
          <a:lstStyle/>
          <a:p>
            <a:pPr algn="l" fontAlgn="ctr">
              <a:lnSpc>
                <a:spcPts val="4400"/>
              </a:lnSpc>
              <a:spcBef>
                <a:spcPts val="2000"/>
              </a:spcBef>
              <a:spcAft>
                <a:spcPts val="1600"/>
              </a:spcAft>
            </a:pPr>
            <a:r>
              <a:rPr lang="en-US" sz="4800" b="0" i="0">
                <a:effectLst/>
              </a:rPr>
              <a:t>A CV is your first chance to make a good impression on a potential employer and convince them to hire you. This shows them your skills, competencies and why they should hire you for a role. </a:t>
            </a:r>
          </a:p>
          <a:p>
            <a:endParaRPr lang="en-GB"/>
          </a:p>
        </p:txBody>
      </p:sp>
      <p:sp>
        <p:nvSpPr>
          <p:cNvPr id="3" name="Text Placeholder 2">
            <a:extLst>
              <a:ext uri="{FF2B5EF4-FFF2-40B4-BE49-F238E27FC236}">
                <a16:creationId xmlns:a16="http://schemas.microsoft.com/office/drawing/2014/main" id="{B708DEC5-398B-7C88-C489-C6371B8EB5D8}"/>
              </a:ext>
            </a:extLst>
          </p:cNvPr>
          <p:cNvSpPr>
            <a:spLocks noGrp="1"/>
          </p:cNvSpPr>
          <p:nvPr>
            <p:ph type="body" sz="quarter" idx="26"/>
          </p:nvPr>
        </p:nvSpPr>
        <p:spPr>
          <a:xfrm>
            <a:off x="5417264" y="9858964"/>
            <a:ext cx="25418313" cy="2535194"/>
          </a:xfrm>
        </p:spPr>
        <p:txBody>
          <a:bodyPr/>
          <a:lstStyle/>
          <a:p>
            <a:r>
              <a:rPr lang="en-GB"/>
              <a:t>A CV is a marketing tool that allows you to highlight your skills, achievements, and experience to show why you're the right person for the job. </a:t>
            </a:r>
          </a:p>
          <a:p>
            <a:endParaRPr lang="en-GB"/>
          </a:p>
        </p:txBody>
      </p:sp>
      <p:sp>
        <p:nvSpPr>
          <p:cNvPr id="4" name="Text Placeholder 3">
            <a:extLst>
              <a:ext uri="{FF2B5EF4-FFF2-40B4-BE49-F238E27FC236}">
                <a16:creationId xmlns:a16="http://schemas.microsoft.com/office/drawing/2014/main" id="{3F39CAD4-AB46-27C2-372B-3B179C7BCD4B}"/>
              </a:ext>
            </a:extLst>
          </p:cNvPr>
          <p:cNvSpPr>
            <a:spLocks noGrp="1"/>
          </p:cNvSpPr>
          <p:nvPr>
            <p:ph type="body" sz="quarter" idx="28"/>
          </p:nvPr>
        </p:nvSpPr>
        <p:spPr>
          <a:xfrm>
            <a:off x="5417264" y="13708851"/>
            <a:ext cx="25418313" cy="2535194"/>
          </a:xfrm>
        </p:spPr>
        <p:txBody>
          <a:bodyPr/>
          <a:lstStyle/>
          <a:p>
            <a:r>
              <a:rPr lang="en-GB" sz="4800"/>
              <a:t>An up-to-date CV can help you stay relevant and keep you competitive when applying for jobs or work experience. It can be the difference between getting an interview or not.</a:t>
            </a:r>
          </a:p>
          <a:p>
            <a:endParaRPr lang="en-GB"/>
          </a:p>
        </p:txBody>
      </p:sp>
      <p:sp>
        <p:nvSpPr>
          <p:cNvPr id="5" name="Text Placeholder 4">
            <a:extLst>
              <a:ext uri="{FF2B5EF4-FFF2-40B4-BE49-F238E27FC236}">
                <a16:creationId xmlns:a16="http://schemas.microsoft.com/office/drawing/2014/main" id="{6864C2A5-797B-983D-084E-ED2EDD0FDF0D}"/>
              </a:ext>
            </a:extLst>
          </p:cNvPr>
          <p:cNvSpPr>
            <a:spLocks noGrp="1"/>
          </p:cNvSpPr>
          <p:nvPr>
            <p:ph type="body" sz="quarter" idx="10"/>
          </p:nvPr>
        </p:nvSpPr>
        <p:spPr>
          <a:xfrm>
            <a:off x="1676423" y="5228597"/>
            <a:ext cx="2815132" cy="2815132"/>
          </a:xfrm>
        </p:spPr>
        <p:txBody>
          <a:bodyPr/>
          <a:lstStyle/>
          <a:p>
            <a:endParaRPr lang="en-GB"/>
          </a:p>
        </p:txBody>
      </p:sp>
      <p:sp>
        <p:nvSpPr>
          <p:cNvPr id="6" name="Text Placeholder 5">
            <a:extLst>
              <a:ext uri="{FF2B5EF4-FFF2-40B4-BE49-F238E27FC236}">
                <a16:creationId xmlns:a16="http://schemas.microsoft.com/office/drawing/2014/main" id="{51DC4BB2-DB21-B81F-252B-49AA07B8393A}"/>
              </a:ext>
            </a:extLst>
          </p:cNvPr>
          <p:cNvSpPr>
            <a:spLocks noGrp="1"/>
          </p:cNvSpPr>
          <p:nvPr>
            <p:ph type="body" sz="quarter" idx="30"/>
          </p:nvPr>
        </p:nvSpPr>
        <p:spPr>
          <a:xfrm>
            <a:off x="1676423" y="9248676"/>
            <a:ext cx="2815132" cy="2815132"/>
          </a:xfrm>
        </p:spPr>
        <p:txBody>
          <a:bodyPr/>
          <a:lstStyle/>
          <a:p>
            <a:endParaRPr lang="en-GB"/>
          </a:p>
        </p:txBody>
      </p:sp>
      <p:sp>
        <p:nvSpPr>
          <p:cNvPr id="7" name="Text Placeholder 6">
            <a:extLst>
              <a:ext uri="{FF2B5EF4-FFF2-40B4-BE49-F238E27FC236}">
                <a16:creationId xmlns:a16="http://schemas.microsoft.com/office/drawing/2014/main" id="{3E260962-FFEE-6F5C-04DE-CD3B86EEBB64}"/>
              </a:ext>
            </a:extLst>
          </p:cNvPr>
          <p:cNvSpPr>
            <a:spLocks noGrp="1"/>
          </p:cNvSpPr>
          <p:nvPr>
            <p:ph type="body" sz="quarter" idx="31"/>
          </p:nvPr>
        </p:nvSpPr>
        <p:spPr>
          <a:xfrm>
            <a:off x="1676423" y="13241538"/>
            <a:ext cx="2815132" cy="2815132"/>
          </a:xfrm>
        </p:spPr>
        <p:txBody>
          <a:bodyPr/>
          <a:lstStyle/>
          <a:p>
            <a:endParaRPr lang="en-GB"/>
          </a:p>
        </p:txBody>
      </p:sp>
      <p:sp>
        <p:nvSpPr>
          <p:cNvPr id="8" name="Title 7">
            <a:extLst>
              <a:ext uri="{FF2B5EF4-FFF2-40B4-BE49-F238E27FC236}">
                <a16:creationId xmlns:a16="http://schemas.microsoft.com/office/drawing/2014/main" id="{77F38994-29F2-A7F9-F9A4-4F937B9A5D2A}"/>
              </a:ext>
            </a:extLst>
          </p:cNvPr>
          <p:cNvSpPr>
            <a:spLocks noGrp="1"/>
          </p:cNvSpPr>
          <p:nvPr>
            <p:ph type="title"/>
          </p:nvPr>
        </p:nvSpPr>
        <p:spPr/>
        <p:txBody>
          <a:bodyPr/>
          <a:lstStyle/>
          <a:p>
            <a:r>
              <a:rPr lang="en-GB"/>
              <a:t>WHAT makes a good CV?</a:t>
            </a:r>
          </a:p>
        </p:txBody>
      </p:sp>
      <p:sp>
        <p:nvSpPr>
          <p:cNvPr id="9" name="Text Placeholder 8">
            <a:extLst>
              <a:ext uri="{FF2B5EF4-FFF2-40B4-BE49-F238E27FC236}">
                <a16:creationId xmlns:a16="http://schemas.microsoft.com/office/drawing/2014/main" id="{2C9C0007-8F6F-D3B8-9B13-C15EEADBAC93}"/>
              </a:ext>
            </a:extLst>
          </p:cNvPr>
          <p:cNvSpPr>
            <a:spLocks noGrp="1"/>
          </p:cNvSpPr>
          <p:nvPr>
            <p:ph type="body" sz="quarter" idx="32"/>
          </p:nvPr>
        </p:nvSpPr>
        <p:spPr/>
        <p:txBody>
          <a:bodyPr/>
          <a:lstStyle/>
          <a:p>
            <a:r>
              <a:rPr lang="en-GB"/>
              <a:t>PUBLIC</a:t>
            </a:r>
          </a:p>
        </p:txBody>
      </p:sp>
    </p:spTree>
    <p:extLst>
      <p:ext uri="{BB962C8B-B14F-4D97-AF65-F5344CB8AC3E}">
        <p14:creationId xmlns:p14="http://schemas.microsoft.com/office/powerpoint/2010/main" val="2829392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BF572-20BB-6BC5-E9EA-EC694326814A}"/>
              </a:ext>
            </a:extLst>
          </p:cNvPr>
          <p:cNvSpPr>
            <a:spLocks noGrp="1"/>
          </p:cNvSpPr>
          <p:nvPr>
            <p:ph type="title"/>
          </p:nvPr>
        </p:nvSpPr>
        <p:spPr/>
        <p:txBody>
          <a:bodyPr/>
          <a:lstStyle/>
          <a:p>
            <a:r>
              <a:rPr lang="en-GB"/>
              <a:t>Before you start here’s some top tips</a:t>
            </a:r>
          </a:p>
        </p:txBody>
      </p:sp>
      <p:sp>
        <p:nvSpPr>
          <p:cNvPr id="3" name="Text Placeholder 2">
            <a:extLst>
              <a:ext uri="{FF2B5EF4-FFF2-40B4-BE49-F238E27FC236}">
                <a16:creationId xmlns:a16="http://schemas.microsoft.com/office/drawing/2014/main" id="{13761141-1C36-29B4-5920-87A9E3A3B796}"/>
              </a:ext>
            </a:extLst>
          </p:cNvPr>
          <p:cNvSpPr>
            <a:spLocks noGrp="1"/>
          </p:cNvSpPr>
          <p:nvPr>
            <p:ph type="body" sz="quarter" idx="10"/>
          </p:nvPr>
        </p:nvSpPr>
        <p:spPr>
          <a:xfrm>
            <a:off x="1619477" y="5776803"/>
            <a:ext cx="1800000" cy="1800000"/>
          </a:xfrm>
        </p:spPr>
        <p:txBody>
          <a:bodyPr/>
          <a:lstStyle/>
          <a:p>
            <a:endParaRPr lang="en-GB"/>
          </a:p>
        </p:txBody>
      </p:sp>
      <p:sp>
        <p:nvSpPr>
          <p:cNvPr id="4" name="Text Placeholder 3">
            <a:extLst>
              <a:ext uri="{FF2B5EF4-FFF2-40B4-BE49-F238E27FC236}">
                <a16:creationId xmlns:a16="http://schemas.microsoft.com/office/drawing/2014/main" id="{8E631796-704A-5F7B-0FB7-7ADA9D7CA05F}"/>
              </a:ext>
            </a:extLst>
          </p:cNvPr>
          <p:cNvSpPr>
            <a:spLocks noGrp="1"/>
          </p:cNvSpPr>
          <p:nvPr>
            <p:ph type="body" sz="quarter" idx="11"/>
          </p:nvPr>
        </p:nvSpPr>
        <p:spPr>
          <a:xfrm>
            <a:off x="1619477" y="9239207"/>
            <a:ext cx="1800000" cy="1800000"/>
          </a:xfrm>
        </p:spPr>
        <p:txBody>
          <a:bodyPr/>
          <a:lstStyle/>
          <a:p>
            <a:endParaRPr lang="en-GB"/>
          </a:p>
        </p:txBody>
      </p:sp>
      <p:sp>
        <p:nvSpPr>
          <p:cNvPr id="5" name="Text Placeholder 4">
            <a:extLst>
              <a:ext uri="{FF2B5EF4-FFF2-40B4-BE49-F238E27FC236}">
                <a16:creationId xmlns:a16="http://schemas.microsoft.com/office/drawing/2014/main" id="{9BD3C9F8-C5F2-D0AE-93CB-B7411405FAD7}"/>
              </a:ext>
            </a:extLst>
          </p:cNvPr>
          <p:cNvSpPr>
            <a:spLocks noGrp="1"/>
          </p:cNvSpPr>
          <p:nvPr>
            <p:ph type="body" sz="quarter" idx="12"/>
          </p:nvPr>
        </p:nvSpPr>
        <p:spPr>
          <a:xfrm>
            <a:off x="1631253" y="12701611"/>
            <a:ext cx="1800000" cy="1800000"/>
          </a:xfrm>
        </p:spPr>
        <p:txBody>
          <a:bodyPr/>
          <a:lstStyle/>
          <a:p>
            <a:endParaRPr lang="en-GB"/>
          </a:p>
        </p:txBody>
      </p:sp>
      <p:sp>
        <p:nvSpPr>
          <p:cNvPr id="6" name="Text Placeholder 5">
            <a:extLst>
              <a:ext uri="{FF2B5EF4-FFF2-40B4-BE49-F238E27FC236}">
                <a16:creationId xmlns:a16="http://schemas.microsoft.com/office/drawing/2014/main" id="{681FC44E-9DAA-F1A3-95F2-7DC5990C9B29}"/>
              </a:ext>
            </a:extLst>
          </p:cNvPr>
          <p:cNvSpPr>
            <a:spLocks noGrp="1"/>
          </p:cNvSpPr>
          <p:nvPr>
            <p:ph type="body" sz="quarter" idx="13"/>
          </p:nvPr>
        </p:nvSpPr>
        <p:spPr/>
        <p:txBody>
          <a:bodyPr>
            <a:normAutofit fontScale="92500" lnSpcReduction="10000"/>
          </a:bodyPr>
          <a:lstStyle/>
          <a:p>
            <a:r>
              <a:rPr lang="en-GB"/>
              <a:t>Keep it clear and easy to read: Employers have lots of CVs to read and need to decide quickly who to interview.</a:t>
            </a:r>
          </a:p>
          <a:p>
            <a:endParaRPr lang="en-GB"/>
          </a:p>
        </p:txBody>
      </p:sp>
      <p:sp>
        <p:nvSpPr>
          <p:cNvPr id="7" name="Text Placeholder 6">
            <a:extLst>
              <a:ext uri="{FF2B5EF4-FFF2-40B4-BE49-F238E27FC236}">
                <a16:creationId xmlns:a16="http://schemas.microsoft.com/office/drawing/2014/main" id="{411F1301-47A5-C63A-4795-89F2B62A7CCC}"/>
              </a:ext>
            </a:extLst>
          </p:cNvPr>
          <p:cNvSpPr>
            <a:spLocks noGrp="1"/>
          </p:cNvSpPr>
          <p:nvPr>
            <p:ph type="body" sz="quarter" idx="16"/>
          </p:nvPr>
        </p:nvSpPr>
        <p:spPr>
          <a:xfrm>
            <a:off x="17572264" y="5761431"/>
            <a:ext cx="1800000" cy="1800000"/>
          </a:xfrm>
        </p:spPr>
        <p:txBody>
          <a:bodyPr/>
          <a:lstStyle/>
          <a:p>
            <a:endParaRPr lang="en-GB"/>
          </a:p>
        </p:txBody>
      </p:sp>
      <p:sp>
        <p:nvSpPr>
          <p:cNvPr id="8" name="Text Placeholder 7">
            <a:extLst>
              <a:ext uri="{FF2B5EF4-FFF2-40B4-BE49-F238E27FC236}">
                <a16:creationId xmlns:a16="http://schemas.microsoft.com/office/drawing/2014/main" id="{F69DE89C-E6A1-A6C6-4D67-6D28EDA7BE47}"/>
              </a:ext>
            </a:extLst>
          </p:cNvPr>
          <p:cNvSpPr>
            <a:spLocks noGrp="1"/>
          </p:cNvSpPr>
          <p:nvPr>
            <p:ph type="body" sz="quarter" idx="17"/>
          </p:nvPr>
        </p:nvSpPr>
        <p:spPr>
          <a:xfrm>
            <a:off x="17572264" y="9144000"/>
            <a:ext cx="1800000" cy="1800000"/>
          </a:xfrm>
        </p:spPr>
        <p:txBody>
          <a:bodyPr/>
          <a:lstStyle/>
          <a:p>
            <a:endParaRPr lang="en-GB"/>
          </a:p>
        </p:txBody>
      </p:sp>
      <p:sp>
        <p:nvSpPr>
          <p:cNvPr id="9" name="Text Placeholder 8">
            <a:extLst>
              <a:ext uri="{FF2B5EF4-FFF2-40B4-BE49-F238E27FC236}">
                <a16:creationId xmlns:a16="http://schemas.microsoft.com/office/drawing/2014/main" id="{BF28F9C9-4C74-ABA4-8160-87FCE8907009}"/>
              </a:ext>
            </a:extLst>
          </p:cNvPr>
          <p:cNvSpPr>
            <a:spLocks noGrp="1"/>
          </p:cNvSpPr>
          <p:nvPr>
            <p:ph type="body" sz="quarter" idx="18"/>
          </p:nvPr>
        </p:nvSpPr>
        <p:spPr>
          <a:xfrm>
            <a:off x="17572264" y="12701611"/>
            <a:ext cx="1800000" cy="1800000"/>
          </a:xfrm>
        </p:spPr>
        <p:txBody>
          <a:bodyPr/>
          <a:lstStyle/>
          <a:p>
            <a:endParaRPr lang="en-GB"/>
          </a:p>
        </p:txBody>
      </p:sp>
      <p:sp>
        <p:nvSpPr>
          <p:cNvPr id="11" name="Text Placeholder 10">
            <a:extLst>
              <a:ext uri="{FF2B5EF4-FFF2-40B4-BE49-F238E27FC236}">
                <a16:creationId xmlns:a16="http://schemas.microsoft.com/office/drawing/2014/main" id="{44C36A77-9382-5A86-8F80-0A67C3AEBDCC}"/>
              </a:ext>
            </a:extLst>
          </p:cNvPr>
          <p:cNvSpPr>
            <a:spLocks noGrp="1"/>
          </p:cNvSpPr>
          <p:nvPr>
            <p:ph type="body" sz="quarter" idx="23"/>
          </p:nvPr>
        </p:nvSpPr>
        <p:spPr/>
        <p:txBody>
          <a:bodyPr>
            <a:normAutofit fontScale="92500" lnSpcReduction="10000"/>
          </a:bodyPr>
          <a:lstStyle/>
          <a:p>
            <a:r>
              <a:rPr lang="en-GB"/>
              <a:t>Think of ALL the things you have done. Work experience, volunteering, holidays jobs, sports teams etc.</a:t>
            </a:r>
          </a:p>
          <a:p>
            <a:endParaRPr lang="en-GB"/>
          </a:p>
        </p:txBody>
      </p:sp>
      <p:sp>
        <p:nvSpPr>
          <p:cNvPr id="12" name="Text Placeholder 11">
            <a:extLst>
              <a:ext uri="{FF2B5EF4-FFF2-40B4-BE49-F238E27FC236}">
                <a16:creationId xmlns:a16="http://schemas.microsoft.com/office/drawing/2014/main" id="{3351988D-9C4D-F6DE-325A-92F51D1C31B2}"/>
              </a:ext>
            </a:extLst>
          </p:cNvPr>
          <p:cNvSpPr>
            <a:spLocks noGrp="1"/>
          </p:cNvSpPr>
          <p:nvPr>
            <p:ph type="body" sz="quarter" idx="24"/>
          </p:nvPr>
        </p:nvSpPr>
        <p:spPr/>
        <p:txBody>
          <a:bodyPr/>
          <a:lstStyle/>
          <a:p>
            <a:r>
              <a:rPr lang="en-GB" sz="4400"/>
              <a:t>Don’t be too generic; make it specific to you and your skills. Sell yourself</a:t>
            </a:r>
            <a:r>
              <a:rPr lang="en-GB"/>
              <a:t>! </a:t>
            </a:r>
          </a:p>
          <a:p>
            <a:endParaRPr lang="en-GB"/>
          </a:p>
        </p:txBody>
      </p:sp>
      <p:sp>
        <p:nvSpPr>
          <p:cNvPr id="13" name="Text Placeholder 12">
            <a:extLst>
              <a:ext uri="{FF2B5EF4-FFF2-40B4-BE49-F238E27FC236}">
                <a16:creationId xmlns:a16="http://schemas.microsoft.com/office/drawing/2014/main" id="{F11DE0D0-6C3D-9DA7-EE48-CD01B04C3BF9}"/>
              </a:ext>
            </a:extLst>
          </p:cNvPr>
          <p:cNvSpPr>
            <a:spLocks noGrp="1"/>
          </p:cNvSpPr>
          <p:nvPr>
            <p:ph type="body" sz="quarter" idx="25"/>
          </p:nvPr>
        </p:nvSpPr>
        <p:spPr/>
        <p:txBody>
          <a:bodyPr/>
          <a:lstStyle/>
          <a:p>
            <a:r>
              <a:rPr lang="en-GB" sz="4400"/>
              <a:t>Keep it short: Aim for no more than two pages.</a:t>
            </a:r>
          </a:p>
          <a:p>
            <a:endParaRPr lang="en-GB"/>
          </a:p>
        </p:txBody>
      </p:sp>
      <p:sp>
        <p:nvSpPr>
          <p:cNvPr id="14" name="Text Placeholder 13">
            <a:extLst>
              <a:ext uri="{FF2B5EF4-FFF2-40B4-BE49-F238E27FC236}">
                <a16:creationId xmlns:a16="http://schemas.microsoft.com/office/drawing/2014/main" id="{D2DD9FA4-0C0F-E4E4-7551-5C58CD172602}"/>
              </a:ext>
            </a:extLst>
          </p:cNvPr>
          <p:cNvSpPr>
            <a:spLocks noGrp="1"/>
          </p:cNvSpPr>
          <p:nvPr>
            <p:ph type="body" sz="quarter" idx="26"/>
          </p:nvPr>
        </p:nvSpPr>
        <p:spPr/>
        <p:txBody>
          <a:bodyPr>
            <a:normAutofit fontScale="92500" lnSpcReduction="10000"/>
          </a:bodyPr>
          <a:lstStyle/>
          <a:p>
            <a:r>
              <a:rPr lang="en-GB"/>
              <a:t>Be honest: Don't lie, as employers often run background checks and will verify your work experience and qualifications. </a:t>
            </a:r>
          </a:p>
          <a:p>
            <a:endParaRPr lang="en-GB"/>
          </a:p>
        </p:txBody>
      </p:sp>
      <p:sp>
        <p:nvSpPr>
          <p:cNvPr id="15" name="Text Placeholder 14">
            <a:extLst>
              <a:ext uri="{FF2B5EF4-FFF2-40B4-BE49-F238E27FC236}">
                <a16:creationId xmlns:a16="http://schemas.microsoft.com/office/drawing/2014/main" id="{08834529-7578-4B87-62EF-2FE0866F0142}"/>
              </a:ext>
            </a:extLst>
          </p:cNvPr>
          <p:cNvSpPr>
            <a:spLocks noGrp="1"/>
          </p:cNvSpPr>
          <p:nvPr>
            <p:ph type="body" sz="quarter" idx="27"/>
          </p:nvPr>
        </p:nvSpPr>
        <p:spPr/>
        <p:txBody>
          <a:bodyPr/>
          <a:lstStyle/>
          <a:p>
            <a:r>
              <a:rPr lang="en-GB" sz="4400"/>
              <a:t>Use bullet points: Bullet points make it easier to scan for key skills.</a:t>
            </a:r>
          </a:p>
          <a:p>
            <a:endParaRPr lang="en-GB"/>
          </a:p>
        </p:txBody>
      </p:sp>
    </p:spTree>
    <p:extLst>
      <p:ext uri="{BB962C8B-B14F-4D97-AF65-F5344CB8AC3E}">
        <p14:creationId xmlns:p14="http://schemas.microsoft.com/office/powerpoint/2010/main" val="2786055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itting on a couch using a computer&#10;&#10;Description automatically generated">
            <a:extLst>
              <a:ext uri="{FF2B5EF4-FFF2-40B4-BE49-F238E27FC236}">
                <a16:creationId xmlns:a16="http://schemas.microsoft.com/office/drawing/2014/main" id="{EFDF0315-8B18-50AD-41CA-58342D30DDE0}"/>
              </a:ext>
            </a:extLst>
          </p:cNvPr>
          <p:cNvPicPr>
            <a:picLocks noChangeAspect="1"/>
          </p:cNvPicPr>
          <p:nvPr/>
        </p:nvPicPr>
        <p:blipFill>
          <a:blip r:embed="rId3"/>
          <a:srcRect l="13136" r="36864"/>
          <a:stretch/>
        </p:blipFill>
        <p:spPr>
          <a:xfrm>
            <a:off x="16256000" y="10"/>
            <a:ext cx="16256000" cy="18287990"/>
          </a:xfrm>
          <a:prstGeom prst="rect">
            <a:avLst/>
          </a:prstGeom>
          <a:noFill/>
        </p:spPr>
      </p:pic>
      <p:sp>
        <p:nvSpPr>
          <p:cNvPr id="14" name="Content Placeholder 2">
            <a:extLst>
              <a:ext uri="{FF2B5EF4-FFF2-40B4-BE49-F238E27FC236}">
                <a16:creationId xmlns:a16="http://schemas.microsoft.com/office/drawing/2014/main" id="{F1FCF540-7D6B-1126-1178-A02CD2583629}"/>
              </a:ext>
            </a:extLst>
          </p:cNvPr>
          <p:cNvSpPr>
            <a:spLocks noGrp="1"/>
          </p:cNvSpPr>
          <p:nvPr>
            <p:ph idx="1"/>
          </p:nvPr>
        </p:nvSpPr>
        <p:spPr>
          <a:xfrm>
            <a:off x="4005920" y="7327665"/>
            <a:ext cx="11045670" cy="2717611"/>
          </a:xfrm>
        </p:spPr>
        <p:txBody>
          <a:bodyPr/>
          <a:lstStyle/>
          <a:p>
            <a:r>
              <a:rPr lang="en-US" sz="4400"/>
              <a:t>LOGIN TO YOUR UCAS HUB ACCOUNT OR REGISTER TODAY IT’S QUICK AND SIMPLE.</a:t>
            </a:r>
          </a:p>
        </p:txBody>
      </p:sp>
      <p:sp>
        <p:nvSpPr>
          <p:cNvPr id="16" name="Content Placeholder 3">
            <a:extLst>
              <a:ext uri="{FF2B5EF4-FFF2-40B4-BE49-F238E27FC236}">
                <a16:creationId xmlns:a16="http://schemas.microsoft.com/office/drawing/2014/main" id="{1E54F38A-076E-3A15-2A56-D5CC5D66F51C}"/>
              </a:ext>
            </a:extLst>
          </p:cNvPr>
          <p:cNvSpPr>
            <a:spLocks noGrp="1"/>
          </p:cNvSpPr>
          <p:nvPr>
            <p:ph idx="18"/>
          </p:nvPr>
        </p:nvSpPr>
        <p:spPr>
          <a:xfrm>
            <a:off x="3973317" y="10870118"/>
            <a:ext cx="11045670" cy="2717611"/>
          </a:xfrm>
        </p:spPr>
        <p:txBody>
          <a:bodyPr/>
          <a:lstStyle/>
          <a:p>
            <a:r>
              <a:rPr lang="en-US" sz="4400"/>
              <a:t>USE YOUR SCHOOL EMAIL ADDRESS SO YOU CAN ACCESS THE VERIFICATION CODES.</a:t>
            </a:r>
          </a:p>
        </p:txBody>
      </p:sp>
      <p:sp>
        <p:nvSpPr>
          <p:cNvPr id="2" name="Title 1">
            <a:extLst>
              <a:ext uri="{FF2B5EF4-FFF2-40B4-BE49-F238E27FC236}">
                <a16:creationId xmlns:a16="http://schemas.microsoft.com/office/drawing/2014/main" id="{BFF36C83-90C7-496E-518C-9B0B4E1320E3}"/>
              </a:ext>
            </a:extLst>
          </p:cNvPr>
          <p:cNvSpPr>
            <a:spLocks noGrp="1"/>
          </p:cNvSpPr>
          <p:nvPr>
            <p:ph type="title"/>
          </p:nvPr>
        </p:nvSpPr>
        <p:spPr>
          <a:xfrm>
            <a:off x="1545605" y="1562735"/>
            <a:ext cx="13505985" cy="3875077"/>
          </a:xfrm>
        </p:spPr>
        <p:txBody>
          <a:bodyPr wrap="square" anchor="b">
            <a:normAutofit/>
          </a:bodyPr>
          <a:lstStyle/>
          <a:p>
            <a:r>
              <a:rPr lang="en-GB" sz="13900"/>
              <a:t>How do we start?</a:t>
            </a:r>
          </a:p>
        </p:txBody>
      </p:sp>
      <p:sp>
        <p:nvSpPr>
          <p:cNvPr id="3" name="Text Placeholder 2">
            <a:extLst>
              <a:ext uri="{FF2B5EF4-FFF2-40B4-BE49-F238E27FC236}">
                <a16:creationId xmlns:a16="http://schemas.microsoft.com/office/drawing/2014/main" id="{AC8641D8-CE34-D768-EAA5-890BE55026C4}"/>
              </a:ext>
            </a:extLst>
          </p:cNvPr>
          <p:cNvSpPr>
            <a:spLocks noGrp="1"/>
          </p:cNvSpPr>
          <p:nvPr>
            <p:ph type="body" sz="quarter" idx="10"/>
          </p:nvPr>
        </p:nvSpPr>
        <p:spPr>
          <a:xfrm>
            <a:off x="809625" y="17657763"/>
            <a:ext cx="5542714" cy="498475"/>
          </a:xfrm>
        </p:spPr>
        <p:txBody>
          <a:bodyPr anchor="ctr">
            <a:normAutofit/>
          </a:bodyPr>
          <a:lstStyle/>
          <a:p>
            <a:r>
              <a:rPr lang="en-GB" sz="2600"/>
              <a:t>PUBLIC</a:t>
            </a:r>
          </a:p>
        </p:txBody>
      </p:sp>
      <p:sp>
        <p:nvSpPr>
          <p:cNvPr id="10" name="Content Placeholder 3">
            <a:extLst>
              <a:ext uri="{FF2B5EF4-FFF2-40B4-BE49-F238E27FC236}">
                <a16:creationId xmlns:a16="http://schemas.microsoft.com/office/drawing/2014/main" id="{AC0AA0ED-226A-1091-46A3-EF41143D7411}"/>
              </a:ext>
            </a:extLst>
          </p:cNvPr>
          <p:cNvSpPr txBox="1">
            <a:spLocks/>
          </p:cNvSpPr>
          <p:nvPr/>
        </p:nvSpPr>
        <p:spPr>
          <a:xfrm>
            <a:off x="4005920" y="14608681"/>
            <a:ext cx="11045670" cy="2717611"/>
          </a:xfrm>
          <a:prstGeom prst="rect">
            <a:avLst/>
          </a:prstGeom>
        </p:spPr>
        <p:txBody>
          <a:bodyPr vert="horz" lIns="91440" tIns="45720" rIns="91440" bIns="45720" numCol="1" spcCol="972000" rtlCol="0">
            <a:noAutofit/>
          </a:bodyPr>
          <a:lstStyle>
            <a:lvl1pPr marL="0" indent="0" algn="l" defTabSz="2438430" rtl="0" eaLnBrk="1" latinLnBrk="0" hangingPunct="1">
              <a:lnSpc>
                <a:spcPct val="90000"/>
              </a:lnSpc>
              <a:spcBef>
                <a:spcPts val="2667"/>
              </a:spcBef>
              <a:buFont typeface="Arial" panose="020B0604020202020204" pitchFamily="34" charset="0"/>
              <a:buNone/>
              <a:defRPr sz="32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lgn="l" defTabSz="2438430" rtl="0" eaLnBrk="1" latinLnBrk="0" hangingPunct="1">
              <a:lnSpc>
                <a:spcPct val="90000"/>
              </a:lnSpc>
              <a:spcBef>
                <a:spcPts val="1333"/>
              </a:spcBef>
              <a:buFont typeface="Arial" panose="020B0604020202020204" pitchFamily="34" charset="0"/>
              <a:buNone/>
              <a:defRPr sz="6400" b="0" i="0" kern="120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lgn="l" defTabSz="2438430" rtl="0" eaLnBrk="1" latinLnBrk="0" hangingPunct="1">
              <a:lnSpc>
                <a:spcPct val="90000"/>
              </a:lnSpc>
              <a:spcBef>
                <a:spcPts val="1333"/>
              </a:spcBef>
              <a:buFont typeface="Arial" panose="020B0604020202020204" pitchFamily="34" charset="0"/>
              <a:buNone/>
              <a:defRPr sz="5333" b="0" i="0" kern="120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lgn="l" defTabSz="2438430" rtl="0" eaLnBrk="1" latinLnBrk="0" hangingPunct="1">
              <a:lnSpc>
                <a:spcPct val="90000"/>
              </a:lnSpc>
              <a:spcBef>
                <a:spcPts val="1333"/>
              </a:spcBef>
              <a:buFont typeface="Arial" panose="020B0604020202020204" pitchFamily="34" charset="0"/>
              <a:buNone/>
              <a:defRPr sz="4800" b="0" i="0" kern="120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lgn="l" defTabSz="2438430" rtl="0" eaLnBrk="1" latinLnBrk="0" hangingPunct="1">
              <a:lnSpc>
                <a:spcPct val="90000"/>
              </a:lnSpc>
              <a:spcBef>
                <a:spcPts val="1333"/>
              </a:spcBef>
              <a:buFont typeface="Arial" panose="020B0604020202020204" pitchFamily="34" charset="0"/>
              <a:buNone/>
              <a:defRPr sz="4800" b="0" i="0" kern="120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r>
              <a:rPr lang="en-US" sz="4400"/>
              <a:t>CLICK ON THE CV BUILDER TILE.</a:t>
            </a:r>
          </a:p>
        </p:txBody>
      </p:sp>
    </p:spTree>
    <p:extLst>
      <p:ext uri="{BB962C8B-B14F-4D97-AF65-F5344CB8AC3E}">
        <p14:creationId xmlns:p14="http://schemas.microsoft.com/office/powerpoint/2010/main" val="3183529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9C9A32-D4F2-1BB5-A3AD-39666D3AD9A0}"/>
              </a:ext>
            </a:extLst>
          </p:cNvPr>
          <p:cNvSpPr/>
          <p:nvPr/>
        </p:nvSpPr>
        <p:spPr>
          <a:xfrm>
            <a:off x="809625" y="4571999"/>
            <a:ext cx="31702375" cy="137160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6DC2382-DF49-7E29-9782-794A07D2C1A4}"/>
              </a:ext>
            </a:extLst>
          </p:cNvPr>
          <p:cNvSpPr>
            <a:spLocks noGrp="1"/>
          </p:cNvSpPr>
          <p:nvPr>
            <p:ph type="title"/>
          </p:nvPr>
        </p:nvSpPr>
        <p:spPr/>
        <p:txBody>
          <a:bodyPr/>
          <a:lstStyle/>
          <a:p>
            <a:r>
              <a:rPr lang="en-GB"/>
              <a:t>UCAS CV BUILDER</a:t>
            </a:r>
          </a:p>
        </p:txBody>
      </p:sp>
      <p:pic>
        <p:nvPicPr>
          <p:cNvPr id="5" name="Picture 4">
            <a:extLst>
              <a:ext uri="{FF2B5EF4-FFF2-40B4-BE49-F238E27FC236}">
                <a16:creationId xmlns:a16="http://schemas.microsoft.com/office/drawing/2014/main" id="{E1C643BE-8390-B9C8-4158-7DF6791D9001}"/>
              </a:ext>
            </a:extLst>
          </p:cNvPr>
          <p:cNvPicPr>
            <a:picLocks noChangeAspect="1"/>
          </p:cNvPicPr>
          <p:nvPr/>
        </p:nvPicPr>
        <p:blipFill>
          <a:blip r:embed="rId3"/>
          <a:stretch>
            <a:fillRect/>
          </a:stretch>
        </p:blipFill>
        <p:spPr>
          <a:xfrm>
            <a:off x="17260732" y="924948"/>
            <a:ext cx="10949982" cy="16438103"/>
          </a:xfrm>
          <a:prstGeom prst="rect">
            <a:avLst/>
          </a:prstGeom>
        </p:spPr>
      </p:pic>
      <p:pic>
        <p:nvPicPr>
          <p:cNvPr id="8" name="Picture 7">
            <a:extLst>
              <a:ext uri="{FF2B5EF4-FFF2-40B4-BE49-F238E27FC236}">
                <a16:creationId xmlns:a16="http://schemas.microsoft.com/office/drawing/2014/main" id="{62DD9B95-AF46-A7E1-AA0C-A251DAD9306E}"/>
              </a:ext>
            </a:extLst>
          </p:cNvPr>
          <p:cNvPicPr>
            <a:picLocks noChangeAspect="1"/>
          </p:cNvPicPr>
          <p:nvPr/>
        </p:nvPicPr>
        <p:blipFill>
          <a:blip r:embed="rId4"/>
          <a:stretch>
            <a:fillRect/>
          </a:stretch>
        </p:blipFill>
        <p:spPr>
          <a:xfrm>
            <a:off x="2289005" y="6523095"/>
            <a:ext cx="12962264" cy="9813807"/>
          </a:xfrm>
          <a:prstGeom prst="rect">
            <a:avLst/>
          </a:prstGeom>
          <a:noFill/>
          <a:ln w="88900">
            <a:noFill/>
          </a:ln>
        </p:spPr>
      </p:pic>
    </p:spTree>
    <p:extLst>
      <p:ext uri="{BB962C8B-B14F-4D97-AF65-F5344CB8AC3E}">
        <p14:creationId xmlns:p14="http://schemas.microsoft.com/office/powerpoint/2010/main" val="3403630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D3C23-8071-65F1-F039-C962FAFDD6F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849A239-B0E9-CB3D-0151-8017AC12A6E2}"/>
              </a:ext>
            </a:extLst>
          </p:cNvPr>
          <p:cNvSpPr/>
          <p:nvPr/>
        </p:nvSpPr>
        <p:spPr>
          <a:xfrm>
            <a:off x="809625" y="4571999"/>
            <a:ext cx="31702375" cy="137160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BE09343-1DE6-F4C0-7700-BA4584871EC3}"/>
              </a:ext>
            </a:extLst>
          </p:cNvPr>
          <p:cNvSpPr>
            <a:spLocks noGrp="1"/>
          </p:cNvSpPr>
          <p:nvPr>
            <p:ph type="title"/>
          </p:nvPr>
        </p:nvSpPr>
        <p:spPr/>
        <p:txBody>
          <a:bodyPr/>
          <a:lstStyle/>
          <a:p>
            <a:r>
              <a:rPr lang="en-GB"/>
              <a:t>PERSONAL DETAILS</a:t>
            </a:r>
          </a:p>
        </p:txBody>
      </p:sp>
      <p:pic>
        <p:nvPicPr>
          <p:cNvPr id="5" name="Picture 4">
            <a:extLst>
              <a:ext uri="{FF2B5EF4-FFF2-40B4-BE49-F238E27FC236}">
                <a16:creationId xmlns:a16="http://schemas.microsoft.com/office/drawing/2014/main" id="{6551E10F-98FA-77EE-7A62-D741F6D2AC7F}"/>
              </a:ext>
            </a:extLst>
          </p:cNvPr>
          <p:cNvPicPr>
            <a:picLocks noChangeAspect="1"/>
          </p:cNvPicPr>
          <p:nvPr/>
        </p:nvPicPr>
        <p:blipFill>
          <a:blip r:embed="rId3"/>
          <a:stretch>
            <a:fillRect/>
          </a:stretch>
        </p:blipFill>
        <p:spPr>
          <a:xfrm>
            <a:off x="17260732" y="924948"/>
            <a:ext cx="10949982" cy="16438103"/>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D4C61A1F-2054-38B4-F060-FA958D9263C5}"/>
              </a:ext>
            </a:extLst>
          </p:cNvPr>
          <p:cNvPicPr>
            <a:picLocks noChangeAspect="1"/>
          </p:cNvPicPr>
          <p:nvPr/>
        </p:nvPicPr>
        <p:blipFill>
          <a:blip r:embed="rId4"/>
          <a:stretch>
            <a:fillRect/>
          </a:stretch>
        </p:blipFill>
        <p:spPr>
          <a:xfrm>
            <a:off x="2309130" y="6758932"/>
            <a:ext cx="12972085" cy="8705528"/>
          </a:xfrm>
          <a:prstGeom prst="rect">
            <a:avLst/>
          </a:prstGeom>
        </p:spPr>
      </p:pic>
    </p:spTree>
    <p:extLst>
      <p:ext uri="{BB962C8B-B14F-4D97-AF65-F5344CB8AC3E}">
        <p14:creationId xmlns:p14="http://schemas.microsoft.com/office/powerpoint/2010/main" val="688325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A79A5-5463-60DE-576F-9E3C9E77985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37DA5A1-0E13-FABC-1262-E3C2859D426B}"/>
              </a:ext>
            </a:extLst>
          </p:cNvPr>
          <p:cNvSpPr/>
          <p:nvPr/>
        </p:nvSpPr>
        <p:spPr>
          <a:xfrm>
            <a:off x="809625" y="4571999"/>
            <a:ext cx="31702375" cy="137160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0EF54E2-CA31-06A1-38FE-0B69AF432C05}"/>
              </a:ext>
            </a:extLst>
          </p:cNvPr>
          <p:cNvSpPr>
            <a:spLocks noGrp="1"/>
          </p:cNvSpPr>
          <p:nvPr>
            <p:ph type="title"/>
          </p:nvPr>
        </p:nvSpPr>
        <p:spPr/>
        <p:txBody>
          <a:bodyPr/>
          <a:lstStyle/>
          <a:p>
            <a:r>
              <a:rPr lang="en-GB"/>
              <a:t>ALL ABOUT YOU</a:t>
            </a:r>
          </a:p>
        </p:txBody>
      </p:sp>
      <p:pic>
        <p:nvPicPr>
          <p:cNvPr id="4" name="Picture 3">
            <a:extLst>
              <a:ext uri="{FF2B5EF4-FFF2-40B4-BE49-F238E27FC236}">
                <a16:creationId xmlns:a16="http://schemas.microsoft.com/office/drawing/2014/main" id="{ABE64FF0-03CB-1A03-7751-A6C0DA6F5A44}"/>
              </a:ext>
            </a:extLst>
          </p:cNvPr>
          <p:cNvPicPr>
            <a:picLocks noChangeAspect="1"/>
          </p:cNvPicPr>
          <p:nvPr/>
        </p:nvPicPr>
        <p:blipFill>
          <a:blip r:embed="rId3"/>
          <a:stretch>
            <a:fillRect/>
          </a:stretch>
        </p:blipFill>
        <p:spPr>
          <a:xfrm>
            <a:off x="13424600" y="2130511"/>
            <a:ext cx="16400160" cy="15001528"/>
          </a:xfrm>
          <a:prstGeom prst="rect">
            <a:avLst/>
          </a:prstGeom>
        </p:spPr>
      </p:pic>
    </p:spTree>
    <p:extLst>
      <p:ext uri="{BB962C8B-B14F-4D97-AF65-F5344CB8AC3E}">
        <p14:creationId xmlns:p14="http://schemas.microsoft.com/office/powerpoint/2010/main" val="2946028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AAB3E-57C6-AAA5-20A1-491BF756B5C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57D3C13-C611-FC8C-B5EF-4D6BF1E5BB56}"/>
              </a:ext>
            </a:extLst>
          </p:cNvPr>
          <p:cNvSpPr/>
          <p:nvPr/>
        </p:nvSpPr>
        <p:spPr>
          <a:xfrm>
            <a:off x="809625" y="4571999"/>
            <a:ext cx="31702375" cy="137160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457EF7C-D696-6EDB-7E4D-BFB6884BDA74}"/>
              </a:ext>
            </a:extLst>
          </p:cNvPr>
          <p:cNvSpPr>
            <a:spLocks noGrp="1"/>
          </p:cNvSpPr>
          <p:nvPr>
            <p:ph type="title"/>
          </p:nvPr>
        </p:nvSpPr>
        <p:spPr/>
        <p:txBody>
          <a:bodyPr/>
          <a:lstStyle/>
          <a:p>
            <a:r>
              <a:rPr lang="en-GB"/>
              <a:t>EDUCATION</a:t>
            </a:r>
          </a:p>
        </p:txBody>
      </p:sp>
      <p:pic>
        <p:nvPicPr>
          <p:cNvPr id="3" name="Content Placeholder 3" descr="A screenshot of a computer&#10;&#10;Description automatically generated">
            <a:extLst>
              <a:ext uri="{FF2B5EF4-FFF2-40B4-BE49-F238E27FC236}">
                <a16:creationId xmlns:a16="http://schemas.microsoft.com/office/drawing/2014/main" id="{59D78A5A-AA6A-E708-9677-66FFB7FED6C9}"/>
              </a:ext>
            </a:extLst>
          </p:cNvPr>
          <p:cNvPicPr>
            <a:picLocks noChangeAspect="1"/>
          </p:cNvPicPr>
          <p:nvPr/>
        </p:nvPicPr>
        <p:blipFill>
          <a:blip r:embed="rId3"/>
          <a:stretch>
            <a:fillRect/>
          </a:stretch>
        </p:blipFill>
        <p:spPr>
          <a:xfrm>
            <a:off x="16660812" y="906396"/>
            <a:ext cx="10667693" cy="16475207"/>
          </a:xfrm>
          <a:prstGeom prst="rect">
            <a:avLst/>
          </a:prstGeom>
        </p:spPr>
      </p:pic>
      <p:sp>
        <p:nvSpPr>
          <p:cNvPr id="6" name="TextBox 5">
            <a:extLst>
              <a:ext uri="{FF2B5EF4-FFF2-40B4-BE49-F238E27FC236}">
                <a16:creationId xmlns:a16="http://schemas.microsoft.com/office/drawing/2014/main" id="{C1BF4896-091F-BCDE-46D8-CF27D0C4D598}"/>
              </a:ext>
            </a:extLst>
          </p:cNvPr>
          <p:cNvSpPr txBox="1"/>
          <p:nvPr/>
        </p:nvSpPr>
        <p:spPr>
          <a:xfrm>
            <a:off x="2350008" y="6413498"/>
            <a:ext cx="12280392" cy="3785652"/>
          </a:xfrm>
          <a:prstGeom prst="rect">
            <a:avLst/>
          </a:prstGeom>
          <a:noFill/>
        </p:spPr>
        <p:txBody>
          <a:bodyPr wrap="square">
            <a:spAutoFit/>
          </a:bodyPr>
          <a:lstStyle/>
          <a:p>
            <a:pPr marL="685800" indent="-685800">
              <a:buFont typeface="Arial" panose="020B0604020202020204" pitchFamily="34" charset="0"/>
              <a:buChar char="•"/>
            </a:pPr>
            <a:r>
              <a:rPr lang="en-US">
                <a:latin typeface="Roboto Light" panose="02000000000000000000" pitchFamily="2" charset="0"/>
                <a:ea typeface="Roboto Light" panose="02000000000000000000" pitchFamily="2" charset="0"/>
                <a:cs typeface="Roboto Light" panose="02000000000000000000" pitchFamily="2" charset="0"/>
              </a:rPr>
              <a:t>Search for your school. </a:t>
            </a:r>
          </a:p>
          <a:p>
            <a:pPr marL="685800" indent="-685800">
              <a:buFont typeface="Arial" panose="020B0604020202020204" pitchFamily="34" charset="0"/>
              <a:buChar char="•"/>
            </a:pPr>
            <a:r>
              <a:rPr lang="en-US">
                <a:latin typeface="Roboto Light" panose="02000000000000000000" pitchFamily="2" charset="0"/>
                <a:ea typeface="Roboto Light" panose="02000000000000000000" pitchFamily="2" charset="0"/>
                <a:cs typeface="Roboto Light" panose="02000000000000000000" pitchFamily="2" charset="0"/>
              </a:rPr>
              <a:t>If it does not come up, you can write it in. </a:t>
            </a:r>
          </a:p>
          <a:p>
            <a:pPr marL="685800" indent="-685800">
              <a:buFont typeface="Arial" panose="020B0604020202020204" pitchFamily="34" charset="0"/>
              <a:buChar char="•"/>
            </a:pPr>
            <a:r>
              <a:rPr lang="en-US">
                <a:latin typeface="Roboto Light" panose="02000000000000000000" pitchFamily="2" charset="0"/>
                <a:ea typeface="Roboto Light" panose="02000000000000000000" pitchFamily="2" charset="0"/>
                <a:cs typeface="Roboto Light" panose="02000000000000000000" pitchFamily="2" charset="0"/>
              </a:rPr>
              <a:t>Specify if these are GCSE, A levels, or equivalent exams.</a:t>
            </a:r>
          </a:p>
          <a:p>
            <a:pPr marL="685800" indent="-685800">
              <a:buFont typeface="Arial" panose="020B0604020202020204" pitchFamily="34" charset="0"/>
              <a:buChar char="•"/>
            </a:pPr>
            <a:r>
              <a:rPr lang="en-US">
                <a:latin typeface="Roboto Light" panose="02000000000000000000" pitchFamily="2" charset="0"/>
                <a:ea typeface="Roboto Light" panose="02000000000000000000" pitchFamily="2" charset="0"/>
                <a:cs typeface="Roboto Light" panose="02000000000000000000" pitchFamily="2" charset="0"/>
              </a:rPr>
              <a:t>Add all your qualifications.</a:t>
            </a:r>
          </a:p>
        </p:txBody>
      </p:sp>
    </p:spTree>
    <p:extLst>
      <p:ext uri="{BB962C8B-B14F-4D97-AF65-F5344CB8AC3E}">
        <p14:creationId xmlns:p14="http://schemas.microsoft.com/office/powerpoint/2010/main" val="1812358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E4687-4D9C-6EA1-9D89-0F9FDF6F18B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E3D2A5A-6F47-EFBD-8093-10F1F0F861A7}"/>
              </a:ext>
            </a:extLst>
          </p:cNvPr>
          <p:cNvSpPr/>
          <p:nvPr/>
        </p:nvSpPr>
        <p:spPr>
          <a:xfrm>
            <a:off x="809625" y="4571999"/>
            <a:ext cx="31702375" cy="137160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4694F59-516B-6C42-7472-E7F216EE8413}"/>
              </a:ext>
            </a:extLst>
          </p:cNvPr>
          <p:cNvSpPr>
            <a:spLocks noGrp="1"/>
          </p:cNvSpPr>
          <p:nvPr>
            <p:ph type="title"/>
          </p:nvPr>
        </p:nvSpPr>
        <p:spPr/>
        <p:txBody>
          <a:bodyPr/>
          <a:lstStyle/>
          <a:p>
            <a:r>
              <a:rPr lang="en-GB"/>
              <a:t>EDUCATION</a:t>
            </a:r>
          </a:p>
        </p:txBody>
      </p:sp>
      <p:pic>
        <p:nvPicPr>
          <p:cNvPr id="4" name="Picture 2" descr="Soft Skills List | The Vector Impact">
            <a:extLst>
              <a:ext uri="{FF2B5EF4-FFF2-40B4-BE49-F238E27FC236}">
                <a16:creationId xmlns:a16="http://schemas.microsoft.com/office/drawing/2014/main" id="{3171616A-1F35-E90D-01E4-AD8FA9E05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5160" y="7228669"/>
            <a:ext cx="14280840" cy="90476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computer&#10;&#10;Description automatically generated">
            <a:extLst>
              <a:ext uri="{FF2B5EF4-FFF2-40B4-BE49-F238E27FC236}">
                <a16:creationId xmlns:a16="http://schemas.microsoft.com/office/drawing/2014/main" id="{976549F7-71B5-8AA0-7DC5-E5F8976002C7}"/>
              </a:ext>
            </a:extLst>
          </p:cNvPr>
          <p:cNvPicPr>
            <a:picLocks noChangeAspect="1"/>
          </p:cNvPicPr>
          <p:nvPr/>
        </p:nvPicPr>
        <p:blipFill>
          <a:blip r:embed="rId4"/>
          <a:stretch>
            <a:fillRect/>
          </a:stretch>
        </p:blipFill>
        <p:spPr>
          <a:xfrm>
            <a:off x="17421535" y="2285999"/>
            <a:ext cx="12310108" cy="13716001"/>
          </a:xfrm>
          <a:prstGeom prst="rect">
            <a:avLst/>
          </a:prstGeom>
        </p:spPr>
      </p:pic>
    </p:spTree>
    <p:extLst>
      <p:ext uri="{BB962C8B-B14F-4D97-AF65-F5344CB8AC3E}">
        <p14:creationId xmlns:p14="http://schemas.microsoft.com/office/powerpoint/2010/main" val="2717583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itting on a couch&#10;&#10;Description automatically generated">
            <a:extLst>
              <a:ext uri="{FF2B5EF4-FFF2-40B4-BE49-F238E27FC236}">
                <a16:creationId xmlns:a16="http://schemas.microsoft.com/office/drawing/2014/main" id="{B15B2C5B-2875-28BF-226E-DBC2416DC74D}"/>
              </a:ext>
            </a:extLst>
          </p:cNvPr>
          <p:cNvPicPr>
            <a:picLocks noGrp="1" noChangeAspect="1"/>
          </p:cNvPicPr>
          <p:nvPr>
            <p:ph type="pic" sz="quarter" idx="13"/>
          </p:nvPr>
        </p:nvPicPr>
        <p:blipFill>
          <a:blip r:embed="rId2"/>
          <a:srcRect r="12000"/>
          <a:stretch/>
        </p:blipFill>
        <p:spPr>
          <a:xfrm>
            <a:off x="16256000" y="-2"/>
            <a:ext cx="16255999" cy="18288001"/>
          </a:xfrm>
          <a:noFill/>
        </p:spPr>
      </p:pic>
      <p:sp>
        <p:nvSpPr>
          <p:cNvPr id="3" name="Title 2">
            <a:extLst>
              <a:ext uri="{FF2B5EF4-FFF2-40B4-BE49-F238E27FC236}">
                <a16:creationId xmlns:a16="http://schemas.microsoft.com/office/drawing/2014/main" id="{D390B17F-9C96-704F-685D-E4A93088146E}"/>
              </a:ext>
            </a:extLst>
          </p:cNvPr>
          <p:cNvSpPr>
            <a:spLocks noGrp="1"/>
          </p:cNvSpPr>
          <p:nvPr>
            <p:ph type="ctrTitle"/>
          </p:nvPr>
        </p:nvSpPr>
        <p:spPr>
          <a:xfrm>
            <a:off x="1572083" y="3507083"/>
            <a:ext cx="13225352" cy="6091068"/>
          </a:xfrm>
        </p:spPr>
        <p:txBody>
          <a:bodyPr anchor="b">
            <a:normAutofit/>
          </a:bodyPr>
          <a:lstStyle/>
          <a:p>
            <a:r>
              <a:rPr lang="en-GB"/>
              <a:t>This pack includes</a:t>
            </a:r>
          </a:p>
        </p:txBody>
      </p:sp>
      <p:sp>
        <p:nvSpPr>
          <p:cNvPr id="4" name="Subtitle 3">
            <a:extLst>
              <a:ext uri="{FF2B5EF4-FFF2-40B4-BE49-F238E27FC236}">
                <a16:creationId xmlns:a16="http://schemas.microsoft.com/office/drawing/2014/main" id="{077E0AE0-6FD4-E1D4-319E-48D6C608472B}"/>
              </a:ext>
            </a:extLst>
          </p:cNvPr>
          <p:cNvSpPr>
            <a:spLocks noGrp="1"/>
          </p:cNvSpPr>
          <p:nvPr>
            <p:ph type="subTitle" idx="1"/>
          </p:nvPr>
        </p:nvSpPr>
        <p:spPr>
          <a:xfrm>
            <a:off x="1572082" y="10911836"/>
            <a:ext cx="13766977" cy="2027254"/>
          </a:xfrm>
        </p:spPr>
        <p:txBody>
          <a:bodyPr wrap="square">
            <a:noAutofit/>
          </a:bodyPr>
          <a:lstStyle/>
          <a:p>
            <a:pPr marL="857250" indent="-857250">
              <a:buFont typeface="Arial" panose="020B0604020202020204" pitchFamily="34" charset="0"/>
              <a:buChar char="•"/>
            </a:pPr>
            <a:r>
              <a:rPr lang="en-GB" sz="4000"/>
              <a:t>What is the CV Builder?</a:t>
            </a:r>
          </a:p>
          <a:p>
            <a:pPr marL="857250" indent="-857250">
              <a:buFont typeface="Arial" panose="020B0604020202020204" pitchFamily="34" charset="0"/>
              <a:buChar char="•"/>
            </a:pPr>
            <a:r>
              <a:rPr lang="en-GB" sz="4000"/>
              <a:t>How does it fit in the UCAS Hub Journey?</a:t>
            </a:r>
          </a:p>
          <a:p>
            <a:pPr marL="857250" indent="-857250">
              <a:buFont typeface="Arial" panose="020B0604020202020204" pitchFamily="34" charset="0"/>
              <a:buChar char="•"/>
            </a:pPr>
            <a:r>
              <a:rPr lang="en-GB" sz="4000"/>
              <a:t>Activities to support students in the classroom.</a:t>
            </a:r>
          </a:p>
          <a:p>
            <a:pPr marL="857250" indent="-857250">
              <a:buFont typeface="Arial" panose="020B0604020202020204" pitchFamily="34" charset="0"/>
              <a:buChar char="•"/>
            </a:pPr>
            <a:endParaRPr lang="en-GB" sz="4000"/>
          </a:p>
        </p:txBody>
      </p:sp>
    </p:spTree>
    <p:extLst>
      <p:ext uri="{BB962C8B-B14F-4D97-AF65-F5344CB8AC3E}">
        <p14:creationId xmlns:p14="http://schemas.microsoft.com/office/powerpoint/2010/main" val="3582065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itting on a couch&#10;&#10;Description automatically generated">
            <a:extLst>
              <a:ext uri="{FF2B5EF4-FFF2-40B4-BE49-F238E27FC236}">
                <a16:creationId xmlns:a16="http://schemas.microsoft.com/office/drawing/2014/main" id="{5288B0DD-B1CC-FC2D-AA87-465F13988738}"/>
              </a:ext>
            </a:extLst>
          </p:cNvPr>
          <p:cNvPicPr>
            <a:picLocks noGrp="1" noChangeAspect="1"/>
          </p:cNvPicPr>
          <p:nvPr>
            <p:ph type="pic" sz="quarter" idx="13"/>
          </p:nvPr>
        </p:nvPicPr>
        <p:blipFill>
          <a:blip r:embed="rId3"/>
          <a:srcRect l="3865" r="3865"/>
          <a:stretch>
            <a:fillRect/>
          </a:stretch>
        </p:blipFill>
        <p:spPr/>
      </p:pic>
      <p:sp>
        <p:nvSpPr>
          <p:cNvPr id="3" name="Title 2">
            <a:extLst>
              <a:ext uri="{FF2B5EF4-FFF2-40B4-BE49-F238E27FC236}">
                <a16:creationId xmlns:a16="http://schemas.microsoft.com/office/drawing/2014/main" id="{8E2F9869-B6E3-BACA-DA36-5760997EDDDA}"/>
              </a:ext>
            </a:extLst>
          </p:cNvPr>
          <p:cNvSpPr>
            <a:spLocks noGrp="1"/>
          </p:cNvSpPr>
          <p:nvPr>
            <p:ph type="title"/>
          </p:nvPr>
        </p:nvSpPr>
        <p:spPr>
          <a:xfrm>
            <a:off x="1545604" y="1142764"/>
            <a:ext cx="14710393" cy="5758088"/>
          </a:xfrm>
        </p:spPr>
        <p:txBody>
          <a:bodyPr/>
          <a:lstStyle/>
          <a:p>
            <a:r>
              <a:rPr lang="en-GB"/>
              <a:t>How do we know our skills and competencies?</a:t>
            </a:r>
          </a:p>
        </p:txBody>
      </p:sp>
      <p:sp>
        <p:nvSpPr>
          <p:cNvPr id="5" name="Text Placeholder 4">
            <a:extLst>
              <a:ext uri="{FF2B5EF4-FFF2-40B4-BE49-F238E27FC236}">
                <a16:creationId xmlns:a16="http://schemas.microsoft.com/office/drawing/2014/main" id="{B480F6DF-9509-0946-B27F-D2F13BCF4AC9}"/>
              </a:ext>
            </a:extLst>
          </p:cNvPr>
          <p:cNvSpPr>
            <a:spLocks noGrp="1"/>
          </p:cNvSpPr>
          <p:nvPr>
            <p:ph type="body" sz="quarter" idx="10"/>
          </p:nvPr>
        </p:nvSpPr>
        <p:spPr/>
        <p:txBody>
          <a:bodyPr/>
          <a:lstStyle/>
          <a:p>
            <a:r>
              <a:rPr lang="en-GB"/>
              <a:t>PUBLIC</a:t>
            </a:r>
          </a:p>
        </p:txBody>
      </p:sp>
      <p:pic>
        <p:nvPicPr>
          <p:cNvPr id="9" name="Picture 8">
            <a:hlinkClick r:id="rId4"/>
            <a:extLst>
              <a:ext uri="{FF2B5EF4-FFF2-40B4-BE49-F238E27FC236}">
                <a16:creationId xmlns:a16="http://schemas.microsoft.com/office/drawing/2014/main" id="{EC63E4F4-F279-A0C2-025E-A981C6B5100A}"/>
              </a:ext>
            </a:extLst>
          </p:cNvPr>
          <p:cNvPicPr>
            <a:picLocks noChangeAspect="1"/>
          </p:cNvPicPr>
          <p:nvPr/>
        </p:nvPicPr>
        <p:blipFill>
          <a:blip r:embed="rId5"/>
          <a:stretch>
            <a:fillRect/>
          </a:stretch>
        </p:blipFill>
        <p:spPr>
          <a:xfrm>
            <a:off x="3948501" y="7909287"/>
            <a:ext cx="15201871" cy="8740040"/>
          </a:xfrm>
          <a:prstGeom prst="rect">
            <a:avLst/>
          </a:prstGeom>
        </p:spPr>
      </p:pic>
    </p:spTree>
    <p:extLst>
      <p:ext uri="{BB962C8B-B14F-4D97-AF65-F5344CB8AC3E}">
        <p14:creationId xmlns:p14="http://schemas.microsoft.com/office/powerpoint/2010/main" val="1246019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29CBF-C891-DE0F-0B8A-31335FFBF05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86CBD84-26C1-ABBB-9192-0AF318536182}"/>
              </a:ext>
            </a:extLst>
          </p:cNvPr>
          <p:cNvSpPr/>
          <p:nvPr/>
        </p:nvSpPr>
        <p:spPr>
          <a:xfrm>
            <a:off x="809625" y="4571999"/>
            <a:ext cx="31702375" cy="137160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4D87677-6BAE-D003-798A-5A3F6E096E98}"/>
              </a:ext>
            </a:extLst>
          </p:cNvPr>
          <p:cNvSpPr>
            <a:spLocks noGrp="1"/>
          </p:cNvSpPr>
          <p:nvPr>
            <p:ph type="title"/>
          </p:nvPr>
        </p:nvSpPr>
        <p:spPr/>
        <p:txBody>
          <a:bodyPr/>
          <a:lstStyle/>
          <a:p>
            <a:r>
              <a:rPr lang="en-GB"/>
              <a:t>WORK EXPERIENCE</a:t>
            </a:r>
          </a:p>
        </p:txBody>
      </p:sp>
      <p:sp>
        <p:nvSpPr>
          <p:cNvPr id="6" name="TextBox 5">
            <a:extLst>
              <a:ext uri="{FF2B5EF4-FFF2-40B4-BE49-F238E27FC236}">
                <a16:creationId xmlns:a16="http://schemas.microsoft.com/office/drawing/2014/main" id="{12359F69-34A8-5869-3C8D-612718AA3E2E}"/>
              </a:ext>
            </a:extLst>
          </p:cNvPr>
          <p:cNvSpPr txBox="1"/>
          <p:nvPr/>
        </p:nvSpPr>
        <p:spPr>
          <a:xfrm>
            <a:off x="2350008" y="6413498"/>
            <a:ext cx="12280392" cy="5262979"/>
          </a:xfrm>
          <a:prstGeom prst="rect">
            <a:avLst/>
          </a:prstGeom>
          <a:noFill/>
        </p:spPr>
        <p:txBody>
          <a:bodyPr wrap="square">
            <a:spAutoFit/>
          </a:bodyPr>
          <a:lstStyle/>
          <a:p>
            <a:pPr marL="685800" indent="-685800">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This may be part-time work.</a:t>
            </a:r>
          </a:p>
          <a:p>
            <a:pPr marL="685800" indent="-685800">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Work experience you have done during school or online.</a:t>
            </a:r>
          </a:p>
          <a:p>
            <a:pPr marL="685800" indent="-685800">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Doesn’t matter if one day or one month – include it.</a:t>
            </a:r>
          </a:p>
          <a:p>
            <a:pPr marL="685800" indent="-685800">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If you don’t have work experience, you can leave this blank</a:t>
            </a:r>
            <a:r>
              <a:rPr lang="en-US">
                <a:latin typeface="Roboto Light" panose="02000000000000000000" pitchFamily="2" charset="0"/>
                <a:ea typeface="Roboto Light" panose="02000000000000000000" pitchFamily="2" charset="0"/>
                <a:cs typeface="Roboto Light" panose="02000000000000000000" pitchFamily="2" charset="0"/>
              </a:rPr>
              <a:t>.</a:t>
            </a:r>
            <a:endParaRPr lang="en-GB">
              <a:latin typeface="Roboto Light" panose="02000000000000000000" pitchFamily="2" charset="0"/>
              <a:ea typeface="Roboto Light" panose="02000000000000000000" pitchFamily="2" charset="0"/>
              <a:cs typeface="Roboto Light" panose="02000000000000000000" pitchFamily="2" charset="0"/>
            </a:endParaRPr>
          </a:p>
        </p:txBody>
      </p:sp>
      <p:pic>
        <p:nvPicPr>
          <p:cNvPr id="3" name="Picture 2" descr="A screenshot of a computer&#10;&#10;Description automatically generated">
            <a:extLst>
              <a:ext uri="{FF2B5EF4-FFF2-40B4-BE49-F238E27FC236}">
                <a16:creationId xmlns:a16="http://schemas.microsoft.com/office/drawing/2014/main" id="{6DE1D806-2097-E560-E2AC-CC391ED1282A}"/>
              </a:ext>
            </a:extLst>
          </p:cNvPr>
          <p:cNvPicPr>
            <a:picLocks noChangeAspect="1"/>
          </p:cNvPicPr>
          <p:nvPr/>
        </p:nvPicPr>
        <p:blipFill>
          <a:blip r:embed="rId4"/>
          <a:srcRect l="3734" r="2075" b="155"/>
          <a:stretch/>
        </p:blipFill>
        <p:spPr>
          <a:xfrm>
            <a:off x="17098037" y="867137"/>
            <a:ext cx="11663126" cy="16528035"/>
          </a:xfrm>
          <a:prstGeom prst="rect">
            <a:avLst/>
          </a:prstGeom>
        </p:spPr>
      </p:pic>
    </p:spTree>
    <p:extLst>
      <p:ext uri="{BB962C8B-B14F-4D97-AF65-F5344CB8AC3E}">
        <p14:creationId xmlns:p14="http://schemas.microsoft.com/office/powerpoint/2010/main" val="1827479992"/>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ACE42-CA8B-D7F8-2C74-48F42D64633A}"/>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FFBD2B8-F2CB-D46B-7E7F-A0664F5A8288}"/>
              </a:ext>
            </a:extLst>
          </p:cNvPr>
          <p:cNvPicPr>
            <a:picLocks noGrp="1" noChangeAspect="1"/>
          </p:cNvPicPr>
          <p:nvPr>
            <p:ph type="pic" sz="quarter" idx="13"/>
          </p:nvPr>
        </p:nvPicPr>
        <p:blipFill>
          <a:blip r:embed="rId3"/>
          <a:srcRect l="18956" r="18956"/>
          <a:stretch/>
        </p:blipFill>
        <p:spPr/>
      </p:pic>
      <p:sp>
        <p:nvSpPr>
          <p:cNvPr id="3" name="Title 2">
            <a:extLst>
              <a:ext uri="{FF2B5EF4-FFF2-40B4-BE49-F238E27FC236}">
                <a16:creationId xmlns:a16="http://schemas.microsoft.com/office/drawing/2014/main" id="{B582386D-66A1-4E6A-0580-0499CFD0787F}"/>
              </a:ext>
            </a:extLst>
          </p:cNvPr>
          <p:cNvSpPr>
            <a:spLocks noGrp="1"/>
          </p:cNvSpPr>
          <p:nvPr>
            <p:ph type="title"/>
          </p:nvPr>
        </p:nvSpPr>
        <p:spPr>
          <a:xfrm>
            <a:off x="1545604" y="2989424"/>
            <a:ext cx="14710393" cy="3911428"/>
          </a:xfrm>
        </p:spPr>
        <p:txBody>
          <a:bodyPr/>
          <a:lstStyle/>
          <a:p>
            <a:r>
              <a:rPr lang="en-GB"/>
              <a:t>What is work experience?</a:t>
            </a:r>
          </a:p>
        </p:txBody>
      </p:sp>
      <p:sp>
        <p:nvSpPr>
          <p:cNvPr id="5" name="Text Placeholder 4">
            <a:extLst>
              <a:ext uri="{FF2B5EF4-FFF2-40B4-BE49-F238E27FC236}">
                <a16:creationId xmlns:a16="http://schemas.microsoft.com/office/drawing/2014/main" id="{8352C562-DDA2-C50F-DD91-A7CCADA87138}"/>
              </a:ext>
            </a:extLst>
          </p:cNvPr>
          <p:cNvSpPr>
            <a:spLocks noGrp="1"/>
          </p:cNvSpPr>
          <p:nvPr>
            <p:ph type="body" sz="quarter" idx="10"/>
          </p:nvPr>
        </p:nvSpPr>
        <p:spPr/>
        <p:txBody>
          <a:bodyPr/>
          <a:lstStyle/>
          <a:p>
            <a:r>
              <a:rPr lang="en-GB"/>
              <a:t>PUBLIC</a:t>
            </a:r>
          </a:p>
        </p:txBody>
      </p:sp>
      <p:sp>
        <p:nvSpPr>
          <p:cNvPr id="4" name="TextBox 3">
            <a:extLst>
              <a:ext uri="{FF2B5EF4-FFF2-40B4-BE49-F238E27FC236}">
                <a16:creationId xmlns:a16="http://schemas.microsoft.com/office/drawing/2014/main" id="{E4EE5939-A905-7E36-F8F1-CB822F58674A}"/>
              </a:ext>
            </a:extLst>
          </p:cNvPr>
          <p:cNvSpPr txBox="1"/>
          <p:nvPr/>
        </p:nvSpPr>
        <p:spPr>
          <a:xfrm>
            <a:off x="1545604" y="8360722"/>
            <a:ext cx="25310592" cy="7478970"/>
          </a:xfrm>
          <a:prstGeom prst="rect">
            <a:avLst/>
          </a:prstGeom>
          <a:noFill/>
        </p:spPr>
        <p:txBody>
          <a:bodyPr wrap="square" rtlCol="0">
            <a:spAutoFit/>
          </a:bodyPr>
          <a:lstStyle/>
          <a:p>
            <a:r>
              <a:rPr lang="en-GB">
                <a:latin typeface="Roboto Light" panose="02000000000000000000" pitchFamily="2" charset="0"/>
                <a:ea typeface="Roboto Light" panose="02000000000000000000" pitchFamily="2" charset="0"/>
                <a:cs typeface="Roboto Light" panose="02000000000000000000" pitchFamily="2" charset="0"/>
              </a:rPr>
              <a:t>Some examples you may not have considered:</a:t>
            </a:r>
          </a:p>
          <a:p>
            <a:endParaRPr lang="en-GB">
              <a:latin typeface="Roboto Light" panose="02000000000000000000" pitchFamily="2" charset="0"/>
              <a:ea typeface="Roboto Light" panose="02000000000000000000" pitchFamily="2" charset="0"/>
              <a:cs typeface="Roboto Light" panose="02000000000000000000" pitchFamily="2" charset="0"/>
            </a:endParaRPr>
          </a:p>
          <a:p>
            <a:pPr marL="685800" indent="-685800">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Babysitting</a:t>
            </a:r>
          </a:p>
          <a:p>
            <a:pPr marL="685800" indent="-685800">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Retail work</a:t>
            </a:r>
          </a:p>
          <a:p>
            <a:pPr marL="685800" indent="-685800">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Part time job</a:t>
            </a:r>
          </a:p>
          <a:p>
            <a:pPr marL="685800" indent="-685800">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Sports coaching</a:t>
            </a:r>
          </a:p>
          <a:p>
            <a:pPr marL="685800" indent="-685800">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Hospitality work</a:t>
            </a:r>
          </a:p>
          <a:p>
            <a:pPr marL="685800" indent="-685800">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Helping with a family business</a:t>
            </a:r>
          </a:p>
          <a:p>
            <a:pPr marL="685800" indent="-685800">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Holiday work</a:t>
            </a:r>
          </a:p>
          <a:p>
            <a:pPr marL="685800" indent="-685800">
              <a:buFont typeface="Arial" panose="020B0604020202020204" pitchFamily="34" charset="0"/>
              <a:buChar char="•"/>
            </a:pPr>
            <a:r>
              <a:rPr lang="en-GB" b="1">
                <a:latin typeface="Roboto Light" panose="02000000000000000000" pitchFamily="2" charset="0"/>
                <a:ea typeface="Roboto Light" panose="02000000000000000000" pitchFamily="2" charset="0"/>
                <a:cs typeface="Roboto Light" panose="02000000000000000000" pitchFamily="2" charset="0"/>
                <a:hlinkClick r:id="rId4"/>
              </a:rPr>
              <a:t>Virtual work experience programmes</a:t>
            </a:r>
            <a:endParaRPr lang="en-GB" b="1">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991453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983B8-D074-4F44-5E6E-2FC0490BA17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686BB1-D909-C541-77A9-BE2F97E76612}"/>
              </a:ext>
            </a:extLst>
          </p:cNvPr>
          <p:cNvSpPr/>
          <p:nvPr/>
        </p:nvSpPr>
        <p:spPr>
          <a:xfrm>
            <a:off x="809625" y="4571999"/>
            <a:ext cx="31702375" cy="137160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9294E41-5AD1-8C29-73C1-C8064D8FFBA1}"/>
              </a:ext>
            </a:extLst>
          </p:cNvPr>
          <p:cNvSpPr>
            <a:spLocks noGrp="1"/>
          </p:cNvSpPr>
          <p:nvPr>
            <p:ph type="title"/>
          </p:nvPr>
        </p:nvSpPr>
        <p:spPr/>
        <p:txBody>
          <a:bodyPr/>
          <a:lstStyle/>
          <a:p>
            <a:r>
              <a:rPr lang="en-GB"/>
              <a:t>volunteering</a:t>
            </a:r>
          </a:p>
        </p:txBody>
      </p:sp>
      <p:pic>
        <p:nvPicPr>
          <p:cNvPr id="7" name="Picture 2" descr="Premium Vector | Donation and volunteer work flat infographic with types of  helping people and nature vector illustration">
            <a:extLst>
              <a:ext uri="{FF2B5EF4-FFF2-40B4-BE49-F238E27FC236}">
                <a16:creationId xmlns:a16="http://schemas.microsoft.com/office/drawing/2014/main" id="{7AD9ADF5-E4C0-6866-60C3-144884F07F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317" r="3534" b="7503"/>
          <a:stretch/>
        </p:blipFill>
        <p:spPr bwMode="auto">
          <a:xfrm>
            <a:off x="1864926" y="4104766"/>
            <a:ext cx="12072177" cy="73252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a computer&#10;&#10;Description automatically generated">
            <a:extLst>
              <a:ext uri="{FF2B5EF4-FFF2-40B4-BE49-F238E27FC236}">
                <a16:creationId xmlns:a16="http://schemas.microsoft.com/office/drawing/2014/main" id="{9530C68F-9689-9BA2-686F-C6646B4A9CD0}"/>
              </a:ext>
            </a:extLst>
          </p:cNvPr>
          <p:cNvPicPr>
            <a:picLocks noChangeAspect="1"/>
          </p:cNvPicPr>
          <p:nvPr/>
        </p:nvPicPr>
        <p:blipFill>
          <a:blip r:embed="rId4"/>
          <a:srcRect l="3688" r="217" b="166"/>
          <a:stretch/>
        </p:blipFill>
        <p:spPr>
          <a:xfrm>
            <a:off x="16861782" y="2106533"/>
            <a:ext cx="11389041" cy="15463938"/>
          </a:xfrm>
          <a:prstGeom prst="rect">
            <a:avLst/>
          </a:prstGeom>
        </p:spPr>
      </p:pic>
    </p:spTree>
    <p:extLst>
      <p:ext uri="{BB962C8B-B14F-4D97-AF65-F5344CB8AC3E}">
        <p14:creationId xmlns:p14="http://schemas.microsoft.com/office/powerpoint/2010/main" val="4181192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404E4-3BE5-3080-1F34-EC52F865B55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4B460F4-A6BF-0631-44C9-D9E1FBF94030}"/>
              </a:ext>
            </a:extLst>
          </p:cNvPr>
          <p:cNvSpPr/>
          <p:nvPr/>
        </p:nvSpPr>
        <p:spPr>
          <a:xfrm>
            <a:off x="809625" y="4571999"/>
            <a:ext cx="31702375" cy="137160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145D69D-7E87-BD62-F40B-8001A3AE104B}"/>
              </a:ext>
            </a:extLst>
          </p:cNvPr>
          <p:cNvSpPr>
            <a:spLocks noGrp="1"/>
          </p:cNvSpPr>
          <p:nvPr>
            <p:ph type="title"/>
          </p:nvPr>
        </p:nvSpPr>
        <p:spPr/>
        <p:txBody>
          <a:bodyPr/>
          <a:lstStyle/>
          <a:p>
            <a:r>
              <a:rPr lang="en-GB"/>
              <a:t>Additional information</a:t>
            </a:r>
          </a:p>
        </p:txBody>
      </p:sp>
      <p:pic>
        <p:nvPicPr>
          <p:cNvPr id="5" name="Picture 4">
            <a:extLst>
              <a:ext uri="{FF2B5EF4-FFF2-40B4-BE49-F238E27FC236}">
                <a16:creationId xmlns:a16="http://schemas.microsoft.com/office/drawing/2014/main" id="{74BFB018-1828-5F73-9482-638030829991}"/>
              </a:ext>
            </a:extLst>
          </p:cNvPr>
          <p:cNvPicPr>
            <a:picLocks noChangeAspect="1"/>
          </p:cNvPicPr>
          <p:nvPr/>
        </p:nvPicPr>
        <p:blipFill>
          <a:blip r:embed="rId3"/>
          <a:srcRect t="14457"/>
          <a:stretch/>
        </p:blipFill>
        <p:spPr>
          <a:xfrm>
            <a:off x="1545605" y="6675676"/>
            <a:ext cx="17803495" cy="9508645"/>
          </a:xfrm>
          <a:prstGeom prst="rect">
            <a:avLst/>
          </a:prstGeom>
        </p:spPr>
      </p:pic>
      <p:sp>
        <p:nvSpPr>
          <p:cNvPr id="8" name="TextBox 7">
            <a:extLst>
              <a:ext uri="{FF2B5EF4-FFF2-40B4-BE49-F238E27FC236}">
                <a16:creationId xmlns:a16="http://schemas.microsoft.com/office/drawing/2014/main" id="{B3FBEE6F-B1C1-AF84-0EF9-935F0C27D680}"/>
              </a:ext>
            </a:extLst>
          </p:cNvPr>
          <p:cNvSpPr txBox="1"/>
          <p:nvPr/>
        </p:nvSpPr>
        <p:spPr>
          <a:xfrm>
            <a:off x="20615790" y="8373982"/>
            <a:ext cx="10629519" cy="6740307"/>
          </a:xfrm>
          <a:prstGeom prst="rect">
            <a:avLst/>
          </a:prstGeom>
          <a:noFill/>
        </p:spPr>
        <p:txBody>
          <a:bodyPr wrap="square">
            <a:spAutoFit/>
          </a:bodyPr>
          <a:lstStyle/>
          <a:p>
            <a:pPr marL="685800" indent="-685800">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Add any extra qualifications you have (First Aid, Lifeguarding)</a:t>
            </a:r>
          </a:p>
          <a:p>
            <a:pPr marL="685800" indent="-685800">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Any awards you have received </a:t>
            </a:r>
          </a:p>
          <a:p>
            <a:pPr marL="685800" indent="-685800">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Any other skills </a:t>
            </a:r>
          </a:p>
          <a:p>
            <a:pPr marL="685800" indent="-685800">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Languages</a:t>
            </a:r>
          </a:p>
          <a:p>
            <a:pPr marL="685800" indent="-685800">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Achievements at school or college; head girl, prefect. </a:t>
            </a:r>
          </a:p>
          <a:p>
            <a:pPr marL="685800" indent="-685800">
              <a:buFont typeface="Arial" panose="020B0604020202020204" pitchFamily="34" charset="0"/>
              <a:buChar char="•"/>
            </a:pPr>
            <a:r>
              <a:rPr lang="en-GB">
                <a:latin typeface="Roboto Light" panose="02000000000000000000" pitchFamily="2" charset="0"/>
                <a:ea typeface="Roboto Light" panose="02000000000000000000" pitchFamily="2" charset="0"/>
                <a:cs typeface="Roboto Light" panose="02000000000000000000" pitchFamily="2" charset="0"/>
              </a:rPr>
              <a:t>Clubs, groups or sporting achievements.</a:t>
            </a:r>
          </a:p>
        </p:txBody>
      </p:sp>
    </p:spTree>
    <p:extLst>
      <p:ext uri="{BB962C8B-B14F-4D97-AF65-F5344CB8AC3E}">
        <p14:creationId xmlns:p14="http://schemas.microsoft.com/office/powerpoint/2010/main" val="3964847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B4645-B306-5300-C4BC-8B6CB7BB35C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872CBAF-718A-390B-5808-08727C7393A4}"/>
              </a:ext>
            </a:extLst>
          </p:cNvPr>
          <p:cNvSpPr/>
          <p:nvPr/>
        </p:nvSpPr>
        <p:spPr>
          <a:xfrm>
            <a:off x="809625" y="4571999"/>
            <a:ext cx="31702375" cy="137160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A91973A-83CE-E98C-B185-D9A82538483B}"/>
              </a:ext>
            </a:extLst>
          </p:cNvPr>
          <p:cNvSpPr>
            <a:spLocks noGrp="1"/>
          </p:cNvSpPr>
          <p:nvPr>
            <p:ph type="title"/>
          </p:nvPr>
        </p:nvSpPr>
        <p:spPr>
          <a:xfrm>
            <a:off x="1545605" y="1562735"/>
            <a:ext cx="30156770" cy="2127415"/>
          </a:xfrm>
        </p:spPr>
        <p:txBody>
          <a:bodyPr/>
          <a:lstStyle/>
          <a:p>
            <a:r>
              <a:rPr lang="en-GB"/>
              <a:t>And Finally….save your work</a:t>
            </a:r>
          </a:p>
        </p:txBody>
      </p:sp>
      <p:pic>
        <p:nvPicPr>
          <p:cNvPr id="4" name="Picture 3" descr="A screenshot of a computer&#10;&#10;Description automatically generated">
            <a:extLst>
              <a:ext uri="{FF2B5EF4-FFF2-40B4-BE49-F238E27FC236}">
                <a16:creationId xmlns:a16="http://schemas.microsoft.com/office/drawing/2014/main" id="{4558D627-4AE1-C598-3843-CD3408AC34CA}"/>
              </a:ext>
            </a:extLst>
          </p:cNvPr>
          <p:cNvPicPr>
            <a:picLocks noChangeAspect="1"/>
          </p:cNvPicPr>
          <p:nvPr/>
        </p:nvPicPr>
        <p:blipFill>
          <a:blip r:embed="rId3"/>
          <a:stretch>
            <a:fillRect/>
          </a:stretch>
        </p:blipFill>
        <p:spPr>
          <a:xfrm>
            <a:off x="2591101" y="7186512"/>
            <a:ext cx="21822216" cy="8467684"/>
          </a:xfrm>
          <a:prstGeom prst="rect">
            <a:avLst/>
          </a:prstGeom>
        </p:spPr>
      </p:pic>
    </p:spTree>
    <p:extLst>
      <p:ext uri="{BB962C8B-B14F-4D97-AF65-F5344CB8AC3E}">
        <p14:creationId xmlns:p14="http://schemas.microsoft.com/office/powerpoint/2010/main" val="2862097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CBCB7-CA7C-A4A4-4D29-ADDA1E7D212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AEBFB5-56D2-C4FE-52DC-6AAD377A1E7E}"/>
              </a:ext>
            </a:extLst>
          </p:cNvPr>
          <p:cNvSpPr>
            <a:spLocks noGrp="1"/>
          </p:cNvSpPr>
          <p:nvPr>
            <p:ph type="body" sz="quarter" idx="13"/>
          </p:nvPr>
        </p:nvSpPr>
        <p:spPr>
          <a:xfrm>
            <a:off x="5417264" y="6908679"/>
            <a:ext cx="26277689" cy="2535194"/>
          </a:xfrm>
        </p:spPr>
        <p:txBody>
          <a:bodyPr/>
          <a:lstStyle/>
          <a:p>
            <a:pPr defTabSz="2218972">
              <a:spcAft>
                <a:spcPts val="1600"/>
              </a:spcAft>
            </a:pPr>
            <a:r>
              <a:rPr lang="en-GB" sz="4800" kern="1200">
                <a:solidFill>
                  <a:schemeClr val="dk1"/>
                </a:solidFill>
                <a:latin typeface="Open Sans" panose="020B0606030504020204" pitchFamily="34" charset="0"/>
                <a:ea typeface="Open Sans" panose="020B0606030504020204" pitchFamily="34" charset="0"/>
                <a:cs typeface="Open Sans" panose="020B0606030504020204" pitchFamily="34" charset="0"/>
              </a:rPr>
              <a:t>What are </a:t>
            </a:r>
            <a:r>
              <a:rPr lang="en-GB" b="1">
                <a:solidFill>
                  <a:schemeClr val="dk1"/>
                </a:solidFill>
                <a:latin typeface="Open Sans" panose="020B0606030504020204" pitchFamily="34" charset="0"/>
                <a:ea typeface="Open Sans" panose="020B0606030504020204" pitchFamily="34" charset="0"/>
                <a:cs typeface="Open Sans" panose="020B0606030504020204" pitchFamily="34" charset="0"/>
              </a:rPr>
              <a:t>t</a:t>
            </a:r>
            <a:r>
              <a:rPr lang="en-GB" sz="4800" b="1" kern="1200">
                <a:solidFill>
                  <a:schemeClr val="dk1"/>
                </a:solidFill>
                <a:latin typeface="Open Sans" panose="020B0606030504020204" pitchFamily="34" charset="0"/>
                <a:ea typeface="Open Sans" panose="020B0606030504020204" pitchFamily="34" charset="0"/>
                <a:cs typeface="Open Sans" panose="020B0606030504020204" pitchFamily="34" charset="0"/>
              </a:rPr>
              <a:t>hree</a:t>
            </a:r>
            <a:r>
              <a:rPr lang="en-GB" sz="4800" kern="1200">
                <a:solidFill>
                  <a:schemeClr val="dk1"/>
                </a:solidFill>
                <a:latin typeface="Open Sans" panose="020B0606030504020204" pitchFamily="34" charset="0"/>
                <a:ea typeface="Open Sans" panose="020B0606030504020204" pitchFamily="34" charset="0"/>
                <a:cs typeface="Open Sans" panose="020B0606030504020204" pitchFamily="34" charset="0"/>
              </a:rPr>
              <a:t> pieces of information you would include in a CV?</a:t>
            </a:r>
            <a:endParaRPr lang="en-GB" sz="5400" b="1">
              <a:latin typeface="Open Sans" panose="020B0606030504020204" pitchFamily="34" charset="0"/>
              <a:ea typeface="Open Sans" panose="020B0606030504020204" pitchFamily="34" charset="0"/>
              <a:cs typeface="Open Sans" panose="020B0606030504020204" pitchFamily="34" charset="0"/>
            </a:endParaRPr>
          </a:p>
          <a:p>
            <a:endParaRPr lang="en-GB"/>
          </a:p>
        </p:txBody>
      </p:sp>
      <p:sp>
        <p:nvSpPr>
          <p:cNvPr id="3" name="Text Placeholder 2">
            <a:extLst>
              <a:ext uri="{FF2B5EF4-FFF2-40B4-BE49-F238E27FC236}">
                <a16:creationId xmlns:a16="http://schemas.microsoft.com/office/drawing/2014/main" id="{6A2F9FBD-FA4B-9106-A788-2B91B4683DF1}"/>
              </a:ext>
            </a:extLst>
          </p:cNvPr>
          <p:cNvSpPr>
            <a:spLocks noGrp="1"/>
          </p:cNvSpPr>
          <p:nvPr>
            <p:ph type="body" sz="quarter" idx="26"/>
          </p:nvPr>
        </p:nvSpPr>
        <p:spPr>
          <a:xfrm>
            <a:off x="5417263" y="10573797"/>
            <a:ext cx="26277689" cy="2535194"/>
          </a:xfrm>
        </p:spPr>
        <p:txBody>
          <a:bodyPr/>
          <a:lstStyle/>
          <a:p>
            <a:r>
              <a:rPr lang="en-US">
                <a:solidFill>
                  <a:schemeClr val="tx2"/>
                </a:solidFill>
              </a:rPr>
              <a:t>Name </a:t>
            </a:r>
            <a:r>
              <a:rPr lang="en-US" b="1">
                <a:solidFill>
                  <a:schemeClr val="tx2"/>
                </a:solidFill>
              </a:rPr>
              <a:t>two</a:t>
            </a:r>
            <a:r>
              <a:rPr lang="en-US">
                <a:solidFill>
                  <a:schemeClr val="tx2"/>
                </a:solidFill>
              </a:rPr>
              <a:t> things you would write in your own skills and competencies</a:t>
            </a:r>
            <a:r>
              <a:rPr lang="en-US"/>
              <a:t>.</a:t>
            </a:r>
            <a:endParaRPr lang="en-US" sz="4800"/>
          </a:p>
          <a:p>
            <a:endParaRPr lang="en-GB"/>
          </a:p>
        </p:txBody>
      </p:sp>
      <p:sp>
        <p:nvSpPr>
          <p:cNvPr id="4" name="Text Placeholder 3">
            <a:extLst>
              <a:ext uri="{FF2B5EF4-FFF2-40B4-BE49-F238E27FC236}">
                <a16:creationId xmlns:a16="http://schemas.microsoft.com/office/drawing/2014/main" id="{732628C9-B4B2-4FC8-9389-01F3CE15ABE3}"/>
              </a:ext>
            </a:extLst>
          </p:cNvPr>
          <p:cNvSpPr>
            <a:spLocks noGrp="1"/>
          </p:cNvSpPr>
          <p:nvPr>
            <p:ph type="body" sz="quarter" idx="28"/>
          </p:nvPr>
        </p:nvSpPr>
        <p:spPr>
          <a:xfrm>
            <a:off x="5417263" y="14272198"/>
            <a:ext cx="26277689" cy="2535194"/>
          </a:xfrm>
        </p:spPr>
        <p:txBody>
          <a:bodyPr/>
          <a:lstStyle/>
          <a:p>
            <a:r>
              <a:rPr lang="en-US" sz="4800" b="1">
                <a:solidFill>
                  <a:schemeClr val="tx2"/>
                </a:solidFill>
              </a:rPr>
              <a:t>One</a:t>
            </a:r>
            <a:r>
              <a:rPr lang="en-US" sz="4800">
                <a:solidFill>
                  <a:schemeClr val="tx2"/>
                </a:solidFill>
              </a:rPr>
              <a:t> good reason a CV is important.</a:t>
            </a:r>
          </a:p>
          <a:p>
            <a:endParaRPr lang="en-GB"/>
          </a:p>
        </p:txBody>
      </p:sp>
      <p:sp>
        <p:nvSpPr>
          <p:cNvPr id="5" name="Text Placeholder 4">
            <a:extLst>
              <a:ext uri="{FF2B5EF4-FFF2-40B4-BE49-F238E27FC236}">
                <a16:creationId xmlns:a16="http://schemas.microsoft.com/office/drawing/2014/main" id="{D4180AF8-EEEA-2210-470C-B1A1DC107CE7}"/>
              </a:ext>
            </a:extLst>
          </p:cNvPr>
          <p:cNvSpPr>
            <a:spLocks noGrp="1"/>
          </p:cNvSpPr>
          <p:nvPr>
            <p:ph type="body" sz="quarter" idx="10"/>
          </p:nvPr>
        </p:nvSpPr>
        <p:spPr/>
        <p:txBody>
          <a:bodyPr/>
          <a:lstStyle/>
          <a:p>
            <a:endParaRPr lang="en-GB"/>
          </a:p>
        </p:txBody>
      </p:sp>
      <p:sp>
        <p:nvSpPr>
          <p:cNvPr id="6" name="Text Placeholder 5">
            <a:extLst>
              <a:ext uri="{FF2B5EF4-FFF2-40B4-BE49-F238E27FC236}">
                <a16:creationId xmlns:a16="http://schemas.microsoft.com/office/drawing/2014/main" id="{BBE8DBBA-DFD6-5F78-4AF0-0B2E470266E3}"/>
              </a:ext>
            </a:extLst>
          </p:cNvPr>
          <p:cNvSpPr>
            <a:spLocks noGrp="1"/>
          </p:cNvSpPr>
          <p:nvPr>
            <p:ph type="body" sz="quarter" idx="30"/>
          </p:nvPr>
        </p:nvSpPr>
        <p:spPr/>
        <p:txBody>
          <a:bodyPr/>
          <a:lstStyle/>
          <a:p>
            <a:endParaRPr lang="en-GB"/>
          </a:p>
        </p:txBody>
      </p:sp>
      <p:sp>
        <p:nvSpPr>
          <p:cNvPr id="7" name="Text Placeholder 6">
            <a:extLst>
              <a:ext uri="{FF2B5EF4-FFF2-40B4-BE49-F238E27FC236}">
                <a16:creationId xmlns:a16="http://schemas.microsoft.com/office/drawing/2014/main" id="{AC7A0188-FF96-0CB0-C4E8-39CE01F88E0D}"/>
              </a:ext>
            </a:extLst>
          </p:cNvPr>
          <p:cNvSpPr>
            <a:spLocks noGrp="1"/>
          </p:cNvSpPr>
          <p:nvPr>
            <p:ph type="body" sz="quarter" idx="31"/>
          </p:nvPr>
        </p:nvSpPr>
        <p:spPr/>
        <p:txBody>
          <a:bodyPr/>
          <a:lstStyle/>
          <a:p>
            <a:endParaRPr lang="en-GB"/>
          </a:p>
        </p:txBody>
      </p:sp>
      <p:sp>
        <p:nvSpPr>
          <p:cNvPr id="8" name="Title 7">
            <a:extLst>
              <a:ext uri="{FF2B5EF4-FFF2-40B4-BE49-F238E27FC236}">
                <a16:creationId xmlns:a16="http://schemas.microsoft.com/office/drawing/2014/main" id="{1AE26DBA-04CD-4CF2-1DA7-BC4A4480150A}"/>
              </a:ext>
            </a:extLst>
          </p:cNvPr>
          <p:cNvSpPr>
            <a:spLocks noGrp="1"/>
          </p:cNvSpPr>
          <p:nvPr>
            <p:ph type="title"/>
          </p:nvPr>
        </p:nvSpPr>
        <p:spPr/>
        <p:txBody>
          <a:bodyPr/>
          <a:lstStyle/>
          <a:p>
            <a:r>
              <a:rPr lang="en-GB"/>
              <a:t>recap</a:t>
            </a:r>
          </a:p>
        </p:txBody>
      </p:sp>
      <p:sp>
        <p:nvSpPr>
          <p:cNvPr id="9" name="Text Placeholder 8">
            <a:extLst>
              <a:ext uri="{FF2B5EF4-FFF2-40B4-BE49-F238E27FC236}">
                <a16:creationId xmlns:a16="http://schemas.microsoft.com/office/drawing/2014/main" id="{9DCDAE18-1B32-1D7F-563E-5552F9BAB3C6}"/>
              </a:ext>
            </a:extLst>
          </p:cNvPr>
          <p:cNvSpPr>
            <a:spLocks noGrp="1"/>
          </p:cNvSpPr>
          <p:nvPr>
            <p:ph type="body" sz="quarter" idx="32"/>
          </p:nvPr>
        </p:nvSpPr>
        <p:spPr/>
        <p:txBody>
          <a:bodyPr/>
          <a:lstStyle/>
          <a:p>
            <a:r>
              <a:rPr lang="en-GB"/>
              <a:t>PUBLIC</a:t>
            </a:r>
          </a:p>
        </p:txBody>
      </p:sp>
    </p:spTree>
    <p:extLst>
      <p:ext uri="{BB962C8B-B14F-4D97-AF65-F5344CB8AC3E}">
        <p14:creationId xmlns:p14="http://schemas.microsoft.com/office/powerpoint/2010/main" val="4206426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4BE83F-8540-F01C-3983-75DC2AA66AC3}"/>
              </a:ext>
            </a:extLst>
          </p:cNvPr>
          <p:cNvSpPr>
            <a:spLocks noGrp="1"/>
          </p:cNvSpPr>
          <p:nvPr>
            <p:ph type="body" sz="quarter" idx="10"/>
          </p:nvPr>
        </p:nvSpPr>
        <p:spPr/>
        <p:txBody>
          <a:bodyPr/>
          <a:lstStyle/>
          <a:p>
            <a:r>
              <a:rPr lang="en-GB"/>
              <a:t>PUBLIC</a:t>
            </a:r>
          </a:p>
        </p:txBody>
      </p:sp>
      <p:sp>
        <p:nvSpPr>
          <p:cNvPr id="4" name="Title 3">
            <a:extLst>
              <a:ext uri="{FF2B5EF4-FFF2-40B4-BE49-F238E27FC236}">
                <a16:creationId xmlns:a16="http://schemas.microsoft.com/office/drawing/2014/main" id="{49D25DA9-907B-2074-1C8C-4AE9A57586AD}"/>
              </a:ext>
            </a:extLst>
          </p:cNvPr>
          <p:cNvSpPr>
            <a:spLocks noGrp="1"/>
          </p:cNvSpPr>
          <p:nvPr>
            <p:ph type="ctrTitle"/>
          </p:nvPr>
        </p:nvSpPr>
        <p:spPr>
          <a:xfrm>
            <a:off x="4063999" y="6746252"/>
            <a:ext cx="24384000" cy="2397749"/>
          </a:xfrm>
        </p:spPr>
        <p:txBody>
          <a:bodyPr/>
          <a:lstStyle/>
          <a:p>
            <a:r>
              <a:rPr lang="en-GB" dirty="0"/>
              <a:t>What is cv builder?</a:t>
            </a:r>
          </a:p>
        </p:txBody>
      </p:sp>
    </p:spTree>
    <p:extLst>
      <p:ext uri="{BB962C8B-B14F-4D97-AF65-F5344CB8AC3E}">
        <p14:creationId xmlns:p14="http://schemas.microsoft.com/office/powerpoint/2010/main" val="2411828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2B095E-3ED7-0BCC-5A02-09E6333C2818}"/>
              </a:ext>
            </a:extLst>
          </p:cNvPr>
          <p:cNvSpPr>
            <a:spLocks noGrp="1"/>
          </p:cNvSpPr>
          <p:nvPr>
            <p:ph type="body" sz="quarter" idx="10"/>
          </p:nvPr>
        </p:nvSpPr>
        <p:spPr/>
        <p:txBody>
          <a:bodyPr/>
          <a:lstStyle/>
          <a:p>
            <a:r>
              <a:rPr lang="en-GB"/>
              <a:t>PUBLIC</a:t>
            </a:r>
          </a:p>
        </p:txBody>
      </p:sp>
      <p:pic>
        <p:nvPicPr>
          <p:cNvPr id="4" name="Picture Placeholder 6">
            <a:extLst>
              <a:ext uri="{FF2B5EF4-FFF2-40B4-BE49-F238E27FC236}">
                <a16:creationId xmlns:a16="http://schemas.microsoft.com/office/drawing/2014/main" id="{11BF0453-4263-E0F8-F4E7-9ACB21C84E5E}"/>
              </a:ext>
            </a:extLst>
          </p:cNvPr>
          <p:cNvPicPr>
            <a:picLocks noChangeAspect="1"/>
          </p:cNvPicPr>
          <p:nvPr/>
        </p:nvPicPr>
        <p:blipFill>
          <a:blip r:embed="rId2"/>
          <a:srcRect l="4074" t="1626" r="4153" b="2476"/>
          <a:stretch/>
        </p:blipFill>
        <p:spPr>
          <a:xfrm>
            <a:off x="17897168" y="1694339"/>
            <a:ext cx="9864883" cy="15496382"/>
          </a:xfrm>
          <a:prstGeom prst="rect">
            <a:avLst/>
          </a:prstGeom>
        </p:spPr>
      </p:pic>
      <p:sp>
        <p:nvSpPr>
          <p:cNvPr id="6" name="TextBox 5">
            <a:extLst>
              <a:ext uri="{FF2B5EF4-FFF2-40B4-BE49-F238E27FC236}">
                <a16:creationId xmlns:a16="http://schemas.microsoft.com/office/drawing/2014/main" id="{2B7FF338-0557-18BE-1F15-EE8CB022B767}"/>
              </a:ext>
            </a:extLst>
          </p:cNvPr>
          <p:cNvSpPr txBox="1"/>
          <p:nvPr/>
        </p:nvSpPr>
        <p:spPr>
          <a:xfrm>
            <a:off x="2094245" y="5287420"/>
            <a:ext cx="13357383" cy="9325630"/>
          </a:xfrm>
          <a:prstGeom prst="rect">
            <a:avLst/>
          </a:prstGeom>
          <a:noFill/>
        </p:spPr>
        <p:txBody>
          <a:bodyPr wrap="square">
            <a:spAutoFit/>
          </a:bodyPr>
          <a:lstStyle/>
          <a:p>
            <a:r>
              <a:rPr lang="en-GB" sz="4000" dirty="0">
                <a:latin typeface="Roboto Light" panose="02000000000000000000" pitchFamily="2" charset="0"/>
                <a:ea typeface="Roboto Light" panose="02000000000000000000" pitchFamily="2" charset="0"/>
                <a:cs typeface="Roboto Light" panose="02000000000000000000" pitchFamily="2" charset="0"/>
              </a:rPr>
              <a:t>The UCAS CV Builder is designed to help your students create standout, professional CVs that showcase their skills, experience, and achievements. </a:t>
            </a:r>
          </a:p>
          <a:p>
            <a:endParaRPr lang="en-GB" sz="4000" dirty="0">
              <a:latin typeface="Roboto Light" panose="02000000000000000000" pitchFamily="2" charset="0"/>
              <a:ea typeface="Roboto Light" panose="02000000000000000000" pitchFamily="2" charset="0"/>
              <a:cs typeface="Roboto Light" panose="02000000000000000000" pitchFamily="2" charset="0"/>
            </a:endParaRPr>
          </a:p>
          <a:p>
            <a:r>
              <a:rPr lang="en-GB" sz="4000" dirty="0">
                <a:latin typeface="Roboto Light" panose="02000000000000000000" pitchFamily="2" charset="0"/>
                <a:ea typeface="Roboto Light" panose="02000000000000000000" pitchFamily="2" charset="0"/>
                <a:cs typeface="Roboto Light" panose="02000000000000000000" pitchFamily="2" charset="0"/>
              </a:rPr>
              <a:t>Perfect for job, internship, work experience or apprenticeship applications, this tool provides step-by-step guidance to craft polished CVs that make an impact.</a:t>
            </a:r>
          </a:p>
          <a:p>
            <a:endParaRPr lang="en-GB" sz="4000" dirty="0">
              <a:latin typeface="Roboto Light" panose="02000000000000000000" pitchFamily="2" charset="0"/>
              <a:ea typeface="Roboto Light" panose="02000000000000000000" pitchFamily="2" charset="0"/>
              <a:cs typeface="Roboto Light" panose="02000000000000000000" pitchFamily="2" charset="0"/>
            </a:endParaRPr>
          </a:p>
          <a:p>
            <a:r>
              <a:rPr lang="en-GB" sz="4000" dirty="0">
                <a:latin typeface="Roboto Light" panose="02000000000000000000" pitchFamily="2" charset="0"/>
                <a:ea typeface="Roboto Light" panose="02000000000000000000" pitchFamily="2" charset="0"/>
                <a:cs typeface="Roboto Light" panose="02000000000000000000" pitchFamily="2" charset="0"/>
              </a:rPr>
              <a:t>The CV Builder will be part of your students’ UCAS Hub journey enabling them to easily update and share their details in one place. It’s available for you to test the functionality and plan activities for your students.</a:t>
            </a:r>
          </a:p>
          <a:p>
            <a:endParaRPr lang="en-GB" sz="4000" dirty="0">
              <a:latin typeface="Roboto Light" panose="02000000000000000000" pitchFamily="2" charset="0"/>
              <a:ea typeface="Roboto Light" panose="02000000000000000000" pitchFamily="2" charset="0"/>
              <a:cs typeface="Roboto Light" panose="02000000000000000000" pitchFamily="2" charset="0"/>
            </a:endParaRPr>
          </a:p>
          <a:p>
            <a:r>
              <a:rPr lang="en-GB" sz="4000" dirty="0">
                <a:latin typeface="Roboto Light" panose="02000000000000000000" pitchFamily="2" charset="0"/>
                <a:ea typeface="Roboto Light" panose="02000000000000000000" pitchFamily="2" charset="0"/>
                <a:cs typeface="Roboto Light" panose="02000000000000000000" pitchFamily="2" charset="0"/>
              </a:rPr>
              <a:t>Be among the first to explore this new resource and give your students the tools they need to succeed!</a:t>
            </a:r>
          </a:p>
        </p:txBody>
      </p:sp>
      <p:sp>
        <p:nvSpPr>
          <p:cNvPr id="7" name="Title 1">
            <a:extLst>
              <a:ext uri="{FF2B5EF4-FFF2-40B4-BE49-F238E27FC236}">
                <a16:creationId xmlns:a16="http://schemas.microsoft.com/office/drawing/2014/main" id="{A391AD62-B190-590B-86AF-6167BC65B0ED}"/>
              </a:ext>
            </a:extLst>
          </p:cNvPr>
          <p:cNvSpPr>
            <a:spLocks noGrp="1"/>
          </p:cNvSpPr>
          <p:nvPr>
            <p:ph type="title"/>
          </p:nvPr>
        </p:nvSpPr>
        <p:spPr>
          <a:xfrm>
            <a:off x="2094245" y="1235682"/>
            <a:ext cx="14710393" cy="2064769"/>
          </a:xfrm>
        </p:spPr>
        <p:txBody>
          <a:bodyPr/>
          <a:lstStyle/>
          <a:p>
            <a:r>
              <a:rPr lang="en-US"/>
              <a:t>Test drive cv builder</a:t>
            </a:r>
          </a:p>
        </p:txBody>
      </p:sp>
      <p:sp>
        <p:nvSpPr>
          <p:cNvPr id="9" name="TextBox 8">
            <a:extLst>
              <a:ext uri="{FF2B5EF4-FFF2-40B4-BE49-F238E27FC236}">
                <a16:creationId xmlns:a16="http://schemas.microsoft.com/office/drawing/2014/main" id="{1B08F93C-CD7D-8171-2A8F-42FC88BF2340}"/>
              </a:ext>
            </a:extLst>
          </p:cNvPr>
          <p:cNvSpPr txBox="1"/>
          <p:nvPr/>
        </p:nvSpPr>
        <p:spPr>
          <a:xfrm>
            <a:off x="2094245" y="3681308"/>
            <a:ext cx="16253460" cy="923330"/>
          </a:xfrm>
          <a:prstGeom prst="rect">
            <a:avLst/>
          </a:prstGeom>
          <a:noFill/>
        </p:spPr>
        <p:txBody>
          <a:bodyPr wrap="square">
            <a:spAutoFit/>
          </a:bodyPr>
          <a:lstStyle/>
          <a:p>
            <a:r>
              <a:rPr lang="en-GB" sz="5400">
                <a:latin typeface="Roboto" panose="02000000000000000000" pitchFamily="2" charset="0"/>
                <a:ea typeface="Roboto" panose="02000000000000000000" pitchFamily="2" charset="0"/>
                <a:cs typeface="Roboto" panose="02000000000000000000" pitchFamily="2" charset="0"/>
              </a:rPr>
              <a:t>A new tool to support your students</a:t>
            </a:r>
          </a:p>
        </p:txBody>
      </p:sp>
    </p:spTree>
    <p:extLst>
      <p:ext uri="{BB962C8B-B14F-4D97-AF65-F5344CB8AC3E}">
        <p14:creationId xmlns:p14="http://schemas.microsoft.com/office/powerpoint/2010/main" val="3615849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62953-95AD-DA02-E765-793F80B2BA21}"/>
              </a:ext>
            </a:extLst>
          </p:cNvPr>
          <p:cNvSpPr>
            <a:spLocks noGrp="1"/>
          </p:cNvSpPr>
          <p:nvPr>
            <p:ph type="title"/>
          </p:nvPr>
        </p:nvSpPr>
        <p:spPr>
          <a:xfrm>
            <a:off x="1559078" y="1308856"/>
            <a:ext cx="30892751" cy="2064769"/>
          </a:xfrm>
        </p:spPr>
        <p:txBody>
          <a:bodyPr wrap="square" anchor="b">
            <a:normAutofit/>
          </a:bodyPr>
          <a:lstStyle/>
          <a:p>
            <a:r>
              <a:rPr lang="en-GB" sz="13900" dirty="0"/>
              <a:t>apprenticeship discovery JOURNEY</a:t>
            </a:r>
          </a:p>
        </p:txBody>
      </p:sp>
      <p:sp>
        <p:nvSpPr>
          <p:cNvPr id="3" name="Text Placeholder 2">
            <a:extLst>
              <a:ext uri="{FF2B5EF4-FFF2-40B4-BE49-F238E27FC236}">
                <a16:creationId xmlns:a16="http://schemas.microsoft.com/office/drawing/2014/main" id="{3D441B1C-0819-D9D1-630A-A561AF0FF493}"/>
              </a:ext>
            </a:extLst>
          </p:cNvPr>
          <p:cNvSpPr>
            <a:spLocks noGrp="1"/>
          </p:cNvSpPr>
          <p:nvPr>
            <p:ph type="body" sz="quarter" idx="10"/>
          </p:nvPr>
        </p:nvSpPr>
        <p:spPr>
          <a:xfrm>
            <a:off x="809625" y="17657763"/>
            <a:ext cx="5542714" cy="498475"/>
          </a:xfrm>
        </p:spPr>
        <p:txBody>
          <a:bodyPr anchor="ctr">
            <a:normAutofit/>
          </a:bodyPr>
          <a:lstStyle/>
          <a:p>
            <a:r>
              <a:rPr lang="en-GB" sz="2600"/>
              <a:t>PUBLIC</a:t>
            </a:r>
          </a:p>
        </p:txBody>
      </p:sp>
      <p:sp>
        <p:nvSpPr>
          <p:cNvPr id="4" name="Text Placeholder 3">
            <a:extLst>
              <a:ext uri="{FF2B5EF4-FFF2-40B4-BE49-F238E27FC236}">
                <a16:creationId xmlns:a16="http://schemas.microsoft.com/office/drawing/2014/main" id="{130D6CA3-9D57-1E0C-643F-430F1360D733}"/>
              </a:ext>
            </a:extLst>
          </p:cNvPr>
          <p:cNvSpPr>
            <a:spLocks noGrp="1"/>
          </p:cNvSpPr>
          <p:nvPr>
            <p:ph type="body" sz="quarter" idx="30"/>
          </p:nvPr>
        </p:nvSpPr>
        <p:spPr>
          <a:xfrm>
            <a:off x="1559078" y="4417199"/>
            <a:ext cx="4876800" cy="590550"/>
          </a:xfrm>
        </p:spPr>
        <p:txBody>
          <a:bodyPr>
            <a:noAutofit/>
          </a:bodyPr>
          <a:lstStyle/>
          <a:p>
            <a:r>
              <a:rPr lang="en-GB" sz="3600" dirty="0"/>
              <a:t>START A UCAS HUB ACCOUNT</a:t>
            </a:r>
          </a:p>
        </p:txBody>
      </p:sp>
      <p:sp>
        <p:nvSpPr>
          <p:cNvPr id="6" name="Text Placeholder 5">
            <a:extLst>
              <a:ext uri="{FF2B5EF4-FFF2-40B4-BE49-F238E27FC236}">
                <a16:creationId xmlns:a16="http://schemas.microsoft.com/office/drawing/2014/main" id="{5C1D0CF6-0B6A-A8CC-D389-D98275D1A169}"/>
              </a:ext>
            </a:extLst>
          </p:cNvPr>
          <p:cNvSpPr>
            <a:spLocks noGrp="1"/>
          </p:cNvSpPr>
          <p:nvPr>
            <p:ph type="body" sz="quarter" idx="31"/>
          </p:nvPr>
        </p:nvSpPr>
        <p:spPr>
          <a:xfrm>
            <a:off x="5283200" y="6984238"/>
            <a:ext cx="4876800" cy="590550"/>
          </a:xfrm>
        </p:spPr>
        <p:txBody>
          <a:bodyPr>
            <a:noAutofit/>
          </a:bodyPr>
          <a:lstStyle/>
          <a:p>
            <a:r>
              <a:rPr lang="en-GB" sz="3600" dirty="0"/>
              <a:t>TAKE THE CAREERS QUIZ</a:t>
            </a:r>
          </a:p>
        </p:txBody>
      </p:sp>
      <p:sp>
        <p:nvSpPr>
          <p:cNvPr id="9" name="Text Placeholder 8">
            <a:extLst>
              <a:ext uri="{FF2B5EF4-FFF2-40B4-BE49-F238E27FC236}">
                <a16:creationId xmlns:a16="http://schemas.microsoft.com/office/drawing/2014/main" id="{D41D768F-81A8-E8B7-C959-E1D1486029B1}"/>
              </a:ext>
            </a:extLst>
          </p:cNvPr>
          <p:cNvSpPr>
            <a:spLocks noGrp="1"/>
          </p:cNvSpPr>
          <p:nvPr>
            <p:ph type="body" sz="quarter" idx="32"/>
          </p:nvPr>
        </p:nvSpPr>
        <p:spPr>
          <a:xfrm>
            <a:off x="8312150" y="9902661"/>
            <a:ext cx="4876800" cy="590550"/>
          </a:xfrm>
        </p:spPr>
        <p:txBody>
          <a:bodyPr>
            <a:noAutofit/>
          </a:bodyPr>
          <a:lstStyle/>
          <a:p>
            <a:r>
              <a:rPr lang="en-GB" sz="3600" dirty="0"/>
              <a:t>DIVE INTO INDUSTRY GUIDES</a:t>
            </a:r>
          </a:p>
        </p:txBody>
      </p:sp>
      <p:sp>
        <p:nvSpPr>
          <p:cNvPr id="11" name="Text Placeholder 10">
            <a:extLst>
              <a:ext uri="{FF2B5EF4-FFF2-40B4-BE49-F238E27FC236}">
                <a16:creationId xmlns:a16="http://schemas.microsoft.com/office/drawing/2014/main" id="{B79C064F-2B59-5E45-ED82-9590D1A1B0F6}"/>
              </a:ext>
            </a:extLst>
          </p:cNvPr>
          <p:cNvSpPr>
            <a:spLocks noGrp="1"/>
          </p:cNvSpPr>
          <p:nvPr>
            <p:ph type="body" sz="quarter" idx="33"/>
          </p:nvPr>
        </p:nvSpPr>
        <p:spPr>
          <a:xfrm>
            <a:off x="21641955" y="6195230"/>
            <a:ext cx="4876800" cy="590550"/>
          </a:xfrm>
        </p:spPr>
        <p:txBody>
          <a:bodyPr>
            <a:noAutofit/>
          </a:bodyPr>
          <a:lstStyle/>
          <a:p>
            <a:r>
              <a:rPr lang="en-GB" sz="5400" b="1" dirty="0">
                <a:solidFill>
                  <a:schemeClr val="tx1"/>
                </a:solidFill>
              </a:rPr>
              <a:t>CREATE A CV</a:t>
            </a:r>
          </a:p>
        </p:txBody>
      </p:sp>
      <p:sp>
        <p:nvSpPr>
          <p:cNvPr id="10" name="Text Placeholder 9">
            <a:extLst>
              <a:ext uri="{FF2B5EF4-FFF2-40B4-BE49-F238E27FC236}">
                <a16:creationId xmlns:a16="http://schemas.microsoft.com/office/drawing/2014/main" id="{DAB116DE-BC48-AA01-272B-795076EB10F8}"/>
              </a:ext>
            </a:extLst>
          </p:cNvPr>
          <p:cNvSpPr>
            <a:spLocks noGrp="1"/>
          </p:cNvSpPr>
          <p:nvPr>
            <p:ph type="body" sz="quarter" idx="34"/>
          </p:nvPr>
        </p:nvSpPr>
        <p:spPr>
          <a:xfrm>
            <a:off x="12750800" y="7279513"/>
            <a:ext cx="4876800" cy="590550"/>
          </a:xfrm>
        </p:spPr>
        <p:txBody>
          <a:bodyPr>
            <a:noAutofit/>
          </a:bodyPr>
          <a:lstStyle/>
          <a:p>
            <a:r>
              <a:rPr lang="en-GB" sz="3600" dirty="0"/>
              <a:t>ATTEND A UCAS DISCOVERY EVENT</a:t>
            </a:r>
          </a:p>
        </p:txBody>
      </p:sp>
      <p:sp>
        <p:nvSpPr>
          <p:cNvPr id="12" name="Text Placeholder 11">
            <a:extLst>
              <a:ext uri="{FF2B5EF4-FFF2-40B4-BE49-F238E27FC236}">
                <a16:creationId xmlns:a16="http://schemas.microsoft.com/office/drawing/2014/main" id="{183FAE1C-2B4F-91EC-A0B7-499283C83A63}"/>
              </a:ext>
            </a:extLst>
          </p:cNvPr>
          <p:cNvSpPr>
            <a:spLocks noGrp="1"/>
          </p:cNvSpPr>
          <p:nvPr>
            <p:ph type="body" sz="quarter" idx="35"/>
          </p:nvPr>
        </p:nvSpPr>
        <p:spPr>
          <a:xfrm>
            <a:off x="16027400" y="12330445"/>
            <a:ext cx="4876800" cy="590550"/>
          </a:xfrm>
        </p:spPr>
        <p:txBody>
          <a:bodyPr>
            <a:noAutofit/>
          </a:bodyPr>
          <a:lstStyle/>
          <a:p>
            <a:r>
              <a:rPr lang="en-GB" sz="3600" dirty="0"/>
              <a:t>COMPARE OPTIONS SIDE BY SIDE</a:t>
            </a:r>
          </a:p>
        </p:txBody>
      </p:sp>
      <p:sp>
        <p:nvSpPr>
          <p:cNvPr id="7" name="Text Placeholder 6">
            <a:extLst>
              <a:ext uri="{FF2B5EF4-FFF2-40B4-BE49-F238E27FC236}">
                <a16:creationId xmlns:a16="http://schemas.microsoft.com/office/drawing/2014/main" id="{458EACD3-E348-6DD5-4703-1C40DC3566CE}"/>
              </a:ext>
            </a:extLst>
          </p:cNvPr>
          <p:cNvSpPr>
            <a:spLocks noGrp="1"/>
          </p:cNvSpPr>
          <p:nvPr>
            <p:ph type="body" sz="quarter" idx="36"/>
          </p:nvPr>
        </p:nvSpPr>
        <p:spPr>
          <a:xfrm>
            <a:off x="19837400" y="10197936"/>
            <a:ext cx="4876800" cy="590550"/>
          </a:xfrm>
        </p:spPr>
        <p:txBody>
          <a:bodyPr>
            <a:noAutofit/>
          </a:bodyPr>
          <a:lstStyle/>
          <a:p>
            <a:r>
              <a:rPr lang="en-GB" sz="3600" dirty="0"/>
              <a:t>EXPLORE VIRTUAL WORK EXPERIENCE</a:t>
            </a:r>
          </a:p>
        </p:txBody>
      </p:sp>
      <p:sp>
        <p:nvSpPr>
          <p:cNvPr id="8" name="Text Placeholder 7">
            <a:extLst>
              <a:ext uri="{FF2B5EF4-FFF2-40B4-BE49-F238E27FC236}">
                <a16:creationId xmlns:a16="http://schemas.microsoft.com/office/drawing/2014/main" id="{6389198F-9EFB-3DFD-3179-38B6C6CE638F}"/>
              </a:ext>
            </a:extLst>
          </p:cNvPr>
          <p:cNvSpPr>
            <a:spLocks noGrp="1"/>
          </p:cNvSpPr>
          <p:nvPr>
            <p:ph type="body" sz="quarter" idx="37"/>
          </p:nvPr>
        </p:nvSpPr>
        <p:spPr>
          <a:xfrm>
            <a:off x="6492451" y="13994451"/>
            <a:ext cx="4876800" cy="590550"/>
          </a:xfrm>
        </p:spPr>
        <p:txBody>
          <a:bodyPr>
            <a:noAutofit/>
          </a:bodyPr>
          <a:lstStyle/>
          <a:p>
            <a:r>
              <a:rPr lang="en-GB" sz="3600" dirty="0"/>
              <a:t>FAVOURITE CAREERS</a:t>
            </a:r>
          </a:p>
        </p:txBody>
      </p:sp>
      <p:sp>
        <p:nvSpPr>
          <p:cNvPr id="5" name="Text Placeholder 4">
            <a:extLst>
              <a:ext uri="{FF2B5EF4-FFF2-40B4-BE49-F238E27FC236}">
                <a16:creationId xmlns:a16="http://schemas.microsoft.com/office/drawing/2014/main" id="{15BBCC1E-AB16-E049-329D-6511316CB1CB}"/>
              </a:ext>
            </a:extLst>
          </p:cNvPr>
          <p:cNvSpPr>
            <a:spLocks noGrp="1"/>
          </p:cNvSpPr>
          <p:nvPr>
            <p:ph type="body" sz="quarter" idx="38"/>
          </p:nvPr>
        </p:nvSpPr>
        <p:spPr>
          <a:xfrm>
            <a:off x="22999700" y="13152382"/>
            <a:ext cx="4876800" cy="590550"/>
          </a:xfrm>
        </p:spPr>
        <p:txBody>
          <a:bodyPr>
            <a:normAutofit/>
          </a:bodyPr>
          <a:lstStyle/>
          <a:p>
            <a:r>
              <a:rPr lang="en-GB" sz="3600" dirty="0"/>
              <a:t>BUILD A PROFILE</a:t>
            </a:r>
          </a:p>
        </p:txBody>
      </p:sp>
    </p:spTree>
    <p:extLst>
      <p:ext uri="{BB962C8B-B14F-4D97-AF65-F5344CB8AC3E}">
        <p14:creationId xmlns:p14="http://schemas.microsoft.com/office/powerpoint/2010/main" val="129621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A53B2D5-AC48-BAB8-18D5-72CA1B4D1DCB}"/>
              </a:ext>
            </a:extLst>
          </p:cNvPr>
          <p:cNvSpPr>
            <a:spLocks noGrp="1"/>
          </p:cNvSpPr>
          <p:nvPr>
            <p:ph type="subTitle" idx="1"/>
          </p:nvPr>
        </p:nvSpPr>
        <p:spPr/>
        <p:txBody>
          <a:bodyPr/>
          <a:lstStyle/>
          <a:p>
            <a:r>
              <a:rPr lang="en-GB"/>
              <a:t>ACTIVITIES TO SHARE WITH YOUR STUDENTS</a:t>
            </a:r>
          </a:p>
        </p:txBody>
      </p:sp>
      <p:sp>
        <p:nvSpPr>
          <p:cNvPr id="3" name="Title 2">
            <a:extLst>
              <a:ext uri="{FF2B5EF4-FFF2-40B4-BE49-F238E27FC236}">
                <a16:creationId xmlns:a16="http://schemas.microsoft.com/office/drawing/2014/main" id="{52015A9B-2E30-1495-4D1B-66F8BB47E243}"/>
              </a:ext>
            </a:extLst>
          </p:cNvPr>
          <p:cNvSpPr>
            <a:spLocks noGrp="1"/>
          </p:cNvSpPr>
          <p:nvPr>
            <p:ph type="ctrTitle"/>
          </p:nvPr>
        </p:nvSpPr>
        <p:spPr>
          <a:xfrm>
            <a:off x="4063999" y="6746252"/>
            <a:ext cx="24384000" cy="2397749"/>
          </a:xfrm>
        </p:spPr>
        <p:txBody>
          <a:bodyPr/>
          <a:lstStyle/>
          <a:p>
            <a:r>
              <a:rPr lang="en-GB"/>
              <a:t>CV builder lesson plan</a:t>
            </a:r>
          </a:p>
        </p:txBody>
      </p:sp>
      <p:sp>
        <p:nvSpPr>
          <p:cNvPr id="4" name="Text Placeholder 3">
            <a:extLst>
              <a:ext uri="{FF2B5EF4-FFF2-40B4-BE49-F238E27FC236}">
                <a16:creationId xmlns:a16="http://schemas.microsoft.com/office/drawing/2014/main" id="{76BB1400-D92A-8018-7BF8-ACBCE0FBA7C0}"/>
              </a:ext>
            </a:extLst>
          </p:cNvPr>
          <p:cNvSpPr>
            <a:spLocks noGrp="1"/>
          </p:cNvSpPr>
          <p:nvPr>
            <p:ph type="body" sz="quarter" idx="10"/>
          </p:nvPr>
        </p:nvSpPr>
        <p:spPr/>
        <p:txBody>
          <a:bodyPr/>
          <a:lstStyle/>
          <a:p>
            <a:r>
              <a:rPr lang="en-GB"/>
              <a:t>PUBLIC</a:t>
            </a:r>
          </a:p>
        </p:txBody>
      </p:sp>
    </p:spTree>
    <p:extLst>
      <p:ext uri="{BB962C8B-B14F-4D97-AF65-F5344CB8AC3E}">
        <p14:creationId xmlns:p14="http://schemas.microsoft.com/office/powerpoint/2010/main" val="728337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55D7-CBC5-DAFA-7778-347F85944C5C}"/>
              </a:ext>
            </a:extLst>
          </p:cNvPr>
          <p:cNvSpPr>
            <a:spLocks noGrp="1"/>
          </p:cNvSpPr>
          <p:nvPr>
            <p:ph type="title"/>
          </p:nvPr>
        </p:nvSpPr>
        <p:spPr/>
        <p:txBody>
          <a:bodyPr/>
          <a:lstStyle/>
          <a:p>
            <a:r>
              <a:rPr lang="en-GB"/>
              <a:t>LESSON PLAN OVERVIEW</a:t>
            </a:r>
          </a:p>
        </p:txBody>
      </p:sp>
      <p:sp>
        <p:nvSpPr>
          <p:cNvPr id="3" name="Text Placeholder 2">
            <a:extLst>
              <a:ext uri="{FF2B5EF4-FFF2-40B4-BE49-F238E27FC236}">
                <a16:creationId xmlns:a16="http://schemas.microsoft.com/office/drawing/2014/main" id="{0EF600E7-BDAE-430C-33ED-7A097FB86AAE}"/>
              </a:ext>
            </a:extLst>
          </p:cNvPr>
          <p:cNvSpPr>
            <a:spLocks noGrp="1"/>
          </p:cNvSpPr>
          <p:nvPr>
            <p:ph type="body" sz="quarter" idx="10"/>
          </p:nvPr>
        </p:nvSpPr>
        <p:spPr/>
        <p:txBody>
          <a:bodyPr/>
          <a:lstStyle/>
          <a:p>
            <a:r>
              <a:rPr lang="en-GB"/>
              <a:t>PUBLIC</a:t>
            </a:r>
          </a:p>
        </p:txBody>
      </p:sp>
      <p:graphicFrame>
        <p:nvGraphicFramePr>
          <p:cNvPr id="4" name="Table 3">
            <a:extLst>
              <a:ext uri="{FF2B5EF4-FFF2-40B4-BE49-F238E27FC236}">
                <a16:creationId xmlns:a16="http://schemas.microsoft.com/office/drawing/2014/main" id="{31A79D48-0295-6927-871B-88FE260C0B8F}"/>
              </a:ext>
            </a:extLst>
          </p:cNvPr>
          <p:cNvGraphicFramePr>
            <a:graphicFrameLocks noGrp="1"/>
          </p:cNvGraphicFramePr>
          <p:nvPr>
            <p:extLst>
              <p:ext uri="{D42A27DB-BD31-4B8C-83A1-F6EECF244321}">
                <p14:modId xmlns:p14="http://schemas.microsoft.com/office/powerpoint/2010/main" val="2390647447"/>
              </p:ext>
            </p:extLst>
          </p:nvPr>
        </p:nvGraphicFramePr>
        <p:xfrm>
          <a:off x="3588138" y="4302019"/>
          <a:ext cx="26071704" cy="13355744"/>
        </p:xfrm>
        <a:graphic>
          <a:graphicData uri="http://schemas.openxmlformats.org/drawingml/2006/table">
            <a:tbl>
              <a:tblPr/>
              <a:tblGrid>
                <a:gridCol w="3734218">
                  <a:extLst>
                    <a:ext uri="{9D8B030D-6E8A-4147-A177-3AD203B41FA5}">
                      <a16:colId xmlns:a16="http://schemas.microsoft.com/office/drawing/2014/main" val="4012795431"/>
                    </a:ext>
                  </a:extLst>
                </a:gridCol>
                <a:gridCol w="22337486">
                  <a:extLst>
                    <a:ext uri="{9D8B030D-6E8A-4147-A177-3AD203B41FA5}">
                      <a16:colId xmlns:a16="http://schemas.microsoft.com/office/drawing/2014/main" val="396374708"/>
                    </a:ext>
                  </a:extLst>
                </a:gridCol>
              </a:tblGrid>
              <a:tr h="990093">
                <a:tc>
                  <a:txBody>
                    <a:bodyPr/>
                    <a:lstStyle/>
                    <a:p>
                      <a:pPr algn="l">
                        <a:lnSpc>
                          <a:spcPct val="115000"/>
                        </a:lnSpc>
                      </a:pPr>
                      <a:r>
                        <a:rPr kumimoji="0" lang="en-GB" sz="36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Location</a:t>
                      </a:r>
                      <a:endParaRPr lang="fr-FR" sz="3600">
                        <a:effectLst/>
                        <a:latin typeface="Roboto Light" panose="02000000000000000000" pitchFamily="2" charset="0"/>
                        <a:ea typeface="Roboto Light" panose="02000000000000000000" pitchFamily="2" charset="0"/>
                        <a:cs typeface="Roboto Light" panose="02000000000000000000" pitchFamily="2" charset="0"/>
                      </a:endParaRP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3200" b="0" i="0" u="none" strike="noStrike" kern="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Classroom with student access to internet</a:t>
                      </a:r>
                      <a:endParaRPr kumimoji="0" lang="en-GB" sz="3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endParaRP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extLst>
                  <a:ext uri="{0D108BD9-81ED-4DB2-BD59-A6C34878D82A}">
                    <a16:rowId xmlns:a16="http://schemas.microsoft.com/office/drawing/2014/main" val="3573623495"/>
                  </a:ext>
                </a:extLst>
              </a:tr>
              <a:tr h="2175933">
                <a:tc>
                  <a:txBody>
                    <a:bodyPr/>
                    <a:lstStyle/>
                    <a:p>
                      <a:pPr algn="l">
                        <a:lnSpc>
                          <a:spcPct val="115000"/>
                        </a:lnSpc>
                      </a:pPr>
                      <a:r>
                        <a:rPr kumimoji="0" lang="en-GB" sz="36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Recommended time</a:t>
                      </a:r>
                      <a:endParaRPr lang="fr-FR" sz="3600">
                        <a:effectLst/>
                        <a:latin typeface="Roboto Light" panose="02000000000000000000" pitchFamily="2" charset="0"/>
                        <a:ea typeface="Roboto Light" panose="02000000000000000000" pitchFamily="2" charset="0"/>
                        <a:cs typeface="Roboto Light" panose="02000000000000000000" pitchFamily="2" charset="0"/>
                      </a:endParaRP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45 minutes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Depending on age of students, this could be done over two lessons.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One lesson could be spent exploring more around skills and competencies. </a:t>
                      </a: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extLst>
                  <a:ext uri="{0D108BD9-81ED-4DB2-BD59-A6C34878D82A}">
                    <a16:rowId xmlns:a16="http://schemas.microsoft.com/office/drawing/2014/main" val="4120867093"/>
                  </a:ext>
                </a:extLst>
              </a:tr>
              <a:tr h="1950720">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36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Objectives</a:t>
                      </a:r>
                      <a:endParaRPr lang="fr-FR" sz="3600">
                        <a:effectLst/>
                        <a:latin typeface="Roboto Light" panose="02000000000000000000" pitchFamily="2" charset="0"/>
                        <a:ea typeface="Roboto Light" panose="02000000000000000000" pitchFamily="2" charset="0"/>
                        <a:cs typeface="Roboto Light" panose="02000000000000000000" pitchFamily="2" charset="0"/>
                      </a:endParaRPr>
                    </a:p>
                    <a:p>
                      <a:pPr algn="l">
                        <a:lnSpc>
                          <a:spcPct val="115000"/>
                        </a:lnSpc>
                      </a:pPr>
                      <a:endParaRPr lang="fr-FR" sz="3600">
                        <a:effectLst/>
                        <a:latin typeface="Roboto Light" panose="02000000000000000000" pitchFamily="2" charset="0"/>
                        <a:ea typeface="Roboto Light" panose="02000000000000000000" pitchFamily="2" charset="0"/>
                        <a:cs typeface="Roboto Light" panose="02000000000000000000" pitchFamily="2" charset="0"/>
                      </a:endParaRP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GB" sz="3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By the end of the lesson, students should be able to: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3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Recall what a CV is and using the UCAS CV builder start their CV and save their changes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3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Through self-reflection, identify their skills and competencies </a:t>
                      </a: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extLst>
                  <a:ext uri="{0D108BD9-81ED-4DB2-BD59-A6C34878D82A}">
                    <a16:rowId xmlns:a16="http://schemas.microsoft.com/office/drawing/2014/main" val="3230639648"/>
                  </a:ext>
                </a:extLst>
              </a:tr>
              <a:tr h="1524000">
                <a:tc>
                  <a:txBody>
                    <a:bodyPr/>
                    <a:lstStyle/>
                    <a:p>
                      <a:pPr algn="l">
                        <a:lnSpc>
                          <a:spcPct val="115000"/>
                        </a:lnSpc>
                      </a:pPr>
                      <a:r>
                        <a:rPr kumimoji="0" lang="en-GB" sz="36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Main student tasks</a:t>
                      </a:r>
                      <a:endParaRPr lang="fr-FR" sz="3600">
                        <a:effectLst/>
                        <a:latin typeface="Roboto Light" panose="02000000000000000000" pitchFamily="2" charset="0"/>
                        <a:ea typeface="Roboto Light" panose="02000000000000000000" pitchFamily="2" charset="0"/>
                        <a:cs typeface="Roboto Light" panose="02000000000000000000" pitchFamily="2" charset="0"/>
                      </a:endParaRP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 Students discuss the contents of CVs and why this document is important.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a:solidFill>
                            <a:prstClr val="black"/>
                          </a:solidFill>
                          <a:latin typeface="Roboto Light" panose="02000000000000000000" pitchFamily="2" charset="0"/>
                          <a:ea typeface="Roboto Light" panose="02000000000000000000" pitchFamily="2" charset="0"/>
                          <a:cs typeface="Roboto Light" panose="02000000000000000000" pitchFamily="2" charset="0"/>
                          <a:sym typeface="Arial"/>
                        </a:rPr>
                        <a:t> Students are introduced to the UCAS CV Builder tool. </a:t>
                      </a: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extLst>
                  <a:ext uri="{0D108BD9-81ED-4DB2-BD59-A6C34878D82A}">
                    <a16:rowId xmlns:a16="http://schemas.microsoft.com/office/drawing/2014/main" val="3830318771"/>
                  </a:ext>
                </a:extLst>
              </a:tr>
              <a:tr h="2804160">
                <a:tc>
                  <a:txBody>
                    <a:bodyPr/>
                    <a:lstStyle/>
                    <a:p>
                      <a:pPr algn="l">
                        <a:lnSpc>
                          <a:spcPct val="115000"/>
                        </a:lnSpc>
                      </a:pPr>
                      <a:r>
                        <a:rPr kumimoji="0" lang="en-GB" sz="36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Success criteria</a:t>
                      </a:r>
                      <a:endParaRPr lang="fr-FR" sz="3600">
                        <a:effectLst/>
                        <a:latin typeface="Roboto Light" panose="02000000000000000000" pitchFamily="2" charset="0"/>
                        <a:ea typeface="Roboto Light" panose="02000000000000000000" pitchFamily="2" charset="0"/>
                        <a:cs typeface="Roboto Light" panose="02000000000000000000" pitchFamily="2" charset="0"/>
                      </a:endParaRP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3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Students will be able to describe the structure of a CV and know how to create their own.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3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Students will recognise the importance of using a CV to make a good impression.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3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They will be able to use the UCAS CV builder to create their CV and update this on a regular basis </a:t>
                      </a:r>
                      <a:endParaRPr kumimoji="0" lang="en-GB" sz="3200" b="0" i="0" u="none" strike="noStrike" kern="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endParaRP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extLst>
                  <a:ext uri="{0D108BD9-81ED-4DB2-BD59-A6C34878D82A}">
                    <a16:rowId xmlns:a16="http://schemas.microsoft.com/office/drawing/2014/main" val="3244193065"/>
                  </a:ext>
                </a:extLst>
              </a:tr>
              <a:tr h="1194477">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3600" b="1">
                          <a:latin typeface="Roboto Light" panose="02000000000000000000" pitchFamily="2" charset="0"/>
                          <a:ea typeface="Roboto Light" panose="02000000000000000000" pitchFamily="2" charset="0"/>
                          <a:cs typeface="Roboto Light" panose="02000000000000000000" pitchFamily="2" charset="0"/>
                        </a:rPr>
                        <a:t>Keywords</a:t>
                      </a:r>
                      <a:endParaRPr lang="fr-FR" sz="3600">
                        <a:effectLst/>
                        <a:latin typeface="Roboto Light" panose="02000000000000000000" pitchFamily="2" charset="0"/>
                        <a:ea typeface="Roboto Light" panose="02000000000000000000" pitchFamily="2" charset="0"/>
                        <a:cs typeface="Roboto Light" panose="02000000000000000000" pitchFamily="2" charset="0"/>
                      </a:endParaRPr>
                    </a:p>
                    <a:p>
                      <a:pPr algn="l">
                        <a:lnSpc>
                          <a:spcPct val="115000"/>
                        </a:lnSpc>
                      </a:pPr>
                      <a:endParaRPr lang="fr-FR" sz="3600">
                        <a:effectLst/>
                        <a:latin typeface="Roboto Light" panose="02000000000000000000" pitchFamily="2" charset="0"/>
                        <a:ea typeface="Roboto Light" panose="02000000000000000000" pitchFamily="2" charset="0"/>
                        <a:cs typeface="Roboto Light" panose="02000000000000000000" pitchFamily="2" charset="0"/>
                      </a:endParaRP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3200">
                          <a:latin typeface="Roboto Light" panose="02000000000000000000" pitchFamily="2" charset="0"/>
                          <a:ea typeface="Roboto Light" panose="02000000000000000000" pitchFamily="2" charset="0"/>
                          <a:cs typeface="Roboto Light" panose="02000000000000000000" pitchFamily="2" charset="0"/>
                        </a:rPr>
                        <a:t>‘CV’, work experience, skills and competencies </a:t>
                      </a:r>
                      <a:endParaRPr lang="en-GB" sz="3200" i="1">
                        <a:latin typeface="Roboto Light" panose="02000000000000000000" pitchFamily="2" charset="0"/>
                        <a:ea typeface="Roboto Light" panose="02000000000000000000" pitchFamily="2" charset="0"/>
                        <a:cs typeface="Roboto Light" panose="02000000000000000000" pitchFamily="2" charset="0"/>
                      </a:endParaRP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extLst>
                  <a:ext uri="{0D108BD9-81ED-4DB2-BD59-A6C34878D82A}">
                    <a16:rowId xmlns:a16="http://schemas.microsoft.com/office/drawing/2014/main" val="1746153775"/>
                  </a:ext>
                </a:extLst>
              </a:tr>
              <a:tr h="2175933">
                <a:tc>
                  <a:txBody>
                    <a:bodyPr/>
                    <a:lstStyle/>
                    <a:p>
                      <a:pPr algn="l">
                        <a:lnSpc>
                          <a:spcPct val="115000"/>
                        </a:lnSpc>
                      </a:pPr>
                      <a:r>
                        <a:rPr lang="en-GB" sz="3600" b="1" kern="120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Competencies</a:t>
                      </a:r>
                      <a:endParaRPr lang="fr-FR" sz="3600" b="1">
                        <a:effectLst/>
                        <a:latin typeface="Roboto Light" panose="02000000000000000000" pitchFamily="2" charset="0"/>
                        <a:ea typeface="Roboto Light" panose="02000000000000000000" pitchFamily="2" charset="0"/>
                        <a:cs typeface="Roboto Light" panose="02000000000000000000" pitchFamily="2" charset="0"/>
                      </a:endParaRP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tc>
                  <a:txBody>
                    <a:bodyPr/>
                    <a:lstStyle/>
                    <a:p>
                      <a:pPr marL="457200" indent="-457200" algn="l">
                        <a:lnSpc>
                          <a:spcPct val="115000"/>
                        </a:lnSpc>
                        <a:buFont typeface="Arial" panose="020B0604020202020204" pitchFamily="34" charset="0"/>
                        <a:buChar char="•"/>
                      </a:pPr>
                      <a:r>
                        <a:rPr lang="en-GB" sz="3200">
                          <a:effectLst/>
                          <a:latin typeface="Roboto Light" panose="02000000000000000000" pitchFamily="2" charset="0"/>
                          <a:ea typeface="Roboto Light" panose="02000000000000000000" pitchFamily="2" charset="0"/>
                          <a:cs typeface="Roboto Light" panose="02000000000000000000" pitchFamily="2" charset="0"/>
                        </a:rPr>
                        <a:t>Attention to detail / observation</a:t>
                      </a:r>
                    </a:p>
                    <a:p>
                      <a:pPr marL="457200" indent="-457200" algn="l">
                        <a:lnSpc>
                          <a:spcPct val="115000"/>
                        </a:lnSpc>
                        <a:buFont typeface="Arial" panose="020B0604020202020204" pitchFamily="34" charset="0"/>
                        <a:buChar char="•"/>
                      </a:pPr>
                      <a:r>
                        <a:rPr lang="en-GB" sz="3200">
                          <a:effectLst/>
                          <a:latin typeface="Roboto Light" panose="02000000000000000000" pitchFamily="2" charset="0"/>
                          <a:ea typeface="Roboto Light" panose="02000000000000000000" pitchFamily="2" charset="0"/>
                          <a:cs typeface="Roboto Light" panose="02000000000000000000" pitchFamily="2" charset="0"/>
                        </a:rPr>
                        <a:t>Self-assessment </a:t>
                      </a:r>
                    </a:p>
                    <a:p>
                      <a:pPr marL="457200" indent="-457200" algn="l">
                        <a:lnSpc>
                          <a:spcPct val="115000"/>
                        </a:lnSpc>
                        <a:buFont typeface="Arial" panose="020B0604020202020204" pitchFamily="34" charset="0"/>
                        <a:buChar char="•"/>
                      </a:pPr>
                      <a:r>
                        <a:rPr lang="en-GB" sz="3200">
                          <a:effectLst/>
                          <a:latin typeface="Roboto Light" panose="02000000000000000000" pitchFamily="2" charset="0"/>
                          <a:ea typeface="Roboto Light" panose="02000000000000000000" pitchFamily="2" charset="0"/>
                          <a:cs typeface="Roboto Light" panose="02000000000000000000" pitchFamily="2" charset="0"/>
                        </a:rPr>
                        <a:t>Learning</a:t>
                      </a:r>
                    </a:p>
                    <a:p>
                      <a:pPr marL="457200" indent="-457200" algn="l">
                        <a:lnSpc>
                          <a:spcPct val="115000"/>
                        </a:lnSpc>
                        <a:buFont typeface="Arial" panose="020B0604020202020204" pitchFamily="34" charset="0"/>
                        <a:buChar char="•"/>
                      </a:pPr>
                      <a:r>
                        <a:rPr lang="en-GB" sz="3200">
                          <a:effectLst/>
                          <a:latin typeface="Roboto Light" panose="02000000000000000000" pitchFamily="2" charset="0"/>
                          <a:ea typeface="Roboto Light" panose="02000000000000000000" pitchFamily="2" charset="0"/>
                          <a:cs typeface="Roboto Light" panose="02000000000000000000" pitchFamily="2" charset="0"/>
                        </a:rPr>
                        <a:t>Reading</a:t>
                      </a: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extLst>
                  <a:ext uri="{0D108BD9-81ED-4DB2-BD59-A6C34878D82A}">
                    <a16:rowId xmlns:a16="http://schemas.microsoft.com/office/drawing/2014/main" val="4128156590"/>
                  </a:ext>
                </a:extLst>
              </a:tr>
            </a:tbl>
          </a:graphicData>
        </a:graphic>
      </p:graphicFrame>
    </p:spTree>
    <p:extLst>
      <p:ext uri="{BB962C8B-B14F-4D97-AF65-F5344CB8AC3E}">
        <p14:creationId xmlns:p14="http://schemas.microsoft.com/office/powerpoint/2010/main" val="3228279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E0DA-010D-B0AD-5399-39E7716E9E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A410D3-34F5-3CE3-79CA-60D25BEC9E59}"/>
              </a:ext>
            </a:extLst>
          </p:cNvPr>
          <p:cNvSpPr>
            <a:spLocks noGrp="1"/>
          </p:cNvSpPr>
          <p:nvPr>
            <p:ph type="title"/>
          </p:nvPr>
        </p:nvSpPr>
        <p:spPr/>
        <p:txBody>
          <a:bodyPr/>
          <a:lstStyle/>
          <a:p>
            <a:r>
              <a:rPr lang="en-GB"/>
              <a:t>LESSON PLAN OVERVIEW</a:t>
            </a:r>
          </a:p>
        </p:txBody>
      </p:sp>
      <p:sp>
        <p:nvSpPr>
          <p:cNvPr id="3" name="Text Placeholder 2">
            <a:extLst>
              <a:ext uri="{FF2B5EF4-FFF2-40B4-BE49-F238E27FC236}">
                <a16:creationId xmlns:a16="http://schemas.microsoft.com/office/drawing/2014/main" id="{1E6C0F91-1945-5397-5A0B-69B06D750B7A}"/>
              </a:ext>
            </a:extLst>
          </p:cNvPr>
          <p:cNvSpPr>
            <a:spLocks noGrp="1"/>
          </p:cNvSpPr>
          <p:nvPr>
            <p:ph type="body" sz="quarter" idx="10"/>
          </p:nvPr>
        </p:nvSpPr>
        <p:spPr/>
        <p:txBody>
          <a:bodyPr/>
          <a:lstStyle/>
          <a:p>
            <a:r>
              <a:rPr lang="en-GB"/>
              <a:t>PUBLIC</a:t>
            </a:r>
          </a:p>
        </p:txBody>
      </p:sp>
      <p:graphicFrame>
        <p:nvGraphicFramePr>
          <p:cNvPr id="4" name="Table 3">
            <a:extLst>
              <a:ext uri="{FF2B5EF4-FFF2-40B4-BE49-F238E27FC236}">
                <a16:creationId xmlns:a16="http://schemas.microsoft.com/office/drawing/2014/main" id="{1AFB0115-FAE0-89E7-A7D7-18D8ABC657B9}"/>
              </a:ext>
            </a:extLst>
          </p:cNvPr>
          <p:cNvGraphicFramePr>
            <a:graphicFrameLocks noGrp="1"/>
          </p:cNvGraphicFramePr>
          <p:nvPr>
            <p:extLst>
              <p:ext uri="{D42A27DB-BD31-4B8C-83A1-F6EECF244321}">
                <p14:modId xmlns:p14="http://schemas.microsoft.com/office/powerpoint/2010/main" val="430634017"/>
              </p:ext>
            </p:extLst>
          </p:nvPr>
        </p:nvGraphicFramePr>
        <p:xfrm>
          <a:off x="3588138" y="4302019"/>
          <a:ext cx="25476719" cy="11440962"/>
        </p:xfrm>
        <a:graphic>
          <a:graphicData uri="http://schemas.openxmlformats.org/drawingml/2006/table">
            <a:tbl>
              <a:tblPr/>
              <a:tblGrid>
                <a:gridCol w="9082833">
                  <a:extLst>
                    <a:ext uri="{9D8B030D-6E8A-4147-A177-3AD203B41FA5}">
                      <a16:colId xmlns:a16="http://schemas.microsoft.com/office/drawing/2014/main" val="4012795431"/>
                    </a:ext>
                  </a:extLst>
                </a:gridCol>
                <a:gridCol w="16393886">
                  <a:extLst>
                    <a:ext uri="{9D8B030D-6E8A-4147-A177-3AD203B41FA5}">
                      <a16:colId xmlns:a16="http://schemas.microsoft.com/office/drawing/2014/main" val="396374708"/>
                    </a:ext>
                  </a:extLst>
                </a:gridCol>
              </a:tblGrid>
              <a:tr h="2458999">
                <a:tc>
                  <a:txBody>
                    <a:bodyPr/>
                    <a:lstStyle/>
                    <a:p>
                      <a:pPr algn="l">
                        <a:lnSpc>
                          <a:spcPct val="115000"/>
                        </a:lnSpc>
                      </a:pPr>
                      <a:r>
                        <a:rPr kumimoji="0" lang="en-GB" sz="36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Familiarise yourself</a:t>
                      </a:r>
                      <a:endParaRPr lang="fr-FR" sz="3600">
                        <a:effectLst/>
                        <a:latin typeface="Roboto Light" panose="02000000000000000000" pitchFamily="2" charset="0"/>
                        <a:ea typeface="Roboto Light" panose="02000000000000000000" pitchFamily="2" charset="0"/>
                        <a:cs typeface="Roboto Light" panose="02000000000000000000" pitchFamily="2" charset="0"/>
                      </a:endParaRP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UCAS CV Builder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Check your school’s policy on work experience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3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endParaRP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extLst>
                  <a:ext uri="{0D108BD9-81ED-4DB2-BD59-A6C34878D82A}">
                    <a16:rowId xmlns:a16="http://schemas.microsoft.com/office/drawing/2014/main" val="3573623495"/>
                  </a:ext>
                </a:extLst>
              </a:tr>
              <a:tr h="2289531">
                <a:tc>
                  <a:txBody>
                    <a:bodyPr/>
                    <a:lstStyle/>
                    <a:p>
                      <a:pPr algn="l">
                        <a:lnSpc>
                          <a:spcPct val="115000"/>
                        </a:lnSpc>
                      </a:pPr>
                      <a:r>
                        <a:rPr kumimoji="0" lang="en-GB" sz="36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Key links</a:t>
                      </a:r>
                      <a:endParaRPr lang="fr-FR" sz="3600">
                        <a:effectLst/>
                        <a:latin typeface="Roboto Light" panose="02000000000000000000" pitchFamily="2" charset="0"/>
                        <a:ea typeface="Roboto Light" panose="02000000000000000000" pitchFamily="2" charset="0"/>
                        <a:cs typeface="Roboto Light" panose="02000000000000000000" pitchFamily="2" charset="0"/>
                      </a:endParaRP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tc>
                  <a:txBody>
                    <a:bodyPr/>
                    <a:lstStyle/>
                    <a:p>
                      <a:pPr marL="0" indent="0">
                        <a:lnSpc>
                          <a:spcPct val="100000"/>
                        </a:lnSpc>
                        <a:spcBef>
                          <a:spcPts val="0"/>
                        </a:spcBef>
                        <a:buNone/>
                      </a:pPr>
                      <a:r>
                        <a:rPr lang="en-GB" sz="3200" i="0">
                          <a:latin typeface="Open Sans" panose="020B0606030504020204" pitchFamily="34" charset="0"/>
                          <a:ea typeface="Open Sans" panose="020B0606030504020204" pitchFamily="34" charset="0"/>
                          <a:cs typeface="Open Sans" panose="020B0606030504020204" pitchFamily="34" charset="0"/>
                          <a:hlinkClick r:id="rId3"/>
                        </a:rPr>
                        <a:t>https://www.ucas.com/careers-advice/cv-builder</a:t>
                      </a:r>
                      <a:r>
                        <a:rPr lang="en-GB" sz="3200" i="0">
                          <a:latin typeface="Open Sans" panose="020B0606030504020204" pitchFamily="34" charset="0"/>
                          <a:ea typeface="Open Sans" panose="020B0606030504020204" pitchFamily="34" charset="0"/>
                          <a:cs typeface="Open Sans" panose="020B0606030504020204" pitchFamily="34" charset="0"/>
                        </a:rPr>
                        <a:t> </a:t>
                      </a:r>
                    </a:p>
                    <a:p>
                      <a:pPr marL="0" indent="0">
                        <a:lnSpc>
                          <a:spcPct val="100000"/>
                        </a:lnSpc>
                        <a:spcBef>
                          <a:spcPts val="0"/>
                        </a:spcBef>
                        <a:buNone/>
                      </a:pPr>
                      <a:r>
                        <a:rPr lang="en-GB" sz="3200" i="0">
                          <a:latin typeface="Open Sans" panose="020B0606030504020204" pitchFamily="34" charset="0"/>
                          <a:ea typeface="Open Sans" panose="020B0606030504020204" pitchFamily="34" charset="0"/>
                          <a:cs typeface="Open Sans" panose="020B0606030504020204" pitchFamily="34" charset="0"/>
                          <a:hlinkClick r:id="rId4"/>
                        </a:rPr>
                        <a:t>https://www.ucas.com/careers-advice/how-identify-your-transferable-skills</a:t>
                      </a:r>
                      <a:r>
                        <a:rPr lang="en-GB" sz="3200" i="0">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extLst>
                  <a:ext uri="{0D108BD9-81ED-4DB2-BD59-A6C34878D82A}">
                    <a16:rowId xmlns:a16="http://schemas.microsoft.com/office/drawing/2014/main" val="4120867093"/>
                  </a:ext>
                </a:extLst>
              </a:tr>
              <a:tr h="1449187">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Gatsby benchmarks</a:t>
                      </a:r>
                      <a:endParaRPr lang="fr-FR" sz="3600" dirty="0">
                        <a:effectLst/>
                        <a:latin typeface="Roboto Light" panose="02000000000000000000" pitchFamily="2" charset="0"/>
                        <a:ea typeface="Roboto Light" panose="02000000000000000000" pitchFamily="2" charset="0"/>
                        <a:cs typeface="Roboto Light" panose="02000000000000000000" pitchFamily="2" charset="0"/>
                      </a:endParaRPr>
                    </a:p>
                    <a:p>
                      <a:pPr algn="l">
                        <a:lnSpc>
                          <a:spcPct val="115000"/>
                        </a:lnSpc>
                      </a:pPr>
                      <a:endParaRPr lang="fr-FR" sz="3600" dirty="0">
                        <a:effectLst/>
                        <a:latin typeface="Roboto Light" panose="02000000000000000000" pitchFamily="2" charset="0"/>
                        <a:ea typeface="Roboto Light" panose="02000000000000000000" pitchFamily="2" charset="0"/>
                        <a:cs typeface="Roboto Light" panose="02000000000000000000" pitchFamily="2" charset="0"/>
                      </a:endParaRP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GB" sz="32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3, 5</a:t>
                      </a: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extLst>
                  <a:ext uri="{0D108BD9-81ED-4DB2-BD59-A6C34878D82A}">
                    <a16:rowId xmlns:a16="http://schemas.microsoft.com/office/drawing/2014/main" val="3230639648"/>
                  </a:ext>
                </a:extLst>
              </a:tr>
              <a:tr h="1795990">
                <a:tc>
                  <a:txBody>
                    <a:bodyPr/>
                    <a:lstStyle/>
                    <a:p>
                      <a:pPr algn="l">
                        <a:lnSpc>
                          <a:spcPct val="115000"/>
                        </a:lnSpc>
                      </a:pPr>
                      <a:r>
                        <a:rPr kumimoji="0" lang="en-GB" sz="36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CDI Framework</a:t>
                      </a:r>
                      <a:endParaRPr lang="fr-FR" sz="3600">
                        <a:effectLst/>
                        <a:latin typeface="Roboto Light" panose="02000000000000000000" pitchFamily="2" charset="0"/>
                        <a:ea typeface="Roboto Light" panose="02000000000000000000" pitchFamily="2" charset="0"/>
                        <a:cs typeface="Roboto Light" panose="02000000000000000000" pitchFamily="2" charset="0"/>
                      </a:endParaRP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3200">
                          <a:solidFill>
                            <a:prstClr val="black"/>
                          </a:solidFill>
                          <a:latin typeface="Roboto Light" panose="02000000000000000000" pitchFamily="2" charset="0"/>
                          <a:ea typeface="Roboto Light" panose="02000000000000000000" pitchFamily="2" charset="0"/>
                          <a:cs typeface="Roboto Light" panose="02000000000000000000" pitchFamily="2" charset="0"/>
                          <a:sym typeface="Arial"/>
                        </a:rPr>
                        <a:t>Manage career</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3200">
                          <a:solidFill>
                            <a:prstClr val="black"/>
                          </a:solidFill>
                          <a:latin typeface="Roboto Light" panose="02000000000000000000" pitchFamily="2" charset="0"/>
                          <a:ea typeface="Roboto Light" panose="02000000000000000000" pitchFamily="2" charset="0"/>
                          <a:cs typeface="Roboto Light" panose="02000000000000000000" pitchFamily="2" charset="0"/>
                          <a:sym typeface="Arial"/>
                        </a:rPr>
                        <a:t>Create opportunities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3200">
                        <a:solidFill>
                          <a:prstClr val="black"/>
                        </a:solidFill>
                        <a:latin typeface="Roboto Light" panose="02000000000000000000" pitchFamily="2" charset="0"/>
                        <a:ea typeface="Roboto Light" panose="02000000000000000000" pitchFamily="2" charset="0"/>
                        <a:cs typeface="Roboto Light" panose="02000000000000000000" pitchFamily="2" charset="0"/>
                        <a:sym typeface="Arial"/>
                      </a:endParaRP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extLst>
                  <a:ext uri="{0D108BD9-81ED-4DB2-BD59-A6C34878D82A}">
                    <a16:rowId xmlns:a16="http://schemas.microsoft.com/office/drawing/2014/main" val="3830318771"/>
                  </a:ext>
                </a:extLst>
              </a:tr>
              <a:tr h="1895546">
                <a:tc>
                  <a:txBody>
                    <a:bodyPr/>
                    <a:lstStyle/>
                    <a:p>
                      <a:pPr algn="l">
                        <a:lnSpc>
                          <a:spcPct val="115000"/>
                        </a:lnSpc>
                      </a:pPr>
                      <a:r>
                        <a:rPr kumimoji="0" lang="en-GB" sz="36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Career Education Standards</a:t>
                      </a:r>
                      <a:endParaRPr lang="fr-FR" sz="3600">
                        <a:effectLst/>
                        <a:latin typeface="Roboto Light" panose="02000000000000000000" pitchFamily="2" charset="0"/>
                        <a:ea typeface="Roboto Light" panose="02000000000000000000" pitchFamily="2" charset="0"/>
                        <a:cs typeface="Roboto Light" panose="02000000000000000000" pitchFamily="2" charset="0"/>
                      </a:endParaRP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3200" b="0" i="0" u="none" strike="noStrike" kern="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Developing work skills</a:t>
                      </a: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extLst>
                  <a:ext uri="{0D108BD9-81ED-4DB2-BD59-A6C34878D82A}">
                    <a16:rowId xmlns:a16="http://schemas.microsoft.com/office/drawing/2014/main" val="3244193065"/>
                  </a:ext>
                </a:extLst>
              </a:tr>
              <a:tr h="1538618">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3600" b="1">
                          <a:latin typeface="Roboto Light" panose="02000000000000000000" pitchFamily="2" charset="0"/>
                          <a:ea typeface="Roboto Light" panose="02000000000000000000" pitchFamily="2" charset="0"/>
                          <a:cs typeface="Roboto Light" panose="02000000000000000000" pitchFamily="2" charset="0"/>
                        </a:rPr>
                        <a:t>PSHE association</a:t>
                      </a:r>
                      <a:endParaRPr lang="fr-FR" sz="3600">
                        <a:effectLst/>
                        <a:latin typeface="Roboto Light" panose="02000000000000000000" pitchFamily="2" charset="0"/>
                        <a:ea typeface="Roboto Light" panose="02000000000000000000" pitchFamily="2" charset="0"/>
                        <a:cs typeface="Roboto Light" panose="02000000000000000000" pitchFamily="2" charset="0"/>
                      </a:endParaRPr>
                    </a:p>
                    <a:p>
                      <a:pPr algn="l">
                        <a:lnSpc>
                          <a:spcPct val="115000"/>
                        </a:lnSpc>
                      </a:pPr>
                      <a:endParaRPr lang="fr-FR" sz="3600">
                        <a:effectLst/>
                        <a:latin typeface="Roboto Light" panose="02000000000000000000" pitchFamily="2" charset="0"/>
                        <a:ea typeface="Roboto Light" panose="02000000000000000000" pitchFamily="2" charset="0"/>
                        <a:cs typeface="Roboto Light" panose="02000000000000000000" pitchFamily="2" charset="0"/>
                      </a:endParaRP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3200" dirty="0">
                          <a:latin typeface="Roboto Light" panose="02000000000000000000" pitchFamily="2" charset="0"/>
                          <a:ea typeface="Roboto Light" panose="02000000000000000000" pitchFamily="2" charset="0"/>
                          <a:cs typeface="Roboto Light" panose="02000000000000000000" pitchFamily="2" charset="0"/>
                        </a:rPr>
                        <a:t>‘CV’, work experience, skills and competencies </a:t>
                      </a:r>
                      <a:endParaRPr lang="en-GB" sz="3200" i="1" dirty="0">
                        <a:latin typeface="Roboto Light" panose="02000000000000000000" pitchFamily="2" charset="0"/>
                        <a:ea typeface="Roboto Light" panose="02000000000000000000" pitchFamily="2" charset="0"/>
                        <a:cs typeface="Roboto Light" panose="02000000000000000000" pitchFamily="2" charset="0"/>
                      </a:endParaRPr>
                    </a:p>
                  </a:txBody>
                  <a:tcPr marL="243840" marR="243840" marT="121920" marB="121920">
                    <a:lnL w="12700" cap="flat" cmpd="sng" algn="ctr">
                      <a:solidFill>
                        <a:srgbClr val="EC44F2"/>
                      </a:solidFill>
                      <a:prstDash val="solid"/>
                      <a:round/>
                      <a:headEnd type="none" w="med" len="med"/>
                      <a:tailEnd type="none" w="med" len="med"/>
                    </a:lnL>
                    <a:lnR w="12700" cap="flat" cmpd="sng" algn="ctr">
                      <a:solidFill>
                        <a:srgbClr val="EC44F2"/>
                      </a:solidFill>
                      <a:prstDash val="solid"/>
                      <a:round/>
                      <a:headEnd type="none" w="med" len="med"/>
                      <a:tailEnd type="none" w="med" len="med"/>
                    </a:lnR>
                    <a:lnT w="12700" cap="flat" cmpd="sng" algn="ctr">
                      <a:solidFill>
                        <a:srgbClr val="EC44F2"/>
                      </a:solidFill>
                      <a:prstDash val="solid"/>
                      <a:round/>
                      <a:headEnd type="none" w="med" len="med"/>
                      <a:tailEnd type="none" w="med" len="med"/>
                    </a:lnT>
                    <a:lnB w="12700" cap="flat" cmpd="sng" algn="ctr">
                      <a:solidFill>
                        <a:srgbClr val="EC44F2"/>
                      </a:solidFill>
                      <a:prstDash val="solid"/>
                      <a:round/>
                      <a:headEnd type="none" w="med" len="med"/>
                      <a:tailEnd type="none" w="med" len="med"/>
                    </a:lnB>
                    <a:solidFill>
                      <a:schemeClr val="bg1"/>
                    </a:solidFill>
                  </a:tcPr>
                </a:tc>
                <a:extLst>
                  <a:ext uri="{0D108BD9-81ED-4DB2-BD59-A6C34878D82A}">
                    <a16:rowId xmlns:a16="http://schemas.microsoft.com/office/drawing/2014/main" val="1746153775"/>
                  </a:ext>
                </a:extLst>
              </a:tr>
            </a:tbl>
          </a:graphicData>
        </a:graphic>
      </p:graphicFrame>
    </p:spTree>
    <p:extLst>
      <p:ext uri="{BB962C8B-B14F-4D97-AF65-F5344CB8AC3E}">
        <p14:creationId xmlns:p14="http://schemas.microsoft.com/office/powerpoint/2010/main" val="1078200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holding a pen over a piece of paper&#10;&#10;Description automatically generated">
            <a:extLst>
              <a:ext uri="{FF2B5EF4-FFF2-40B4-BE49-F238E27FC236}">
                <a16:creationId xmlns:a16="http://schemas.microsoft.com/office/drawing/2014/main" id="{98950E31-31EE-E065-0DD1-12D79ABDD671}"/>
              </a:ext>
            </a:extLst>
          </p:cNvPr>
          <p:cNvPicPr>
            <a:picLocks noGrp="1" noChangeAspect="1"/>
          </p:cNvPicPr>
          <p:nvPr>
            <p:ph type="pic" sz="quarter" idx="13"/>
          </p:nvPr>
        </p:nvPicPr>
        <p:blipFill>
          <a:blip r:embed="rId3"/>
          <a:srcRect r="37834"/>
          <a:stretch/>
        </p:blipFill>
        <p:spPr>
          <a:xfrm>
            <a:off x="17231360" y="10"/>
            <a:ext cx="15280640" cy="16407432"/>
          </a:xfrm>
          <a:noFill/>
        </p:spPr>
      </p:pic>
      <p:sp>
        <p:nvSpPr>
          <p:cNvPr id="3" name="Title 2">
            <a:extLst>
              <a:ext uri="{FF2B5EF4-FFF2-40B4-BE49-F238E27FC236}">
                <a16:creationId xmlns:a16="http://schemas.microsoft.com/office/drawing/2014/main" id="{7CB8C8F6-3A2E-4066-D2DA-E0F4595516B3}"/>
              </a:ext>
            </a:extLst>
          </p:cNvPr>
          <p:cNvSpPr>
            <a:spLocks noGrp="1"/>
          </p:cNvSpPr>
          <p:nvPr>
            <p:ph type="title"/>
          </p:nvPr>
        </p:nvSpPr>
        <p:spPr>
          <a:xfrm>
            <a:off x="1545605" y="1562735"/>
            <a:ext cx="14710393" cy="3875077"/>
          </a:xfrm>
        </p:spPr>
        <p:txBody>
          <a:bodyPr wrap="square" anchor="b">
            <a:normAutofit/>
          </a:bodyPr>
          <a:lstStyle/>
          <a:p>
            <a:r>
              <a:rPr lang="en-GB"/>
              <a:t>What is a cv?</a:t>
            </a:r>
          </a:p>
        </p:txBody>
      </p:sp>
      <p:sp>
        <p:nvSpPr>
          <p:cNvPr id="4" name="Content Placeholder 3">
            <a:extLst>
              <a:ext uri="{FF2B5EF4-FFF2-40B4-BE49-F238E27FC236}">
                <a16:creationId xmlns:a16="http://schemas.microsoft.com/office/drawing/2014/main" id="{CB9D8644-A278-72FD-A640-9EFC19AE4B65}"/>
              </a:ext>
            </a:extLst>
          </p:cNvPr>
          <p:cNvSpPr>
            <a:spLocks noGrp="1"/>
          </p:cNvSpPr>
          <p:nvPr>
            <p:ph idx="1"/>
          </p:nvPr>
        </p:nvSpPr>
        <p:spPr>
          <a:xfrm>
            <a:off x="1545605" y="6476005"/>
            <a:ext cx="14710393" cy="9931435"/>
          </a:xfrm>
        </p:spPr>
        <p:txBody>
          <a:bodyPr>
            <a:normAutofit/>
          </a:bodyPr>
          <a:lstStyle/>
          <a:p>
            <a:r>
              <a:rPr lang="en-GB" sz="4000"/>
              <a:t>Discuss in pairs the following questions:</a:t>
            </a:r>
          </a:p>
          <a:p>
            <a:endParaRPr lang="en-GB" sz="4000"/>
          </a:p>
          <a:p>
            <a:r>
              <a:rPr lang="en-GB" sz="4000"/>
              <a:t>1. What does CV stand for?</a:t>
            </a:r>
          </a:p>
          <a:p>
            <a:r>
              <a:rPr lang="en-GB" sz="4000"/>
              <a:t>2. What do we use a CV for?</a:t>
            </a:r>
          </a:p>
        </p:txBody>
      </p:sp>
      <p:sp>
        <p:nvSpPr>
          <p:cNvPr id="14" name="Text Placeholder 4">
            <a:extLst>
              <a:ext uri="{FF2B5EF4-FFF2-40B4-BE49-F238E27FC236}">
                <a16:creationId xmlns:a16="http://schemas.microsoft.com/office/drawing/2014/main" id="{A1428A70-EA30-6813-0668-7DAF6DE06DA4}"/>
              </a:ext>
            </a:extLst>
          </p:cNvPr>
          <p:cNvSpPr>
            <a:spLocks noGrp="1"/>
          </p:cNvSpPr>
          <p:nvPr>
            <p:ph type="body" sz="quarter" idx="10"/>
          </p:nvPr>
        </p:nvSpPr>
        <p:spPr>
          <a:xfrm>
            <a:off x="809625" y="17657763"/>
            <a:ext cx="5542714" cy="498475"/>
          </a:xfrm>
        </p:spPr>
        <p:txBody>
          <a:bodyPr/>
          <a:lstStyle/>
          <a:p>
            <a:r>
              <a:rPr lang="en-US"/>
              <a:t>PUBLIC</a:t>
            </a:r>
          </a:p>
        </p:txBody>
      </p:sp>
    </p:spTree>
    <p:extLst>
      <p:ext uri="{BB962C8B-B14F-4D97-AF65-F5344CB8AC3E}">
        <p14:creationId xmlns:p14="http://schemas.microsoft.com/office/powerpoint/2010/main" val="2137055597"/>
      </p:ext>
    </p:extLst>
  </p:cSld>
  <p:clrMapOvr>
    <a:masterClrMapping/>
  </p:clrMapOvr>
</p:sld>
</file>

<file path=ppt/theme/theme1.xml><?xml version="1.0" encoding="utf-8"?>
<a:theme xmlns:a="http://schemas.openxmlformats.org/drawingml/2006/main" name="UCAS Slate and Magenta">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100224 Consultancy proposal template - Update" id="{8E344FC1-677A-0C4D-986C-46056578B213}" vid="{C4CD20F3-A8FF-724D-B3B2-4D514A566744}"/>
    </a:ext>
  </a:extLst>
</a:theme>
</file>

<file path=ppt/theme/theme10.xml><?xml version="1.0" encoding="utf-8"?>
<a:theme xmlns:a="http://schemas.openxmlformats.org/drawingml/2006/main" name="UCAS Slate and Yellow">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100224 Consultancy proposal template - Update" id="{8E344FC1-677A-0C4D-986C-46056578B213}" vid="{7CE51500-8EA3-1549-BBDE-67857067FE22}"/>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CAS Slate and Coral">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100224 Consultancy proposal template - Update" id="{8E344FC1-677A-0C4D-986C-46056578B213}" vid="{79A96C51-8E53-5145-827A-DAF01E7B27B9}"/>
    </a:ext>
  </a:extLst>
</a:theme>
</file>

<file path=ppt/theme/theme3.xml><?xml version="1.0" encoding="utf-8"?>
<a:theme xmlns:a="http://schemas.openxmlformats.org/drawingml/2006/main" name="UCAS Slate and Cyan">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100224 Consultancy proposal template - Update" id="{8E344FC1-677A-0C4D-986C-46056578B213}" vid="{06873069-5BE2-FE46-92A9-B6252C79BB09}"/>
    </a:ext>
  </a:extLst>
</a:theme>
</file>

<file path=ppt/theme/theme4.xml><?xml version="1.0" encoding="utf-8"?>
<a:theme xmlns:a="http://schemas.openxmlformats.org/drawingml/2006/main" name="UCAS Slate and Green">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100224 Consultancy proposal template - Update" id="{8E344FC1-677A-0C4D-986C-46056578B213}" vid="{52A39CEA-BAF8-D742-B1AA-B2BDAE5CBF85}"/>
    </a:ext>
  </a:extLst>
</a:theme>
</file>

<file path=ppt/theme/theme5.xml><?xml version="1.0" encoding="utf-8"?>
<a:theme xmlns:a="http://schemas.openxmlformats.org/drawingml/2006/main" name="UCAS Slate and Lilac">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100224 Consultancy proposal template - Update" id="{8E344FC1-677A-0C4D-986C-46056578B213}" vid="{F5A8D54F-D754-0E47-8C1C-A5F597ACFB8E}"/>
    </a:ext>
  </a:extLst>
</a:theme>
</file>

<file path=ppt/theme/theme6.xml><?xml version="1.0" encoding="utf-8"?>
<a:theme xmlns:a="http://schemas.openxmlformats.org/drawingml/2006/main" name="UCAS Slate and Peppermint">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100224 Consultancy proposal template - Update" id="{8E344FC1-677A-0C4D-986C-46056578B213}" vid="{E27E2B3C-9099-CD4C-B479-E89DB31D1CD6}"/>
    </a:ext>
  </a:extLst>
</a:theme>
</file>

<file path=ppt/theme/theme7.xml><?xml version="1.0" encoding="utf-8"?>
<a:theme xmlns:a="http://schemas.openxmlformats.org/drawingml/2006/main" name="UCAS Slate and Purpl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100224 Consultancy proposal template - Update" id="{8E344FC1-677A-0C4D-986C-46056578B213}" vid="{EF3E3E07-CED1-EC4B-A699-B5873EFC7642}"/>
    </a:ext>
  </a:extLst>
</a:theme>
</file>

<file path=ppt/theme/theme8.xml><?xml version="1.0" encoding="utf-8"?>
<a:theme xmlns:a="http://schemas.openxmlformats.org/drawingml/2006/main" name="UCAS Slate and Turquois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100224 Consultancy proposal template - Update" id="{8E344FC1-677A-0C4D-986C-46056578B213}" vid="{9DDC9D4E-469A-E641-A7A4-E7B89B73A07A}"/>
    </a:ext>
  </a:extLst>
</a:theme>
</file>

<file path=ppt/theme/theme9.xml><?xml version="1.0" encoding="utf-8"?>
<a:theme xmlns:a="http://schemas.openxmlformats.org/drawingml/2006/main" name="UCAS Slate and Lim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100224 Consultancy proposal template - Update" id="{8E344FC1-677A-0C4D-986C-46056578B213}" vid="{CE6B0D04-B374-EB41-92B1-3AF4EEBC022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8" ma:contentTypeDescription="Create a new document." ma:contentTypeScope="" ma:versionID="c84c1e43b70d8381f99984a07b46515d">
  <xsd:schema xmlns:xsd="http://www.w3.org/2001/XMLSchema" xmlns:xs="http://www.w3.org/2001/XMLSchema" xmlns:p="http://schemas.microsoft.com/office/2006/metadata/properties" xmlns:ns2="733dae14-92ee-43b7-ae23-1dcf711a5137" xmlns:ns3="55603442-09ec-4cf3-b21f-b1c3f828b53a" xmlns:ns4="7c335a06-be1f-4caa-a72e-ef957d3aaf2f" targetNamespace="http://schemas.microsoft.com/office/2006/metadata/properties" ma:root="true" ma:fieldsID="b60ffa39c32f6af0e346cae8a8d8f313" ns2:_="" ns3:_="" ns4:_="">
    <xsd:import namespace="733dae14-92ee-43b7-ae23-1dcf711a5137"/>
    <xsd:import namespace="55603442-09ec-4cf3-b21f-b1c3f828b53a"/>
    <xsd:import namespace="7c335a06-be1f-4caa-a72e-ef957d3aaf2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element ref="ns2:MediaLengthInSeconds" minOccurs="0"/>
                <xsd:element ref="ns4:SharedWithUsers" minOccurs="0"/>
                <xsd:element ref="ns4:SharedWithDetails"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335a06-be1f-4caa-a72e-ef957d3aaf2f"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E3979A-C212-4057-9D86-534B2D8250B6}">
  <ds:schemaRefs>
    <ds:schemaRef ds:uri="http://schemas.microsoft.com/sharepoint/v3/contenttype/forms"/>
  </ds:schemaRefs>
</ds:datastoreItem>
</file>

<file path=customXml/itemProps2.xml><?xml version="1.0" encoding="utf-8"?>
<ds:datastoreItem xmlns:ds="http://schemas.openxmlformats.org/officeDocument/2006/customXml" ds:itemID="{4510F7CB-CC0B-49F3-8377-EA346CC62189}">
  <ds:schemaRefs>
    <ds:schemaRef ds:uri="55603442-09ec-4cf3-b21f-b1c3f828b53a"/>
    <ds:schemaRef ds:uri="733dae14-92ee-43b7-ae23-1dcf711a513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C4BD6C3-FE6A-4D44-806F-E3D408B7761C}">
  <ds:schemaRefs>
    <ds:schemaRef ds:uri="55603442-09ec-4cf3-b21f-b1c3f828b53a"/>
    <ds:schemaRef ds:uri="733dae14-92ee-43b7-ae23-1dcf711a5137"/>
    <ds:schemaRef ds:uri="7c335a06-be1f-4caa-a72e-ef957d3aaf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UCAS Powerpoint Deck</Template>
  <TotalTime>15</TotalTime>
  <Words>2624</Words>
  <Application>Microsoft Office PowerPoint</Application>
  <PresentationFormat>Custom</PresentationFormat>
  <Paragraphs>272</Paragraphs>
  <Slides>26</Slides>
  <Notes>19</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26</vt:i4>
      </vt:variant>
    </vt:vector>
  </HeadingPairs>
  <TitlesOfParts>
    <vt:vector size="45" baseType="lpstr">
      <vt:lpstr>Apricus Black</vt:lpstr>
      <vt:lpstr>Apricus</vt:lpstr>
      <vt:lpstr>Wingdings</vt:lpstr>
      <vt:lpstr>Open Sans</vt:lpstr>
      <vt:lpstr>Roboto Light</vt:lpstr>
      <vt:lpstr>Arial</vt:lpstr>
      <vt:lpstr>Google Sans</vt:lpstr>
      <vt:lpstr>Roboto</vt:lpstr>
      <vt:lpstr>Aptos</vt:lpstr>
      <vt:lpstr>UCAS Slate and Magenta</vt:lpstr>
      <vt:lpstr>UCAS Slate and Coral</vt:lpstr>
      <vt:lpstr>UCAS Slate and Cyan</vt:lpstr>
      <vt:lpstr>UCAS Slate and Green</vt:lpstr>
      <vt:lpstr>UCAS Slate and Lilac</vt:lpstr>
      <vt:lpstr>UCAS Slate and Peppermint</vt:lpstr>
      <vt:lpstr>UCAS Slate and Purple</vt:lpstr>
      <vt:lpstr>UCAS Slate and Turquoise</vt:lpstr>
      <vt:lpstr>UCAS Slate and Lime</vt:lpstr>
      <vt:lpstr>UCAS Slate and Yellow</vt:lpstr>
      <vt:lpstr>Cv builder</vt:lpstr>
      <vt:lpstr>This pack includes</vt:lpstr>
      <vt:lpstr>What is cv builder?</vt:lpstr>
      <vt:lpstr>Test drive cv builder</vt:lpstr>
      <vt:lpstr>apprenticeship discovery JOURNEY</vt:lpstr>
      <vt:lpstr>CV builder lesson plan</vt:lpstr>
      <vt:lpstr>LESSON PLAN OVERVIEW</vt:lpstr>
      <vt:lpstr>LESSON PLAN OVERVIEW</vt:lpstr>
      <vt:lpstr>What is a cv?</vt:lpstr>
      <vt:lpstr>WHAT IS A CV?</vt:lpstr>
      <vt:lpstr>WHY IS A GOOD CV IMPORTANT?</vt:lpstr>
      <vt:lpstr>WHAT makes a good CV?</vt:lpstr>
      <vt:lpstr>Before you start here’s some top tips</vt:lpstr>
      <vt:lpstr>How do we start?</vt:lpstr>
      <vt:lpstr>UCAS CV BUILDER</vt:lpstr>
      <vt:lpstr>PERSONAL DETAILS</vt:lpstr>
      <vt:lpstr>ALL ABOUT YOU</vt:lpstr>
      <vt:lpstr>EDUCATION</vt:lpstr>
      <vt:lpstr>EDUCATION</vt:lpstr>
      <vt:lpstr>How do we know our skills and competencies?</vt:lpstr>
      <vt:lpstr>WORK EXPERIENCE</vt:lpstr>
      <vt:lpstr>What is work experience?</vt:lpstr>
      <vt:lpstr>volunteering</vt:lpstr>
      <vt:lpstr>Additional information</vt:lpstr>
      <vt:lpstr>And Finally….save your work</vt:lpstr>
      <vt:lpstr>recap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Derbyshire</dc:creator>
  <cp:lastModifiedBy>Sarah Derbyshire</cp:lastModifiedBy>
  <cp:revision>3</cp:revision>
  <dcterms:created xsi:type="dcterms:W3CDTF">2024-12-02T10:53:07Z</dcterms:created>
  <dcterms:modified xsi:type="dcterms:W3CDTF">2024-12-06T15:54:07Z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9c747e-0609-44bc-a84a-379ba7e92455_Enabled">
    <vt:lpwstr>true</vt:lpwstr>
  </property>
  <property fmtid="{D5CDD505-2E9C-101B-9397-08002B2CF9AE}" pid="3" name="MSIP_Label_119c747e-0609-44bc-a84a-379ba7e92455_SetDate">
    <vt:lpwstr>2024-08-15T08:02:04Z</vt:lpwstr>
  </property>
  <property fmtid="{D5CDD505-2E9C-101B-9397-08002B2CF9AE}" pid="4" name="MSIP_Label_119c747e-0609-44bc-a84a-379ba7e92455_Method">
    <vt:lpwstr>Privileged</vt:lpwstr>
  </property>
  <property fmtid="{D5CDD505-2E9C-101B-9397-08002B2CF9AE}" pid="5" name="MSIP_Label_119c747e-0609-44bc-a84a-379ba7e92455_Name">
    <vt:lpwstr>Confidential</vt:lpwstr>
  </property>
  <property fmtid="{D5CDD505-2E9C-101B-9397-08002B2CF9AE}" pid="6" name="MSIP_Label_119c747e-0609-44bc-a84a-379ba7e92455_SiteId">
    <vt:lpwstr>c62bca44-70cb-457b-a355-deaa5cb7e689</vt:lpwstr>
  </property>
  <property fmtid="{D5CDD505-2E9C-101B-9397-08002B2CF9AE}" pid="7" name="MSIP_Label_119c747e-0609-44bc-a84a-379ba7e92455_ActionId">
    <vt:lpwstr>5612e0a5-0c88-49dc-a8a1-f54e3fa11cab</vt:lpwstr>
  </property>
  <property fmtid="{D5CDD505-2E9C-101B-9397-08002B2CF9AE}" pid="8" name="MSIP_Label_119c747e-0609-44bc-a84a-379ba7e92455_ContentBits">
    <vt:lpwstr>0</vt:lpwstr>
  </property>
  <property fmtid="{D5CDD505-2E9C-101B-9397-08002B2CF9AE}" pid="9" name="ContentTypeId">
    <vt:lpwstr>0x0101007DE8FBAFBDFF3F4182543FFB7F188DCC</vt:lpwstr>
  </property>
  <property fmtid="{D5CDD505-2E9C-101B-9397-08002B2CF9AE}" pid="10" name="MediaServiceImageTags">
    <vt:lpwstr/>
  </property>
</Properties>
</file>