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embeddedFontLst>
    <p:embeddedFont>
      <p:font typeface="Apricus" pitchFamily="50" charset="0"/>
      <p:regular r:id="rId17"/>
      <p:bold r:id="rId18"/>
    </p:embeddedFont>
    <p:embeddedFont>
      <p:font typeface="Apricus Black" pitchFamily="50" charset="0"/>
      <p:bold r:id="rId19"/>
    </p:embeddedFont>
    <p:embeddedFont>
      <p:font typeface="Roboto" panose="02000000000000000000" pitchFamily="2" charset="0"/>
      <p:regular r:id="rId20"/>
      <p:bold r:id="rId21"/>
      <p:italic r:id="rId22"/>
      <p:boldItalic r:id="rId23"/>
    </p:embeddedFont>
    <p:embeddedFont>
      <p:font typeface="Roboto Light" panose="02000000000000000000" pitchFamily="2"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06" userDrawn="1">
          <p15:clr>
            <a:srgbClr val="A4A3A4"/>
          </p15:clr>
        </p15:guide>
        <p15:guide id="4" orient="horz" pos="436" userDrawn="1">
          <p15:clr>
            <a:srgbClr val="A4A3A4"/>
          </p15:clr>
        </p15:guide>
        <p15:guide id="5" pos="7174" userDrawn="1">
          <p15:clr>
            <a:srgbClr val="A4A3A4"/>
          </p15:clr>
        </p15:guide>
        <p15:guide id="6" orient="horz" pos="981" userDrawn="1">
          <p15:clr>
            <a:srgbClr val="A4A3A4"/>
          </p15:clr>
        </p15:guide>
        <p15:guide id="7" pos="71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B09F83-1883-7E64-33D2-7B2E1A6B779F}" name="Becka Horsley" initials="BH" userId="S::b.horsley@ucas.ac.uk::3a642a61-7d1a-4b9b-a3a4-29a1ce2ec2c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2287C-53AE-11EB-B7A5-B19ACEDAAA55}" v="4" dt="2024-09-04T08:42:14.568"/>
    <p1510:client id="{1D8564DB-5026-FA0D-C011-7A2AF3A97BD4}" v="10" dt="2024-09-04T13:12:03.667"/>
    <p1510:client id="{883F944B-CEB1-B830-881B-1C8B3554EC4A}" v="4" dt="2024-09-02T15:25:52.731"/>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4"/>
    <p:restoredTop sz="94682"/>
  </p:normalViewPr>
  <p:slideViewPr>
    <p:cSldViewPr snapToGrid="0" showGuides="1">
      <p:cViewPr varScale="1">
        <p:scale>
          <a:sx n="60" d="100"/>
          <a:sy n="60" d="100"/>
        </p:scale>
        <p:origin x="948" y="28"/>
      </p:cViewPr>
      <p:guideLst>
        <p:guide orient="horz" pos="2160"/>
        <p:guide pos="3840"/>
        <p:guide pos="506"/>
        <p:guide orient="horz" pos="436"/>
        <p:guide pos="7174"/>
        <p:guide orient="horz" pos="981"/>
        <p:guide pos="7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FC22F-E1E2-1842-920C-76487AE151D8}"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2CECB-DFF6-FA4E-B4EC-2C44D36A3CDB}" type="slidenum">
              <a:rPr lang="en-US" smtClean="0"/>
              <a:t>‹#›</a:t>
            </a:fld>
            <a:endParaRPr lang="en-US"/>
          </a:p>
        </p:txBody>
      </p:sp>
    </p:spTree>
    <p:extLst>
      <p:ext uri="{BB962C8B-B14F-4D97-AF65-F5344CB8AC3E}">
        <p14:creationId xmlns:p14="http://schemas.microsoft.com/office/powerpoint/2010/main" val="181033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1</a:t>
            </a:fld>
            <a:endParaRPr lang="en-US"/>
          </a:p>
        </p:txBody>
      </p:sp>
    </p:spTree>
    <p:extLst>
      <p:ext uri="{BB962C8B-B14F-4D97-AF65-F5344CB8AC3E}">
        <p14:creationId xmlns:p14="http://schemas.microsoft.com/office/powerpoint/2010/main" val="112090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2</a:t>
            </a:fld>
            <a:endParaRPr lang="en-US"/>
          </a:p>
        </p:txBody>
      </p:sp>
    </p:spTree>
    <p:extLst>
      <p:ext uri="{BB962C8B-B14F-4D97-AF65-F5344CB8AC3E}">
        <p14:creationId xmlns:p14="http://schemas.microsoft.com/office/powerpoint/2010/main" val="312295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you take law; the admissions team won't be impressed with 'I want to make a load of money' but 'I want to advocate for social change' is a much better answer. If you're talking about career prospects, </a:t>
            </a:r>
            <a:r>
              <a:rPr lang="en-US" dirty="0" err="1"/>
              <a:t>emphasise</a:t>
            </a:r>
            <a:r>
              <a:rPr lang="en-US" dirty="0"/>
              <a:t> how you're</a:t>
            </a:r>
            <a:r>
              <a:rPr lang="en-US"/>
              <a:t> passionate about it and what you can GIVE as well as what you can GAIN.</a:t>
            </a:r>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5</a:t>
            </a:fld>
            <a:endParaRPr lang="en-US"/>
          </a:p>
        </p:txBody>
      </p:sp>
    </p:spTree>
    <p:extLst>
      <p:ext uri="{BB962C8B-B14F-4D97-AF65-F5344CB8AC3E}">
        <p14:creationId xmlns:p14="http://schemas.microsoft.com/office/powerpoint/2010/main" val="59832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12CECB-DFF6-FA4E-B4EC-2C44D36A3CDB}" type="slidenum">
              <a:rPr lang="en-US" smtClean="0"/>
              <a:t>6</a:t>
            </a:fld>
            <a:endParaRPr lang="en-US"/>
          </a:p>
        </p:txBody>
      </p:sp>
    </p:spTree>
    <p:extLst>
      <p:ext uri="{BB962C8B-B14F-4D97-AF65-F5344CB8AC3E}">
        <p14:creationId xmlns:p14="http://schemas.microsoft.com/office/powerpoint/2010/main" val="197852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7</a:t>
            </a:fld>
            <a:endParaRPr lang="en-US"/>
          </a:p>
        </p:txBody>
      </p:sp>
    </p:spTree>
    <p:extLst>
      <p:ext uri="{BB962C8B-B14F-4D97-AF65-F5344CB8AC3E}">
        <p14:creationId xmlns:p14="http://schemas.microsoft.com/office/powerpoint/2010/main" val="275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examples don't need to be something 'grand' or academic as the very first starting point if that's not the truth! If the starting point was something 'pop culture', social media or a holiday and they then expanded on this in depth through a variety of methods, then that's great as it shows progression!</a:t>
            </a:r>
          </a:p>
        </p:txBody>
      </p:sp>
      <p:sp>
        <p:nvSpPr>
          <p:cNvPr id="4" name="Slide Number Placeholder 3"/>
          <p:cNvSpPr>
            <a:spLocks noGrp="1"/>
          </p:cNvSpPr>
          <p:nvPr>
            <p:ph type="sldNum" sz="quarter" idx="5"/>
          </p:nvPr>
        </p:nvSpPr>
        <p:spPr/>
        <p:txBody>
          <a:bodyPr/>
          <a:lstStyle/>
          <a:p>
            <a:fld id="{C312CECB-DFF6-FA4E-B4EC-2C44D36A3CDB}" type="slidenum">
              <a:rPr lang="en-US" smtClean="0"/>
              <a:t>8</a:t>
            </a:fld>
            <a:endParaRPr lang="en-US"/>
          </a:p>
        </p:txBody>
      </p:sp>
    </p:spTree>
    <p:extLst>
      <p:ext uri="{BB962C8B-B14F-4D97-AF65-F5344CB8AC3E}">
        <p14:creationId xmlns:p14="http://schemas.microsoft.com/office/powerpoint/2010/main" val="378607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9</a:t>
            </a:fld>
            <a:endParaRPr lang="en-US"/>
          </a:p>
        </p:txBody>
      </p:sp>
    </p:spTree>
    <p:extLst>
      <p:ext uri="{BB962C8B-B14F-4D97-AF65-F5344CB8AC3E}">
        <p14:creationId xmlns:p14="http://schemas.microsoft.com/office/powerpoint/2010/main" val="20489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highlight>
                  <a:srgbClr val="F2F2F2"/>
                </a:highlight>
                <a:latin typeface="Roboto" panose="02000000000000000000" pitchFamily="2" charset="0"/>
              </a:rPr>
              <a:t>This is students' chance to talk about any other activities they have undertaken outside of their formal education or personal experiences which further demonstrate their suitability for the course. This section is likely to be highly personal to them and anything they do include should reflect on why they're including it.</a:t>
            </a:r>
          </a:p>
          <a:p>
            <a:pPr algn="l"/>
            <a:endParaRPr lang="en-GB" b="0" i="0" dirty="0">
              <a:solidFill>
                <a:srgbClr val="333333"/>
              </a:solidFill>
              <a:effectLst/>
              <a:highlight>
                <a:srgbClr val="F2F2F2"/>
              </a:highlight>
              <a:latin typeface="Roboto" panose="02000000000000000000" pitchFamily="2" charset="0"/>
            </a:endParaRPr>
          </a:p>
          <a:p>
            <a:pPr algn="l"/>
            <a:r>
              <a:rPr lang="en-GB" b="0" i="0" dirty="0">
                <a:solidFill>
                  <a:srgbClr val="333333"/>
                </a:solidFill>
                <a:effectLst/>
                <a:highlight>
                  <a:srgbClr val="F2F2F2"/>
                </a:highlight>
                <a:latin typeface="Roboto" panose="02000000000000000000" pitchFamily="2" charset="0"/>
              </a:rPr>
              <a:t>Here are some more examples for this section:</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Extra and super-curriculars</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Volunteering</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Personal life experiences e.g. caring for a family member, overcoming a challenge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Young enterprise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Work experience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Job/employment – part-time or full-time</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Work-based learning/CPD</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Shadowing</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Online learning activities e.g. </a:t>
            </a:r>
            <a:r>
              <a:rPr lang="en-GB" b="0" i="0" dirty="0" err="1">
                <a:solidFill>
                  <a:srgbClr val="333333"/>
                </a:solidFill>
                <a:effectLst/>
                <a:highlight>
                  <a:srgbClr val="F2F2F2"/>
                </a:highlight>
                <a:latin typeface="Roboto" panose="02000000000000000000" pitchFamily="2" charset="0"/>
              </a:rPr>
              <a:t>Springpod</a:t>
            </a:r>
            <a:r>
              <a:rPr lang="en-GB" b="0" i="0" dirty="0">
                <a:solidFill>
                  <a:srgbClr val="333333"/>
                </a:solidFill>
                <a:effectLst/>
                <a:highlight>
                  <a:srgbClr val="F2F2F2"/>
                </a:highlight>
                <a:latin typeface="Roboto" panose="02000000000000000000" pitchFamily="2" charset="0"/>
              </a:rPr>
              <a:t>, MOOCs etc.</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Tutoring</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Trips and visits (online or in person) e.g. Museums, exhibitions, galleries, sites of historic interest, relevant sites connected to your course e.g. magistrate courts for law etc.</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Podcasts, TED talks, documentaries etc.</a:t>
            </a:r>
          </a:p>
          <a:p>
            <a:pPr algn="l">
              <a:buFont typeface="Arial" panose="020B0604020202020204" pitchFamily="34" charset="0"/>
              <a:buChar char="•"/>
            </a:pPr>
            <a:r>
              <a:rPr lang="en-GB" b="0" i="0" dirty="0">
                <a:solidFill>
                  <a:srgbClr val="333333"/>
                </a:solidFill>
                <a:effectLst/>
                <a:highlight>
                  <a:srgbClr val="F2F2F2"/>
                </a:highlight>
                <a:latin typeface="Roboto" panose="02000000000000000000" pitchFamily="2" charset="0"/>
              </a:rPr>
              <a:t> Duke of Edinburgh/Duke of York awards</a:t>
            </a:r>
            <a:endParaRPr lang="en-GB" dirty="0"/>
          </a:p>
          <a:p>
            <a:endParaRPr lang="en-US" dirty="0"/>
          </a:p>
        </p:txBody>
      </p:sp>
      <p:sp>
        <p:nvSpPr>
          <p:cNvPr id="4" name="Slide Number Placeholder 3"/>
          <p:cNvSpPr>
            <a:spLocks noGrp="1"/>
          </p:cNvSpPr>
          <p:nvPr>
            <p:ph type="sldNum" sz="quarter" idx="5"/>
          </p:nvPr>
        </p:nvSpPr>
        <p:spPr/>
        <p:txBody>
          <a:bodyPr/>
          <a:lstStyle/>
          <a:p>
            <a:fld id="{C312CECB-DFF6-FA4E-B4EC-2C44D36A3CDB}" type="slidenum">
              <a:rPr lang="en-US" smtClean="0"/>
              <a:t>10</a:t>
            </a:fld>
            <a:endParaRPr lang="en-US"/>
          </a:p>
        </p:txBody>
      </p:sp>
    </p:spTree>
    <p:extLst>
      <p:ext uri="{BB962C8B-B14F-4D97-AF65-F5344CB8AC3E}">
        <p14:creationId xmlns:p14="http://schemas.microsoft.com/office/powerpoint/2010/main" val="69988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6DC5-DE05-9A9D-92A8-5013BD53375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89C41B9-D0FE-F7DE-1B28-B1F0C0346D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FF663A-B91C-69FD-7A61-B7147A8FAF74}"/>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5" name="Footer Placeholder 4">
            <a:extLst>
              <a:ext uri="{FF2B5EF4-FFF2-40B4-BE49-F238E27FC236}">
                <a16:creationId xmlns:a16="http://schemas.microsoft.com/office/drawing/2014/main" id="{75651B16-9C2B-478E-C406-52642F624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9203F-3E64-BAB6-8F93-90A708D790E5}"/>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1820589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7904-8AEA-58B3-4E56-60E5CF9D1E5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17540C-43D4-6ACA-47A2-1D5FADED470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098078-1DA9-CA95-4AE6-EC5C70E36DDF}"/>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5" name="Footer Placeholder 4">
            <a:extLst>
              <a:ext uri="{FF2B5EF4-FFF2-40B4-BE49-F238E27FC236}">
                <a16:creationId xmlns:a16="http://schemas.microsoft.com/office/drawing/2014/main" id="{2062F493-47A1-B0A8-CBDA-B3E47CD34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06746-B32E-3DEE-E7A2-8492D50A9AC7}"/>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82730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AEF01-19CF-94B7-7760-9A571BF8E09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F1BA073-B173-1EDA-3DB4-F8D2B4FDBB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4FB1F9-7B00-9A75-DD05-CF6D5DF3C27A}"/>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5" name="Footer Placeholder 4">
            <a:extLst>
              <a:ext uri="{FF2B5EF4-FFF2-40B4-BE49-F238E27FC236}">
                <a16:creationId xmlns:a16="http://schemas.microsoft.com/office/drawing/2014/main" id="{7868A62A-D928-6377-DD9C-3A297AEC7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46E80-968E-F396-3441-07B3A6CE8E6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6521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655A-AFD4-72C4-B108-87245870D58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845487B-B586-3C26-0C41-2CDF22332F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02ACC9-5D2D-C6AA-D9EF-E7DADF47EE2D}"/>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5" name="Footer Placeholder 4">
            <a:extLst>
              <a:ext uri="{FF2B5EF4-FFF2-40B4-BE49-F238E27FC236}">
                <a16:creationId xmlns:a16="http://schemas.microsoft.com/office/drawing/2014/main" id="{7BCCDCF1-4837-A8FE-2AB6-F41ADC40D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FDCB2-01EE-18DD-5376-C0EA36984C8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45258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3142-F864-7003-AB95-5DC950E6CD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B2B7B9-7ED0-1C4F-8CAE-FD20C5D609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429CED-AD5C-8A80-7CAE-10CE4F9CDC98}"/>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5" name="Footer Placeholder 4">
            <a:extLst>
              <a:ext uri="{FF2B5EF4-FFF2-40B4-BE49-F238E27FC236}">
                <a16:creationId xmlns:a16="http://schemas.microsoft.com/office/drawing/2014/main" id="{CAC71ECA-3751-80BF-A291-D3E7784B61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09F92-9532-7F7C-3A2D-87EB68FF3BD6}"/>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174746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1FED-8476-301A-09CD-A7B5B387FE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C743F-DBFE-94F0-7CB8-11A9C7813E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91A17B1-D8FA-2D25-0F5A-5D451F9575E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3F8E52E-8B80-916C-7060-CCDD0B1E7F60}"/>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6" name="Footer Placeholder 5">
            <a:extLst>
              <a:ext uri="{FF2B5EF4-FFF2-40B4-BE49-F238E27FC236}">
                <a16:creationId xmlns:a16="http://schemas.microsoft.com/office/drawing/2014/main" id="{B5E08E18-1877-455C-1782-32185E13F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F1E89-962A-8E8B-F351-3A57FFAE5B1E}"/>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329751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9C0F-3F67-79C2-AEDD-2F859F40616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96B3FA-1F15-6E46-6105-E43C32700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CA6206E-9DF8-AB61-7495-CAE20431C31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B4E689-041F-2A30-8A3A-21863E023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0DEC60-1311-CB8B-CEE8-4DDA0DDACC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118DF5-6A4B-FCD5-0214-1512F5889F24}"/>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8" name="Footer Placeholder 7">
            <a:extLst>
              <a:ext uri="{FF2B5EF4-FFF2-40B4-BE49-F238E27FC236}">
                <a16:creationId xmlns:a16="http://schemas.microsoft.com/office/drawing/2014/main" id="{BB38ADBA-E3D1-2879-EA25-093C255CD3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37B5BD-9B36-C4E0-14EB-34D8340EC4A2}"/>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403818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B018-2B0A-5109-8D98-1683C02B941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2282958-9699-3A50-5C61-6E4E82BE2A3E}"/>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4" name="Footer Placeholder 3">
            <a:extLst>
              <a:ext uri="{FF2B5EF4-FFF2-40B4-BE49-F238E27FC236}">
                <a16:creationId xmlns:a16="http://schemas.microsoft.com/office/drawing/2014/main" id="{771A5B0D-AE55-3FB0-6BCB-937C4871DF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8D81B9-AB61-E9AC-DEF0-6F4E9AC7E966}"/>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38577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F6645-AA95-94EE-1404-14597B31558C}"/>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3" name="Footer Placeholder 2">
            <a:extLst>
              <a:ext uri="{FF2B5EF4-FFF2-40B4-BE49-F238E27FC236}">
                <a16:creationId xmlns:a16="http://schemas.microsoft.com/office/drawing/2014/main" id="{6A75E76B-FBEA-4E8F-ED87-B1AF30A7FE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1206D-9A80-D343-3F1E-A6EC00A64999}"/>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28178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4E87-BBC1-8E3E-B154-57081D21AE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5D76FAE-4A9B-A804-638E-8BA3F14D7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4C32BF1-D8DD-4DAA-C044-E7A848E18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67382F-0AD7-0604-30FD-11B63BE769A9}"/>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6" name="Footer Placeholder 5">
            <a:extLst>
              <a:ext uri="{FF2B5EF4-FFF2-40B4-BE49-F238E27FC236}">
                <a16:creationId xmlns:a16="http://schemas.microsoft.com/office/drawing/2014/main" id="{139E1558-2209-FBCE-1204-BE28A5AFE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99D36-6585-7301-183D-8855E86B3D37}"/>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93822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2311-7AD7-F33A-234F-4FB1F78A72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12CAD7E-BF41-106F-AA68-38696FCDC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5943C-0558-F666-0A02-88BCF1C3E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841A9C-34A5-545E-2E01-5946A85D46D6}"/>
              </a:ext>
            </a:extLst>
          </p:cNvPr>
          <p:cNvSpPr>
            <a:spLocks noGrp="1"/>
          </p:cNvSpPr>
          <p:nvPr>
            <p:ph type="dt" sz="half" idx="10"/>
          </p:nvPr>
        </p:nvSpPr>
        <p:spPr/>
        <p:txBody>
          <a:bodyPr/>
          <a:lstStyle/>
          <a:p>
            <a:fld id="{9FA48DE4-967D-8D4E-BB00-ADB1BA2EF939}" type="datetimeFigureOut">
              <a:rPr lang="en-US" smtClean="0"/>
              <a:t>3/7/2025</a:t>
            </a:fld>
            <a:endParaRPr lang="en-US"/>
          </a:p>
        </p:txBody>
      </p:sp>
      <p:sp>
        <p:nvSpPr>
          <p:cNvPr id="6" name="Footer Placeholder 5">
            <a:extLst>
              <a:ext uri="{FF2B5EF4-FFF2-40B4-BE49-F238E27FC236}">
                <a16:creationId xmlns:a16="http://schemas.microsoft.com/office/drawing/2014/main" id="{E246E017-432A-205C-EA89-327AF6DE0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6E04F-CE90-4493-DE71-5FF43BB216A8}"/>
              </a:ext>
            </a:extLst>
          </p:cNvPr>
          <p:cNvSpPr>
            <a:spLocks noGrp="1"/>
          </p:cNvSpPr>
          <p:nvPr>
            <p:ph type="sldNum" sz="quarter" idx="12"/>
          </p:nvPr>
        </p:nvSpPr>
        <p:spPr/>
        <p:txBody>
          <a:bodyPr/>
          <a:lstStyle/>
          <a:p>
            <a:fld id="{5C7437F7-5E84-B149-9DF7-739F86C39CCF}" type="slidenum">
              <a:rPr lang="en-US" smtClean="0"/>
              <a:t>‹#›</a:t>
            </a:fld>
            <a:endParaRPr lang="en-US"/>
          </a:p>
        </p:txBody>
      </p:sp>
    </p:spTree>
    <p:extLst>
      <p:ext uri="{BB962C8B-B14F-4D97-AF65-F5344CB8AC3E}">
        <p14:creationId xmlns:p14="http://schemas.microsoft.com/office/powerpoint/2010/main" val="247873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27404-FA8F-51A5-9E94-B77A3D517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B66AAB-9D7F-B14A-A649-837C4352C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E08B2B-7D96-BEED-E4B0-594E74269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A48DE4-967D-8D4E-BB00-ADB1BA2EF939}" type="datetimeFigureOut">
              <a:rPr lang="en-US" smtClean="0"/>
              <a:t>3/7/2025</a:t>
            </a:fld>
            <a:endParaRPr lang="en-US"/>
          </a:p>
        </p:txBody>
      </p:sp>
      <p:sp>
        <p:nvSpPr>
          <p:cNvPr id="5" name="Footer Placeholder 4">
            <a:extLst>
              <a:ext uri="{FF2B5EF4-FFF2-40B4-BE49-F238E27FC236}">
                <a16:creationId xmlns:a16="http://schemas.microsoft.com/office/drawing/2014/main" id="{7D9DC13E-7175-98B0-64EE-3594F1F93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0DD419E-1996-B15F-DCF4-7F3653AFB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7437F7-5E84-B149-9DF7-739F86C39CCF}" type="slidenum">
              <a:rPr lang="en-US" smtClean="0"/>
              <a:t>‹#›</a:t>
            </a:fld>
            <a:endParaRPr lang="en-US"/>
          </a:p>
        </p:txBody>
      </p:sp>
    </p:spTree>
    <p:extLst>
      <p:ext uri="{BB962C8B-B14F-4D97-AF65-F5344CB8AC3E}">
        <p14:creationId xmlns:p14="http://schemas.microsoft.com/office/powerpoint/2010/main" val="3237199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84B934-24B2-9727-E825-10791A65199D}"/>
              </a:ext>
            </a:extLst>
          </p:cNvPr>
          <p:cNvSpPr txBox="1"/>
          <p:nvPr/>
        </p:nvSpPr>
        <p:spPr>
          <a:xfrm>
            <a:off x="803275" y="1315608"/>
            <a:ext cx="7324403" cy="3847207"/>
          </a:xfrm>
          <a:prstGeom prst="rect">
            <a:avLst/>
          </a:prstGeom>
          <a:noFill/>
        </p:spPr>
        <p:txBody>
          <a:bodyPr wrap="square" lIns="0" tIns="0" rIns="0" bIns="0" rtlCol="0">
            <a:spAutoFit/>
          </a:bodyPr>
          <a:lstStyle/>
          <a:p>
            <a:pPr>
              <a:lnSpc>
                <a:spcPts val="7500"/>
              </a:lnSpc>
            </a:pPr>
            <a:r>
              <a:rPr lang="en-GB" sz="10000" b="1" dirty="0">
                <a:solidFill>
                  <a:schemeClr val="accent5"/>
                </a:solidFill>
                <a:effectLst/>
                <a:latin typeface="Apricus Black" pitchFamily="2" charset="0"/>
                <a:cs typeface="Source Sans Pro SemiBold" panose="020F0502020204030204" pitchFamily="34" charset="0"/>
              </a:rPr>
              <a:t>An introduction to your </a:t>
            </a:r>
            <a:r>
              <a:rPr lang="en-GB" sz="10000" b="1" dirty="0" err="1">
                <a:solidFill>
                  <a:schemeClr val="accent5"/>
                </a:solidFill>
                <a:effectLst/>
                <a:latin typeface="Apricus Black" pitchFamily="2" charset="0"/>
                <a:cs typeface="Source Sans Pro SemiBold" panose="020F0502020204030204" pitchFamily="34" charset="0"/>
              </a:rPr>
              <a:t>ucas</a:t>
            </a:r>
            <a:r>
              <a:rPr lang="en-GB" sz="10000" b="1" dirty="0">
                <a:solidFill>
                  <a:schemeClr val="accent5"/>
                </a:solidFill>
                <a:effectLst/>
                <a:latin typeface="Apricus Black" pitchFamily="2" charset="0"/>
                <a:cs typeface="Source Sans Pro SemiBold" panose="020F0502020204030204" pitchFamily="34" charset="0"/>
              </a:rPr>
              <a:t> </a:t>
            </a:r>
            <a:r>
              <a:rPr lang="en-GB" sz="10000" b="1" dirty="0">
                <a:solidFill>
                  <a:schemeClr val="accent2"/>
                </a:solidFill>
                <a:effectLst/>
                <a:latin typeface="Apricus Black" pitchFamily="2" charset="0"/>
                <a:cs typeface="Source Sans Pro SemiBold" panose="020F0502020204030204" pitchFamily="34" charset="0"/>
              </a:rPr>
              <a:t>personal statement</a:t>
            </a:r>
            <a:endParaRPr lang="en-US" sz="10000" b="1" dirty="0">
              <a:solidFill>
                <a:schemeClr val="accent2"/>
              </a:solidFill>
              <a:latin typeface="Apricus Black" pitchFamily="2" charset="0"/>
            </a:endParaRPr>
          </a:p>
        </p:txBody>
      </p:sp>
      <p:pic>
        <p:nvPicPr>
          <p:cNvPr id="12" name="Graphic 11">
            <a:extLst>
              <a:ext uri="{FF2B5EF4-FFF2-40B4-BE49-F238E27FC236}">
                <a16:creationId xmlns:a16="http://schemas.microsoft.com/office/drawing/2014/main" id="{8F9186A1-C1A1-FCBE-CA08-E3A5DFD52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054" y="5474440"/>
            <a:ext cx="2021638" cy="1167425"/>
          </a:xfrm>
          <a:prstGeom prst="rect">
            <a:avLst/>
          </a:prstGeom>
        </p:spPr>
      </p:pic>
      <p:pic>
        <p:nvPicPr>
          <p:cNvPr id="4" name="Graphic 3">
            <a:extLst>
              <a:ext uri="{FF2B5EF4-FFF2-40B4-BE49-F238E27FC236}">
                <a16:creationId xmlns:a16="http://schemas.microsoft.com/office/drawing/2014/main" id="{8E21EB7A-CF69-97DE-C041-E210F5CD1F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416950" y="546693"/>
            <a:ext cx="6613003" cy="6613003"/>
          </a:xfrm>
          <a:prstGeom prst="rect">
            <a:avLst/>
          </a:prstGeom>
        </p:spPr>
      </p:pic>
    </p:spTree>
    <p:extLst>
      <p:ext uri="{BB962C8B-B14F-4D97-AF65-F5344CB8AC3E}">
        <p14:creationId xmlns:p14="http://schemas.microsoft.com/office/powerpoint/2010/main" val="44126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8949-6F56-3673-9BB2-A28FEEB82CC9}"/>
              </a:ext>
            </a:extLst>
          </p:cNvPr>
          <p:cNvSpPr txBox="1">
            <a:spLocks/>
          </p:cNvSpPr>
          <p:nvPr/>
        </p:nvSpPr>
        <p:spPr>
          <a:xfrm>
            <a:off x="803275" y="234597"/>
            <a:ext cx="10586214" cy="1478720"/>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ts val="4000"/>
              </a:lnSpc>
              <a:spcBef>
                <a:spcPct val="0"/>
              </a:spcBef>
              <a:spcAft>
                <a:spcPts val="0"/>
              </a:spcAft>
              <a:buClrTx/>
              <a:buSzTx/>
              <a:buFontTx/>
              <a:buNone/>
              <a:tabLst/>
              <a:defRPr/>
            </a:pPr>
            <a:r>
              <a:rPr kumimoji="0" lang="en-GB" sz="4700" u="none" strike="noStrike" kern="1200" cap="none" spc="0" normalizeH="0" baseline="0" noProof="0" dirty="0">
                <a:ln>
                  <a:noFill/>
                </a:ln>
                <a:solidFill>
                  <a:schemeClr val="accent2"/>
                </a:solidFill>
                <a:effectLst/>
                <a:uLnTx/>
                <a:uFillTx/>
                <a:latin typeface="Apricus Black" pitchFamily="2" charset="0"/>
              </a:rPr>
              <a:t>Q3: </a:t>
            </a:r>
            <a:r>
              <a:rPr kumimoji="0" lang="en-GB" sz="4700" u="none" strike="noStrike" kern="1200" cap="none" spc="0" normalizeH="0" baseline="0" noProof="0" dirty="0">
                <a:ln>
                  <a:noFill/>
                </a:ln>
                <a:solidFill>
                  <a:schemeClr val="accent5"/>
                </a:solidFill>
                <a:effectLst/>
                <a:uLnTx/>
                <a:uFillTx/>
                <a:latin typeface="Apricus Black" pitchFamily="2" charset="0"/>
              </a:rPr>
              <a:t>what else have you done to prepare outside of </a:t>
            </a:r>
            <a:br>
              <a:rPr kumimoji="0" lang="en-GB" sz="4700" u="none" strike="noStrike" kern="1200" cap="none" spc="0" normalizeH="0" baseline="0" noProof="0" dirty="0">
                <a:ln>
                  <a:noFill/>
                </a:ln>
                <a:solidFill>
                  <a:schemeClr val="accent5"/>
                </a:solidFill>
                <a:effectLst/>
                <a:uLnTx/>
                <a:uFillTx/>
                <a:latin typeface="Apricus Black" pitchFamily="2" charset="0"/>
              </a:rPr>
            </a:br>
            <a:r>
              <a:rPr kumimoji="0" lang="en-GB" sz="4700" u="none" strike="noStrike" kern="1200" cap="none" spc="0" normalizeH="0" baseline="0" noProof="0" dirty="0">
                <a:ln>
                  <a:noFill/>
                </a:ln>
                <a:solidFill>
                  <a:schemeClr val="accent5"/>
                </a:solidFill>
                <a:effectLst/>
                <a:uLnTx/>
                <a:uFillTx/>
                <a:latin typeface="Apricus Black" pitchFamily="2" charset="0"/>
              </a:rPr>
              <a:t>        education, and why are these experiences useful?</a:t>
            </a:r>
          </a:p>
        </p:txBody>
      </p:sp>
      <p:sp>
        <p:nvSpPr>
          <p:cNvPr id="4" name="Rectangle 3">
            <a:extLst>
              <a:ext uri="{FF2B5EF4-FFF2-40B4-BE49-F238E27FC236}">
                <a16:creationId xmlns:a16="http://schemas.microsoft.com/office/drawing/2014/main" id="{D4D04659-BED4-15B3-D77B-2E40AE24CDB0}"/>
              </a:ext>
            </a:extLst>
          </p:cNvPr>
          <p:cNvSpPr/>
          <p:nvPr/>
        </p:nvSpPr>
        <p:spPr>
          <a:xfrm>
            <a:off x="803274" y="2225229"/>
            <a:ext cx="2541047" cy="3284320"/>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E116EBC-DCCA-C7A1-3232-4B69E9C7EAF7}"/>
              </a:ext>
            </a:extLst>
          </p:cNvPr>
          <p:cNvSpPr/>
          <p:nvPr/>
        </p:nvSpPr>
        <p:spPr>
          <a:xfrm>
            <a:off x="803274" y="2225229"/>
            <a:ext cx="2541809" cy="102521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D255D0-BBEB-2B6F-548C-A5505A6656AD}"/>
              </a:ext>
            </a:extLst>
          </p:cNvPr>
          <p:cNvSpPr txBox="1"/>
          <p:nvPr/>
        </p:nvSpPr>
        <p:spPr>
          <a:xfrm>
            <a:off x="914401" y="2381108"/>
            <a:ext cx="2141315" cy="738664"/>
          </a:xfrm>
          <a:prstGeom prst="rect">
            <a:avLst/>
          </a:prstGeom>
          <a:noFill/>
        </p:spPr>
        <p:txBody>
          <a:bodyPr wrap="square" lIns="0" tIns="0" rIns="0" bIns="0" rtlCol="0">
            <a:spAutoFit/>
          </a:bodyPr>
          <a:lstStyle/>
          <a:p>
            <a:pPr lvl="0" algn="ctr"/>
            <a:r>
              <a:rPr lang="en-GB" sz="1600" b="1" i="0" dirty="0">
                <a:solidFill>
                  <a:schemeClr val="bg1"/>
                </a:solidFill>
                <a:effectLst/>
                <a:latin typeface="Roboto"/>
                <a:ea typeface="Roboto"/>
                <a:cs typeface="Roboto"/>
              </a:rPr>
              <a:t>Work experience, employment, or volunteering</a:t>
            </a:r>
            <a:endParaRPr lang="en-GB" sz="1600" dirty="0">
              <a:solidFill>
                <a:schemeClr val="bg1"/>
              </a:solidFill>
              <a:latin typeface="Roboto"/>
              <a:ea typeface="Roboto"/>
              <a:cs typeface="Roboto"/>
            </a:endParaRPr>
          </a:p>
        </p:txBody>
      </p:sp>
      <p:sp>
        <p:nvSpPr>
          <p:cNvPr id="7" name="TextBox 6">
            <a:extLst>
              <a:ext uri="{FF2B5EF4-FFF2-40B4-BE49-F238E27FC236}">
                <a16:creationId xmlns:a16="http://schemas.microsoft.com/office/drawing/2014/main" id="{5D3DC6D3-F63C-2C3B-7A0E-07C4FA5FCF1A}"/>
              </a:ext>
            </a:extLst>
          </p:cNvPr>
          <p:cNvSpPr txBox="1"/>
          <p:nvPr/>
        </p:nvSpPr>
        <p:spPr>
          <a:xfrm>
            <a:off x="966485" y="3379802"/>
            <a:ext cx="2314534" cy="1877437"/>
          </a:xfrm>
          <a:prstGeom prst="rect">
            <a:avLst/>
          </a:prstGeom>
          <a:noFill/>
        </p:spPr>
        <p:txBody>
          <a:bodyPr wrap="square" lIns="0" tIns="0" rIns="0" bIns="0" rtlCol="0">
            <a:spAutoFit/>
          </a:bodyPr>
          <a:lstStyle/>
          <a:p>
            <a:pPr marL="171450" lvl="0" indent="-171450">
              <a:spcAft>
                <a:spcPts val="600"/>
              </a:spcAft>
              <a:buClr>
                <a:schemeClr val="accent5"/>
              </a:buClr>
              <a:buFont typeface="Arial" panose="020B0604020202020204" pitchFamily="34" charset="0"/>
              <a:buChar char="•"/>
            </a:pPr>
            <a:r>
              <a:rPr lang="en-GB" sz="1400" b="0" i="0" dirty="0">
                <a:effectLst/>
                <a:latin typeface="Roboto"/>
                <a:ea typeface="Roboto"/>
                <a:cs typeface="Roboto"/>
              </a:rPr>
              <a:t>In-person or virtual </a:t>
            </a:r>
            <a:br>
              <a:rPr lang="en-GB" sz="1400" b="0" i="0" dirty="0">
                <a:effectLst/>
                <a:latin typeface="Roboto"/>
                <a:ea typeface="Roboto"/>
                <a:cs typeface="Roboto"/>
              </a:rPr>
            </a:br>
            <a:r>
              <a:rPr lang="en-GB" sz="1400" b="0" i="0" dirty="0">
                <a:effectLst/>
                <a:latin typeface="Roboto"/>
                <a:ea typeface="Roboto"/>
                <a:cs typeface="Roboto"/>
              </a:rPr>
              <a:t>work experience</a:t>
            </a:r>
            <a:r>
              <a:rPr lang="en-GB" sz="1400" dirty="0">
                <a:latin typeface="Roboto"/>
                <a:ea typeface="Roboto"/>
                <a:cs typeface="Roboto"/>
              </a:rPr>
              <a:t>.</a:t>
            </a:r>
          </a:p>
          <a:p>
            <a:pPr marL="171450" lvl="0" indent="-171450" rtl="0">
              <a:spcAft>
                <a:spcPts val="600"/>
              </a:spcAft>
              <a:buClr>
                <a:schemeClr val="accent5"/>
              </a:buClr>
              <a:buFont typeface="Arial" panose="020B0604020202020204" pitchFamily="34" charset="0"/>
              <a:buChar char="•"/>
            </a:pPr>
            <a:r>
              <a:rPr lang="en-GB" sz="1400" b="0" i="0" dirty="0">
                <a:effectLst/>
                <a:latin typeface="Roboto"/>
                <a:ea typeface="Roboto"/>
                <a:cs typeface="Roboto"/>
              </a:rPr>
              <a:t>Paid for work or volunteering. </a:t>
            </a:r>
            <a:endParaRPr lang="en-GB" sz="1400" dirty="0">
              <a:latin typeface="Calibri Light" panose="020F0302020204030204"/>
            </a:endParaRPr>
          </a:p>
          <a:p>
            <a:pPr marL="171450" lvl="0" indent="-171450">
              <a:spcAft>
                <a:spcPts val="600"/>
              </a:spcAft>
              <a:buClr>
                <a:schemeClr val="accent5"/>
              </a:buClr>
              <a:buFont typeface="Arial" panose="020B0604020202020204" pitchFamily="34" charset="0"/>
              <a:buChar char="•"/>
            </a:pPr>
            <a:r>
              <a:rPr lang="en-GB" sz="1400" b="0" i="0" dirty="0">
                <a:effectLst/>
                <a:latin typeface="Roboto"/>
                <a:ea typeface="Roboto"/>
                <a:cs typeface="Roboto"/>
              </a:rPr>
              <a:t>The key thing is reflection on the experiences and </a:t>
            </a:r>
            <a:br>
              <a:rPr lang="en-GB" sz="1400" b="0" i="0" dirty="0">
                <a:effectLst/>
                <a:latin typeface="Roboto"/>
                <a:ea typeface="Roboto"/>
                <a:cs typeface="Roboto"/>
              </a:rPr>
            </a:br>
            <a:r>
              <a:rPr lang="en-GB" sz="1400" b="0" i="0" dirty="0">
                <a:effectLst/>
                <a:latin typeface="Roboto"/>
                <a:ea typeface="Roboto"/>
                <a:cs typeface="Roboto"/>
              </a:rPr>
              <a:t>the skills gained relevant to your chosen course(s).</a:t>
            </a:r>
            <a:endParaRPr lang="en-GB" sz="1400" dirty="0">
              <a:latin typeface="Roboto"/>
              <a:ea typeface="Roboto"/>
              <a:cs typeface="Roboto"/>
            </a:endParaRPr>
          </a:p>
        </p:txBody>
      </p:sp>
      <p:sp>
        <p:nvSpPr>
          <p:cNvPr id="18" name="TextBox 17">
            <a:extLst>
              <a:ext uri="{FF2B5EF4-FFF2-40B4-BE49-F238E27FC236}">
                <a16:creationId xmlns:a16="http://schemas.microsoft.com/office/drawing/2014/main" id="{2D8FD65A-3E78-2D52-7361-25BCA84BC872}"/>
              </a:ext>
            </a:extLst>
          </p:cNvPr>
          <p:cNvSpPr txBox="1"/>
          <p:nvPr/>
        </p:nvSpPr>
        <p:spPr>
          <a:xfrm>
            <a:off x="803275" y="1815400"/>
            <a:ext cx="11677967" cy="24622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Roboto"/>
                <a:ea typeface="Roboto"/>
                <a:cs typeface="Roboto"/>
              </a:rPr>
              <a:t>Examples should be </a:t>
            </a:r>
            <a:r>
              <a:rPr kumimoji="0" lang="en-GB" sz="1600" b="1" i="0" u="none" strike="noStrike" kern="1200" cap="none" spc="0" normalizeH="0" baseline="0" noProof="0" dirty="0">
                <a:ln>
                  <a:noFill/>
                </a:ln>
                <a:effectLst/>
                <a:uLnTx/>
                <a:uFillTx/>
                <a:latin typeface="Roboto"/>
                <a:ea typeface="Roboto"/>
                <a:cs typeface="Roboto"/>
              </a:rPr>
              <a:t>reflective</a:t>
            </a:r>
            <a:r>
              <a:rPr kumimoji="0" lang="en-GB" sz="1600" b="0" i="0" u="none" strike="noStrike" kern="1200" cap="none" spc="0" normalizeH="0" baseline="0" noProof="0" dirty="0">
                <a:ln>
                  <a:noFill/>
                </a:ln>
                <a:effectLst/>
                <a:uLnTx/>
                <a:uFillTx/>
                <a:latin typeface="Roboto"/>
                <a:ea typeface="Roboto"/>
                <a:cs typeface="Roboto"/>
              </a:rPr>
              <a:t> and </a:t>
            </a:r>
            <a:r>
              <a:rPr kumimoji="0" lang="en-GB" sz="1600" b="1" i="0" u="none" strike="noStrike" kern="1200" cap="none" spc="0" normalizeH="0" baseline="0" noProof="0" dirty="0">
                <a:ln>
                  <a:noFill/>
                </a:ln>
                <a:effectLst/>
                <a:uLnTx/>
                <a:uFillTx/>
                <a:latin typeface="Roboto"/>
                <a:ea typeface="Roboto"/>
                <a:cs typeface="Roboto"/>
              </a:rPr>
              <a:t>demonstrate</a:t>
            </a:r>
            <a:r>
              <a:rPr kumimoji="0" lang="en-GB" sz="1600" b="0" i="0" u="none" strike="noStrike" kern="1200" cap="none" spc="0" normalizeH="0" baseline="0" noProof="0" dirty="0">
                <a:ln>
                  <a:noFill/>
                </a:ln>
                <a:effectLst/>
                <a:uLnTx/>
                <a:uFillTx/>
                <a:latin typeface="Roboto"/>
                <a:ea typeface="Roboto"/>
                <a:cs typeface="Roboto"/>
              </a:rPr>
              <a:t> further </a:t>
            </a:r>
            <a:r>
              <a:rPr kumimoji="0" lang="en-GB" sz="1600" b="1" i="0" u="none" strike="noStrike" kern="1200" cap="none" spc="0" normalizeH="0" baseline="0" noProof="0" dirty="0">
                <a:ln>
                  <a:noFill/>
                </a:ln>
                <a:effectLst/>
                <a:uLnTx/>
                <a:uFillTx/>
                <a:latin typeface="Roboto"/>
                <a:ea typeface="Roboto"/>
                <a:cs typeface="Roboto"/>
              </a:rPr>
              <a:t>suitability</a:t>
            </a:r>
            <a:r>
              <a:rPr kumimoji="0" lang="en-GB" sz="1600" b="0" i="0" u="none" strike="noStrike" kern="1200" cap="none" spc="0" normalizeH="0" baseline="0" noProof="0" dirty="0">
                <a:ln>
                  <a:noFill/>
                </a:ln>
                <a:effectLst/>
                <a:uLnTx/>
                <a:uFillTx/>
                <a:latin typeface="Roboto"/>
                <a:ea typeface="Roboto"/>
                <a:cs typeface="Roboto"/>
              </a:rPr>
              <a:t> for your subject or course(s), this could include:</a:t>
            </a:r>
            <a:endParaRPr kumimoji="0" lang="en-GB" sz="1600" b="0" i="0" u="none" strike="noStrike" kern="1200" cap="none" spc="0" normalizeH="0" baseline="0" noProof="0" dirty="0">
              <a:ln>
                <a:noFill/>
              </a:ln>
              <a:effectLst/>
              <a:uLnTx/>
              <a:uFillTx/>
              <a:latin typeface="Roboto" panose="02000000000000000000" pitchFamily="2" charset="0"/>
              <a:ea typeface="+mn-ea"/>
              <a:cs typeface="+mn-cs"/>
            </a:endParaRPr>
          </a:p>
        </p:txBody>
      </p:sp>
      <p:sp>
        <p:nvSpPr>
          <p:cNvPr id="19" name="TextBox 18">
            <a:extLst>
              <a:ext uri="{FF2B5EF4-FFF2-40B4-BE49-F238E27FC236}">
                <a16:creationId xmlns:a16="http://schemas.microsoft.com/office/drawing/2014/main" id="{8DA738ED-4D41-53EB-4308-AA45906EDE63}"/>
              </a:ext>
            </a:extLst>
          </p:cNvPr>
          <p:cNvSpPr txBox="1"/>
          <p:nvPr/>
        </p:nvSpPr>
        <p:spPr>
          <a:xfrm>
            <a:off x="803275" y="5947938"/>
            <a:ext cx="9127803" cy="512961"/>
          </a:xfrm>
          <a:prstGeom prst="rect">
            <a:avLst/>
          </a:prstGeom>
          <a:noFill/>
        </p:spPr>
        <p:txBody>
          <a:bodyPr wrap="square" lIns="0" tIns="0" rIns="0" bIns="0">
            <a:spAutoFit/>
          </a:bodyPr>
          <a:lstStyle/>
          <a:p>
            <a:pPr marL="0" marR="0" lvl="0" indent="0" defTabSz="914400" rtl="0" eaLnBrk="1" fontAlgn="auto" latinLnBrk="0" hangingPunct="1">
              <a:lnSpc>
                <a:spcPts val="2000"/>
              </a:lnSpc>
              <a:spcBef>
                <a:spcPts val="0"/>
              </a:spcBef>
              <a:spcAft>
                <a:spcPts val="0"/>
              </a:spcAft>
              <a:buClrTx/>
              <a:buSzTx/>
              <a:buFontTx/>
              <a:buNone/>
              <a:tabLst/>
              <a:defRPr/>
            </a:pPr>
            <a:r>
              <a:rPr kumimoji="0" lang="en-GB" sz="1700" b="1" u="none" strike="noStrike" kern="1200" cap="none" spc="0" normalizeH="0" baseline="0" noProof="0" dirty="0">
                <a:ln>
                  <a:noFill/>
                </a:ln>
                <a:solidFill>
                  <a:schemeClr val="accent5"/>
                </a:solidFill>
                <a:effectLst/>
                <a:uLnTx/>
                <a:uFillTx/>
                <a:latin typeface="Roboto" panose="02000000000000000000" pitchFamily="2" charset="0"/>
                <a:ea typeface="Roboto" panose="02000000000000000000" pitchFamily="2" charset="0"/>
                <a:cs typeface="Roboto" panose="02000000000000000000" pitchFamily="2" charset="0"/>
              </a:rPr>
              <a:t>Remember</a:t>
            </a: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these are just some examples, you don’t need to include it all.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The key is to research the course(s) to find out what might be most relevant.  </a:t>
            </a:r>
          </a:p>
        </p:txBody>
      </p:sp>
      <p:sp>
        <p:nvSpPr>
          <p:cNvPr id="23" name="Rectangle 22">
            <a:extLst>
              <a:ext uri="{FF2B5EF4-FFF2-40B4-BE49-F238E27FC236}">
                <a16:creationId xmlns:a16="http://schemas.microsoft.com/office/drawing/2014/main" id="{40EF4B51-0E83-08E2-1144-80C851C62FD4}"/>
              </a:ext>
            </a:extLst>
          </p:cNvPr>
          <p:cNvSpPr/>
          <p:nvPr/>
        </p:nvSpPr>
        <p:spPr>
          <a:xfrm>
            <a:off x="3484742" y="2225229"/>
            <a:ext cx="2541809" cy="1025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EEABA09-FA5A-05F7-AF01-4AA4FCDAA525}"/>
              </a:ext>
            </a:extLst>
          </p:cNvPr>
          <p:cNvSpPr/>
          <p:nvPr/>
        </p:nvSpPr>
        <p:spPr>
          <a:xfrm>
            <a:off x="6166210" y="2225229"/>
            <a:ext cx="2541809" cy="102521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58AE5DB-51D4-3B3A-BC2E-8E7C280B88FF}"/>
              </a:ext>
            </a:extLst>
          </p:cNvPr>
          <p:cNvSpPr/>
          <p:nvPr/>
        </p:nvSpPr>
        <p:spPr>
          <a:xfrm>
            <a:off x="8847679" y="2225229"/>
            <a:ext cx="2541809" cy="10252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EEE8F22-25AC-7EBF-F5F2-E444B6EDE61B}"/>
              </a:ext>
            </a:extLst>
          </p:cNvPr>
          <p:cNvSpPr/>
          <p:nvPr/>
        </p:nvSpPr>
        <p:spPr>
          <a:xfrm>
            <a:off x="3488601" y="2225228"/>
            <a:ext cx="2541047" cy="3550539"/>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18C9AF6-A444-5361-B587-4BCDEDAE1968}"/>
              </a:ext>
            </a:extLst>
          </p:cNvPr>
          <p:cNvSpPr/>
          <p:nvPr/>
        </p:nvSpPr>
        <p:spPr>
          <a:xfrm>
            <a:off x="6173927" y="2225229"/>
            <a:ext cx="2541047" cy="3284320"/>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7CF85D-E8E9-C7E5-EE84-60B3F6367FCF}"/>
              </a:ext>
            </a:extLst>
          </p:cNvPr>
          <p:cNvSpPr/>
          <p:nvPr/>
        </p:nvSpPr>
        <p:spPr>
          <a:xfrm>
            <a:off x="8847679" y="2225228"/>
            <a:ext cx="2541047" cy="2955067"/>
          </a:xfrm>
          <a:prstGeom prst="rect">
            <a:avLst/>
          </a:prstGeom>
          <a:solidFill>
            <a:schemeClr val="accent6">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7B51369-1073-33BF-4859-6513E9A7A7C7}"/>
              </a:ext>
            </a:extLst>
          </p:cNvPr>
          <p:cNvSpPr txBox="1"/>
          <p:nvPr/>
        </p:nvSpPr>
        <p:spPr>
          <a:xfrm>
            <a:off x="3680751" y="2381108"/>
            <a:ext cx="2141315" cy="738664"/>
          </a:xfrm>
          <a:prstGeom prst="rect">
            <a:avLst/>
          </a:prstGeom>
          <a:noFill/>
        </p:spPr>
        <p:txBody>
          <a:bodyPr wrap="square" lIns="0" tIns="0" rIns="0" bIns="0" rtlCol="0">
            <a:spAutoFit/>
          </a:bodyPr>
          <a:lstStyle/>
          <a:p>
            <a:pPr lvl="0" algn="ctr"/>
            <a:r>
              <a:rPr lang="en-GB" sz="1600" b="1" i="0" dirty="0">
                <a:solidFill>
                  <a:schemeClr val="bg1"/>
                </a:solidFill>
                <a:effectLst/>
                <a:latin typeface="Roboto"/>
                <a:ea typeface="Roboto"/>
                <a:cs typeface="Roboto"/>
              </a:rPr>
              <a:t>Personal life </a:t>
            </a:r>
            <a:br>
              <a:rPr lang="en-GB" sz="1600" b="1" i="0" dirty="0">
                <a:solidFill>
                  <a:schemeClr val="bg1"/>
                </a:solidFill>
                <a:effectLst/>
                <a:latin typeface="Roboto"/>
                <a:ea typeface="Roboto"/>
                <a:cs typeface="Roboto"/>
              </a:rPr>
            </a:br>
            <a:r>
              <a:rPr lang="en-GB" sz="1600" b="1" i="0" dirty="0">
                <a:solidFill>
                  <a:schemeClr val="bg1"/>
                </a:solidFill>
                <a:effectLst/>
                <a:latin typeface="Roboto"/>
                <a:ea typeface="Roboto"/>
                <a:cs typeface="Roboto"/>
              </a:rPr>
              <a:t>experiences or responsibilities</a:t>
            </a:r>
            <a:endParaRPr lang="en-GB" sz="1600" dirty="0">
              <a:solidFill>
                <a:schemeClr val="bg1"/>
              </a:solidFill>
              <a:latin typeface="Roboto"/>
              <a:ea typeface="Roboto"/>
              <a:cs typeface="Roboto"/>
            </a:endParaRPr>
          </a:p>
        </p:txBody>
      </p:sp>
      <p:sp>
        <p:nvSpPr>
          <p:cNvPr id="30" name="TextBox 29">
            <a:extLst>
              <a:ext uri="{FF2B5EF4-FFF2-40B4-BE49-F238E27FC236}">
                <a16:creationId xmlns:a16="http://schemas.microsoft.com/office/drawing/2014/main" id="{0919F556-43CE-834B-BB90-528C3EED3C7D}"/>
              </a:ext>
            </a:extLst>
          </p:cNvPr>
          <p:cNvSpPr txBox="1"/>
          <p:nvPr/>
        </p:nvSpPr>
        <p:spPr>
          <a:xfrm>
            <a:off x="6366078" y="2381108"/>
            <a:ext cx="2141315" cy="738664"/>
          </a:xfrm>
          <a:prstGeom prst="rect">
            <a:avLst/>
          </a:prstGeom>
          <a:noFill/>
        </p:spPr>
        <p:txBody>
          <a:bodyPr wrap="square" lIns="0" tIns="0" rIns="0" bIns="0" rtlCol="0">
            <a:spAutoFit/>
          </a:bodyPr>
          <a:lstStyle/>
          <a:p>
            <a:pPr lvl="0" algn="ctr"/>
            <a:r>
              <a:rPr lang="en-GB" sz="1600" b="1" i="0" dirty="0">
                <a:solidFill>
                  <a:schemeClr val="bg1"/>
                </a:solidFill>
                <a:effectLst/>
                <a:latin typeface="Roboto"/>
                <a:ea typeface="Roboto"/>
                <a:cs typeface="Roboto"/>
              </a:rPr>
              <a:t>Hobbies and any extracurricular or outreach activities: </a:t>
            </a:r>
            <a:endParaRPr lang="en-GB" sz="1600" dirty="0">
              <a:solidFill>
                <a:schemeClr val="bg1"/>
              </a:solidFill>
              <a:latin typeface="Roboto"/>
              <a:ea typeface="Roboto"/>
              <a:cs typeface="Roboto"/>
            </a:endParaRPr>
          </a:p>
        </p:txBody>
      </p:sp>
      <p:sp>
        <p:nvSpPr>
          <p:cNvPr id="31" name="TextBox 30">
            <a:extLst>
              <a:ext uri="{FF2B5EF4-FFF2-40B4-BE49-F238E27FC236}">
                <a16:creationId xmlns:a16="http://schemas.microsoft.com/office/drawing/2014/main" id="{DF2ADB9A-2718-C874-FF99-6D69EB3C1427}"/>
              </a:ext>
            </a:extLst>
          </p:cNvPr>
          <p:cNvSpPr txBox="1"/>
          <p:nvPr/>
        </p:nvSpPr>
        <p:spPr>
          <a:xfrm>
            <a:off x="9051405" y="2381108"/>
            <a:ext cx="2141315" cy="738664"/>
          </a:xfrm>
          <a:prstGeom prst="rect">
            <a:avLst/>
          </a:prstGeom>
          <a:noFill/>
        </p:spPr>
        <p:txBody>
          <a:bodyPr wrap="square" lIns="0" tIns="0" rIns="0" bIns="0" rtlCol="0">
            <a:spAutoFit/>
          </a:bodyPr>
          <a:lstStyle/>
          <a:p>
            <a:pPr lvl="0" algn="ctr"/>
            <a:r>
              <a:rPr lang="en-GB" sz="1600" b="1" i="0" dirty="0">
                <a:solidFill>
                  <a:schemeClr val="bg1"/>
                </a:solidFill>
                <a:effectLst/>
                <a:latin typeface="Roboto"/>
                <a:ea typeface="Roboto"/>
                <a:cs typeface="Roboto"/>
              </a:rPr>
              <a:t>Achievements </a:t>
            </a:r>
            <a:br>
              <a:rPr lang="en-GB" sz="1600" b="1" i="0" dirty="0">
                <a:solidFill>
                  <a:schemeClr val="bg1"/>
                </a:solidFill>
                <a:effectLst/>
                <a:latin typeface="Roboto"/>
                <a:ea typeface="Roboto"/>
                <a:cs typeface="Roboto"/>
              </a:rPr>
            </a:br>
            <a:r>
              <a:rPr lang="en-GB" sz="1600" b="1" i="0" dirty="0">
                <a:solidFill>
                  <a:schemeClr val="bg1"/>
                </a:solidFill>
                <a:effectLst/>
                <a:latin typeface="Roboto"/>
                <a:ea typeface="Roboto"/>
                <a:cs typeface="Roboto"/>
              </a:rPr>
              <a:t>outside of school </a:t>
            </a:r>
            <a:br>
              <a:rPr lang="en-GB" sz="1600" b="1" i="0" dirty="0">
                <a:solidFill>
                  <a:schemeClr val="bg1"/>
                </a:solidFill>
                <a:effectLst/>
                <a:latin typeface="Roboto"/>
                <a:ea typeface="Roboto"/>
                <a:cs typeface="Roboto"/>
              </a:rPr>
            </a:br>
            <a:r>
              <a:rPr lang="en-GB" sz="1600" b="1" i="0" dirty="0">
                <a:solidFill>
                  <a:schemeClr val="bg1"/>
                </a:solidFill>
                <a:effectLst/>
                <a:latin typeface="Roboto"/>
                <a:ea typeface="Roboto"/>
                <a:cs typeface="Roboto"/>
              </a:rPr>
              <a:t>or college</a:t>
            </a:r>
            <a:endParaRPr lang="en-GB" sz="1600" dirty="0">
              <a:solidFill>
                <a:schemeClr val="bg1"/>
              </a:solidFill>
              <a:latin typeface="Roboto"/>
              <a:ea typeface="Roboto"/>
              <a:cs typeface="Roboto"/>
            </a:endParaRPr>
          </a:p>
        </p:txBody>
      </p:sp>
      <p:sp>
        <p:nvSpPr>
          <p:cNvPr id="32" name="TextBox 31">
            <a:extLst>
              <a:ext uri="{FF2B5EF4-FFF2-40B4-BE49-F238E27FC236}">
                <a16:creationId xmlns:a16="http://schemas.microsoft.com/office/drawing/2014/main" id="{F0329EF6-757D-2982-8CAE-CD9609D762C9}"/>
              </a:ext>
            </a:extLst>
          </p:cNvPr>
          <p:cNvSpPr txBox="1"/>
          <p:nvPr/>
        </p:nvSpPr>
        <p:spPr>
          <a:xfrm>
            <a:off x="3663387" y="3379802"/>
            <a:ext cx="2158679" cy="2231380"/>
          </a:xfrm>
          <a:prstGeom prst="rect">
            <a:avLst/>
          </a:prstGeom>
          <a:noFill/>
        </p:spPr>
        <p:txBody>
          <a:bodyPr wrap="square" lIns="0" tIns="0" rIns="0" bIns="0" rtlCol="0">
            <a:spAutoFit/>
          </a:bodyPr>
          <a:lstStyle/>
          <a:p>
            <a:pPr marL="171450" lvl="0" indent="-171450" rtl="0">
              <a:spcAft>
                <a:spcPts val="600"/>
              </a:spcAft>
              <a:buClr>
                <a:schemeClr val="tx1"/>
              </a:buClr>
              <a:buFont typeface="Arial" panose="020B0604020202020204" pitchFamily="34" charset="0"/>
              <a:buChar char="•"/>
            </a:pPr>
            <a:r>
              <a:rPr lang="en-GB" sz="1400" b="0" i="0" dirty="0">
                <a:effectLst/>
                <a:latin typeface="Roboto"/>
                <a:ea typeface="Roboto"/>
                <a:cs typeface="Roboto"/>
              </a:rPr>
              <a:t>Is there a situation </a:t>
            </a:r>
            <a:br>
              <a:rPr lang="en-GB" sz="1400" b="0" i="0" dirty="0">
                <a:effectLst/>
                <a:latin typeface="Roboto"/>
                <a:ea typeface="Roboto"/>
                <a:cs typeface="Roboto"/>
              </a:rPr>
            </a:br>
            <a:r>
              <a:rPr lang="en-GB" sz="1400" b="0" i="0" dirty="0">
                <a:effectLst/>
                <a:latin typeface="Roboto"/>
                <a:ea typeface="Roboto"/>
                <a:cs typeface="Roboto"/>
              </a:rPr>
              <a:t>you’ve personally overcome that has influenced your decision? </a:t>
            </a:r>
            <a:endParaRPr lang="en-GB" sz="1400" dirty="0"/>
          </a:p>
          <a:p>
            <a:pPr marL="171450" lvl="0" indent="-171450">
              <a:spcAft>
                <a:spcPts val="600"/>
              </a:spcAft>
              <a:buClr>
                <a:schemeClr val="tx1"/>
              </a:buClr>
              <a:buFont typeface="Arial" panose="020B0604020202020204" pitchFamily="34" charset="0"/>
              <a:buChar char="•"/>
            </a:pPr>
            <a:r>
              <a:rPr lang="en-GB" sz="1400" b="0" i="0" dirty="0">
                <a:effectLst/>
                <a:latin typeface="Roboto"/>
                <a:ea typeface="Roboto"/>
                <a:cs typeface="Roboto"/>
              </a:rPr>
              <a:t>Are there personal experiences that have helped you develop essential qualities for </a:t>
            </a:r>
            <a:br>
              <a:rPr lang="en-GB" sz="1400" b="0" i="0" dirty="0">
                <a:effectLst/>
                <a:latin typeface="Roboto"/>
                <a:ea typeface="Roboto"/>
                <a:cs typeface="Roboto"/>
              </a:rPr>
            </a:br>
            <a:r>
              <a:rPr lang="en-GB" sz="1400" b="0" i="0" dirty="0">
                <a:effectLst/>
                <a:latin typeface="Roboto"/>
                <a:ea typeface="Roboto"/>
                <a:cs typeface="Roboto"/>
              </a:rPr>
              <a:t>the course?</a:t>
            </a:r>
            <a:endParaRPr lang="en-GB" sz="1400" dirty="0">
              <a:latin typeface="Roboto"/>
              <a:ea typeface="Roboto"/>
              <a:cs typeface="Roboto"/>
            </a:endParaRPr>
          </a:p>
        </p:txBody>
      </p:sp>
      <p:sp>
        <p:nvSpPr>
          <p:cNvPr id="33" name="TextBox 32">
            <a:extLst>
              <a:ext uri="{FF2B5EF4-FFF2-40B4-BE49-F238E27FC236}">
                <a16:creationId xmlns:a16="http://schemas.microsoft.com/office/drawing/2014/main" id="{5719F24D-A31E-52CC-F891-6FD95A090386}"/>
              </a:ext>
            </a:extLst>
          </p:cNvPr>
          <p:cNvSpPr txBox="1"/>
          <p:nvPr/>
        </p:nvSpPr>
        <p:spPr>
          <a:xfrm>
            <a:off x="6348713" y="3379802"/>
            <a:ext cx="2170253" cy="1800493"/>
          </a:xfrm>
          <a:prstGeom prst="rect">
            <a:avLst/>
          </a:prstGeom>
          <a:noFill/>
        </p:spPr>
        <p:txBody>
          <a:bodyPr wrap="square" lIns="0" tIns="0" rIns="0" bIns="0" rtlCol="0">
            <a:spAutoFit/>
          </a:bodyPr>
          <a:lstStyle/>
          <a:p>
            <a:pPr marL="171450" lvl="0" indent="-171450" rtl="0">
              <a:spcAft>
                <a:spcPts val="600"/>
              </a:spcAft>
              <a:buClr>
                <a:schemeClr val="accent2"/>
              </a:buClr>
              <a:buFont typeface="Arial" panose="020B0604020202020204" pitchFamily="34" charset="0"/>
              <a:buChar char="•"/>
            </a:pPr>
            <a:r>
              <a:rPr lang="en-GB" sz="1400" b="0" i="0" dirty="0">
                <a:effectLst/>
                <a:latin typeface="Roboto"/>
                <a:ea typeface="Roboto"/>
                <a:cs typeface="Roboto"/>
              </a:rPr>
              <a:t>Think sports, reading, community work, </a:t>
            </a:r>
            <a:br>
              <a:rPr lang="en-GB" sz="1400" b="0" i="0" dirty="0">
                <a:effectLst/>
                <a:latin typeface="Roboto"/>
                <a:ea typeface="Roboto"/>
                <a:cs typeface="Roboto"/>
              </a:rPr>
            </a:br>
            <a:r>
              <a:rPr lang="en-GB" sz="1400" b="0" i="0" dirty="0">
                <a:effectLst/>
                <a:latin typeface="Roboto"/>
                <a:ea typeface="Roboto"/>
                <a:cs typeface="Roboto"/>
              </a:rPr>
              <a:t>summer schools. </a:t>
            </a:r>
            <a:endParaRPr lang="en-GB" sz="1400" dirty="0"/>
          </a:p>
          <a:p>
            <a:pPr marL="171450" lvl="0" indent="-171450">
              <a:spcAft>
                <a:spcPts val="600"/>
              </a:spcAft>
              <a:buClr>
                <a:schemeClr val="accent2"/>
              </a:buClr>
              <a:buFont typeface="Arial" panose="020B0604020202020204" pitchFamily="34" charset="0"/>
              <a:buChar char="•"/>
            </a:pPr>
            <a:r>
              <a:rPr lang="en-GB" sz="1400" b="0" i="0" dirty="0">
                <a:effectLst/>
                <a:latin typeface="Roboto"/>
                <a:ea typeface="Roboto"/>
                <a:cs typeface="Roboto"/>
              </a:rPr>
              <a:t>Any activities outside </a:t>
            </a:r>
            <a:br>
              <a:rPr lang="en-GB" sz="1400" b="0" i="0" dirty="0">
                <a:effectLst/>
                <a:latin typeface="Roboto"/>
                <a:ea typeface="Roboto"/>
                <a:cs typeface="Roboto"/>
              </a:rPr>
            </a:br>
            <a:r>
              <a:rPr lang="en-GB" sz="1400" b="0" i="0" dirty="0">
                <a:effectLst/>
                <a:latin typeface="Roboto"/>
                <a:ea typeface="Roboto"/>
                <a:cs typeface="Roboto"/>
              </a:rPr>
              <a:t>of core studies that </a:t>
            </a:r>
            <a:br>
              <a:rPr lang="en-GB" sz="1400" b="0" i="0" dirty="0">
                <a:effectLst/>
                <a:latin typeface="Roboto"/>
                <a:ea typeface="Roboto"/>
                <a:cs typeface="Roboto"/>
              </a:rPr>
            </a:br>
            <a:r>
              <a:rPr lang="en-GB" sz="1400" b="0" i="0" dirty="0">
                <a:effectLst/>
                <a:latin typeface="Roboto"/>
                <a:ea typeface="Roboto"/>
                <a:cs typeface="Roboto"/>
              </a:rPr>
              <a:t>help further showcase </a:t>
            </a:r>
            <a:br>
              <a:rPr lang="en-GB" sz="1400" b="0" i="0" dirty="0">
                <a:effectLst/>
                <a:latin typeface="Roboto"/>
                <a:ea typeface="Roboto"/>
                <a:cs typeface="Roboto"/>
              </a:rPr>
            </a:br>
            <a:r>
              <a:rPr lang="en-GB" sz="1400" b="0" i="0" dirty="0">
                <a:effectLst/>
                <a:latin typeface="Roboto"/>
                <a:ea typeface="Roboto"/>
                <a:cs typeface="Roboto"/>
              </a:rPr>
              <a:t>why you’d make a </a:t>
            </a:r>
            <a:br>
              <a:rPr lang="en-GB" sz="1400" b="0" i="0" dirty="0">
                <a:effectLst/>
                <a:latin typeface="Roboto"/>
                <a:ea typeface="Roboto"/>
                <a:cs typeface="Roboto"/>
              </a:rPr>
            </a:br>
            <a:r>
              <a:rPr lang="en-GB" sz="1400" b="0" i="0" dirty="0">
                <a:effectLst/>
                <a:latin typeface="Roboto"/>
                <a:ea typeface="Roboto"/>
                <a:cs typeface="Roboto"/>
              </a:rPr>
              <a:t>great student.</a:t>
            </a:r>
            <a:endParaRPr lang="en-GB" sz="1400" dirty="0">
              <a:latin typeface="Roboto"/>
              <a:ea typeface="Roboto"/>
              <a:cs typeface="Roboto"/>
            </a:endParaRPr>
          </a:p>
        </p:txBody>
      </p:sp>
      <p:sp>
        <p:nvSpPr>
          <p:cNvPr id="34" name="TextBox 33">
            <a:extLst>
              <a:ext uri="{FF2B5EF4-FFF2-40B4-BE49-F238E27FC236}">
                <a16:creationId xmlns:a16="http://schemas.microsoft.com/office/drawing/2014/main" id="{87EF7B28-98A1-6A7F-9963-C3F56481DA23}"/>
              </a:ext>
            </a:extLst>
          </p:cNvPr>
          <p:cNvSpPr txBox="1"/>
          <p:nvPr/>
        </p:nvSpPr>
        <p:spPr>
          <a:xfrm>
            <a:off x="9022465" y="3379802"/>
            <a:ext cx="2170253" cy="1508105"/>
          </a:xfrm>
          <a:prstGeom prst="rect">
            <a:avLst/>
          </a:prstGeom>
          <a:noFill/>
        </p:spPr>
        <p:txBody>
          <a:bodyPr wrap="square" lIns="0" tIns="0" rIns="0" bIns="0" rtlCol="0">
            <a:spAutoFit/>
          </a:bodyPr>
          <a:lstStyle/>
          <a:p>
            <a:pPr marL="171450" lvl="0" indent="-171450">
              <a:spcAft>
                <a:spcPts val="600"/>
              </a:spcAft>
              <a:buClr>
                <a:schemeClr val="accent6"/>
              </a:buClr>
              <a:buFont typeface="Arial" panose="020B0604020202020204" pitchFamily="34" charset="0"/>
              <a:buChar char="•"/>
            </a:pPr>
            <a:r>
              <a:rPr lang="en-GB" sz="1400" b="0" i="0" dirty="0">
                <a:effectLst/>
                <a:latin typeface="Roboto"/>
                <a:ea typeface="Roboto"/>
                <a:cs typeface="Roboto"/>
              </a:rPr>
              <a:t>This could be a position </a:t>
            </a:r>
            <a:br>
              <a:rPr lang="en-GB" sz="1400" b="0" i="0" dirty="0">
                <a:effectLst/>
                <a:latin typeface="Roboto"/>
                <a:ea typeface="Roboto"/>
                <a:cs typeface="Roboto"/>
              </a:rPr>
            </a:br>
            <a:r>
              <a:rPr lang="en-GB" sz="1400" b="0" i="0" dirty="0">
                <a:effectLst/>
                <a:latin typeface="Roboto"/>
                <a:ea typeface="Roboto"/>
                <a:cs typeface="Roboto"/>
              </a:rPr>
              <a:t>of responsibility for </a:t>
            </a:r>
            <a:br>
              <a:rPr lang="en-GB" sz="1400" b="0" i="0" dirty="0">
                <a:effectLst/>
                <a:latin typeface="Roboto"/>
                <a:ea typeface="Roboto"/>
                <a:cs typeface="Roboto"/>
              </a:rPr>
            </a:br>
            <a:r>
              <a:rPr lang="en-GB" sz="1400" b="0" i="0" dirty="0">
                <a:effectLst/>
                <a:latin typeface="Roboto"/>
                <a:ea typeface="Roboto"/>
                <a:cs typeface="Roboto"/>
              </a:rPr>
              <a:t>local clubs or groups, competitions, or qualifications you’ve attained outside of </a:t>
            </a:r>
            <a:br>
              <a:rPr lang="en-GB" sz="1400" b="0" i="0" dirty="0">
                <a:effectLst/>
                <a:latin typeface="Roboto"/>
                <a:ea typeface="Roboto"/>
                <a:cs typeface="Roboto"/>
              </a:rPr>
            </a:br>
            <a:r>
              <a:rPr lang="en-GB" sz="1400" b="0" i="0" dirty="0">
                <a:effectLst/>
                <a:latin typeface="Roboto"/>
                <a:ea typeface="Roboto"/>
                <a:cs typeface="Roboto"/>
              </a:rPr>
              <a:t>the classroom. </a:t>
            </a:r>
            <a:endParaRPr lang="en-GB" sz="1400" dirty="0">
              <a:latin typeface="Roboto"/>
              <a:ea typeface="Roboto"/>
              <a:cs typeface="Roboto"/>
            </a:endParaRPr>
          </a:p>
        </p:txBody>
      </p:sp>
      <p:grpSp>
        <p:nvGrpSpPr>
          <p:cNvPr id="38" name="Group 37">
            <a:extLst>
              <a:ext uri="{FF2B5EF4-FFF2-40B4-BE49-F238E27FC236}">
                <a16:creationId xmlns:a16="http://schemas.microsoft.com/office/drawing/2014/main" id="{73847F0F-1D48-0C9E-7340-0AE5DAFD19AA}"/>
              </a:ext>
            </a:extLst>
          </p:cNvPr>
          <p:cNvGrpSpPr/>
          <p:nvPr/>
        </p:nvGrpSpPr>
        <p:grpSpPr>
          <a:xfrm>
            <a:off x="8439462" y="4332115"/>
            <a:ext cx="3424589" cy="2525885"/>
            <a:chOff x="8525574" y="4395629"/>
            <a:chExt cx="3338477" cy="2462371"/>
          </a:xfrm>
        </p:grpSpPr>
        <p:sp>
          <p:nvSpPr>
            <p:cNvPr id="37" name="Oval 36">
              <a:extLst>
                <a:ext uri="{FF2B5EF4-FFF2-40B4-BE49-F238E27FC236}">
                  <a16:creationId xmlns:a16="http://schemas.microsoft.com/office/drawing/2014/main" id="{2526730C-718B-CF04-2455-8BFE5D1952EA}"/>
                </a:ext>
              </a:extLst>
            </p:cNvPr>
            <p:cNvSpPr/>
            <p:nvPr/>
          </p:nvSpPr>
          <p:spPr>
            <a:xfrm>
              <a:off x="9183046" y="5036695"/>
              <a:ext cx="911243" cy="9112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109CAC11-C745-D84A-F6B7-1A3E39C256EB}"/>
                </a:ext>
              </a:extLst>
            </p:cNvPr>
            <p:cNvPicPr>
              <a:picLocks noChangeAspect="1"/>
            </p:cNvPicPr>
            <p:nvPr/>
          </p:nvPicPr>
          <p:blipFill>
            <a:blip r:embed="rId3">
              <a:extLst>
                <a:ext uri="{96DAC541-7B7A-43D3-8B79-37D633B846F1}">
                  <asvg:svgBlip xmlns:asvg="http://schemas.microsoft.com/office/drawing/2016/SVG/main" r:embed="rId4"/>
                </a:ext>
              </a:extLst>
            </a:blip>
            <a:srcRect b="26243"/>
            <a:stretch/>
          </p:blipFill>
          <p:spPr>
            <a:xfrm>
              <a:off x="8525574" y="4395629"/>
              <a:ext cx="3338477" cy="2462371"/>
            </a:xfrm>
            <a:prstGeom prst="rect">
              <a:avLst/>
            </a:prstGeom>
          </p:spPr>
        </p:pic>
      </p:grpSp>
    </p:spTree>
    <p:extLst>
      <p:ext uri="{BB962C8B-B14F-4D97-AF65-F5344CB8AC3E}">
        <p14:creationId xmlns:p14="http://schemas.microsoft.com/office/powerpoint/2010/main" val="22294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97B0-A992-29AA-D287-E687C1729CF7}"/>
              </a:ext>
            </a:extLst>
          </p:cNvPr>
          <p:cNvSpPr txBox="1">
            <a:spLocks/>
          </p:cNvSpPr>
          <p:nvPr/>
        </p:nvSpPr>
        <p:spPr>
          <a:xfrm>
            <a:off x="803275" y="477403"/>
            <a:ext cx="6813677"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Personal statement guides</a:t>
            </a:r>
          </a:p>
        </p:txBody>
      </p:sp>
      <p:sp>
        <p:nvSpPr>
          <p:cNvPr id="3" name="TextBox 2">
            <a:extLst>
              <a:ext uri="{FF2B5EF4-FFF2-40B4-BE49-F238E27FC236}">
                <a16:creationId xmlns:a16="http://schemas.microsoft.com/office/drawing/2014/main" id="{E09358C9-A298-EB29-8592-3894F3799AD2}"/>
              </a:ext>
            </a:extLst>
          </p:cNvPr>
          <p:cNvSpPr txBox="1">
            <a:spLocks noGrp="1" noRot="1" noMove="1" noResize="1" noEditPoints="1" noAdjustHandles="1" noChangeArrowheads="1" noChangeShapeType="1"/>
          </p:cNvSpPr>
          <p:nvPr/>
        </p:nvSpPr>
        <p:spPr>
          <a:xfrm>
            <a:off x="9643817" y="6333952"/>
            <a:ext cx="1744908" cy="92333"/>
          </a:xfrm>
          <a:prstGeom prst="rect">
            <a:avLst/>
          </a:prstGeom>
          <a:noFill/>
        </p:spPr>
        <p:txBody>
          <a:bodyPr wrap="square" lIns="0" tIns="0" rIns="0" bIns="0" rtlCol="0">
            <a:spAutoFit/>
          </a:bodyPr>
          <a:lstStyle/>
          <a:p>
            <a:r>
              <a:rPr lang="en-GB" sz="600" dirty="0">
                <a:effectLst/>
                <a:latin typeface="Roboto Light" panose="02000000000000000000" pitchFamily="2" charset="0"/>
                <a:ea typeface="Roboto Light" panose="02000000000000000000" pitchFamily="2" charset="0"/>
                <a:cs typeface="Roboto Light" panose="02000000000000000000" pitchFamily="2" charset="0"/>
              </a:rPr>
              <a:t>All illustrations designed by </a:t>
            </a:r>
            <a:r>
              <a:rPr lang="en-GB" sz="600" dirty="0" err="1">
                <a:effectLst/>
                <a:latin typeface="Roboto Light" panose="02000000000000000000" pitchFamily="2" charset="0"/>
                <a:ea typeface="Roboto Light" panose="02000000000000000000" pitchFamily="2" charset="0"/>
                <a:cs typeface="Roboto Light" panose="02000000000000000000" pitchFamily="2" charset="0"/>
              </a:rPr>
              <a:t>Storyset</a:t>
            </a:r>
            <a:r>
              <a:rPr lang="en-GB" sz="600" dirty="0">
                <a:effectLst/>
                <a:latin typeface="Roboto Light" panose="02000000000000000000" pitchFamily="2" charset="0"/>
                <a:ea typeface="Roboto Light" panose="02000000000000000000" pitchFamily="2" charset="0"/>
                <a:cs typeface="Roboto Light" panose="02000000000000000000" pitchFamily="2" charset="0"/>
              </a:rPr>
              <a:t> on </a:t>
            </a:r>
            <a:r>
              <a:rPr lang="en-GB" sz="600" dirty="0" err="1">
                <a:effectLst/>
                <a:latin typeface="Roboto Light" panose="02000000000000000000" pitchFamily="2" charset="0"/>
                <a:ea typeface="Roboto Light" panose="02000000000000000000" pitchFamily="2" charset="0"/>
                <a:cs typeface="Roboto Light" panose="02000000000000000000" pitchFamily="2" charset="0"/>
              </a:rPr>
              <a:t>Freepik.com</a:t>
            </a:r>
            <a:endParaRPr lang="en-GB" sz="600" dirty="0">
              <a:effectLst/>
              <a:latin typeface="Roboto Light" panose="02000000000000000000" pitchFamily="2" charset="0"/>
              <a:ea typeface="Roboto Light" panose="02000000000000000000" pitchFamily="2" charset="0"/>
              <a:cs typeface="Roboto Light" panose="02000000000000000000" pitchFamily="2" charset="0"/>
            </a:endParaRPr>
          </a:p>
        </p:txBody>
      </p:sp>
      <p:pic>
        <p:nvPicPr>
          <p:cNvPr id="4" name="Picture 3">
            <a:extLst>
              <a:ext uri="{FF2B5EF4-FFF2-40B4-BE49-F238E27FC236}">
                <a16:creationId xmlns:a16="http://schemas.microsoft.com/office/drawing/2014/main" id="{0B0671BF-9B40-7E56-DF7D-B05A9EFB9395}"/>
              </a:ext>
            </a:extLst>
          </p:cNvPr>
          <p:cNvPicPr>
            <a:picLocks noChangeAspect="1"/>
          </p:cNvPicPr>
          <p:nvPr/>
        </p:nvPicPr>
        <p:blipFill>
          <a:blip r:embed="rId2"/>
          <a:stretch>
            <a:fillRect/>
          </a:stretch>
        </p:blipFill>
        <p:spPr>
          <a:xfrm>
            <a:off x="648042" y="1420677"/>
            <a:ext cx="10967821" cy="4724091"/>
          </a:xfrm>
          <a:prstGeom prst="roundRect">
            <a:avLst>
              <a:gd name="adj" fmla="val 11304"/>
            </a:avLst>
          </a:prstGeom>
        </p:spPr>
      </p:pic>
    </p:spTree>
    <p:extLst>
      <p:ext uri="{BB962C8B-B14F-4D97-AF65-F5344CB8AC3E}">
        <p14:creationId xmlns:p14="http://schemas.microsoft.com/office/powerpoint/2010/main" val="17584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145AD0-9FED-9E9C-6694-EED1796CB8C2}"/>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What’s the purpose?</a:t>
            </a:r>
          </a:p>
        </p:txBody>
      </p:sp>
      <p:grpSp>
        <p:nvGrpSpPr>
          <p:cNvPr id="26" name="Group 25">
            <a:extLst>
              <a:ext uri="{FF2B5EF4-FFF2-40B4-BE49-F238E27FC236}">
                <a16:creationId xmlns:a16="http://schemas.microsoft.com/office/drawing/2014/main" id="{E27C2E33-4F45-FEFF-931F-D1C9AAD98B27}"/>
              </a:ext>
            </a:extLst>
          </p:cNvPr>
          <p:cNvGrpSpPr/>
          <p:nvPr/>
        </p:nvGrpSpPr>
        <p:grpSpPr>
          <a:xfrm>
            <a:off x="803275" y="1553899"/>
            <a:ext cx="3004796" cy="3978798"/>
            <a:chOff x="803275" y="1611774"/>
            <a:chExt cx="3004796" cy="3978798"/>
          </a:xfrm>
        </p:grpSpPr>
        <p:sp>
          <p:nvSpPr>
            <p:cNvPr id="3" name="Rectangle 2">
              <a:extLst>
                <a:ext uri="{FF2B5EF4-FFF2-40B4-BE49-F238E27FC236}">
                  <a16:creationId xmlns:a16="http://schemas.microsoft.com/office/drawing/2014/main" id="{F158AA7B-6AD5-7ED3-AEAF-88950823B1F8}"/>
                </a:ext>
              </a:extLst>
            </p:cNvPr>
            <p:cNvSpPr/>
            <p:nvPr/>
          </p:nvSpPr>
          <p:spPr>
            <a:xfrm>
              <a:off x="803275" y="1611774"/>
              <a:ext cx="3004796" cy="3978798"/>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25887F3-38B1-FCDE-1743-6129FB86D2BF}"/>
                </a:ext>
              </a:extLst>
            </p:cNvPr>
            <p:cNvSpPr/>
            <p:nvPr/>
          </p:nvSpPr>
          <p:spPr>
            <a:xfrm>
              <a:off x="803275" y="1611774"/>
              <a:ext cx="3004796" cy="120087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4949F80-8703-6027-F198-3313AACEBE91}"/>
                </a:ext>
              </a:extLst>
            </p:cNvPr>
            <p:cNvSpPr txBox="1"/>
            <p:nvPr/>
          </p:nvSpPr>
          <p:spPr>
            <a:xfrm>
              <a:off x="1088020" y="1919823"/>
              <a:ext cx="2430684" cy="584775"/>
            </a:xfrm>
            <a:prstGeom prst="rect">
              <a:avLst/>
            </a:prstGeom>
            <a:noFill/>
          </p:spPr>
          <p:txBody>
            <a:bodyPr wrap="square" rtlCol="0">
              <a:spAutoFit/>
            </a:bodyPr>
            <a:lstStyle/>
            <a:p>
              <a:pPr algn="ctr"/>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It’s your </a:t>
              </a:r>
              <a:b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br>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chance to: </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1" name="TextBox 20">
              <a:extLst>
                <a:ext uri="{FF2B5EF4-FFF2-40B4-BE49-F238E27FC236}">
                  <a16:creationId xmlns:a16="http://schemas.microsoft.com/office/drawing/2014/main" id="{3A09BA18-8DC0-B0E7-A0F2-F6797FFBD711}"/>
                </a:ext>
              </a:extLst>
            </p:cNvPr>
            <p:cNvSpPr txBox="1"/>
            <p:nvPr/>
          </p:nvSpPr>
          <p:spPr>
            <a:xfrm>
              <a:off x="989635" y="3009418"/>
              <a:ext cx="2627453" cy="2318583"/>
            </a:xfrm>
            <a:prstGeom prst="rect">
              <a:avLst/>
            </a:prstGeom>
            <a:noFill/>
          </p:spPr>
          <p:txBody>
            <a:bodyPr wrap="square" rtlCol="0">
              <a:spAutoFit/>
            </a:bodyPr>
            <a:lstStyle/>
            <a:p>
              <a:pPr marL="285750" lvl="0" indent="-285750">
                <a:spcAft>
                  <a:spcPts val="1000"/>
                </a:spcAft>
                <a:buClr>
                  <a:schemeClr val="accent5"/>
                </a:buClr>
                <a:buFont typeface="Arial" panose="020B0604020202020204" pitchFamily="34" charset="0"/>
                <a:buChar char="•"/>
              </a:pPr>
              <a:r>
                <a:rPr lang="en-GB" sz="1600" b="1" i="0" dirty="0">
                  <a:latin typeface="Roboto"/>
                  <a:ea typeface="Roboto"/>
                  <a:cs typeface="Roboto"/>
                </a:rPr>
                <a:t>show</a:t>
              </a:r>
              <a:r>
                <a:rPr lang="en-GB" sz="1600" b="0" i="0" dirty="0">
                  <a:latin typeface="Roboto"/>
                  <a:ea typeface="Roboto"/>
                  <a:cs typeface="Roboto"/>
                </a:rPr>
                <a:t> your curiosity, knowledge and passion</a:t>
              </a:r>
              <a:r>
                <a:rPr lang="en-GB" sz="1600" dirty="0">
                  <a:latin typeface="Roboto"/>
                  <a:ea typeface="Roboto"/>
                  <a:cs typeface="Roboto"/>
                </a:rPr>
                <a:t>.</a:t>
              </a:r>
              <a:endParaRPr lang="en-US" sz="1600" dirty="0">
                <a:latin typeface="Roboto" panose="02000000000000000000" pitchFamily="2" charset="0"/>
                <a:ea typeface="Roboto" panose="02000000000000000000" pitchFamily="2" charset="0"/>
                <a:cs typeface="Roboto" panose="02000000000000000000" pitchFamily="2" charset="0"/>
              </a:endParaRPr>
            </a:p>
            <a:p>
              <a:pPr marL="285750" lvl="0" indent="-285750">
                <a:spcAft>
                  <a:spcPts val="1000"/>
                </a:spcAft>
                <a:buClr>
                  <a:schemeClr val="accent5"/>
                </a:buClr>
                <a:buFont typeface="Arial" panose="020B0604020202020204" pitchFamily="34" charset="0"/>
                <a:buChar char="•"/>
              </a:pPr>
              <a:r>
                <a:rPr lang="en-GB" sz="1600" b="1" i="0" dirty="0">
                  <a:latin typeface="Roboto"/>
                  <a:ea typeface="Roboto"/>
                  <a:cs typeface="Roboto"/>
                </a:rPr>
                <a:t>evidence</a:t>
              </a:r>
              <a:r>
                <a:rPr lang="en-GB" sz="1600" b="0" i="0" dirty="0">
                  <a:latin typeface="Roboto"/>
                  <a:ea typeface="Roboto"/>
                  <a:cs typeface="Roboto"/>
                </a:rPr>
                <a:t> relevant skills and your potential.</a:t>
              </a:r>
              <a:endParaRPr lang="en-US" sz="1600" dirty="0">
                <a:latin typeface="Roboto" panose="02000000000000000000" pitchFamily="2" charset="0"/>
                <a:ea typeface="Roboto" panose="02000000000000000000" pitchFamily="2" charset="0"/>
                <a:cs typeface="Roboto" panose="02000000000000000000" pitchFamily="2" charset="0"/>
              </a:endParaRPr>
            </a:p>
            <a:p>
              <a:pPr marL="285750" lvl="0" indent="-285750">
                <a:spcAft>
                  <a:spcPts val="1000"/>
                </a:spcAft>
                <a:buClr>
                  <a:schemeClr val="accent5"/>
                </a:buClr>
                <a:buFont typeface="Arial" panose="020B0604020202020204" pitchFamily="34" charset="0"/>
                <a:buChar char="•"/>
              </a:pPr>
              <a:r>
                <a:rPr lang="en-GB" sz="1600" b="1" i="0" dirty="0">
                  <a:latin typeface="Roboto"/>
                  <a:ea typeface="Roboto"/>
                  <a:cs typeface="Roboto"/>
                </a:rPr>
                <a:t>communicate</a:t>
              </a:r>
              <a:r>
                <a:rPr lang="en-GB" sz="1600" b="0" i="0" dirty="0">
                  <a:latin typeface="Roboto"/>
                  <a:ea typeface="Roboto"/>
                  <a:cs typeface="Roboto"/>
                </a:rPr>
                <a:t> your genuine interest and a desire to learn more</a:t>
              </a:r>
              <a:r>
                <a:rPr lang="en-GB" sz="1600" dirty="0">
                  <a:latin typeface="Roboto"/>
                  <a:ea typeface="Roboto"/>
                  <a:cs typeface="Roboto"/>
                </a:rPr>
                <a:t>.</a:t>
              </a:r>
              <a:endParaRPr lang="en-US" sz="1600" dirty="0">
                <a:latin typeface="Roboto" panose="02000000000000000000" pitchFamily="2" charset="0"/>
                <a:ea typeface="Roboto" panose="02000000000000000000" pitchFamily="2" charset="0"/>
                <a:cs typeface="Roboto" panose="02000000000000000000" pitchFamily="2" charset="0"/>
              </a:endParaRPr>
            </a:p>
          </p:txBody>
        </p:sp>
      </p:grpSp>
      <p:grpSp>
        <p:nvGrpSpPr>
          <p:cNvPr id="27" name="Group 26">
            <a:extLst>
              <a:ext uri="{FF2B5EF4-FFF2-40B4-BE49-F238E27FC236}">
                <a16:creationId xmlns:a16="http://schemas.microsoft.com/office/drawing/2014/main" id="{7D71C415-B9E9-C6E2-8185-1B71D17CF927}"/>
              </a:ext>
            </a:extLst>
          </p:cNvPr>
          <p:cNvGrpSpPr/>
          <p:nvPr/>
        </p:nvGrpSpPr>
        <p:grpSpPr>
          <a:xfrm>
            <a:off x="4087411" y="1553899"/>
            <a:ext cx="3004796" cy="3978798"/>
            <a:chOff x="4593602" y="1611774"/>
            <a:chExt cx="3004796" cy="3978798"/>
          </a:xfrm>
        </p:grpSpPr>
        <p:sp>
          <p:nvSpPr>
            <p:cNvPr id="12" name="Rectangle 11">
              <a:extLst>
                <a:ext uri="{FF2B5EF4-FFF2-40B4-BE49-F238E27FC236}">
                  <a16:creationId xmlns:a16="http://schemas.microsoft.com/office/drawing/2014/main" id="{26D7CEE9-8AE1-775B-19C2-EF72F1F81FB3}"/>
                </a:ext>
              </a:extLst>
            </p:cNvPr>
            <p:cNvSpPr/>
            <p:nvPr/>
          </p:nvSpPr>
          <p:spPr>
            <a:xfrm>
              <a:off x="4593602" y="1611774"/>
              <a:ext cx="3004796" cy="3978798"/>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3218F6-6D5E-4169-4DF2-F5ECFF8332DD}"/>
                </a:ext>
              </a:extLst>
            </p:cNvPr>
            <p:cNvSpPr/>
            <p:nvPr/>
          </p:nvSpPr>
          <p:spPr>
            <a:xfrm>
              <a:off x="4593602" y="1611774"/>
              <a:ext cx="3004796" cy="12008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4325B22-B82F-36FF-7D93-BE77488EF404}"/>
                </a:ext>
              </a:extLst>
            </p:cNvPr>
            <p:cNvSpPr txBox="1"/>
            <p:nvPr/>
          </p:nvSpPr>
          <p:spPr>
            <a:xfrm>
              <a:off x="4822785" y="1846305"/>
              <a:ext cx="2569580" cy="830997"/>
            </a:xfrm>
            <a:prstGeom prst="rect">
              <a:avLst/>
            </a:prstGeom>
            <a:noFill/>
          </p:spPr>
          <p:txBody>
            <a:bodyPr wrap="square" rtlCol="0">
              <a:spAutoFit/>
            </a:bodyPr>
            <a:lstStyle/>
            <a:p>
              <a:pPr lvl="0" algn="ctr" rtl="0"/>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Question prompts </a:t>
              </a:r>
              <a:b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br>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are there to help you </a:t>
              </a:r>
              <a:b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br>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but remember to:  </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2BD4D773-3327-E802-E9F9-32F446CC108F}"/>
                </a:ext>
              </a:extLst>
            </p:cNvPr>
            <p:cNvSpPr txBox="1"/>
            <p:nvPr/>
          </p:nvSpPr>
          <p:spPr>
            <a:xfrm>
              <a:off x="4797706" y="3009418"/>
              <a:ext cx="2627453" cy="1993366"/>
            </a:xfrm>
            <a:prstGeom prst="rect">
              <a:avLst/>
            </a:prstGeom>
            <a:noFill/>
          </p:spPr>
          <p:txBody>
            <a:bodyPr wrap="square" rtlCol="0">
              <a:spAutoFit/>
            </a:bodyPr>
            <a:lstStyle/>
            <a:p>
              <a:pPr marL="228600" lvl="0" indent="-228600" algn="l" defTabSz="889000">
                <a:lnSpc>
                  <a:spcPct val="90000"/>
                </a:lnSpc>
                <a:spcBef>
                  <a:spcPct val="0"/>
                </a:spcBef>
                <a:spcAft>
                  <a:spcPts val="1000"/>
                </a:spcAft>
                <a:buClr>
                  <a:schemeClr val="tx1"/>
                </a:buClr>
                <a:buChar char="•"/>
              </a:pPr>
              <a:r>
                <a:rPr lang="en-GB" sz="1600" b="1" i="0" kern="1200" dirty="0">
                  <a:latin typeface="Roboto"/>
                  <a:ea typeface="Roboto"/>
                  <a:cs typeface="Roboto"/>
                </a:rPr>
                <a:t>link</a:t>
              </a:r>
              <a:r>
                <a:rPr lang="en-GB" sz="1600" b="0" i="0" kern="1200" dirty="0">
                  <a:latin typeface="Roboto"/>
                  <a:ea typeface="Roboto"/>
                  <a:cs typeface="Roboto"/>
                </a:rPr>
                <a:t> your academic, extra-curricular and other experiences to your chosen area(s) </a:t>
              </a:r>
              <a:br>
                <a:rPr lang="en-GB" sz="1600" b="0" i="0" kern="1200" dirty="0">
                  <a:latin typeface="Roboto"/>
                  <a:ea typeface="Roboto"/>
                  <a:cs typeface="Roboto"/>
                </a:rPr>
              </a:br>
              <a:r>
                <a:rPr lang="en-GB" sz="1600" b="0" i="0" kern="1200" dirty="0">
                  <a:latin typeface="Roboto"/>
                  <a:ea typeface="Roboto"/>
                  <a:cs typeface="Roboto"/>
                </a:rPr>
                <a:t>of study. </a:t>
              </a:r>
            </a:p>
            <a:p>
              <a:pPr marL="228600" lvl="0" indent="-228600" algn="l" defTabSz="889000">
                <a:lnSpc>
                  <a:spcPct val="90000"/>
                </a:lnSpc>
                <a:spcBef>
                  <a:spcPct val="0"/>
                </a:spcBef>
                <a:spcAft>
                  <a:spcPts val="1000"/>
                </a:spcAft>
                <a:buClr>
                  <a:schemeClr val="tx1"/>
                </a:buClr>
                <a:buChar char="•"/>
              </a:pPr>
              <a:r>
                <a:rPr lang="en-GB" sz="1600" b="0" i="0" kern="1200" dirty="0">
                  <a:latin typeface="Roboto"/>
                  <a:ea typeface="Roboto"/>
                  <a:cs typeface="Roboto"/>
                </a:rPr>
                <a:t>use relevant </a:t>
              </a:r>
              <a:r>
                <a:rPr lang="en-GB" sz="1600" b="1" i="0" kern="1200" dirty="0">
                  <a:latin typeface="Roboto"/>
                  <a:ea typeface="Roboto"/>
                  <a:cs typeface="Roboto"/>
                </a:rPr>
                <a:t>examples</a:t>
              </a:r>
              <a:r>
                <a:rPr lang="en-GB" sz="1600" b="0" i="0" kern="1200" dirty="0">
                  <a:latin typeface="Roboto"/>
                  <a:ea typeface="Roboto"/>
                  <a:cs typeface="Roboto"/>
                </a:rPr>
                <a:t> throughout your personal statement. </a:t>
              </a:r>
            </a:p>
          </p:txBody>
        </p:sp>
      </p:grpSp>
      <p:grpSp>
        <p:nvGrpSpPr>
          <p:cNvPr id="28" name="Group 27">
            <a:extLst>
              <a:ext uri="{FF2B5EF4-FFF2-40B4-BE49-F238E27FC236}">
                <a16:creationId xmlns:a16="http://schemas.microsoft.com/office/drawing/2014/main" id="{4765F6F2-ACB4-F60F-7C3C-5202C5C3AE64}"/>
              </a:ext>
            </a:extLst>
          </p:cNvPr>
          <p:cNvGrpSpPr/>
          <p:nvPr/>
        </p:nvGrpSpPr>
        <p:grpSpPr>
          <a:xfrm>
            <a:off x="7371547" y="1553899"/>
            <a:ext cx="3004796" cy="3978798"/>
            <a:chOff x="8378523" y="1611774"/>
            <a:chExt cx="3004796" cy="3978798"/>
          </a:xfrm>
        </p:grpSpPr>
        <p:sp>
          <p:nvSpPr>
            <p:cNvPr id="14" name="Rectangle 13">
              <a:extLst>
                <a:ext uri="{FF2B5EF4-FFF2-40B4-BE49-F238E27FC236}">
                  <a16:creationId xmlns:a16="http://schemas.microsoft.com/office/drawing/2014/main" id="{4681BD0A-ED25-5783-34B1-AF7C511FC776}"/>
                </a:ext>
              </a:extLst>
            </p:cNvPr>
            <p:cNvSpPr/>
            <p:nvPr/>
          </p:nvSpPr>
          <p:spPr>
            <a:xfrm>
              <a:off x="8378523" y="1611774"/>
              <a:ext cx="3004796" cy="3978798"/>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8B8D23-AB38-0F76-94F4-2018B429622D}"/>
                </a:ext>
              </a:extLst>
            </p:cNvPr>
            <p:cNvSpPr/>
            <p:nvPr/>
          </p:nvSpPr>
          <p:spPr>
            <a:xfrm>
              <a:off x="8378523" y="1611774"/>
              <a:ext cx="3004796" cy="12008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745989C-FB8D-790E-7856-56369D0EA931}"/>
                </a:ext>
              </a:extLst>
            </p:cNvPr>
            <p:cNvSpPr txBox="1"/>
            <p:nvPr/>
          </p:nvSpPr>
          <p:spPr>
            <a:xfrm>
              <a:off x="8657863" y="1969415"/>
              <a:ext cx="2430684" cy="584775"/>
            </a:xfrm>
            <a:prstGeom prst="rect">
              <a:avLst/>
            </a:prstGeom>
            <a:noFill/>
          </p:spPr>
          <p:txBody>
            <a:bodyPr wrap="square" rtlCol="0">
              <a:spAutoFit/>
            </a:bodyPr>
            <a:lstStyle/>
            <a:p>
              <a:pPr lvl="0" algn="ctr" rtl="0"/>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Don’t panic about </a:t>
              </a:r>
              <a:b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br>
              <a:r>
                <a:rPr lang="en-GB" sz="1600" b="1" i="0" dirty="0">
                  <a:solidFill>
                    <a:schemeClr val="bg1"/>
                  </a:solidFill>
                  <a:latin typeface="Roboto" panose="02000000000000000000" pitchFamily="2" charset="0"/>
                  <a:ea typeface="Roboto" panose="02000000000000000000" pitchFamily="2" charset="0"/>
                  <a:cs typeface="Roboto" panose="02000000000000000000" pitchFamily="2" charset="0"/>
                </a:rPr>
                <a:t>the sections:</a:t>
              </a:r>
              <a:endParaRPr lang="en-US" sz="1600" b="1" i="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3" name="TextBox 22">
              <a:extLst>
                <a:ext uri="{FF2B5EF4-FFF2-40B4-BE49-F238E27FC236}">
                  <a16:creationId xmlns:a16="http://schemas.microsoft.com/office/drawing/2014/main" id="{B0473761-C076-9EB4-2608-2FA8647E0C21}"/>
                </a:ext>
              </a:extLst>
            </p:cNvPr>
            <p:cNvSpPr txBox="1"/>
            <p:nvPr/>
          </p:nvSpPr>
          <p:spPr>
            <a:xfrm>
              <a:off x="8571053" y="3009418"/>
              <a:ext cx="2627453" cy="2318583"/>
            </a:xfrm>
            <a:prstGeom prst="rect">
              <a:avLst/>
            </a:prstGeom>
            <a:noFill/>
          </p:spPr>
          <p:txBody>
            <a:bodyPr wrap="square" rtlCol="0">
              <a:spAutoFit/>
            </a:bodyPr>
            <a:lstStyle/>
            <a:p>
              <a:pPr marL="285750" lvl="0" indent="-285750">
                <a:spcAft>
                  <a:spcPts val="1000"/>
                </a:spcAft>
                <a:buClr>
                  <a:schemeClr val="accent2"/>
                </a:buClr>
                <a:buFont typeface="Arial" panose="020B0604020202020204" pitchFamily="34" charset="0"/>
                <a:buChar char="•"/>
              </a:pPr>
              <a:r>
                <a:rPr lang="en-GB" sz="1600" b="0" i="0" dirty="0">
                  <a:latin typeface="Roboto"/>
                  <a:ea typeface="Roboto"/>
                  <a:cs typeface="Roboto"/>
                </a:rPr>
                <a:t>the important thing is to </a:t>
              </a:r>
              <a:r>
                <a:rPr lang="en-GB" sz="1600" b="1" i="0" dirty="0">
                  <a:latin typeface="Roboto"/>
                  <a:ea typeface="Roboto"/>
                  <a:cs typeface="Roboto"/>
                </a:rPr>
                <a:t>explain </a:t>
              </a:r>
              <a:r>
                <a:rPr lang="en-GB" sz="1600" i="0" dirty="0">
                  <a:latin typeface="Roboto"/>
                  <a:ea typeface="Roboto"/>
                  <a:cs typeface="Roboto"/>
                </a:rPr>
                <a:t>why</a:t>
              </a:r>
              <a:r>
                <a:rPr lang="en-GB" sz="1600" b="1" i="0" dirty="0">
                  <a:latin typeface="Roboto"/>
                  <a:ea typeface="Roboto"/>
                  <a:cs typeface="Roboto"/>
                </a:rPr>
                <a:t> </a:t>
              </a:r>
              <a:r>
                <a:rPr lang="en-GB" sz="1600" b="0" i="0" dirty="0">
                  <a:latin typeface="Roboto"/>
                  <a:ea typeface="Roboto"/>
                  <a:cs typeface="Roboto"/>
                </a:rPr>
                <a:t>you’re including the example.</a:t>
              </a:r>
              <a:endParaRPr lang="en-GB" sz="1600" dirty="0">
                <a:latin typeface="Roboto"/>
                <a:ea typeface="Roboto"/>
                <a:cs typeface="Roboto"/>
              </a:endParaRPr>
            </a:p>
            <a:p>
              <a:pPr marL="285750" lvl="0" indent="-285750">
                <a:spcAft>
                  <a:spcPts val="1000"/>
                </a:spcAft>
                <a:buClr>
                  <a:schemeClr val="accent2"/>
                </a:buClr>
                <a:buFont typeface="Arial" panose="020B0604020202020204" pitchFamily="34" charset="0"/>
                <a:buChar char="•"/>
              </a:pPr>
              <a:r>
                <a:rPr lang="en-GB" sz="1600" b="0" i="0" dirty="0">
                  <a:latin typeface="Roboto"/>
                  <a:ea typeface="Roboto"/>
                  <a:cs typeface="Roboto"/>
                </a:rPr>
                <a:t>reflect on what you’ve </a:t>
              </a:r>
              <a:r>
                <a:rPr lang="en-GB" sz="1600" b="1" i="0" dirty="0">
                  <a:latin typeface="Roboto"/>
                  <a:ea typeface="Roboto"/>
                  <a:cs typeface="Roboto"/>
                </a:rPr>
                <a:t>learned</a:t>
              </a:r>
              <a:r>
                <a:rPr lang="en-GB" sz="1600" b="0" i="0" dirty="0">
                  <a:latin typeface="Roboto"/>
                  <a:ea typeface="Roboto"/>
                  <a:cs typeface="Roboto"/>
                </a:rPr>
                <a:t> from it</a:t>
              </a:r>
              <a:r>
                <a:rPr lang="en-GB" sz="1600" dirty="0">
                  <a:latin typeface="Roboto"/>
                  <a:ea typeface="Roboto"/>
                  <a:cs typeface="Roboto"/>
                </a:rPr>
                <a:t>.</a:t>
              </a:r>
            </a:p>
            <a:p>
              <a:pPr marL="285750" lvl="0" indent="-285750" rtl="0">
                <a:spcAft>
                  <a:spcPts val="1000"/>
                </a:spcAft>
                <a:buClr>
                  <a:schemeClr val="accent2"/>
                </a:buClr>
                <a:buFont typeface="Arial" panose="020B0604020202020204" pitchFamily="34" charset="0"/>
                <a:buChar char="•"/>
              </a:pPr>
              <a:r>
                <a:rPr lang="en-GB" sz="1600" b="0" i="0" dirty="0">
                  <a:effectLst/>
                  <a:latin typeface="Roboto"/>
                  <a:ea typeface="Roboto"/>
                  <a:cs typeface="Roboto"/>
                </a:rPr>
                <a:t>the statement will </a:t>
              </a:r>
              <a:br>
                <a:rPr lang="en-GB" sz="1600" b="0" i="0" dirty="0">
                  <a:effectLst/>
                  <a:latin typeface="Roboto"/>
                  <a:ea typeface="Roboto"/>
                  <a:cs typeface="Roboto"/>
                </a:rPr>
              </a:br>
              <a:r>
                <a:rPr lang="en-GB" sz="1600" b="0" i="0" dirty="0">
                  <a:effectLst/>
                  <a:latin typeface="Roboto"/>
                  <a:ea typeface="Roboto"/>
                  <a:cs typeface="Roboto"/>
                </a:rPr>
                <a:t>still be reviewed </a:t>
              </a:r>
              <a:br>
                <a:rPr lang="en-GB" sz="1600" b="0" i="0" dirty="0">
                  <a:effectLst/>
                  <a:latin typeface="Roboto"/>
                  <a:ea typeface="Roboto"/>
                  <a:cs typeface="Roboto"/>
                </a:rPr>
              </a:br>
              <a:r>
                <a:rPr lang="en-GB" sz="1600" b="0" i="0" dirty="0">
                  <a:effectLst/>
                  <a:latin typeface="Roboto"/>
                  <a:ea typeface="Roboto"/>
                  <a:cs typeface="Roboto"/>
                </a:rPr>
                <a:t>as one piece. </a:t>
              </a:r>
              <a:endParaRPr lang="en-GB" sz="1600" dirty="0">
                <a:latin typeface="Roboto"/>
                <a:ea typeface="Roboto"/>
                <a:cs typeface="Roboto"/>
              </a:endParaRPr>
            </a:p>
          </p:txBody>
        </p:sp>
      </p:grpSp>
      <p:sp>
        <p:nvSpPr>
          <p:cNvPr id="25" name="TextBox 24">
            <a:extLst>
              <a:ext uri="{FF2B5EF4-FFF2-40B4-BE49-F238E27FC236}">
                <a16:creationId xmlns:a16="http://schemas.microsoft.com/office/drawing/2014/main" id="{A8853E54-DE7E-D776-560E-82D87A795DC2}"/>
              </a:ext>
            </a:extLst>
          </p:cNvPr>
          <p:cNvSpPr txBox="1"/>
          <p:nvPr/>
        </p:nvSpPr>
        <p:spPr>
          <a:xfrm>
            <a:off x="694052" y="5672711"/>
            <a:ext cx="89069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u="none" strike="noStrike" kern="1200" cap="none" spc="0" normalizeH="0" baseline="0" noProof="0" dirty="0">
                <a:ln>
                  <a:noFill/>
                </a:ln>
                <a:solidFill>
                  <a:schemeClr val="accent5"/>
                </a:solidFill>
                <a:effectLst/>
                <a:uLnTx/>
                <a:uFillTx/>
                <a:latin typeface="Apricus Black" pitchFamily="2" charset="0"/>
                <a:ea typeface="Roboto"/>
                <a:cs typeface="Roboto"/>
              </a:rPr>
              <a:t>Remember </a:t>
            </a:r>
            <a:r>
              <a:rPr kumimoji="0" lang="en-GB" sz="4000" u="none" strike="noStrike" kern="1200" cap="none" spc="0" normalizeH="0" baseline="0" noProof="0" dirty="0">
                <a:ln>
                  <a:noFill/>
                </a:ln>
                <a:effectLst/>
                <a:uLnTx/>
                <a:uFillTx/>
                <a:latin typeface="Apricus" pitchFamily="2" charset="0"/>
                <a:ea typeface="Roboto"/>
                <a:cs typeface="Roboto"/>
              </a:rPr>
              <a:t>there's no right or wrong! </a:t>
            </a:r>
          </a:p>
        </p:txBody>
      </p:sp>
      <p:pic>
        <p:nvPicPr>
          <p:cNvPr id="30" name="Graphic 29">
            <a:extLst>
              <a:ext uri="{FF2B5EF4-FFF2-40B4-BE49-F238E27FC236}">
                <a16:creationId xmlns:a16="http://schemas.microsoft.com/office/drawing/2014/main" id="{021CDC96-33A3-7827-5414-D22C4359D9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8383931" y="3423512"/>
            <a:ext cx="3599131" cy="3599131"/>
          </a:xfrm>
          <a:prstGeom prst="rect">
            <a:avLst/>
          </a:prstGeom>
        </p:spPr>
      </p:pic>
    </p:spTree>
    <p:extLst>
      <p:ext uri="{BB962C8B-B14F-4D97-AF65-F5344CB8AC3E}">
        <p14:creationId xmlns:p14="http://schemas.microsoft.com/office/powerpoint/2010/main" val="4358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79D24F8D-6C03-D14E-FA06-CE87D053D739}"/>
              </a:ext>
            </a:extLst>
          </p:cNvPr>
          <p:cNvSpPr/>
          <p:nvPr/>
        </p:nvSpPr>
        <p:spPr>
          <a:xfrm>
            <a:off x="9428422" y="1557338"/>
            <a:ext cx="2094615" cy="3136740"/>
          </a:xfrm>
          <a:prstGeom prst="rect">
            <a:avLst/>
          </a:prstGeom>
          <a:solidFill>
            <a:schemeClr val="accent2">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1BE275D-D661-B644-9EE4-5FC27DA6671C}"/>
              </a:ext>
            </a:extLst>
          </p:cNvPr>
          <p:cNvSpPr/>
          <p:nvPr/>
        </p:nvSpPr>
        <p:spPr>
          <a:xfrm>
            <a:off x="2870504" y="1557338"/>
            <a:ext cx="2094615" cy="3136740"/>
          </a:xfrm>
          <a:prstGeom prst="rect">
            <a:avLst/>
          </a:prstGeom>
          <a:solidFill>
            <a:schemeClr val="accent5">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9198A14-F4C0-DD75-F60D-4BE5D026FF04}"/>
              </a:ext>
            </a:extLst>
          </p:cNvPr>
          <p:cNvSpPr/>
          <p:nvPr/>
        </p:nvSpPr>
        <p:spPr>
          <a:xfrm>
            <a:off x="5053191" y="1557338"/>
            <a:ext cx="2094615" cy="3136740"/>
          </a:xfrm>
          <a:prstGeom prst="rect">
            <a:avLst/>
          </a:prstGeom>
          <a:solidFill>
            <a:schemeClr val="accent2">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0F2CB63-2C3D-8346-0AE3-4AE3ABEBCA56}"/>
              </a:ext>
            </a:extLst>
          </p:cNvPr>
          <p:cNvSpPr/>
          <p:nvPr/>
        </p:nvSpPr>
        <p:spPr>
          <a:xfrm>
            <a:off x="682889" y="1557338"/>
            <a:ext cx="2094615" cy="3136740"/>
          </a:xfrm>
          <a:prstGeom prst="rect">
            <a:avLst/>
          </a:prstGeom>
          <a:solidFill>
            <a:schemeClr val="accent2">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DFB5369-5B17-FEF4-3E76-365C250ACAB7}"/>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Format and structure</a:t>
            </a:r>
          </a:p>
        </p:txBody>
      </p:sp>
      <p:pic>
        <p:nvPicPr>
          <p:cNvPr id="12" name="Graphic 11">
            <a:extLst>
              <a:ext uri="{FF2B5EF4-FFF2-40B4-BE49-F238E27FC236}">
                <a16:creationId xmlns:a16="http://schemas.microsoft.com/office/drawing/2014/main" id="{5B0977F9-F05F-2170-1FD7-F3B8A22F7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062863" y="3491087"/>
            <a:ext cx="3325862" cy="3325862"/>
          </a:xfrm>
          <a:prstGeom prst="rect">
            <a:avLst/>
          </a:prstGeom>
        </p:spPr>
      </p:pic>
      <p:sp>
        <p:nvSpPr>
          <p:cNvPr id="25" name="Rectangle 24">
            <a:extLst>
              <a:ext uri="{FF2B5EF4-FFF2-40B4-BE49-F238E27FC236}">
                <a16:creationId xmlns:a16="http://schemas.microsoft.com/office/drawing/2014/main" id="{CD070990-492F-FED3-77BB-09E03D021607}"/>
              </a:ext>
            </a:extLst>
          </p:cNvPr>
          <p:cNvSpPr/>
          <p:nvPr/>
        </p:nvSpPr>
        <p:spPr>
          <a:xfrm>
            <a:off x="3062908" y="3117389"/>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9CCA9829-23FF-58CB-FB6D-6558B85A8BAD}"/>
              </a:ext>
            </a:extLst>
          </p:cNvPr>
          <p:cNvGrpSpPr/>
          <p:nvPr/>
        </p:nvGrpSpPr>
        <p:grpSpPr>
          <a:xfrm>
            <a:off x="868668" y="3117389"/>
            <a:ext cx="1704184" cy="1350000"/>
            <a:chOff x="771277" y="2191837"/>
            <a:chExt cx="1800000" cy="1350000"/>
          </a:xfrm>
        </p:grpSpPr>
        <p:sp>
          <p:nvSpPr>
            <p:cNvPr id="21" name="Rectangle 20">
              <a:extLst>
                <a:ext uri="{FF2B5EF4-FFF2-40B4-BE49-F238E27FC236}">
                  <a16:creationId xmlns:a16="http://schemas.microsoft.com/office/drawing/2014/main" id="{45024195-EA9E-6AF5-4A21-39F3D08511E5}"/>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E56A0769-7802-5AC6-B406-0D7FCA4BA0F9}"/>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Three </a:t>
              </a:r>
              <a:b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sections with question prompts</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pic>
        <p:nvPicPr>
          <p:cNvPr id="28" name="Graphic 27" descr="Pie chart with solid fill">
            <a:extLst>
              <a:ext uri="{FF2B5EF4-FFF2-40B4-BE49-F238E27FC236}">
                <a16:creationId xmlns:a16="http://schemas.microsoft.com/office/drawing/2014/main" id="{6D0C90F3-DAF4-4CE4-AB6A-7B3E25BA2A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05708" y="1965346"/>
            <a:ext cx="914400" cy="914400"/>
          </a:xfrm>
          <a:prstGeom prst="rect">
            <a:avLst/>
          </a:prstGeom>
        </p:spPr>
      </p:pic>
      <p:pic>
        <p:nvPicPr>
          <p:cNvPr id="30" name="Graphic 29" descr="Speedometer Low with solid fill">
            <a:extLst>
              <a:ext uri="{FF2B5EF4-FFF2-40B4-BE49-F238E27FC236}">
                <a16:creationId xmlns:a16="http://schemas.microsoft.com/office/drawing/2014/main" id="{E2976AF3-D9C3-480A-02FF-41D8BECB13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53347" y="1965346"/>
            <a:ext cx="914400" cy="914400"/>
          </a:xfrm>
          <a:prstGeom prst="rect">
            <a:avLst/>
          </a:prstGeom>
        </p:spPr>
      </p:pic>
      <p:pic>
        <p:nvPicPr>
          <p:cNvPr id="32" name="Graphic 31" descr="Recycle with solid fill">
            <a:extLst>
              <a:ext uri="{FF2B5EF4-FFF2-40B4-BE49-F238E27FC236}">
                <a16:creationId xmlns:a16="http://schemas.microsoft.com/office/drawing/2014/main" id="{7692BD34-DFB1-4A31-A240-3311DCBEFC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0985" y="1979364"/>
            <a:ext cx="914400" cy="914400"/>
          </a:xfrm>
          <a:prstGeom prst="rect">
            <a:avLst/>
          </a:prstGeom>
        </p:spPr>
      </p:pic>
      <p:pic>
        <p:nvPicPr>
          <p:cNvPr id="34" name="Graphic 33" descr="Warning with solid fill">
            <a:extLst>
              <a:ext uri="{FF2B5EF4-FFF2-40B4-BE49-F238E27FC236}">
                <a16:creationId xmlns:a16="http://schemas.microsoft.com/office/drawing/2014/main" id="{2DB29F1C-5D4A-3A8B-C9D2-BC7D8D134A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48623" y="1965346"/>
            <a:ext cx="914400" cy="914400"/>
          </a:xfrm>
          <a:prstGeom prst="rect">
            <a:avLst/>
          </a:prstGeom>
        </p:spPr>
      </p:pic>
      <p:pic>
        <p:nvPicPr>
          <p:cNvPr id="36" name="Graphic 35" descr="Document with solid fill">
            <a:extLst>
              <a:ext uri="{FF2B5EF4-FFF2-40B4-BE49-F238E27FC236}">
                <a16:creationId xmlns:a16="http://schemas.microsoft.com/office/drawing/2014/main" id="{AA53E83B-407B-D451-13A8-A07D6DE3A71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63560" y="1965346"/>
            <a:ext cx="914400" cy="914400"/>
          </a:xfrm>
          <a:prstGeom prst="rect">
            <a:avLst/>
          </a:prstGeom>
        </p:spPr>
      </p:pic>
      <p:grpSp>
        <p:nvGrpSpPr>
          <p:cNvPr id="46" name="Group 45">
            <a:extLst>
              <a:ext uri="{FF2B5EF4-FFF2-40B4-BE49-F238E27FC236}">
                <a16:creationId xmlns:a16="http://schemas.microsoft.com/office/drawing/2014/main" id="{DC049D48-9AC5-CA56-C268-0E2D0EBA542A}"/>
              </a:ext>
            </a:extLst>
          </p:cNvPr>
          <p:cNvGrpSpPr/>
          <p:nvPr/>
        </p:nvGrpSpPr>
        <p:grpSpPr>
          <a:xfrm>
            <a:off x="3067858" y="3117389"/>
            <a:ext cx="1704184" cy="1350000"/>
            <a:chOff x="771277" y="2191837"/>
            <a:chExt cx="1800000" cy="1350000"/>
          </a:xfrm>
        </p:grpSpPr>
        <p:sp>
          <p:nvSpPr>
            <p:cNvPr id="47" name="Rectangle 46">
              <a:extLst>
                <a:ext uri="{FF2B5EF4-FFF2-40B4-BE49-F238E27FC236}">
                  <a16:creationId xmlns:a16="http://schemas.microsoft.com/office/drawing/2014/main" id="{078656DE-CF45-333E-6B59-6730EADF2920}"/>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8" name="TextBox 47">
              <a:extLst>
                <a:ext uri="{FF2B5EF4-FFF2-40B4-BE49-F238E27FC236}">
                  <a16:creationId xmlns:a16="http://schemas.microsoft.com/office/drawing/2014/main" id="{D98EB02F-B546-F988-6CB0-D9AABB86CD61}"/>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4,000-total character count split across sections</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49" name="Group 48">
            <a:extLst>
              <a:ext uri="{FF2B5EF4-FFF2-40B4-BE49-F238E27FC236}">
                <a16:creationId xmlns:a16="http://schemas.microsoft.com/office/drawing/2014/main" id="{827035B8-ED42-940D-60CD-F37D90614E17}"/>
              </a:ext>
            </a:extLst>
          </p:cNvPr>
          <p:cNvGrpSpPr/>
          <p:nvPr/>
        </p:nvGrpSpPr>
        <p:grpSpPr>
          <a:xfrm>
            <a:off x="5243898" y="3117389"/>
            <a:ext cx="1704184" cy="1350000"/>
            <a:chOff x="771277" y="2191837"/>
            <a:chExt cx="1800000" cy="1350000"/>
          </a:xfrm>
        </p:grpSpPr>
        <p:sp>
          <p:nvSpPr>
            <p:cNvPr id="50" name="Rectangle 49">
              <a:extLst>
                <a:ext uri="{FF2B5EF4-FFF2-40B4-BE49-F238E27FC236}">
                  <a16:creationId xmlns:a16="http://schemas.microsoft.com/office/drawing/2014/main" id="{5C9222FD-B0CD-FB2B-CC32-2CC325411345}"/>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1" name="TextBox 50">
              <a:extLst>
                <a:ext uri="{FF2B5EF4-FFF2-40B4-BE49-F238E27FC236}">
                  <a16:creationId xmlns:a16="http://schemas.microsoft.com/office/drawing/2014/main" id="{D214660E-01CC-3E73-CAB8-12372FCEAFA2}"/>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 Minimum character count 350 characters per section </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
        <p:nvSpPr>
          <p:cNvPr id="52" name="Rectangle 51">
            <a:extLst>
              <a:ext uri="{FF2B5EF4-FFF2-40B4-BE49-F238E27FC236}">
                <a16:creationId xmlns:a16="http://schemas.microsoft.com/office/drawing/2014/main" id="{143A432B-78BD-F394-6F98-8285725D8285}"/>
              </a:ext>
            </a:extLst>
          </p:cNvPr>
          <p:cNvSpPr/>
          <p:nvPr/>
        </p:nvSpPr>
        <p:spPr>
          <a:xfrm>
            <a:off x="7240806" y="1557338"/>
            <a:ext cx="2094615" cy="3136740"/>
          </a:xfrm>
          <a:prstGeom prst="rect">
            <a:avLst/>
          </a:prstGeom>
          <a:solidFill>
            <a:schemeClr val="accent5">
              <a:alpha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048E08F-B8E2-63E4-04DC-2ABE79D68167}"/>
              </a:ext>
            </a:extLst>
          </p:cNvPr>
          <p:cNvGrpSpPr/>
          <p:nvPr/>
        </p:nvGrpSpPr>
        <p:grpSpPr>
          <a:xfrm>
            <a:off x="7431512" y="3117389"/>
            <a:ext cx="1704184" cy="1350000"/>
            <a:chOff x="771277" y="2191837"/>
            <a:chExt cx="1800000" cy="1350000"/>
          </a:xfrm>
        </p:grpSpPr>
        <p:sp>
          <p:nvSpPr>
            <p:cNvPr id="54" name="Rectangle 53">
              <a:extLst>
                <a:ext uri="{FF2B5EF4-FFF2-40B4-BE49-F238E27FC236}">
                  <a16:creationId xmlns:a16="http://schemas.microsoft.com/office/drawing/2014/main" id="{B4DC0D58-7982-F56A-3C27-4424496A8306}"/>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5" name="TextBox 54">
              <a:extLst>
                <a:ext uri="{FF2B5EF4-FFF2-40B4-BE49-F238E27FC236}">
                  <a16:creationId xmlns:a16="http://schemas.microsoft.com/office/drawing/2014/main" id="{8F8006FC-BDBD-9B2D-313F-CFB77F57EDB9}"/>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Don’t waste characters listing grades and subjects </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57" name="Group 56">
            <a:extLst>
              <a:ext uri="{FF2B5EF4-FFF2-40B4-BE49-F238E27FC236}">
                <a16:creationId xmlns:a16="http://schemas.microsoft.com/office/drawing/2014/main" id="{43EC4205-34C0-EE19-AED5-A64313C367CA}"/>
              </a:ext>
            </a:extLst>
          </p:cNvPr>
          <p:cNvGrpSpPr/>
          <p:nvPr/>
        </p:nvGrpSpPr>
        <p:grpSpPr>
          <a:xfrm>
            <a:off x="9619127" y="3117389"/>
            <a:ext cx="1704184" cy="1350000"/>
            <a:chOff x="771277" y="2191837"/>
            <a:chExt cx="1800000" cy="1350000"/>
          </a:xfrm>
        </p:grpSpPr>
        <p:sp>
          <p:nvSpPr>
            <p:cNvPr id="58" name="Rectangle 57">
              <a:extLst>
                <a:ext uri="{FF2B5EF4-FFF2-40B4-BE49-F238E27FC236}">
                  <a16:creationId xmlns:a16="http://schemas.microsoft.com/office/drawing/2014/main" id="{531B51F4-53BE-A5E8-E9E3-F8528565BB06}"/>
                </a:ext>
              </a:extLst>
            </p:cNvPr>
            <p:cNvSpPr/>
            <p:nvPr/>
          </p:nvSpPr>
          <p:spPr>
            <a:xfrm>
              <a:off x="771277" y="2191837"/>
              <a:ext cx="1800000" cy="135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9" name="TextBox 58">
              <a:extLst>
                <a:ext uri="{FF2B5EF4-FFF2-40B4-BE49-F238E27FC236}">
                  <a16:creationId xmlns:a16="http://schemas.microsoft.com/office/drawing/2014/main" id="{B2148700-CEB4-1B03-C1AF-227F6D34BC63}"/>
                </a:ext>
              </a:extLst>
            </p:cNvPr>
            <p:cNvSpPr txBox="1"/>
            <p:nvPr/>
          </p:nvSpPr>
          <p:spPr>
            <a:xfrm>
              <a:off x="771277" y="2191837"/>
              <a:ext cx="1800000" cy="135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Don’t repeat  information across </a:t>
              </a:r>
              <a:b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br>
              <a:r>
                <a:rPr lang="en-GB" kern="1200" dirty="0">
                  <a:solidFill>
                    <a:schemeClr val="tx1"/>
                  </a:solidFill>
                  <a:latin typeface="Roboto" panose="02000000000000000000" pitchFamily="2" charset="0"/>
                  <a:ea typeface="Roboto" panose="02000000000000000000" pitchFamily="2" charset="0"/>
                  <a:cs typeface="Roboto" panose="02000000000000000000" pitchFamily="2" charset="0"/>
                </a:rPr>
                <a:t>sections</a:t>
              </a:r>
              <a:endParaRPr lang="en-US"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270694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88053CA-0CEE-D78E-B6E9-F17D02768B9E}"/>
              </a:ext>
            </a:extLst>
          </p:cNvPr>
          <p:cNvSpPr/>
          <p:nvPr/>
        </p:nvSpPr>
        <p:spPr>
          <a:xfrm>
            <a:off x="985861" y="1557338"/>
            <a:ext cx="3004796" cy="410612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5DDAB62-A80A-D60D-334A-6DB766E0DB1E}"/>
              </a:ext>
            </a:extLst>
          </p:cNvPr>
          <p:cNvSpPr/>
          <p:nvPr/>
        </p:nvSpPr>
        <p:spPr>
          <a:xfrm>
            <a:off x="4582367" y="1557338"/>
            <a:ext cx="3004796" cy="410612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01EF3D2-1A5C-FA9B-7B2C-4D779D8B9424}"/>
              </a:ext>
            </a:extLst>
          </p:cNvPr>
          <p:cNvSpPr/>
          <p:nvPr/>
        </p:nvSpPr>
        <p:spPr>
          <a:xfrm>
            <a:off x="8178873" y="1557338"/>
            <a:ext cx="3004796" cy="410612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2FBAC20-A6DC-A5E5-8E31-FDCE65E20C37}"/>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What are the questions?</a:t>
            </a:r>
          </a:p>
        </p:txBody>
      </p:sp>
      <p:pic>
        <p:nvPicPr>
          <p:cNvPr id="3" name="Graphic 2" descr="Lightbulb and gear with solid fill">
            <a:extLst>
              <a:ext uri="{FF2B5EF4-FFF2-40B4-BE49-F238E27FC236}">
                <a16:creationId xmlns:a16="http://schemas.microsoft.com/office/drawing/2014/main" id="{B51D4A32-1874-D23D-7CC5-CE021DA72B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20434" y="1901273"/>
            <a:ext cx="914400" cy="914400"/>
          </a:xfrm>
          <a:prstGeom prst="rect">
            <a:avLst/>
          </a:prstGeom>
        </p:spPr>
      </p:pic>
      <p:pic>
        <p:nvPicPr>
          <p:cNvPr id="14" name="Graphic 13" descr="Remote learning language with solid fill">
            <a:extLst>
              <a:ext uri="{FF2B5EF4-FFF2-40B4-BE49-F238E27FC236}">
                <a16:creationId xmlns:a16="http://schemas.microsoft.com/office/drawing/2014/main" id="{A04494E3-2709-3C2F-1D99-83E92F4CAA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7565" y="1901273"/>
            <a:ext cx="914400" cy="914400"/>
          </a:xfrm>
          <a:prstGeom prst="rect">
            <a:avLst/>
          </a:prstGeom>
        </p:spPr>
      </p:pic>
      <p:pic>
        <p:nvPicPr>
          <p:cNvPr id="16" name="Graphic 15" descr="Postit Notes with solid fill">
            <a:extLst>
              <a:ext uri="{FF2B5EF4-FFF2-40B4-BE49-F238E27FC236}">
                <a16:creationId xmlns:a16="http://schemas.microsoft.com/office/drawing/2014/main" id="{A996474D-01F6-E38B-B4FA-75EAFFD80C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24071" y="1873409"/>
            <a:ext cx="914400" cy="914400"/>
          </a:xfrm>
          <a:prstGeom prst="rect">
            <a:avLst/>
          </a:prstGeom>
        </p:spPr>
      </p:pic>
      <p:grpSp>
        <p:nvGrpSpPr>
          <p:cNvPr id="42" name="Group 41">
            <a:extLst>
              <a:ext uri="{FF2B5EF4-FFF2-40B4-BE49-F238E27FC236}">
                <a16:creationId xmlns:a16="http://schemas.microsoft.com/office/drawing/2014/main" id="{6D6A5BB5-51FE-307B-B71C-AC28E5515A8A}"/>
              </a:ext>
            </a:extLst>
          </p:cNvPr>
          <p:cNvGrpSpPr/>
          <p:nvPr/>
        </p:nvGrpSpPr>
        <p:grpSpPr>
          <a:xfrm>
            <a:off x="8238515" y="2455699"/>
            <a:ext cx="2751940" cy="4280766"/>
            <a:chOff x="8271470" y="2672178"/>
            <a:chExt cx="2751940" cy="4280766"/>
          </a:xfrm>
        </p:grpSpPr>
        <p:sp>
          <p:nvSpPr>
            <p:cNvPr id="30" name="TextBox 29">
              <a:extLst>
                <a:ext uri="{FF2B5EF4-FFF2-40B4-BE49-F238E27FC236}">
                  <a16:creationId xmlns:a16="http://schemas.microsoft.com/office/drawing/2014/main" id="{EB68ED39-F6B1-37F2-6C78-2F2F677B2035}"/>
                </a:ext>
              </a:extLst>
            </p:cNvPr>
            <p:cNvSpPr txBox="1"/>
            <p:nvPr/>
          </p:nvSpPr>
          <p:spPr>
            <a:xfrm>
              <a:off x="8707735" y="3158313"/>
              <a:ext cx="1947072" cy="2108168"/>
            </a:xfrm>
            <a:prstGeom prst="rect">
              <a:avLst/>
            </a:prstGeom>
            <a:noFill/>
          </p:spPr>
          <p:txBody>
            <a:bodyPr wrap="square" rtlCol="0">
              <a:spAutoFit/>
            </a:bodyPr>
            <a:lstStyle/>
            <a:p>
              <a:pPr lvl="0" algn="ctr">
                <a:lnSpc>
                  <a:spcPct val="100000"/>
                </a:lnSpc>
              </a:pPr>
              <a:r>
                <a:rPr lang="en-GB" i="1" dirty="0">
                  <a:solidFill>
                    <a:schemeClr val="bg1"/>
                  </a:solidFill>
                  <a:effectLst/>
                  <a:latin typeface="Roboto" panose="02000000000000000000" pitchFamily="2" charset="0"/>
                  <a:ea typeface="Roboto" panose="02000000000000000000" pitchFamily="2" charset="0"/>
                  <a:cs typeface="Roboto" panose="02000000000000000000" pitchFamily="2" charset="0"/>
                </a:rPr>
                <a:t>What else have you done to prepare outside of education, and why are these experiences useful?</a:t>
              </a:r>
              <a:endParaRPr lang="en-US" i="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2" name="TextBox 31">
              <a:extLst>
                <a:ext uri="{FF2B5EF4-FFF2-40B4-BE49-F238E27FC236}">
                  <a16:creationId xmlns:a16="http://schemas.microsoft.com/office/drawing/2014/main" id="{2EDAA0E2-F14E-28FF-2FFF-9D54910C9A1C}"/>
                </a:ext>
              </a:extLst>
            </p:cNvPr>
            <p:cNvSpPr txBox="1"/>
            <p:nvPr/>
          </p:nvSpPr>
          <p:spPr>
            <a:xfrm>
              <a:off x="8271470" y="2672178"/>
              <a:ext cx="872530" cy="2400657"/>
            </a:xfrm>
            <a:prstGeom prst="rect">
              <a:avLst/>
            </a:prstGeom>
            <a:noFill/>
          </p:spPr>
          <p:txBody>
            <a:bodyPr wrap="square" rtlCol="0">
              <a:spAutoFit/>
            </a:bodyPr>
            <a:lstStyle/>
            <a:p>
              <a:r>
                <a:rPr kumimoji="0" lang="en-GB" sz="15000" u="none" strike="noStrike" kern="1200" cap="none" spc="0" normalizeH="0" baseline="0" noProof="0" dirty="0">
                  <a:ln>
                    <a:noFill/>
                  </a:ln>
                  <a:solidFill>
                    <a:schemeClr val="bg1">
                      <a:alpha val="19830"/>
                    </a:schemeClr>
                  </a:solidFill>
                  <a:effectLst/>
                  <a:uLnTx/>
                  <a:uFillTx/>
                  <a:latin typeface="Apricus Black" pitchFamily="2" charset="0"/>
                </a:rPr>
                <a:t>“</a:t>
              </a:r>
              <a:endParaRPr lang="en-US" sz="15000" dirty="0">
                <a:solidFill>
                  <a:schemeClr val="bg1">
                    <a:alpha val="19830"/>
                  </a:schemeClr>
                </a:solidFill>
              </a:endParaRPr>
            </a:p>
          </p:txBody>
        </p:sp>
        <p:sp>
          <p:nvSpPr>
            <p:cNvPr id="33" name="TextBox 32">
              <a:extLst>
                <a:ext uri="{FF2B5EF4-FFF2-40B4-BE49-F238E27FC236}">
                  <a16:creationId xmlns:a16="http://schemas.microsoft.com/office/drawing/2014/main" id="{6DDBE7DF-9BD9-FB73-CB8E-4FC9CC07A7ED}"/>
                </a:ext>
              </a:extLst>
            </p:cNvPr>
            <p:cNvSpPr txBox="1"/>
            <p:nvPr/>
          </p:nvSpPr>
          <p:spPr>
            <a:xfrm>
              <a:off x="10150880" y="4552287"/>
              <a:ext cx="872530" cy="2400657"/>
            </a:xfrm>
            <a:prstGeom prst="rect">
              <a:avLst/>
            </a:prstGeom>
            <a:noFill/>
          </p:spPr>
          <p:txBody>
            <a:bodyPr wrap="square" rtlCol="0">
              <a:spAutoFit/>
            </a:bodyPr>
            <a:lstStyle/>
            <a:p>
              <a:r>
                <a:rPr kumimoji="0" lang="en-GB" sz="15000" u="none" strike="noStrike" kern="1200" cap="none" spc="0" normalizeH="0" baseline="0" noProof="0" dirty="0">
                  <a:ln>
                    <a:noFill/>
                  </a:ln>
                  <a:solidFill>
                    <a:schemeClr val="bg1">
                      <a:alpha val="19830"/>
                    </a:schemeClr>
                  </a:solidFill>
                  <a:effectLst/>
                  <a:uLnTx/>
                  <a:uFillTx/>
                  <a:latin typeface="Apricus Black" pitchFamily="2" charset="0"/>
                </a:rPr>
                <a:t>“</a:t>
              </a:r>
              <a:endParaRPr lang="en-US" sz="15000" dirty="0">
                <a:solidFill>
                  <a:schemeClr val="bg1">
                    <a:alpha val="19830"/>
                  </a:schemeClr>
                </a:solidFill>
              </a:endParaRPr>
            </a:p>
          </p:txBody>
        </p:sp>
      </p:grpSp>
      <p:grpSp>
        <p:nvGrpSpPr>
          <p:cNvPr id="41" name="Group 40">
            <a:extLst>
              <a:ext uri="{FF2B5EF4-FFF2-40B4-BE49-F238E27FC236}">
                <a16:creationId xmlns:a16="http://schemas.microsoft.com/office/drawing/2014/main" id="{3DEDA191-1AB6-5D1D-B9F8-3A8E288E7A5C}"/>
              </a:ext>
            </a:extLst>
          </p:cNvPr>
          <p:cNvGrpSpPr/>
          <p:nvPr/>
        </p:nvGrpSpPr>
        <p:grpSpPr>
          <a:xfrm>
            <a:off x="4673512" y="2455699"/>
            <a:ext cx="2751940" cy="4280766"/>
            <a:chOff x="4706467" y="2672178"/>
            <a:chExt cx="2751940" cy="4280766"/>
          </a:xfrm>
        </p:grpSpPr>
        <p:sp>
          <p:nvSpPr>
            <p:cNvPr id="34" name="TextBox 33">
              <a:extLst>
                <a:ext uri="{FF2B5EF4-FFF2-40B4-BE49-F238E27FC236}">
                  <a16:creationId xmlns:a16="http://schemas.microsoft.com/office/drawing/2014/main" id="{AD1B26B3-F2C7-2ED3-4ED7-68C5C467F9CC}"/>
                </a:ext>
              </a:extLst>
            </p:cNvPr>
            <p:cNvSpPr txBox="1"/>
            <p:nvPr/>
          </p:nvSpPr>
          <p:spPr>
            <a:xfrm>
              <a:off x="5142732" y="3158313"/>
              <a:ext cx="1947072" cy="2108168"/>
            </a:xfrm>
            <a:prstGeom prst="rect">
              <a:avLst/>
            </a:prstGeom>
            <a:noFill/>
          </p:spPr>
          <p:txBody>
            <a:bodyPr wrap="square" rtlCol="0">
              <a:spAutoFit/>
            </a:bodyPr>
            <a:lstStyle/>
            <a:p>
              <a:pPr lvl="0" algn="ctr">
                <a:lnSpc>
                  <a:spcPct val="100000"/>
                </a:lnSpc>
              </a:pPr>
              <a:r>
                <a:rPr lang="en-GB" b="0" i="0" dirty="0">
                  <a:solidFill>
                    <a:schemeClr val="bg1"/>
                  </a:solidFill>
                  <a:effectLst/>
                  <a:latin typeface="Roboto" panose="02000000000000000000" pitchFamily="2" charset="0"/>
                </a:rPr>
                <a:t>How have your qualifications and studies helped you to prepare for this course or subject?</a:t>
              </a:r>
              <a:endParaRPr lang="en-US" b="0" dirty="0">
                <a:solidFill>
                  <a:schemeClr val="bg1"/>
                </a:solidFill>
                <a:latin typeface="+mj-lt"/>
              </a:endParaRPr>
            </a:p>
          </p:txBody>
        </p:sp>
        <p:sp>
          <p:nvSpPr>
            <p:cNvPr id="35" name="TextBox 34">
              <a:extLst>
                <a:ext uri="{FF2B5EF4-FFF2-40B4-BE49-F238E27FC236}">
                  <a16:creationId xmlns:a16="http://schemas.microsoft.com/office/drawing/2014/main" id="{7C7ABD3D-30F8-9D0D-5373-71FE69617530}"/>
                </a:ext>
              </a:extLst>
            </p:cNvPr>
            <p:cNvSpPr txBox="1"/>
            <p:nvPr/>
          </p:nvSpPr>
          <p:spPr>
            <a:xfrm>
              <a:off x="4706467" y="2672178"/>
              <a:ext cx="872530" cy="2400657"/>
            </a:xfrm>
            <a:prstGeom prst="rect">
              <a:avLst/>
            </a:prstGeom>
            <a:noFill/>
          </p:spPr>
          <p:txBody>
            <a:bodyPr wrap="square" rtlCol="0">
              <a:spAutoFit/>
            </a:bodyPr>
            <a:lstStyle/>
            <a:p>
              <a:r>
                <a:rPr kumimoji="0" lang="en-GB" sz="15000" u="none" strike="noStrike" kern="1200" cap="none" spc="0" normalizeH="0" baseline="0" noProof="0" dirty="0">
                  <a:ln>
                    <a:noFill/>
                  </a:ln>
                  <a:solidFill>
                    <a:schemeClr val="bg1">
                      <a:alpha val="19830"/>
                    </a:schemeClr>
                  </a:solidFill>
                  <a:effectLst/>
                  <a:uLnTx/>
                  <a:uFillTx/>
                  <a:latin typeface="Apricus Black" pitchFamily="2" charset="0"/>
                </a:rPr>
                <a:t>“</a:t>
              </a:r>
              <a:endParaRPr lang="en-US" sz="15000" dirty="0">
                <a:solidFill>
                  <a:schemeClr val="bg1">
                    <a:alpha val="19830"/>
                  </a:schemeClr>
                </a:solidFill>
              </a:endParaRPr>
            </a:p>
          </p:txBody>
        </p:sp>
        <p:sp>
          <p:nvSpPr>
            <p:cNvPr id="36" name="TextBox 35">
              <a:extLst>
                <a:ext uri="{FF2B5EF4-FFF2-40B4-BE49-F238E27FC236}">
                  <a16:creationId xmlns:a16="http://schemas.microsoft.com/office/drawing/2014/main" id="{1D5F0743-14DF-69B0-C6AD-647CC72772F8}"/>
                </a:ext>
              </a:extLst>
            </p:cNvPr>
            <p:cNvSpPr txBox="1"/>
            <p:nvPr/>
          </p:nvSpPr>
          <p:spPr>
            <a:xfrm>
              <a:off x="6585877" y="4552287"/>
              <a:ext cx="872530" cy="2400657"/>
            </a:xfrm>
            <a:prstGeom prst="rect">
              <a:avLst/>
            </a:prstGeom>
            <a:noFill/>
          </p:spPr>
          <p:txBody>
            <a:bodyPr wrap="square" rtlCol="0">
              <a:spAutoFit/>
            </a:bodyPr>
            <a:lstStyle/>
            <a:p>
              <a:r>
                <a:rPr kumimoji="0" lang="en-GB" sz="15000" u="none" strike="noStrike" kern="1200" cap="none" spc="0" normalizeH="0" baseline="0" noProof="0" dirty="0">
                  <a:ln>
                    <a:noFill/>
                  </a:ln>
                  <a:solidFill>
                    <a:schemeClr val="bg1">
                      <a:alpha val="19830"/>
                    </a:schemeClr>
                  </a:solidFill>
                  <a:effectLst/>
                  <a:uLnTx/>
                  <a:uFillTx/>
                  <a:latin typeface="Apricus Black" pitchFamily="2" charset="0"/>
                </a:rPr>
                <a:t>“</a:t>
              </a:r>
              <a:endParaRPr lang="en-US" sz="15000" dirty="0">
                <a:solidFill>
                  <a:schemeClr val="bg1">
                    <a:alpha val="19830"/>
                  </a:schemeClr>
                </a:solidFill>
              </a:endParaRPr>
            </a:p>
          </p:txBody>
        </p:sp>
      </p:grpSp>
      <p:grpSp>
        <p:nvGrpSpPr>
          <p:cNvPr id="40" name="Group 39">
            <a:extLst>
              <a:ext uri="{FF2B5EF4-FFF2-40B4-BE49-F238E27FC236}">
                <a16:creationId xmlns:a16="http://schemas.microsoft.com/office/drawing/2014/main" id="{E62B957B-C51E-1130-B9A7-D56FCBFE7027}"/>
              </a:ext>
            </a:extLst>
          </p:cNvPr>
          <p:cNvGrpSpPr/>
          <p:nvPr/>
        </p:nvGrpSpPr>
        <p:grpSpPr>
          <a:xfrm>
            <a:off x="1185056" y="2455699"/>
            <a:ext cx="2606405" cy="3486956"/>
            <a:chOff x="1218011" y="2672178"/>
            <a:chExt cx="2606405" cy="3486956"/>
          </a:xfrm>
        </p:grpSpPr>
        <p:sp>
          <p:nvSpPr>
            <p:cNvPr id="37" name="TextBox 36">
              <a:extLst>
                <a:ext uri="{FF2B5EF4-FFF2-40B4-BE49-F238E27FC236}">
                  <a16:creationId xmlns:a16="http://schemas.microsoft.com/office/drawing/2014/main" id="{F40E71DA-15AB-DA15-CABD-148486D118AC}"/>
                </a:ext>
              </a:extLst>
            </p:cNvPr>
            <p:cNvSpPr txBox="1"/>
            <p:nvPr/>
          </p:nvSpPr>
          <p:spPr>
            <a:xfrm>
              <a:off x="1508741" y="3158313"/>
              <a:ext cx="1947072" cy="1200329"/>
            </a:xfrm>
            <a:prstGeom prst="rect">
              <a:avLst/>
            </a:prstGeom>
            <a:noFill/>
          </p:spPr>
          <p:txBody>
            <a:bodyPr wrap="square" rtlCol="0">
              <a:spAutoFit/>
            </a:bodyPr>
            <a:lstStyle/>
            <a:p>
              <a:pPr lvl="0" algn="ctr">
                <a:lnSpc>
                  <a:spcPct val="100000"/>
                </a:lnSpc>
              </a:pPr>
              <a:r>
                <a:rPr lang="en-GB" sz="1800" b="0" i="0" kern="1200" dirty="0">
                  <a:solidFill>
                    <a:schemeClr val="bg1"/>
                  </a:solidFill>
                  <a:effectLst/>
                  <a:latin typeface="Roboto" panose="02000000000000000000" pitchFamily="2" charset="0"/>
                  <a:ea typeface="+mn-ea"/>
                  <a:cs typeface="+mn-cs"/>
                </a:rPr>
                <a:t>Why do you </a:t>
              </a:r>
              <a:br>
                <a:rPr lang="en-GB" sz="1800" b="0" i="0" kern="1200" dirty="0">
                  <a:solidFill>
                    <a:schemeClr val="bg1"/>
                  </a:solidFill>
                  <a:effectLst/>
                  <a:latin typeface="Roboto" panose="02000000000000000000" pitchFamily="2" charset="0"/>
                  <a:ea typeface="+mn-ea"/>
                  <a:cs typeface="+mn-cs"/>
                </a:rPr>
              </a:br>
              <a:r>
                <a:rPr lang="en-GB" sz="1800" b="0" i="0" kern="1200" dirty="0">
                  <a:solidFill>
                    <a:schemeClr val="bg1"/>
                  </a:solidFill>
                  <a:effectLst/>
                  <a:latin typeface="Roboto" panose="02000000000000000000" pitchFamily="2" charset="0"/>
                  <a:ea typeface="+mn-ea"/>
                  <a:cs typeface="+mn-cs"/>
                </a:rPr>
                <a:t>want to study this course or subject?</a:t>
              </a:r>
              <a:endParaRPr lang="en-US" sz="1800" b="0" i="0" kern="1200" dirty="0">
                <a:solidFill>
                  <a:schemeClr val="bg1"/>
                </a:solidFill>
                <a:effectLst/>
                <a:latin typeface="Roboto" panose="02000000000000000000" pitchFamily="2" charset="0"/>
                <a:ea typeface="+mn-ea"/>
                <a:cs typeface="+mn-cs"/>
              </a:endParaRPr>
            </a:p>
          </p:txBody>
        </p:sp>
        <p:sp>
          <p:nvSpPr>
            <p:cNvPr id="38" name="TextBox 37">
              <a:extLst>
                <a:ext uri="{FF2B5EF4-FFF2-40B4-BE49-F238E27FC236}">
                  <a16:creationId xmlns:a16="http://schemas.microsoft.com/office/drawing/2014/main" id="{FAA4CF8E-4555-485D-725D-2BDBC9E054E8}"/>
                </a:ext>
              </a:extLst>
            </p:cNvPr>
            <p:cNvSpPr txBox="1"/>
            <p:nvPr/>
          </p:nvSpPr>
          <p:spPr>
            <a:xfrm>
              <a:off x="1218011" y="2672178"/>
              <a:ext cx="872530" cy="2400657"/>
            </a:xfrm>
            <a:prstGeom prst="rect">
              <a:avLst/>
            </a:prstGeom>
            <a:noFill/>
          </p:spPr>
          <p:txBody>
            <a:bodyPr wrap="square" rtlCol="0">
              <a:spAutoFit/>
            </a:bodyPr>
            <a:lstStyle/>
            <a:p>
              <a:r>
                <a:rPr kumimoji="0" lang="en-GB" sz="15000" u="none" strike="noStrike" kern="1200" cap="none" spc="0" normalizeH="0" baseline="0" noProof="0" dirty="0">
                  <a:ln>
                    <a:noFill/>
                  </a:ln>
                  <a:solidFill>
                    <a:schemeClr val="bg1">
                      <a:alpha val="19830"/>
                    </a:schemeClr>
                  </a:solidFill>
                  <a:effectLst/>
                  <a:uLnTx/>
                  <a:uFillTx/>
                  <a:latin typeface="Apricus Black" pitchFamily="2" charset="0"/>
                </a:rPr>
                <a:t>“</a:t>
              </a:r>
              <a:endParaRPr lang="en-US" sz="15000" dirty="0">
                <a:solidFill>
                  <a:schemeClr val="bg1">
                    <a:alpha val="19830"/>
                  </a:schemeClr>
                </a:solidFill>
              </a:endParaRPr>
            </a:p>
          </p:txBody>
        </p:sp>
        <p:sp>
          <p:nvSpPr>
            <p:cNvPr id="39" name="TextBox 38">
              <a:extLst>
                <a:ext uri="{FF2B5EF4-FFF2-40B4-BE49-F238E27FC236}">
                  <a16:creationId xmlns:a16="http://schemas.microsoft.com/office/drawing/2014/main" id="{B67766DA-B3B6-84E5-0BD3-B39EC7E14949}"/>
                </a:ext>
              </a:extLst>
            </p:cNvPr>
            <p:cNvSpPr txBox="1"/>
            <p:nvPr/>
          </p:nvSpPr>
          <p:spPr>
            <a:xfrm>
              <a:off x="2951886" y="3758477"/>
              <a:ext cx="872530" cy="2400657"/>
            </a:xfrm>
            <a:prstGeom prst="rect">
              <a:avLst/>
            </a:prstGeom>
            <a:noFill/>
          </p:spPr>
          <p:txBody>
            <a:bodyPr wrap="square" rtlCol="0">
              <a:spAutoFit/>
            </a:bodyPr>
            <a:lstStyle/>
            <a:p>
              <a:r>
                <a:rPr kumimoji="0" lang="en-GB" sz="15000" u="none" strike="noStrike" kern="1200" cap="none" spc="0" normalizeH="0" baseline="0" noProof="0" dirty="0">
                  <a:ln>
                    <a:noFill/>
                  </a:ln>
                  <a:solidFill>
                    <a:schemeClr val="bg1">
                      <a:alpha val="19830"/>
                    </a:schemeClr>
                  </a:solidFill>
                  <a:effectLst/>
                  <a:uLnTx/>
                  <a:uFillTx/>
                  <a:latin typeface="Apricus Black" pitchFamily="2" charset="0"/>
                </a:rPr>
                <a:t>“</a:t>
              </a:r>
              <a:endParaRPr lang="en-US" sz="15000" dirty="0">
                <a:solidFill>
                  <a:schemeClr val="bg1">
                    <a:alpha val="19830"/>
                  </a:schemeClr>
                </a:solidFill>
              </a:endParaRPr>
            </a:p>
          </p:txBody>
        </p:sp>
      </p:grpSp>
      <p:pic>
        <p:nvPicPr>
          <p:cNvPr id="44" name="Graphic 43">
            <a:extLst>
              <a:ext uri="{FF2B5EF4-FFF2-40B4-BE49-F238E27FC236}">
                <a16:creationId xmlns:a16="http://schemas.microsoft.com/office/drawing/2014/main" id="{DD632B8B-BF11-AE89-D1D6-DF91C4AD34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91771" y="3032567"/>
            <a:ext cx="4542795" cy="4542795"/>
          </a:xfrm>
          <a:prstGeom prst="rect">
            <a:avLst/>
          </a:prstGeom>
        </p:spPr>
      </p:pic>
    </p:spTree>
    <p:extLst>
      <p:ext uri="{BB962C8B-B14F-4D97-AF65-F5344CB8AC3E}">
        <p14:creationId xmlns:p14="http://schemas.microsoft.com/office/powerpoint/2010/main" val="1832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C5D7-5E17-C262-4371-A47A628ECB9F}"/>
              </a:ext>
            </a:extLst>
          </p:cNvPr>
          <p:cNvSpPr txBox="1">
            <a:spLocks/>
          </p:cNvSpPr>
          <p:nvPr/>
        </p:nvSpPr>
        <p:spPr>
          <a:xfrm>
            <a:off x="803275" y="477403"/>
            <a:ext cx="9729687"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Universities &amp; colleges will consider</a:t>
            </a:r>
          </a:p>
        </p:txBody>
      </p:sp>
      <p:sp>
        <p:nvSpPr>
          <p:cNvPr id="3" name="Content Placeholder 9">
            <a:extLst>
              <a:ext uri="{FF2B5EF4-FFF2-40B4-BE49-F238E27FC236}">
                <a16:creationId xmlns:a16="http://schemas.microsoft.com/office/drawing/2014/main" id="{B395FAC1-4BF3-0405-3F19-C2080084D3CC}"/>
              </a:ext>
            </a:extLst>
          </p:cNvPr>
          <p:cNvSpPr txBox="1">
            <a:spLocks/>
          </p:cNvSpPr>
          <p:nvPr/>
        </p:nvSpPr>
        <p:spPr>
          <a:xfrm>
            <a:off x="803275" y="1875480"/>
            <a:ext cx="5643824" cy="2759730"/>
          </a:xfrm>
          <a:prstGeom prst="rect">
            <a:avLst/>
          </a:prstGeom>
          <a:ln>
            <a:noFill/>
          </a:ln>
        </p:spPr>
        <p:txBody>
          <a:bodyPr vert="horz" wrap="square" lIns="0" tIns="0" rIns="0" bIns="0" rtlCol="0">
            <a:spAutoFit/>
          </a:bodyPr>
          <a:lstStyle>
            <a:lvl1pPr marL="171450" indent="-171450" algn="l" defTabSz="685800" rtl="0" eaLnBrk="1" latinLnBrk="0" hangingPunct="1">
              <a:lnSpc>
                <a:spcPct val="100000"/>
              </a:lnSpc>
              <a:spcBef>
                <a:spcPts val="750"/>
              </a:spcBef>
              <a:buClr>
                <a:schemeClr val="accent6"/>
              </a:buClr>
              <a:buFont typeface="Wingdings" pitchFamily="2" charset="2"/>
              <a:buChar char="§"/>
              <a:defRPr sz="2100" b="0" i="0" kern="1200">
                <a:solidFill>
                  <a:schemeClr val="tx1"/>
                </a:solidFill>
                <a:latin typeface="+mj-lt"/>
                <a:ea typeface="Roboto Light" panose="02000000000000000000" pitchFamily="2" charset="0"/>
                <a:cs typeface="Roboto Light" panose="02000000000000000000" pitchFamily="2" charset="0"/>
              </a:defRPr>
            </a:lvl1pPr>
            <a:lvl2pPr marL="514350" indent="-171450" algn="l" defTabSz="685800" rtl="0" eaLnBrk="1" latinLnBrk="0" hangingPunct="1">
              <a:lnSpc>
                <a:spcPct val="100000"/>
              </a:lnSpc>
              <a:spcBef>
                <a:spcPts val="375"/>
              </a:spcBef>
              <a:buClr>
                <a:schemeClr val="accent6"/>
              </a:buClr>
              <a:buFont typeface="Wingdings" pitchFamily="2" charset="2"/>
              <a:buChar char="§"/>
              <a:defRPr sz="1800" b="0" i="0" kern="1200">
                <a:solidFill>
                  <a:schemeClr val="tx1"/>
                </a:solidFill>
                <a:latin typeface="+mj-lt"/>
                <a:ea typeface="Roboto Light" panose="02000000000000000000" pitchFamily="2" charset="0"/>
                <a:cs typeface="Roboto Light" panose="02000000000000000000" pitchFamily="2" charset="0"/>
              </a:defRPr>
            </a:lvl2pPr>
            <a:lvl3pPr marL="857250" indent="-171450" algn="l" defTabSz="685800" rtl="0" eaLnBrk="1" latinLnBrk="0" hangingPunct="1">
              <a:lnSpc>
                <a:spcPct val="100000"/>
              </a:lnSpc>
              <a:spcBef>
                <a:spcPts val="375"/>
              </a:spcBef>
              <a:buClr>
                <a:schemeClr val="accent6"/>
              </a:buClr>
              <a:buFont typeface="Wingdings" pitchFamily="2" charset="2"/>
              <a:buChar char="§"/>
              <a:defRPr sz="1500" b="0" i="0" kern="1200">
                <a:solidFill>
                  <a:schemeClr val="tx1"/>
                </a:solidFill>
                <a:latin typeface="+mj-lt"/>
                <a:ea typeface="Roboto Light" panose="02000000000000000000" pitchFamily="2" charset="0"/>
                <a:cs typeface="Roboto Light" panose="02000000000000000000" pitchFamily="2" charset="0"/>
              </a:defRPr>
            </a:lvl3pPr>
            <a:lvl4pPr marL="1200150" indent="-171450" algn="l" defTabSz="685800" rtl="0" eaLnBrk="1" latinLnBrk="0" hangingPunct="1">
              <a:lnSpc>
                <a:spcPct val="100000"/>
              </a:lnSpc>
              <a:spcBef>
                <a:spcPts val="375"/>
              </a:spcBef>
              <a:buClr>
                <a:schemeClr val="accent6"/>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4pPr>
            <a:lvl5pPr marL="1543050" indent="-171450" algn="l" defTabSz="685800" rtl="0" eaLnBrk="1" latinLnBrk="0" hangingPunct="1">
              <a:lnSpc>
                <a:spcPct val="100000"/>
              </a:lnSpc>
              <a:spcBef>
                <a:spcPts val="375"/>
              </a:spcBef>
              <a:buClr>
                <a:schemeClr val="accent6"/>
              </a:buClr>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5pPr>
            <a:lvl6pPr marL="18859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6pPr>
            <a:lvl7pPr marL="22288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7pPr>
            <a:lvl8pPr marL="25717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8pPr>
            <a:lvl9pPr marL="2914650" indent="-171450" algn="l" defTabSz="685800" rtl="0" eaLnBrk="1" latinLnBrk="0" hangingPunct="1">
              <a:lnSpc>
                <a:spcPct val="100000"/>
              </a:lnSpc>
              <a:spcBef>
                <a:spcPts val="375"/>
              </a:spcBef>
              <a:buFont typeface="Wingdings" pitchFamily="2" charset="2"/>
              <a:buChar char="§"/>
              <a:defRPr sz="1350" b="0" i="0" kern="1200">
                <a:solidFill>
                  <a:schemeClr val="tx1"/>
                </a:solidFill>
                <a:latin typeface="+mj-lt"/>
                <a:ea typeface="Roboto Light" panose="02000000000000000000" pitchFamily="2" charset="0"/>
                <a:cs typeface="Roboto Light" panose="02000000000000000000" pitchFamily="2" charset="0"/>
              </a:defRPr>
            </a:lvl9pPr>
          </a:lstStyle>
          <a:p>
            <a:pPr marL="393703" marR="0" lvl="1" indent="-342900" algn="l" defTabSz="1219170" rtl="0" eaLnBrk="1" fontAlgn="auto" latinLnBrk="0" hangingPunct="1">
              <a:lnSpc>
                <a:spcPct val="100000"/>
              </a:lnSpc>
              <a:spcBef>
                <a:spcPts val="800"/>
              </a:spcBef>
              <a:spcAft>
                <a:spcPts val="800"/>
              </a:spcAft>
              <a:buClr>
                <a:schemeClr val="accent2"/>
              </a:buClr>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Have you chosen the course for the right reasons?</a:t>
            </a:r>
          </a:p>
          <a:p>
            <a:pPr marL="393703" marR="0" lvl="1" indent="-342900" algn="l" defTabSz="1219170" rtl="0" eaLnBrk="1" fontAlgn="auto" latinLnBrk="0" hangingPunct="1">
              <a:lnSpc>
                <a:spcPct val="100000"/>
              </a:lnSpc>
              <a:spcBef>
                <a:spcPts val="800"/>
              </a:spcBef>
              <a:spcAft>
                <a:spcPts val="800"/>
              </a:spcAft>
              <a:buClr>
                <a:schemeClr val="accent2"/>
              </a:buClr>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Do you have a depth of interest in the subject?</a:t>
            </a:r>
          </a:p>
          <a:p>
            <a:pPr marL="393703" marR="0" lvl="1" indent="-342900" algn="l" defTabSz="1219170" rtl="0" eaLnBrk="1" fontAlgn="auto" latinLnBrk="0" hangingPunct="1">
              <a:lnSpc>
                <a:spcPct val="100000"/>
              </a:lnSpc>
              <a:spcBef>
                <a:spcPts val="800"/>
              </a:spcBef>
              <a:spcAft>
                <a:spcPts val="800"/>
              </a:spcAft>
              <a:buClr>
                <a:schemeClr val="accent2"/>
              </a:buClr>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Do you appear motivated and committed?</a:t>
            </a:r>
          </a:p>
          <a:p>
            <a:pPr marL="393703" marR="0" lvl="1" indent="-342900" algn="l" defTabSz="1219170" rtl="0" eaLnBrk="1" fontAlgn="auto" latinLnBrk="0" hangingPunct="1">
              <a:lnSpc>
                <a:spcPct val="100000"/>
              </a:lnSpc>
              <a:spcBef>
                <a:spcPts val="800"/>
              </a:spcBef>
              <a:spcAft>
                <a:spcPts val="800"/>
              </a:spcAft>
              <a:buClr>
                <a:schemeClr val="accent2"/>
              </a:buClr>
              <a:buSzTx/>
              <a:buFont typeface="Arial" panose="020B0604020202020204" pitchFamily="34" charset="0"/>
              <a:buChar char="•"/>
              <a:tabLst/>
              <a:defRPr/>
            </a:pPr>
            <a:r>
              <a:rPr kumimoji="0" lang="en-US"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Can you study independently?</a:t>
            </a:r>
          </a:p>
          <a:p>
            <a:pPr marL="393703" marR="0" lvl="1" indent="-342900" algn="l" defTabSz="1219170" rtl="0" eaLnBrk="1" fontAlgn="auto" latinLnBrk="0" hangingPunct="1">
              <a:lnSpc>
                <a:spcPct val="100000"/>
              </a:lnSpc>
              <a:spcBef>
                <a:spcPts val="800"/>
              </a:spcBef>
              <a:spcAft>
                <a:spcPts val="800"/>
              </a:spcAft>
              <a:buClr>
                <a:schemeClr val="accent2"/>
              </a:buClr>
              <a:buSzTx/>
              <a:buFont typeface="Arial" panose="020B0604020202020204" pitchFamily="34" charset="0"/>
              <a:buChar char="•"/>
              <a:tabLst/>
              <a:defRPr/>
            </a:pPr>
            <a:r>
              <a:rPr kumimoji="0" lang="en-GB"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Are you genuinely engaged and </a:t>
            </a:r>
            <a:br>
              <a:rPr kumimoji="0" lang="en-GB"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knowledgeable about the area </a:t>
            </a:r>
            <a:br>
              <a:rPr kumimoji="0" lang="en-GB"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you're applying to? </a:t>
            </a:r>
          </a:p>
        </p:txBody>
      </p:sp>
      <p:pic>
        <p:nvPicPr>
          <p:cNvPr id="6" name="Graphic 5">
            <a:extLst>
              <a:ext uri="{FF2B5EF4-FFF2-40B4-BE49-F238E27FC236}">
                <a16:creationId xmlns:a16="http://schemas.microsoft.com/office/drawing/2014/main" id="{D7D66D2B-9E38-27F9-07EE-70AF04FC1F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6724" y="1468805"/>
            <a:ext cx="6957832" cy="6957832"/>
          </a:xfrm>
          <a:prstGeom prst="rect">
            <a:avLst/>
          </a:prstGeom>
        </p:spPr>
      </p:pic>
    </p:spTree>
    <p:extLst>
      <p:ext uri="{BB962C8B-B14F-4D97-AF65-F5344CB8AC3E}">
        <p14:creationId xmlns:p14="http://schemas.microsoft.com/office/powerpoint/2010/main" val="217440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FE8870D-E31C-995C-A146-CB3AD82E6C15}"/>
              </a:ext>
            </a:extLst>
          </p:cNvPr>
          <p:cNvSpPr/>
          <p:nvPr/>
        </p:nvSpPr>
        <p:spPr>
          <a:xfrm>
            <a:off x="803274" y="2233914"/>
            <a:ext cx="7148534" cy="2280213"/>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59F3F830-E185-0AF2-D3AE-D4C0433D5179}"/>
              </a:ext>
            </a:extLst>
          </p:cNvPr>
          <p:cNvSpPr txBox="1">
            <a:spLocks/>
          </p:cNvSpPr>
          <p:nvPr/>
        </p:nvSpPr>
        <p:spPr>
          <a:xfrm>
            <a:off x="803275" y="477403"/>
            <a:ext cx="9729687"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Research is the foundation</a:t>
            </a:r>
          </a:p>
        </p:txBody>
      </p:sp>
      <p:sp>
        <p:nvSpPr>
          <p:cNvPr id="11" name="TextBox 10">
            <a:extLst>
              <a:ext uri="{FF2B5EF4-FFF2-40B4-BE49-F238E27FC236}">
                <a16:creationId xmlns:a16="http://schemas.microsoft.com/office/drawing/2014/main" id="{BCC715C2-7328-7630-66A1-BFA611BB41FF}"/>
              </a:ext>
            </a:extLst>
          </p:cNvPr>
          <p:cNvSpPr txBox="1"/>
          <p:nvPr/>
        </p:nvSpPr>
        <p:spPr>
          <a:xfrm>
            <a:off x="803276" y="1545763"/>
            <a:ext cx="6974910" cy="5016758"/>
          </a:xfrm>
          <a:prstGeom prst="rect">
            <a:avLst/>
          </a:prstGeom>
          <a:noFill/>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en-GB" sz="1700" u="none" strike="noStrike" kern="1200" cap="none" spc="0" normalizeH="0" baseline="0" noProof="0" dirty="0">
                <a:ln>
                  <a:noFill/>
                </a:ln>
                <a:effectLst/>
                <a:highlight>
                  <a:srgbClr val="FFFFFF"/>
                </a:highlight>
                <a:uLnTx/>
                <a:uFillTx/>
                <a:latin typeface="Roboto"/>
                <a:ea typeface="Roboto"/>
                <a:cs typeface="Roboto"/>
              </a:rPr>
              <a:t>Research and preparation is key when you’re starting to think about your personal statement. </a:t>
            </a:r>
          </a:p>
          <a:p>
            <a:pPr marL="0" marR="0" lvl="0" indent="0" algn="l" defTabSz="914400" rtl="0" eaLnBrk="1" fontAlgn="auto" latinLnBrk="0" hangingPunct="1">
              <a:lnSpc>
                <a:spcPct val="100000"/>
              </a:lnSpc>
              <a:spcBef>
                <a:spcPts val="0"/>
              </a:spcBef>
              <a:spcAft>
                <a:spcPts val="1800"/>
              </a:spcAft>
              <a:buClrTx/>
              <a:buSzTx/>
              <a:buFontTx/>
              <a:buNone/>
              <a:tabLst/>
              <a:defRPr/>
            </a:pPr>
            <a:endParaRPr lang="en-GB" sz="1700" dirty="0">
              <a:highlight>
                <a:srgbClr val="FFFFFF"/>
              </a:highligh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lang="en-GB" sz="1700" dirty="0">
              <a:highlight>
                <a:srgbClr val="FFFFFF"/>
              </a:highligh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a:spcAft>
                <a:spcPts val="1000"/>
              </a:spcAft>
              <a:defRPr/>
            </a:pPr>
            <a:r>
              <a:rPr kumimoji="0" lang="en-GB" sz="1700" u="none" strike="noStrike" kern="1200" cap="none" spc="0" normalizeH="0" baseline="0" noProof="0" dirty="0">
                <a:ln>
                  <a:noFill/>
                </a:ln>
                <a:effectLst/>
                <a:highlight>
                  <a:srgbClr val="FFFFFF"/>
                </a:highlight>
                <a:uLnTx/>
                <a:uFillTx/>
                <a:latin typeface="Roboto"/>
                <a:ea typeface="Roboto"/>
                <a:cs typeface="Roboto"/>
              </a:rPr>
              <a:t>Don’t worry about making your notes perfect; this </a:t>
            </a:r>
            <a:r>
              <a:rPr lang="en-GB" sz="1700" dirty="0">
                <a:highlight>
                  <a:srgbClr val="FFFFFF"/>
                </a:highlight>
                <a:latin typeface="Roboto"/>
                <a:ea typeface="Roboto"/>
                <a:cs typeface="Roboto"/>
              </a:rPr>
              <a:t>is </a:t>
            </a:r>
            <a:r>
              <a:rPr kumimoji="0" lang="en-GB" sz="1700" u="none" strike="noStrike" kern="1200" cap="none" spc="0" normalizeH="0" baseline="0" noProof="0" dirty="0">
                <a:ln>
                  <a:noFill/>
                </a:ln>
                <a:effectLst/>
                <a:highlight>
                  <a:srgbClr val="FFFFFF"/>
                </a:highlight>
                <a:uLnTx/>
                <a:uFillTx/>
                <a:latin typeface="Roboto"/>
                <a:ea typeface="Roboto"/>
                <a:cs typeface="Roboto"/>
              </a:rPr>
              <a:t>about checking </a:t>
            </a:r>
            <a:br>
              <a:rPr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highlight>
                  <a:srgbClr val="FFFFFF"/>
                </a:highlight>
                <a:uLnTx/>
                <a:uFillTx/>
                <a:latin typeface="Roboto"/>
                <a:ea typeface="Roboto"/>
                <a:cs typeface="Roboto"/>
              </a:rPr>
              <a:t>you fully understand the course and have specifics to refer to in your personal statement. </a:t>
            </a:r>
            <a:endParaRPr lang="en-GB" sz="1700" u="none" strike="noStrike" kern="1200" cap="none" spc="0" normalizeH="0" baseline="0" noProof="0" dirty="0">
              <a:ln>
                <a:noFill/>
              </a:ln>
              <a:effectLst/>
              <a:highlight>
                <a:srgbClr val="FFFFFF"/>
              </a:highligh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700" u="none" strike="noStrike" kern="1200" cap="none" spc="0" normalizeH="0" baseline="0" noProof="0" dirty="0">
                <a:ln>
                  <a:noFill/>
                </a:ln>
                <a:effectLst/>
                <a:highlight>
                  <a:srgbClr val="FFFFFF"/>
                </a:highlight>
                <a:uLnTx/>
                <a:uFillTx/>
                <a:latin typeface="Roboto"/>
                <a:ea typeface="Roboto"/>
                <a:cs typeface="Roboto"/>
              </a:rPr>
              <a:t>Whether you know what you’re applying to or still considering your options</a:t>
            </a:r>
            <a:r>
              <a:rPr lang="en-GB" sz="1700" dirty="0">
                <a:highlight>
                  <a:srgbClr val="FFFFFF"/>
                </a:highlight>
                <a:latin typeface="Roboto"/>
                <a:ea typeface="Roboto"/>
                <a:cs typeface="Roboto"/>
              </a:rPr>
              <a:t>,</a:t>
            </a:r>
            <a:r>
              <a:rPr kumimoji="0" lang="en-GB" sz="1700" u="none" strike="noStrike" kern="1200" cap="none" spc="0" normalizeH="0" baseline="0" noProof="0" dirty="0">
                <a:ln>
                  <a:noFill/>
                </a:ln>
                <a:effectLst/>
                <a:highlight>
                  <a:srgbClr val="FFFFFF"/>
                </a:highlight>
                <a:uLnTx/>
                <a:uFillTx/>
                <a:latin typeface="Roboto"/>
                <a:ea typeface="Roboto"/>
                <a:cs typeface="Roboto"/>
              </a:rPr>
              <a:t> the more research you do the easier it will be to write. </a:t>
            </a:r>
            <a:endParaRPr lang="en-GB" sz="1700" u="none" strike="noStrike" kern="1200" cap="none" spc="0" normalizeH="0" baseline="0" noProof="0" dirty="0">
              <a:ln>
                <a:noFill/>
              </a:ln>
              <a:effectLst/>
              <a:highlight>
                <a:srgbClr val="FFFFFF"/>
              </a:highlight>
              <a:uLnTx/>
              <a:uFillTx/>
              <a:latin typeface="Roboto"/>
              <a:ea typeface="Roboto"/>
              <a:cs typeface="Roboto"/>
            </a:endParaRP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2E96E302-567F-87D5-8AFE-15A06C9F64A1}"/>
              </a:ext>
            </a:extLst>
          </p:cNvPr>
          <p:cNvSpPr txBox="1"/>
          <p:nvPr/>
        </p:nvSpPr>
        <p:spPr>
          <a:xfrm>
            <a:off x="1015093" y="2409390"/>
            <a:ext cx="6763092" cy="196977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700" b="1"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Before you start writing anything, take some time to:</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mind map what you might want to include</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build up a bank of examples you can refer to  </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list evidence of your skills and experiences </a:t>
            </a:r>
          </a:p>
          <a:p>
            <a:pPr marL="285750" marR="0" lvl="0" indent="-285750" algn="l" defTabSz="914400" rtl="0" eaLnBrk="1" fontAlgn="auto" latinLnBrk="0" hangingPunct="1">
              <a:lnSpc>
                <a:spcPct val="100000"/>
              </a:lnSpc>
              <a:spcBef>
                <a:spcPts val="0"/>
              </a:spcBef>
              <a:spcAft>
                <a:spcPts val="18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a:ea typeface="Roboto"/>
                <a:cs typeface="Roboto"/>
              </a:rPr>
              <a:t>rank your evidence and examples </a:t>
            </a:r>
            <a:r>
              <a:rPr lang="en-GB" sz="1700" dirty="0">
                <a:latin typeface="Roboto"/>
                <a:ea typeface="Roboto"/>
                <a:cs typeface="Roboto"/>
              </a:rPr>
              <a:t>that</a:t>
            </a:r>
            <a:r>
              <a:rPr kumimoji="0" lang="en-GB" sz="1700" u="none" strike="noStrike" kern="1200" cap="none" spc="0" normalizeH="0" baseline="0" noProof="0" dirty="0">
                <a:ln>
                  <a:noFill/>
                </a:ln>
                <a:effectLst/>
                <a:uLnTx/>
                <a:uFillTx/>
                <a:latin typeface="Roboto"/>
                <a:ea typeface="Roboto"/>
                <a:cs typeface="Roboto"/>
              </a:rPr>
              <a:t> are MOST relevant </a:t>
            </a:r>
            <a:br>
              <a:rPr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a:ea typeface="Roboto"/>
                <a:cs typeface="Roboto"/>
              </a:rPr>
              <a:t>to the course(s) you're thinking of applying to</a:t>
            </a:r>
            <a:endParaRPr lang="en-GB" sz="1700" u="none" strike="noStrike" kern="1200" cap="none" spc="0" normalizeH="0" baseline="0" noProof="0" dirty="0">
              <a:ln>
                <a:noFill/>
              </a:ln>
              <a:effectLst/>
              <a:uLnTx/>
              <a:uFillTx/>
              <a:latin typeface="Roboto"/>
              <a:ea typeface="Roboto"/>
              <a:cs typeface="Roboto"/>
            </a:endParaRPr>
          </a:p>
        </p:txBody>
      </p:sp>
      <p:pic>
        <p:nvPicPr>
          <p:cNvPr id="17" name="Graphic 16">
            <a:extLst>
              <a:ext uri="{FF2B5EF4-FFF2-40B4-BE49-F238E27FC236}">
                <a16:creationId xmlns:a16="http://schemas.microsoft.com/office/drawing/2014/main" id="{FBBDE6F6-4F58-66AB-6975-49D0936DFA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8512" y="1564583"/>
            <a:ext cx="5629154" cy="5629154"/>
          </a:xfrm>
          <a:prstGeom prst="rect">
            <a:avLst/>
          </a:prstGeom>
        </p:spPr>
      </p:pic>
    </p:spTree>
    <p:extLst>
      <p:ext uri="{BB962C8B-B14F-4D97-AF65-F5344CB8AC3E}">
        <p14:creationId xmlns:p14="http://schemas.microsoft.com/office/powerpoint/2010/main" val="405870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28A12F-B5E1-6DE1-2C67-C95198E97BAD}"/>
              </a:ext>
            </a:extLst>
          </p:cNvPr>
          <p:cNvSpPr/>
          <p:nvPr/>
        </p:nvSpPr>
        <p:spPr>
          <a:xfrm>
            <a:off x="803275" y="2187615"/>
            <a:ext cx="7507348" cy="2858947"/>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7285F-4FDF-F04E-A820-1AAA3BFF9060}"/>
              </a:ext>
            </a:extLst>
          </p:cNvPr>
          <p:cNvSpPr txBox="1">
            <a:spLocks/>
          </p:cNvSpPr>
          <p:nvPr/>
        </p:nvSpPr>
        <p:spPr>
          <a:xfrm>
            <a:off x="803275" y="477403"/>
            <a:ext cx="6374765"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6000" u="none" strike="noStrike" kern="1200" cap="none" spc="0" normalizeH="0" baseline="0" noProof="0" dirty="0">
                <a:ln>
                  <a:noFill/>
                </a:ln>
                <a:solidFill>
                  <a:schemeClr val="accent5"/>
                </a:solidFill>
                <a:effectLst/>
                <a:uLnTx/>
                <a:uFillTx/>
                <a:latin typeface="Apricus Black" pitchFamily="2" charset="0"/>
              </a:rPr>
              <a:t>Where can I start?</a:t>
            </a:r>
          </a:p>
        </p:txBody>
      </p:sp>
      <p:sp>
        <p:nvSpPr>
          <p:cNvPr id="3" name="TextBox 2">
            <a:extLst>
              <a:ext uri="{FF2B5EF4-FFF2-40B4-BE49-F238E27FC236}">
                <a16:creationId xmlns:a16="http://schemas.microsoft.com/office/drawing/2014/main" id="{5DB7077D-ED88-E7BF-ADB0-037A89CC29B1}"/>
              </a:ext>
            </a:extLst>
          </p:cNvPr>
          <p:cNvSpPr txBox="1"/>
          <p:nvPr/>
        </p:nvSpPr>
        <p:spPr>
          <a:xfrm>
            <a:off x="803275" y="1557338"/>
            <a:ext cx="7646244" cy="4598695"/>
          </a:xfrm>
          <a:prstGeom prst="rect">
            <a:avLst/>
          </a:prstGeom>
          <a:noFill/>
        </p:spPr>
        <p:txBody>
          <a:bodyPr wrap="square" lIns="0" tIns="0" rIns="0" bIns="0" anchor="t">
            <a:spAutoFit/>
          </a:bodyPr>
          <a:lstStyle/>
          <a:p>
            <a:pPr>
              <a:spcAft>
                <a:spcPts val="2500"/>
              </a:spcAft>
              <a:defRPr/>
            </a:pPr>
            <a:r>
              <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rPr>
              <a:t>There </a:t>
            </a:r>
            <a:r>
              <a:rPr lang="en-GB" sz="1700" dirty="0">
                <a:highlight>
                  <a:srgbClr val="FFFFFF"/>
                </a:highlight>
                <a:latin typeface="Roboto" panose="02000000000000000000" pitchFamily="2" charset="0"/>
                <a:ea typeface="Roboto" panose="02000000000000000000" pitchFamily="2" charset="0"/>
                <a:cs typeface="Roboto" panose="02000000000000000000" pitchFamily="2" charset="0"/>
              </a:rPr>
              <a:t>are </a:t>
            </a:r>
            <a:r>
              <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rPr>
              <a:t>lots of places you can start to research the details of the course(s) / subject you're looking to apply to. </a:t>
            </a:r>
          </a:p>
          <a:p>
            <a:pPr>
              <a:spcAft>
                <a:spcPts val="1600"/>
              </a:spcAft>
              <a:defRPr/>
            </a:pPr>
            <a:endParaRPr lang="en-GB" sz="1700" dirty="0">
              <a:highlight>
                <a:srgbClr val="FFFFFF"/>
              </a:highlight>
              <a:latin typeface="Roboto" panose="02000000000000000000" pitchFamily="2" charset="0"/>
              <a:ea typeface="Roboto" panose="02000000000000000000" pitchFamily="2" charset="0"/>
              <a:cs typeface="Roboto" panose="02000000000000000000" pitchFamily="2" charset="0"/>
            </a:endParaRPr>
          </a:p>
          <a:p>
            <a:pPr>
              <a:spcAft>
                <a:spcPts val="1600"/>
              </a:spcAf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a:spcAft>
                <a:spcPts val="1600"/>
              </a:spcAft>
              <a:defRPr/>
            </a:pPr>
            <a:endParaRPr lang="en-GB" sz="1700" dirty="0">
              <a:highlight>
                <a:srgbClr val="FFFFFF"/>
              </a:highlight>
              <a:latin typeface="Roboto" panose="02000000000000000000" pitchFamily="2" charset="0"/>
              <a:ea typeface="Roboto" panose="02000000000000000000" pitchFamily="2" charset="0"/>
              <a:cs typeface="Roboto" panose="02000000000000000000" pitchFamily="2" charset="0"/>
            </a:endParaRPr>
          </a:p>
          <a:p>
            <a:pPr>
              <a:spcAft>
                <a:spcPts val="1600"/>
              </a:spcAf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a:spcAft>
                <a:spcPts val="1600"/>
              </a:spcAft>
              <a:defRPr/>
            </a:pPr>
            <a:endParaRPr lang="en-GB" sz="1700" dirty="0">
              <a:highlight>
                <a:srgbClr val="FFFFFF"/>
              </a:highlight>
              <a:latin typeface="Roboto" panose="02000000000000000000" pitchFamily="2" charset="0"/>
              <a:ea typeface="Roboto" panose="02000000000000000000" pitchFamily="2" charset="0"/>
              <a:cs typeface="Roboto" panose="02000000000000000000" pitchFamily="2" charset="0"/>
            </a:endParaRPr>
          </a:p>
          <a:p>
            <a:pPr>
              <a:spcAft>
                <a:spcPts val="1600"/>
              </a:spcAft>
              <a:defRPr/>
            </a:pP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u="none" strike="noStrike" kern="1200" cap="none" spc="0" normalizeH="0" baseline="0" noProof="0" dirty="0">
                <a:ln>
                  <a:noFill/>
                </a:ln>
                <a:solidFill>
                  <a:schemeClr val="accent5"/>
                </a:solidFill>
                <a:effectLst/>
                <a:uLnTx/>
                <a:uFillTx/>
                <a:latin typeface="Roboto" panose="02000000000000000000" pitchFamily="2" charset="0"/>
                <a:ea typeface="Roboto" panose="02000000000000000000" pitchFamily="2" charset="0"/>
                <a:cs typeface="Roboto" panose="02000000000000000000" pitchFamily="2" charset="0"/>
              </a:rPr>
              <a:t>Remember</a:t>
            </a: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requirements may differ for each university or college, as well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as depending heavily on the course. So, this research on your chosen area of study is vital before you start writing your personal statement. </a:t>
            </a:r>
            <a:endParaRPr kumimoji="0" lang="en-GB" sz="1700" u="none" strike="noStrike" kern="1200" cap="none" spc="0" normalizeH="0" baseline="0" noProof="0" dirty="0">
              <a:ln>
                <a:noFill/>
              </a:ln>
              <a:effectLst/>
              <a:highlight>
                <a:srgbClr val="FFFFFF"/>
              </a:highligh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457E2B91-4737-3A10-14E5-1D22AC54610B}"/>
              </a:ext>
            </a:extLst>
          </p:cNvPr>
          <p:cNvSpPr txBox="1"/>
          <p:nvPr/>
        </p:nvSpPr>
        <p:spPr>
          <a:xfrm>
            <a:off x="1031297" y="2430683"/>
            <a:ext cx="7418221" cy="241604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Start by looking at the course description; this’ll help you with what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to include and give you a good idea of what they are looking for. </a:t>
            </a:r>
            <a:endParaRPr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If you visit a UCAS Discovery event, ask the university or college representatives. </a:t>
            </a: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Attend an open day and ask faculty staff what they like to see in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the personal statement. </a:t>
            </a:r>
            <a:endParaRPr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600"/>
              </a:spcAft>
              <a:buClr>
                <a:schemeClr val="accent2"/>
              </a:buClr>
              <a:buSzTx/>
              <a:buFont typeface="Arial" panose="020B0604020202020204" pitchFamily="34" charset="0"/>
              <a:buChar char="•"/>
              <a:tabLst/>
              <a:defRPr/>
            </a:pP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Use </a:t>
            </a:r>
            <a:r>
              <a:rPr kumimoji="0" lang="en-GB" sz="1700" u="none" strike="noStrike" kern="1200" cap="none" spc="0" normalizeH="0" baseline="0" noProof="0" dirty="0" err="1">
                <a:ln>
                  <a:noFill/>
                </a:ln>
                <a:effectLst/>
                <a:uLnTx/>
                <a:uFillTx/>
                <a:latin typeface="Roboto" panose="02000000000000000000" pitchFamily="2" charset="0"/>
                <a:ea typeface="Roboto" panose="02000000000000000000" pitchFamily="2" charset="0"/>
                <a:cs typeface="Roboto" panose="02000000000000000000" pitchFamily="2" charset="0"/>
              </a:rPr>
              <a:t>Unibuddy</a:t>
            </a: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to speak to a student ambassador on a course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you’re interested in.</a:t>
            </a:r>
          </a:p>
        </p:txBody>
      </p:sp>
      <p:pic>
        <p:nvPicPr>
          <p:cNvPr id="12" name="Graphic 11">
            <a:extLst>
              <a:ext uri="{FF2B5EF4-FFF2-40B4-BE49-F238E27FC236}">
                <a16:creationId xmlns:a16="http://schemas.microsoft.com/office/drawing/2014/main" id="{566645F7-D3CA-4F8E-F005-74E65B258E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6452" y="2237347"/>
            <a:ext cx="4473422" cy="4473422"/>
          </a:xfrm>
          <a:prstGeom prst="rect">
            <a:avLst/>
          </a:prstGeom>
        </p:spPr>
      </p:pic>
    </p:spTree>
    <p:extLst>
      <p:ext uri="{BB962C8B-B14F-4D97-AF65-F5344CB8AC3E}">
        <p14:creationId xmlns:p14="http://schemas.microsoft.com/office/powerpoint/2010/main" val="125628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50D6-2B3E-A45B-7883-28320483C22F}"/>
              </a:ext>
            </a:extLst>
          </p:cNvPr>
          <p:cNvSpPr txBox="1">
            <a:spLocks/>
          </p:cNvSpPr>
          <p:nvPr/>
        </p:nvSpPr>
        <p:spPr>
          <a:xfrm>
            <a:off x="803275" y="350080"/>
            <a:ext cx="10053778" cy="864079"/>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4700" u="none" strike="noStrike" kern="1200" cap="none" spc="0" normalizeH="0" baseline="0" noProof="0" dirty="0">
                <a:ln>
                  <a:noFill/>
                </a:ln>
                <a:solidFill>
                  <a:schemeClr val="accent2"/>
                </a:solidFill>
                <a:effectLst/>
                <a:uLnTx/>
                <a:uFillTx/>
                <a:latin typeface="Apricus Black" pitchFamily="2" charset="0"/>
              </a:rPr>
              <a:t>Q1: </a:t>
            </a:r>
            <a:r>
              <a:rPr kumimoji="0" lang="en-GB" sz="4700" u="none" strike="noStrike" kern="1200" cap="none" spc="0" normalizeH="0" baseline="0" noProof="0" dirty="0">
                <a:ln>
                  <a:noFill/>
                </a:ln>
                <a:solidFill>
                  <a:schemeClr val="accent5"/>
                </a:solidFill>
                <a:effectLst/>
                <a:uLnTx/>
                <a:uFillTx/>
                <a:latin typeface="Apricus Black" pitchFamily="2" charset="0"/>
              </a:rPr>
              <a:t>why do you want to study this course or subject?</a:t>
            </a:r>
          </a:p>
        </p:txBody>
      </p:sp>
      <p:grpSp>
        <p:nvGrpSpPr>
          <p:cNvPr id="12" name="Group 11">
            <a:extLst>
              <a:ext uri="{FF2B5EF4-FFF2-40B4-BE49-F238E27FC236}">
                <a16:creationId xmlns:a16="http://schemas.microsoft.com/office/drawing/2014/main" id="{9A2146A3-C07F-AACC-77AC-093A38CB6A23}"/>
              </a:ext>
            </a:extLst>
          </p:cNvPr>
          <p:cNvGrpSpPr/>
          <p:nvPr/>
        </p:nvGrpSpPr>
        <p:grpSpPr>
          <a:xfrm>
            <a:off x="803275" y="1877990"/>
            <a:ext cx="3004796" cy="3677859"/>
            <a:chOff x="803275" y="1611774"/>
            <a:chExt cx="3004796" cy="3677859"/>
          </a:xfrm>
        </p:grpSpPr>
        <p:sp>
          <p:nvSpPr>
            <p:cNvPr id="13" name="Rectangle 12">
              <a:extLst>
                <a:ext uri="{FF2B5EF4-FFF2-40B4-BE49-F238E27FC236}">
                  <a16:creationId xmlns:a16="http://schemas.microsoft.com/office/drawing/2014/main" id="{EBA8591A-DEDC-B04E-025E-B0218BA644DC}"/>
                </a:ext>
              </a:extLst>
            </p:cNvPr>
            <p:cNvSpPr/>
            <p:nvPr/>
          </p:nvSpPr>
          <p:spPr>
            <a:xfrm>
              <a:off x="803275" y="1611774"/>
              <a:ext cx="3004796" cy="3677859"/>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33F36F-8BB0-0E17-111B-16CF5CC8EE8C}"/>
                </a:ext>
              </a:extLst>
            </p:cNvPr>
            <p:cNvSpPr/>
            <p:nvPr/>
          </p:nvSpPr>
          <p:spPr>
            <a:xfrm>
              <a:off x="803275" y="1611774"/>
              <a:ext cx="3004796" cy="102521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1695EE5-E1B4-FA69-9EEE-BBF5FD8536F6}"/>
                </a:ext>
              </a:extLst>
            </p:cNvPr>
            <p:cNvSpPr txBox="1"/>
            <p:nvPr/>
          </p:nvSpPr>
          <p:spPr>
            <a:xfrm>
              <a:off x="1088020" y="1827225"/>
              <a:ext cx="2430684" cy="584775"/>
            </a:xfrm>
            <a:prstGeom prst="rect">
              <a:avLst/>
            </a:prstGeom>
            <a:noFill/>
          </p:spPr>
          <p:txBody>
            <a:bodyPr wrap="square" rtlCol="0">
              <a:spAutoFit/>
            </a:bodyPr>
            <a:lstStyle/>
            <a:p>
              <a:pPr lvl="0" algn="ctr"/>
              <a:r>
                <a:rPr lang="en-GB" sz="1600" b="1" dirty="0">
                  <a:solidFill>
                    <a:schemeClr val="bg1"/>
                  </a:solidFill>
                  <a:latin typeface="Roboto"/>
                  <a:ea typeface="Roboto"/>
                  <a:cs typeface="Roboto"/>
                </a:rPr>
                <a:t>M</a:t>
              </a:r>
              <a:r>
                <a:rPr lang="en-GB" sz="1600" b="1" i="0" dirty="0">
                  <a:solidFill>
                    <a:schemeClr val="bg1"/>
                  </a:solidFill>
                  <a:effectLst/>
                  <a:latin typeface="Roboto"/>
                  <a:ea typeface="Roboto"/>
                  <a:cs typeface="Roboto"/>
                </a:rPr>
                <a:t>otivations for studying this course(s):</a:t>
              </a:r>
              <a:r>
                <a:rPr lang="en-GB" sz="1600" b="0" i="0" dirty="0">
                  <a:solidFill>
                    <a:schemeClr val="bg1"/>
                  </a:solidFill>
                  <a:effectLst/>
                  <a:latin typeface="Roboto"/>
                  <a:ea typeface="Roboto"/>
                  <a:cs typeface="Roboto"/>
                </a:rPr>
                <a:t> </a:t>
              </a:r>
              <a:endParaRPr lang="en-GB" sz="1600" dirty="0">
                <a:solidFill>
                  <a:schemeClr val="bg1"/>
                </a:solidFill>
                <a:latin typeface="Roboto"/>
                <a:ea typeface="Roboto"/>
                <a:cs typeface="Roboto"/>
              </a:endParaRPr>
            </a:p>
          </p:txBody>
        </p:sp>
        <p:sp>
          <p:nvSpPr>
            <p:cNvPr id="16" name="TextBox 15">
              <a:extLst>
                <a:ext uri="{FF2B5EF4-FFF2-40B4-BE49-F238E27FC236}">
                  <a16:creationId xmlns:a16="http://schemas.microsoft.com/office/drawing/2014/main" id="{1D5BBFA1-D980-6FBF-C5D5-961AE1B964B5}"/>
                </a:ext>
              </a:extLst>
            </p:cNvPr>
            <p:cNvSpPr txBox="1"/>
            <p:nvPr/>
          </p:nvSpPr>
          <p:spPr>
            <a:xfrm>
              <a:off x="966485" y="2847372"/>
              <a:ext cx="2604303" cy="2262158"/>
            </a:xfrm>
            <a:prstGeom prst="rect">
              <a:avLst/>
            </a:prstGeom>
            <a:noFill/>
          </p:spPr>
          <p:txBody>
            <a:bodyPr wrap="square" rtlCol="0">
              <a:spAutoFit/>
            </a:bodyPr>
            <a:lstStyle/>
            <a:p>
              <a:pPr marL="285750" lvl="0" indent="-285750" rtl="0">
                <a:spcAft>
                  <a:spcPts val="600"/>
                </a:spcAft>
                <a:buClr>
                  <a:schemeClr val="accent5"/>
                </a:buClr>
                <a:buFont typeface="Arial" panose="020B0604020202020204" pitchFamily="34" charset="0"/>
                <a:buChar char="•"/>
              </a:pPr>
              <a:r>
                <a:rPr lang="en-GB" sz="1400" b="0" i="0" dirty="0">
                  <a:effectLst/>
                  <a:latin typeface="Roboto"/>
                  <a:ea typeface="Roboto"/>
                  <a:cs typeface="Roboto"/>
                </a:rPr>
                <a:t>Have you been inspired </a:t>
              </a:r>
              <a:br>
                <a:rPr lang="en-GB" sz="1400" b="0" i="0" dirty="0">
                  <a:effectLst/>
                  <a:latin typeface="Roboto"/>
                  <a:ea typeface="Roboto"/>
                  <a:cs typeface="Roboto"/>
                </a:rPr>
              </a:br>
              <a:r>
                <a:rPr lang="en-GB" sz="1400" b="0" i="0" dirty="0">
                  <a:effectLst/>
                  <a:latin typeface="Roboto"/>
                  <a:ea typeface="Roboto"/>
                  <a:cs typeface="Roboto"/>
                </a:rPr>
                <a:t>by a key role model or moment in your life? </a:t>
              </a:r>
              <a:endParaRPr lang="en-GB" sz="1400" dirty="0"/>
            </a:p>
            <a:p>
              <a:pPr marL="285750" lvl="0" indent="-285750" rtl="0">
                <a:spcAft>
                  <a:spcPts val="600"/>
                </a:spcAft>
                <a:buClr>
                  <a:schemeClr val="accent5"/>
                </a:buClr>
                <a:buFont typeface="Arial" panose="020B0604020202020204" pitchFamily="34" charset="0"/>
                <a:buChar char="•"/>
              </a:pPr>
              <a:r>
                <a:rPr lang="en-GB" sz="1400" b="0" i="0" dirty="0">
                  <a:effectLst/>
                  <a:latin typeface="Roboto"/>
                  <a:ea typeface="Roboto"/>
                  <a:cs typeface="Roboto"/>
                </a:rPr>
                <a:t>Is it a subject you love and want to pursue further</a:t>
              </a:r>
              <a:r>
                <a:rPr lang="en-GB" sz="1400" dirty="0">
                  <a:latin typeface="Roboto"/>
                  <a:ea typeface="Roboto"/>
                  <a:cs typeface="Roboto"/>
                </a:rPr>
                <a:t>? </a:t>
              </a:r>
              <a:endParaRPr lang="en-GB" sz="1400" b="0" i="0" dirty="0">
                <a:effectLst/>
                <a:latin typeface="Roboto"/>
                <a:ea typeface="Roboto"/>
                <a:cs typeface="Roboto"/>
              </a:endParaRPr>
            </a:p>
            <a:p>
              <a:pPr marL="285750" lvl="0" indent="-285750" rtl="0">
                <a:spcAft>
                  <a:spcPts val="600"/>
                </a:spcAft>
                <a:buClr>
                  <a:schemeClr val="accent5"/>
                </a:buClr>
                <a:buFont typeface="Arial" panose="020B0604020202020204" pitchFamily="34" charset="0"/>
                <a:buChar char="•"/>
              </a:pPr>
              <a:r>
                <a:rPr lang="en-GB" sz="1400" b="0" i="0" dirty="0">
                  <a:effectLst/>
                  <a:latin typeface="Roboto"/>
                  <a:ea typeface="Roboto"/>
                  <a:cs typeface="Roboto"/>
                </a:rPr>
                <a:t>What is your drive? </a:t>
              </a:r>
              <a:endParaRPr lang="en-GB" sz="1400" b="1" dirty="0">
                <a:latin typeface="Roboto" panose="02000000000000000000" pitchFamily="2" charset="0"/>
              </a:endParaRPr>
            </a:p>
            <a:p>
              <a:pPr marL="285750" lvl="0" indent="-285750" rtl="0">
                <a:spcAft>
                  <a:spcPts val="600"/>
                </a:spcAft>
                <a:buClr>
                  <a:schemeClr val="accent5"/>
                </a:buClr>
                <a:buFont typeface="Arial" panose="020B0604020202020204" pitchFamily="34" charset="0"/>
                <a:buChar char="•"/>
              </a:pPr>
              <a:r>
                <a:rPr lang="en-GB" sz="1400" dirty="0">
                  <a:latin typeface="Roboto"/>
                  <a:ea typeface="Roboto"/>
                  <a:cs typeface="Roboto"/>
                </a:rPr>
                <a:t>H</a:t>
              </a:r>
              <a:r>
                <a:rPr lang="en-GB" sz="1400" b="0" i="0" dirty="0">
                  <a:effectLst/>
                  <a:latin typeface="Roboto"/>
                  <a:ea typeface="Roboto"/>
                  <a:cs typeface="Roboto"/>
                </a:rPr>
                <a:t>ow has your path led </a:t>
              </a:r>
              <a:br>
                <a:rPr lang="en-GB" sz="1400" b="0" i="0" dirty="0">
                  <a:effectLst/>
                  <a:latin typeface="Roboto"/>
                  <a:ea typeface="Roboto"/>
                  <a:cs typeface="Roboto"/>
                </a:rPr>
              </a:br>
              <a:r>
                <a:rPr lang="en-GB" sz="1400" b="0" i="0" dirty="0">
                  <a:effectLst/>
                  <a:latin typeface="Roboto"/>
                  <a:ea typeface="Roboto"/>
                  <a:cs typeface="Roboto"/>
                </a:rPr>
                <a:t>you to this course or subject area? </a:t>
              </a:r>
              <a:endParaRPr lang="en-GB" sz="1400" b="1" dirty="0">
                <a:latin typeface="Roboto" panose="02000000000000000000" pitchFamily="2" charset="0"/>
              </a:endParaRPr>
            </a:p>
          </p:txBody>
        </p:sp>
      </p:grpSp>
      <p:grpSp>
        <p:nvGrpSpPr>
          <p:cNvPr id="17" name="Group 16">
            <a:extLst>
              <a:ext uri="{FF2B5EF4-FFF2-40B4-BE49-F238E27FC236}">
                <a16:creationId xmlns:a16="http://schemas.microsoft.com/office/drawing/2014/main" id="{0E3E847A-E8A8-4BA4-F421-7BA329A8B872}"/>
              </a:ext>
            </a:extLst>
          </p:cNvPr>
          <p:cNvGrpSpPr/>
          <p:nvPr/>
        </p:nvGrpSpPr>
        <p:grpSpPr>
          <a:xfrm>
            <a:off x="4087411" y="1877990"/>
            <a:ext cx="3004796" cy="3677859"/>
            <a:chOff x="4593602" y="1611774"/>
            <a:chExt cx="3004796" cy="3677859"/>
          </a:xfrm>
        </p:grpSpPr>
        <p:sp>
          <p:nvSpPr>
            <p:cNvPr id="18" name="Rectangle 17">
              <a:extLst>
                <a:ext uri="{FF2B5EF4-FFF2-40B4-BE49-F238E27FC236}">
                  <a16:creationId xmlns:a16="http://schemas.microsoft.com/office/drawing/2014/main" id="{873C56F1-1E80-CF4D-238D-A002EC707B9E}"/>
                </a:ext>
              </a:extLst>
            </p:cNvPr>
            <p:cNvSpPr/>
            <p:nvPr/>
          </p:nvSpPr>
          <p:spPr>
            <a:xfrm>
              <a:off x="4593602" y="1611774"/>
              <a:ext cx="3004796" cy="3677859"/>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B1E42A-26DD-3A49-7D93-BADEB180A18A}"/>
                </a:ext>
              </a:extLst>
            </p:cNvPr>
            <p:cNvSpPr/>
            <p:nvPr/>
          </p:nvSpPr>
          <p:spPr>
            <a:xfrm>
              <a:off x="4593602" y="1611774"/>
              <a:ext cx="3004796" cy="1025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AB09751-7442-B34C-829F-757C88528657}"/>
                </a:ext>
              </a:extLst>
            </p:cNvPr>
            <p:cNvSpPr txBox="1"/>
            <p:nvPr/>
          </p:nvSpPr>
          <p:spPr>
            <a:xfrm>
              <a:off x="4797706" y="1827225"/>
              <a:ext cx="2569580" cy="584775"/>
            </a:xfrm>
            <a:prstGeom prst="rect">
              <a:avLst/>
            </a:prstGeom>
            <a:noFill/>
          </p:spPr>
          <p:txBody>
            <a:bodyPr wrap="square" rtlCol="0">
              <a:spAutoFit/>
            </a:bodyPr>
            <a:lstStyle/>
            <a:p>
              <a:pPr lvl="0" algn="ctr"/>
              <a:r>
                <a:rPr lang="en-GB" sz="1600" b="1" dirty="0">
                  <a:solidFill>
                    <a:schemeClr val="bg1"/>
                  </a:solidFill>
                  <a:latin typeface="Roboto"/>
                  <a:ea typeface="Roboto"/>
                  <a:cs typeface="Roboto"/>
                </a:rPr>
                <a:t>K</a:t>
              </a:r>
              <a:r>
                <a:rPr lang="en-GB" sz="1600" b="1" i="0" dirty="0">
                  <a:solidFill>
                    <a:schemeClr val="bg1"/>
                  </a:solidFill>
                  <a:effectLst/>
                  <a:latin typeface="Roboto"/>
                  <a:ea typeface="Roboto"/>
                  <a:cs typeface="Roboto"/>
                </a:rPr>
                <a:t>nowledge of this subject area and interests:</a:t>
              </a:r>
              <a:r>
                <a:rPr lang="en-GB" sz="1600" b="0" i="0" dirty="0">
                  <a:solidFill>
                    <a:schemeClr val="bg1"/>
                  </a:solidFill>
                  <a:effectLst/>
                  <a:latin typeface="Roboto"/>
                  <a:ea typeface="Roboto"/>
                  <a:cs typeface="Roboto"/>
                </a:rPr>
                <a:t> </a:t>
              </a:r>
              <a:endParaRPr lang="en-GB" sz="1600" dirty="0">
                <a:solidFill>
                  <a:schemeClr val="bg1"/>
                </a:solidFill>
                <a:latin typeface="Roboto"/>
                <a:ea typeface="Roboto"/>
                <a:cs typeface="Roboto"/>
              </a:endParaRPr>
            </a:p>
          </p:txBody>
        </p:sp>
        <p:sp>
          <p:nvSpPr>
            <p:cNvPr id="21" name="TextBox 20">
              <a:extLst>
                <a:ext uri="{FF2B5EF4-FFF2-40B4-BE49-F238E27FC236}">
                  <a16:creationId xmlns:a16="http://schemas.microsoft.com/office/drawing/2014/main" id="{F3F0C4E4-5856-017E-B20C-AC9A32828946}"/>
                </a:ext>
              </a:extLst>
            </p:cNvPr>
            <p:cNvSpPr txBox="1"/>
            <p:nvPr/>
          </p:nvSpPr>
          <p:spPr>
            <a:xfrm>
              <a:off x="4739831" y="2847373"/>
              <a:ext cx="2627453" cy="1969770"/>
            </a:xfrm>
            <a:prstGeom prst="rect">
              <a:avLst/>
            </a:prstGeom>
            <a:noFill/>
          </p:spPr>
          <p:txBody>
            <a:bodyPr wrap="square" rtlCol="0">
              <a:spAutoFit/>
            </a:bodyPr>
            <a:lstStyle/>
            <a:p>
              <a:pPr marL="285750" lvl="0" indent="-285750">
                <a:spcAft>
                  <a:spcPts val="600"/>
                </a:spcAft>
                <a:buClr>
                  <a:schemeClr val="tx1"/>
                </a:buClr>
                <a:buFont typeface="Arial" panose="020B0604020202020204" pitchFamily="34" charset="0"/>
                <a:buChar char="•"/>
              </a:pPr>
              <a:r>
                <a:rPr lang="en-GB" sz="1400" b="0" i="0" dirty="0">
                  <a:effectLst/>
                  <a:latin typeface="Roboto"/>
                  <a:ea typeface="Roboto"/>
                  <a:cs typeface="Roboto"/>
                </a:rPr>
                <a:t>Is there a particular subject area you’ve researched?</a:t>
              </a:r>
              <a:endParaRPr lang="en-GB" sz="1400" dirty="0">
                <a:latin typeface="Roboto"/>
                <a:ea typeface="Roboto"/>
                <a:cs typeface="Roboto"/>
              </a:endParaRPr>
            </a:p>
            <a:p>
              <a:pPr marL="285750" lvl="0" indent="-285750">
                <a:spcAft>
                  <a:spcPts val="600"/>
                </a:spcAft>
                <a:buClr>
                  <a:schemeClr val="tx1"/>
                </a:buClr>
                <a:buFont typeface="Arial" panose="020B0604020202020204" pitchFamily="34" charset="0"/>
                <a:buChar char="•"/>
              </a:pPr>
              <a:r>
                <a:rPr lang="en-GB" sz="1400" dirty="0">
                  <a:latin typeface="Roboto"/>
                  <a:ea typeface="Roboto"/>
                  <a:cs typeface="Roboto"/>
                </a:rPr>
                <a:t>Something you </a:t>
              </a:r>
              <a:r>
                <a:rPr lang="en-GB" sz="1400" b="0" i="0" dirty="0">
                  <a:effectLst/>
                  <a:latin typeface="Roboto"/>
                  <a:ea typeface="Roboto"/>
                  <a:cs typeface="Roboto"/>
                </a:rPr>
                <a:t>can’t wait to learn more about</a:t>
              </a:r>
              <a:r>
                <a:rPr lang="en-GB" sz="1400" dirty="0">
                  <a:latin typeface="Roboto"/>
                  <a:ea typeface="Roboto"/>
                  <a:cs typeface="Roboto"/>
                </a:rPr>
                <a:t>?</a:t>
              </a:r>
            </a:p>
            <a:p>
              <a:pPr marL="285750" lvl="0" indent="-285750" rtl="0">
                <a:spcAft>
                  <a:spcPts val="600"/>
                </a:spcAft>
                <a:buClr>
                  <a:schemeClr val="tx1"/>
                </a:buClr>
                <a:buFont typeface="Arial" panose="020B0604020202020204" pitchFamily="34" charset="0"/>
                <a:buChar char="•"/>
              </a:pPr>
              <a:r>
                <a:rPr lang="en-GB" sz="1400" b="0" i="0" dirty="0">
                  <a:effectLst/>
                  <a:latin typeface="Roboto"/>
                  <a:ea typeface="Roboto"/>
                  <a:cs typeface="Roboto"/>
                </a:rPr>
                <a:t>What about a book or subject expert doing great things that’s sparked your interest? </a:t>
              </a:r>
            </a:p>
          </p:txBody>
        </p:sp>
      </p:grpSp>
      <p:grpSp>
        <p:nvGrpSpPr>
          <p:cNvPr id="22" name="Group 21">
            <a:extLst>
              <a:ext uri="{FF2B5EF4-FFF2-40B4-BE49-F238E27FC236}">
                <a16:creationId xmlns:a16="http://schemas.microsoft.com/office/drawing/2014/main" id="{CD0676AA-2AB3-CB24-1C52-B44E15F4CC23}"/>
              </a:ext>
            </a:extLst>
          </p:cNvPr>
          <p:cNvGrpSpPr/>
          <p:nvPr/>
        </p:nvGrpSpPr>
        <p:grpSpPr>
          <a:xfrm>
            <a:off x="7371546" y="1877990"/>
            <a:ext cx="3300312" cy="3677859"/>
            <a:chOff x="8378522" y="1611774"/>
            <a:chExt cx="3300312" cy="3677859"/>
          </a:xfrm>
        </p:grpSpPr>
        <p:sp>
          <p:nvSpPr>
            <p:cNvPr id="23" name="Rectangle 22">
              <a:extLst>
                <a:ext uri="{FF2B5EF4-FFF2-40B4-BE49-F238E27FC236}">
                  <a16:creationId xmlns:a16="http://schemas.microsoft.com/office/drawing/2014/main" id="{83E588EE-2887-6409-C50F-A98840851BD1}"/>
                </a:ext>
              </a:extLst>
            </p:cNvPr>
            <p:cNvSpPr/>
            <p:nvPr/>
          </p:nvSpPr>
          <p:spPr>
            <a:xfrm>
              <a:off x="8378522" y="1611774"/>
              <a:ext cx="3300312" cy="3677859"/>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C35C083-1684-37F6-2AA5-A5B8F7091CA6}"/>
                </a:ext>
              </a:extLst>
            </p:cNvPr>
            <p:cNvSpPr/>
            <p:nvPr/>
          </p:nvSpPr>
          <p:spPr>
            <a:xfrm>
              <a:off x="8378522" y="1611774"/>
              <a:ext cx="3300311" cy="103669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4D98843-F2CD-6563-E3FF-3441D422A571}"/>
                </a:ext>
              </a:extLst>
            </p:cNvPr>
            <p:cNvSpPr txBox="1"/>
            <p:nvPr/>
          </p:nvSpPr>
          <p:spPr>
            <a:xfrm>
              <a:off x="8552916" y="1724969"/>
              <a:ext cx="2951522" cy="830997"/>
            </a:xfrm>
            <a:prstGeom prst="rect">
              <a:avLst/>
            </a:prstGeom>
            <a:noFill/>
          </p:spPr>
          <p:txBody>
            <a:bodyPr wrap="square" rtlCol="0">
              <a:spAutoFit/>
            </a:bodyPr>
            <a:lstStyle/>
            <a:p>
              <a:pPr lvl="0" algn="ctr"/>
              <a:r>
                <a:rPr lang="en-GB" sz="1600" b="1" i="0" dirty="0">
                  <a:solidFill>
                    <a:schemeClr val="bg1"/>
                  </a:solidFill>
                  <a:effectLst/>
                  <a:latin typeface="Roboto"/>
                  <a:ea typeface="Roboto"/>
                  <a:cs typeface="Roboto"/>
                </a:rPr>
                <a:t>Future plans; demonstrate why this course/subject </a:t>
              </a:r>
              <a:br>
                <a:rPr lang="en-GB" sz="1600" b="1" i="0" dirty="0">
                  <a:solidFill>
                    <a:schemeClr val="bg1"/>
                  </a:solidFill>
                  <a:effectLst/>
                  <a:latin typeface="Roboto"/>
                  <a:ea typeface="Roboto"/>
                  <a:cs typeface="Roboto"/>
                </a:rPr>
              </a:br>
              <a:r>
                <a:rPr lang="en-GB" sz="1600" b="1" i="0" dirty="0">
                  <a:solidFill>
                    <a:schemeClr val="bg1"/>
                  </a:solidFill>
                  <a:effectLst/>
                  <a:latin typeface="Roboto"/>
                  <a:ea typeface="Roboto"/>
                  <a:cs typeface="Roboto"/>
                </a:rPr>
                <a:t>is a good fit: </a:t>
              </a:r>
              <a:endParaRPr lang="en-GB" sz="1600" dirty="0">
                <a:solidFill>
                  <a:schemeClr val="bg1"/>
                </a:solidFill>
                <a:latin typeface="Roboto"/>
                <a:ea typeface="Roboto"/>
                <a:cs typeface="Roboto"/>
              </a:endParaRPr>
            </a:p>
          </p:txBody>
        </p:sp>
        <p:sp>
          <p:nvSpPr>
            <p:cNvPr id="26" name="TextBox 25">
              <a:extLst>
                <a:ext uri="{FF2B5EF4-FFF2-40B4-BE49-F238E27FC236}">
                  <a16:creationId xmlns:a16="http://schemas.microsoft.com/office/drawing/2014/main" id="{CF833E99-2401-4225-0545-026A056D2C7D}"/>
                </a:ext>
              </a:extLst>
            </p:cNvPr>
            <p:cNvSpPr txBox="1"/>
            <p:nvPr/>
          </p:nvSpPr>
          <p:spPr>
            <a:xfrm>
              <a:off x="8542118" y="2893670"/>
              <a:ext cx="2858923" cy="2092881"/>
            </a:xfrm>
            <a:prstGeom prst="rect">
              <a:avLst/>
            </a:prstGeom>
            <a:noFill/>
          </p:spPr>
          <p:txBody>
            <a:bodyPr wrap="square" lIns="0" tIns="0" rIns="0" bIns="0" rtlCol="0">
              <a:spAutoFit/>
            </a:bodyPr>
            <a:lstStyle/>
            <a:p>
              <a:pPr marL="285750" lvl="0" indent="-285750" rtl="0">
                <a:spcAft>
                  <a:spcPts val="600"/>
                </a:spcAft>
                <a:buClr>
                  <a:schemeClr val="accent2"/>
                </a:buClr>
                <a:buFont typeface="Arial" panose="020B0604020202020204" pitchFamily="34" charset="0"/>
                <a:buChar char="•"/>
              </a:pPr>
              <a:r>
                <a:rPr lang="en-GB" sz="1400" b="0" i="0" dirty="0">
                  <a:effectLst/>
                  <a:latin typeface="Roboto"/>
                  <a:ea typeface="Roboto"/>
                  <a:cs typeface="Roboto"/>
                </a:rPr>
                <a:t>Do you already have a particular profession in mind? </a:t>
              </a:r>
              <a:endParaRPr lang="en-GB" sz="1400" dirty="0"/>
            </a:p>
            <a:p>
              <a:pPr marL="285750" lvl="0" indent="-285750" rtl="0">
                <a:spcAft>
                  <a:spcPts val="600"/>
                </a:spcAft>
                <a:buClr>
                  <a:schemeClr val="accent2"/>
                </a:buClr>
                <a:buFont typeface="Arial" panose="020B0604020202020204" pitchFamily="34" charset="0"/>
                <a:buChar char="•"/>
              </a:pPr>
              <a:r>
                <a:rPr lang="en-GB" sz="1400" b="0" i="0" dirty="0">
                  <a:effectLst/>
                  <a:latin typeface="Roboto"/>
                  <a:ea typeface="Roboto"/>
                  <a:cs typeface="Roboto"/>
                </a:rPr>
                <a:t>How might you use your studies to launch your career? </a:t>
              </a:r>
            </a:p>
            <a:p>
              <a:pPr marL="285750" lvl="0" indent="-285750">
                <a:spcAft>
                  <a:spcPts val="600"/>
                </a:spcAft>
                <a:buClr>
                  <a:schemeClr val="accent2"/>
                </a:buClr>
                <a:buFont typeface="Arial" panose="020B0604020202020204" pitchFamily="34" charset="0"/>
                <a:buChar char="•"/>
              </a:pPr>
              <a:r>
                <a:rPr lang="en-GB" sz="1400" dirty="0">
                  <a:latin typeface="Roboto"/>
                  <a:ea typeface="Roboto"/>
                  <a:cs typeface="Roboto"/>
                </a:rPr>
                <a:t>W</a:t>
              </a:r>
              <a:r>
                <a:rPr lang="en-GB" sz="1400" b="0" i="0" dirty="0">
                  <a:effectLst/>
                  <a:latin typeface="Roboto"/>
                  <a:ea typeface="Roboto"/>
                  <a:cs typeface="Roboto"/>
                </a:rPr>
                <a:t>hat’s important to you and your future, and how might </a:t>
              </a:r>
              <a:br>
                <a:rPr lang="en-GB" sz="1400" b="0" i="0" dirty="0">
                  <a:effectLst/>
                  <a:latin typeface="Roboto"/>
                  <a:ea typeface="Roboto"/>
                  <a:cs typeface="Roboto"/>
                </a:rPr>
              </a:br>
              <a:r>
                <a:rPr lang="en-GB" sz="1400" b="0" i="0" dirty="0">
                  <a:effectLst/>
                  <a:latin typeface="Roboto"/>
                  <a:ea typeface="Roboto"/>
                  <a:cs typeface="Roboto"/>
                </a:rPr>
                <a:t>the knowledge gained from </a:t>
              </a:r>
              <a:br>
                <a:rPr lang="en-GB" sz="1400" b="0" i="0" dirty="0">
                  <a:effectLst/>
                  <a:latin typeface="Roboto"/>
                  <a:ea typeface="Roboto"/>
                  <a:cs typeface="Roboto"/>
                </a:rPr>
              </a:br>
              <a:r>
                <a:rPr lang="en-GB" sz="1400" b="0" i="0" dirty="0">
                  <a:effectLst/>
                  <a:latin typeface="Roboto"/>
                  <a:ea typeface="Roboto"/>
                  <a:cs typeface="Roboto"/>
                </a:rPr>
                <a:t>this course(s) help you </a:t>
              </a:r>
              <a:br>
                <a:rPr lang="en-GB" sz="1400" b="0" i="0" dirty="0">
                  <a:effectLst/>
                  <a:latin typeface="Roboto"/>
                  <a:ea typeface="Roboto"/>
                  <a:cs typeface="Roboto"/>
                </a:rPr>
              </a:br>
              <a:r>
                <a:rPr lang="en-GB" sz="1400" b="0" i="0" dirty="0">
                  <a:effectLst/>
                  <a:latin typeface="Roboto"/>
                  <a:ea typeface="Roboto"/>
                  <a:cs typeface="Roboto"/>
                </a:rPr>
                <a:t>achieve this?</a:t>
              </a:r>
            </a:p>
          </p:txBody>
        </p:sp>
      </p:grpSp>
      <p:sp>
        <p:nvSpPr>
          <p:cNvPr id="28" name="TextBox 27">
            <a:extLst>
              <a:ext uri="{FF2B5EF4-FFF2-40B4-BE49-F238E27FC236}">
                <a16:creationId xmlns:a16="http://schemas.microsoft.com/office/drawing/2014/main" id="{9C4E4F1A-C6D6-DE5E-8118-DF48201078CB}"/>
              </a:ext>
            </a:extLst>
          </p:cNvPr>
          <p:cNvSpPr txBox="1"/>
          <p:nvPr/>
        </p:nvSpPr>
        <p:spPr>
          <a:xfrm>
            <a:off x="707208" y="1392968"/>
            <a:ext cx="11677967"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effectLst/>
                <a:uLnTx/>
                <a:uFillTx/>
                <a:latin typeface="Roboto" panose="02000000000000000000" pitchFamily="2" charset="0"/>
                <a:ea typeface="+mn-ea"/>
                <a:cs typeface="+mn-cs"/>
              </a:rPr>
              <a:t>You’ll want to show </a:t>
            </a:r>
            <a:r>
              <a:rPr kumimoji="0" lang="en-GB" sz="1700" b="1" i="0" u="none" strike="noStrike" kern="1200" cap="none" spc="0" normalizeH="0" baseline="0" noProof="0" dirty="0">
                <a:ln>
                  <a:noFill/>
                </a:ln>
                <a:effectLst/>
                <a:uLnTx/>
                <a:uFillTx/>
                <a:latin typeface="Roboto" panose="02000000000000000000" pitchFamily="2" charset="0"/>
                <a:ea typeface="+mn-ea"/>
                <a:cs typeface="+mn-cs"/>
              </a:rPr>
              <a:t>evidence</a:t>
            </a:r>
            <a:r>
              <a:rPr kumimoji="0" lang="en-GB" sz="1700" b="0" i="0" u="none" strike="noStrike" kern="1200" cap="none" spc="0" normalizeH="0" baseline="0" noProof="0" dirty="0">
                <a:ln>
                  <a:noFill/>
                </a:ln>
                <a:effectLst/>
                <a:uLnTx/>
                <a:uFillTx/>
                <a:latin typeface="Roboto" panose="02000000000000000000" pitchFamily="2" charset="0"/>
                <a:ea typeface="+mn-ea"/>
                <a:cs typeface="+mn-cs"/>
              </a:rPr>
              <a:t> of passion, curiosity and interest, this might include: </a:t>
            </a:r>
            <a:endParaRPr kumimoji="0" lang="en-GB" sz="1700" b="1" i="0" u="none" strike="noStrike" kern="1200" cap="none" spc="0" normalizeH="0" baseline="0" noProof="0" dirty="0">
              <a:ln>
                <a:noFill/>
              </a:ln>
              <a:effectLst/>
              <a:uLnTx/>
              <a:uFillTx/>
              <a:latin typeface="Roboto" panose="02000000000000000000" pitchFamily="2" charset="0"/>
              <a:ea typeface="+mn-ea"/>
              <a:cs typeface="+mn-cs"/>
            </a:endParaRPr>
          </a:p>
        </p:txBody>
      </p:sp>
      <p:pic>
        <p:nvPicPr>
          <p:cNvPr id="33" name="Graphic 32">
            <a:extLst>
              <a:ext uri="{FF2B5EF4-FFF2-40B4-BE49-F238E27FC236}">
                <a16:creationId xmlns:a16="http://schemas.microsoft.com/office/drawing/2014/main" id="{4ECB60AA-87E2-E5E8-81EB-DF15A3689B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43068" y="3306721"/>
            <a:ext cx="3553275" cy="3553275"/>
          </a:xfrm>
          <a:prstGeom prst="rect">
            <a:avLst/>
          </a:prstGeom>
        </p:spPr>
      </p:pic>
      <p:sp>
        <p:nvSpPr>
          <p:cNvPr id="34" name="TextBox 33">
            <a:extLst>
              <a:ext uri="{FF2B5EF4-FFF2-40B4-BE49-F238E27FC236}">
                <a16:creationId xmlns:a16="http://schemas.microsoft.com/office/drawing/2014/main" id="{99617EAF-C2C9-742E-DC22-43F511504F37}"/>
              </a:ext>
            </a:extLst>
          </p:cNvPr>
          <p:cNvSpPr txBox="1"/>
          <p:nvPr/>
        </p:nvSpPr>
        <p:spPr>
          <a:xfrm>
            <a:off x="803275" y="5855341"/>
            <a:ext cx="9127803" cy="512961"/>
          </a:xfrm>
          <a:prstGeom prst="rect">
            <a:avLst/>
          </a:prstGeom>
          <a:noFill/>
        </p:spPr>
        <p:txBody>
          <a:bodyPr wrap="square" lIns="0" tIns="0" rIns="0" bIns="0">
            <a:spAutoFit/>
          </a:bodyPr>
          <a:lstStyle/>
          <a:p>
            <a:pPr marL="0" marR="0" lvl="0" indent="0" defTabSz="914400" rtl="0" eaLnBrk="1" fontAlgn="auto" latinLnBrk="0" hangingPunct="1">
              <a:lnSpc>
                <a:spcPts val="2000"/>
              </a:lnSpc>
              <a:spcBef>
                <a:spcPts val="0"/>
              </a:spcBef>
              <a:spcAft>
                <a:spcPts val="0"/>
              </a:spcAft>
              <a:buClrTx/>
              <a:buSzTx/>
              <a:buFontTx/>
              <a:buNone/>
              <a:tabLst/>
              <a:defRPr/>
            </a:pPr>
            <a:r>
              <a:rPr kumimoji="0" lang="en-GB" sz="1700" b="1" u="none" strike="noStrike" kern="1200" cap="none" spc="0" normalizeH="0" baseline="0" noProof="0" dirty="0">
                <a:ln>
                  <a:noFill/>
                </a:ln>
                <a:solidFill>
                  <a:schemeClr val="accent5"/>
                </a:solidFill>
                <a:effectLst/>
                <a:uLnTx/>
                <a:uFillTx/>
                <a:latin typeface="Roboto" panose="02000000000000000000" pitchFamily="2" charset="0"/>
                <a:ea typeface="Roboto" panose="02000000000000000000" pitchFamily="2" charset="0"/>
                <a:cs typeface="Roboto" panose="02000000000000000000" pitchFamily="2" charset="0"/>
              </a:rPr>
              <a:t>Remember</a:t>
            </a: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these are just some examples, you don’t need to include it all.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The key is to research the course(s) to find out what might be most relevant.  </a:t>
            </a:r>
          </a:p>
        </p:txBody>
      </p:sp>
    </p:spTree>
    <p:extLst>
      <p:ext uri="{BB962C8B-B14F-4D97-AF65-F5344CB8AC3E}">
        <p14:creationId xmlns:p14="http://schemas.microsoft.com/office/powerpoint/2010/main" val="332110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9CE6-1C20-2E36-68A7-E90C59BFFC9F}"/>
              </a:ext>
            </a:extLst>
          </p:cNvPr>
          <p:cNvSpPr txBox="1">
            <a:spLocks/>
          </p:cNvSpPr>
          <p:nvPr/>
        </p:nvSpPr>
        <p:spPr>
          <a:xfrm>
            <a:off x="803275" y="234597"/>
            <a:ext cx="10586214" cy="1478720"/>
          </a:xfrm>
          <a:prstGeom prst="rect">
            <a:avLst/>
          </a:prstGeom>
        </p:spPr>
        <p:txBody>
          <a:bodyPr vert="horz" wrap="none" lIns="0" tIns="0" rIns="0" bIns="0" rtlCol="0" anchor="b">
            <a:noAutofit/>
          </a:bodyPr>
          <a:lstStyle>
            <a:lvl1pPr algn="l" defTabSz="914377" rtl="0" eaLnBrk="1" latinLnBrk="0" hangingPunct="1">
              <a:lnSpc>
                <a:spcPct val="90000"/>
              </a:lnSpc>
              <a:spcBef>
                <a:spcPct val="0"/>
              </a:spcBef>
              <a:buNone/>
              <a:defRPr sz="4800" b="1" kern="1200">
                <a:solidFill>
                  <a:schemeClr val="tx1"/>
                </a:solidFill>
                <a:latin typeface="+mn-lt"/>
                <a:ea typeface="Roboto" panose="02000000000000000000" pitchFamily="2" charset="0"/>
                <a:cs typeface="Roboto" panose="02000000000000000000" pitchFamily="2" charset="0"/>
              </a:defRPr>
            </a:lvl1pPr>
          </a:lstStyle>
          <a:p>
            <a:pPr marL="0" marR="0" lvl="0" indent="0" algn="l" defTabSz="914377" rtl="0" eaLnBrk="1" fontAlgn="auto" latinLnBrk="0" hangingPunct="1">
              <a:lnSpc>
                <a:spcPts val="4000"/>
              </a:lnSpc>
              <a:spcBef>
                <a:spcPct val="0"/>
              </a:spcBef>
              <a:spcAft>
                <a:spcPts val="0"/>
              </a:spcAft>
              <a:buClrTx/>
              <a:buSzTx/>
              <a:buFontTx/>
              <a:buNone/>
              <a:tabLst/>
              <a:defRPr/>
            </a:pPr>
            <a:r>
              <a:rPr kumimoji="0" lang="en-GB" sz="4700" u="none" strike="noStrike" kern="1200" cap="none" spc="0" normalizeH="0" baseline="0" noProof="0" dirty="0">
                <a:ln>
                  <a:noFill/>
                </a:ln>
                <a:solidFill>
                  <a:schemeClr val="accent2"/>
                </a:solidFill>
                <a:effectLst/>
                <a:uLnTx/>
                <a:uFillTx/>
                <a:latin typeface="Apricus Black" pitchFamily="2" charset="0"/>
              </a:rPr>
              <a:t>Q2: </a:t>
            </a:r>
            <a:r>
              <a:rPr kumimoji="0" lang="en-GB" sz="4700" u="none" strike="noStrike" kern="1200" cap="none" spc="0" normalizeH="0" baseline="0" noProof="0" dirty="0">
                <a:ln>
                  <a:noFill/>
                </a:ln>
                <a:solidFill>
                  <a:schemeClr val="accent5"/>
                </a:solidFill>
                <a:effectLst/>
                <a:uLnTx/>
                <a:uFillTx/>
                <a:latin typeface="Apricus Black" pitchFamily="2" charset="0"/>
              </a:rPr>
              <a:t>How have your qualifications and studies helped</a:t>
            </a:r>
            <a:br>
              <a:rPr kumimoji="0" lang="en-GB" sz="4700" u="none" strike="noStrike" kern="1200" cap="none" spc="0" normalizeH="0" baseline="0" noProof="0" dirty="0">
                <a:ln>
                  <a:noFill/>
                </a:ln>
                <a:solidFill>
                  <a:schemeClr val="accent5"/>
                </a:solidFill>
                <a:effectLst/>
                <a:uLnTx/>
                <a:uFillTx/>
                <a:latin typeface="Apricus Black" pitchFamily="2" charset="0"/>
              </a:rPr>
            </a:br>
            <a:r>
              <a:rPr kumimoji="0" lang="en-GB" sz="4700" u="none" strike="noStrike" kern="1200" cap="none" spc="0" normalizeH="0" baseline="0" noProof="0" dirty="0">
                <a:ln>
                  <a:noFill/>
                </a:ln>
                <a:solidFill>
                  <a:schemeClr val="accent5"/>
                </a:solidFill>
                <a:effectLst/>
                <a:uLnTx/>
                <a:uFillTx/>
                <a:latin typeface="Apricus Black" pitchFamily="2" charset="0"/>
              </a:rPr>
              <a:t>        you to prepare for this course </a:t>
            </a:r>
            <a:r>
              <a:rPr kumimoji="0" lang="en-GB" sz="4700" u="none" strike="noStrike" kern="1200" cap="none" spc="0" normalizeH="0" baseline="0" noProof="0">
                <a:ln>
                  <a:noFill/>
                </a:ln>
                <a:solidFill>
                  <a:schemeClr val="accent5"/>
                </a:solidFill>
                <a:effectLst/>
                <a:uLnTx/>
                <a:uFillTx/>
                <a:latin typeface="Apricus Black" pitchFamily="2" charset="0"/>
              </a:rPr>
              <a:t>or subject?</a:t>
            </a:r>
            <a:endParaRPr kumimoji="0" lang="en-GB" sz="4700" u="none" strike="noStrike" kern="1200" cap="none" spc="0" normalizeH="0" baseline="0" noProof="0" dirty="0">
              <a:ln>
                <a:noFill/>
              </a:ln>
              <a:solidFill>
                <a:schemeClr val="accent5"/>
              </a:solidFill>
              <a:effectLst/>
              <a:uLnTx/>
              <a:uFillTx/>
              <a:latin typeface="Apricus Black" pitchFamily="2" charset="0"/>
            </a:endParaRPr>
          </a:p>
        </p:txBody>
      </p:sp>
      <p:grpSp>
        <p:nvGrpSpPr>
          <p:cNvPr id="5" name="Group 4">
            <a:extLst>
              <a:ext uri="{FF2B5EF4-FFF2-40B4-BE49-F238E27FC236}">
                <a16:creationId xmlns:a16="http://schemas.microsoft.com/office/drawing/2014/main" id="{4E795F0E-EF64-76BF-54BD-251A41A77FC6}"/>
              </a:ext>
            </a:extLst>
          </p:cNvPr>
          <p:cNvGrpSpPr/>
          <p:nvPr/>
        </p:nvGrpSpPr>
        <p:grpSpPr>
          <a:xfrm>
            <a:off x="803275" y="2225229"/>
            <a:ext cx="3004796" cy="3029677"/>
            <a:chOff x="803275" y="1611774"/>
            <a:chExt cx="3004796" cy="3029677"/>
          </a:xfrm>
        </p:grpSpPr>
        <p:sp>
          <p:nvSpPr>
            <p:cNvPr id="6" name="Rectangle 5">
              <a:extLst>
                <a:ext uri="{FF2B5EF4-FFF2-40B4-BE49-F238E27FC236}">
                  <a16:creationId xmlns:a16="http://schemas.microsoft.com/office/drawing/2014/main" id="{5C04EA20-C95D-FA73-A682-D4242B1AA571}"/>
                </a:ext>
              </a:extLst>
            </p:cNvPr>
            <p:cNvSpPr/>
            <p:nvPr/>
          </p:nvSpPr>
          <p:spPr>
            <a:xfrm>
              <a:off x="803275" y="1611774"/>
              <a:ext cx="3004796" cy="3029677"/>
            </a:xfrm>
            <a:prstGeom prst="rect">
              <a:avLst/>
            </a:prstGeom>
            <a:solidFill>
              <a:schemeClr val="accent5">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2C59CCA-0C88-52CE-63B6-6F2EFC25CB3D}"/>
                </a:ext>
              </a:extLst>
            </p:cNvPr>
            <p:cNvSpPr/>
            <p:nvPr/>
          </p:nvSpPr>
          <p:spPr>
            <a:xfrm>
              <a:off x="803275" y="1611774"/>
              <a:ext cx="3004796" cy="102521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0B772B-3656-F60E-6578-48B3D2A93D61}"/>
                </a:ext>
              </a:extLst>
            </p:cNvPr>
            <p:cNvSpPr txBox="1"/>
            <p:nvPr/>
          </p:nvSpPr>
          <p:spPr>
            <a:xfrm>
              <a:off x="914401" y="1723052"/>
              <a:ext cx="2754774" cy="830997"/>
            </a:xfrm>
            <a:prstGeom prst="rect">
              <a:avLst/>
            </a:prstGeom>
            <a:noFill/>
          </p:spPr>
          <p:txBody>
            <a:bodyPr wrap="square" rtlCol="0">
              <a:spAutoFit/>
            </a:bodyPr>
            <a:lstStyle/>
            <a:p>
              <a:pPr lvl="0" algn="ctr"/>
              <a:r>
                <a:rPr lang="en-GB" sz="1600" b="1" i="0" dirty="0">
                  <a:solidFill>
                    <a:schemeClr val="bg1"/>
                  </a:solidFill>
                  <a:effectLst/>
                  <a:latin typeface="Roboto" panose="02000000000000000000" pitchFamily="2" charset="0"/>
                </a:rPr>
                <a:t>How your studies or training relate to chosen course(s) or subject area: </a:t>
              </a:r>
              <a:endParaRPr lang="en-GB" sz="1600" dirty="0">
                <a:solidFill>
                  <a:schemeClr val="bg1"/>
                </a:solidFill>
              </a:endParaRPr>
            </a:p>
          </p:txBody>
        </p:sp>
        <p:sp>
          <p:nvSpPr>
            <p:cNvPr id="9" name="TextBox 8">
              <a:extLst>
                <a:ext uri="{FF2B5EF4-FFF2-40B4-BE49-F238E27FC236}">
                  <a16:creationId xmlns:a16="http://schemas.microsoft.com/office/drawing/2014/main" id="{0AEFFE9F-6674-7CAE-2C5F-F1E18781A62E}"/>
                </a:ext>
              </a:extLst>
            </p:cNvPr>
            <p:cNvSpPr txBox="1"/>
            <p:nvPr/>
          </p:nvSpPr>
          <p:spPr>
            <a:xfrm>
              <a:off x="966485" y="2766347"/>
              <a:ext cx="2604303" cy="1677382"/>
            </a:xfrm>
            <a:prstGeom prst="rect">
              <a:avLst/>
            </a:prstGeom>
            <a:noFill/>
          </p:spPr>
          <p:txBody>
            <a:bodyPr wrap="square" rtlCol="0">
              <a:spAutoFit/>
            </a:bodyPr>
            <a:lstStyle/>
            <a:p>
              <a:pPr marL="285750" lvl="0" indent="-285750">
                <a:spcAft>
                  <a:spcPts val="600"/>
                </a:spcAft>
                <a:buClr>
                  <a:schemeClr val="accent5"/>
                </a:buClr>
                <a:buFont typeface="Arial" panose="020B0604020202020204" pitchFamily="34" charset="0"/>
                <a:buChar char="•"/>
              </a:pPr>
              <a:r>
                <a:rPr lang="en-GB" sz="1400" b="0" i="0" dirty="0">
                  <a:effectLst/>
                  <a:latin typeface="Roboto" panose="02000000000000000000" pitchFamily="2" charset="0"/>
                </a:rPr>
                <a:t>This could be your current or previous studies. </a:t>
              </a:r>
              <a:endParaRPr lang="en-GB" sz="1400" dirty="0"/>
            </a:p>
            <a:p>
              <a:pPr marL="285750" lvl="0" indent="-285750">
                <a:spcAft>
                  <a:spcPts val="600"/>
                </a:spcAft>
                <a:buClr>
                  <a:schemeClr val="accent5"/>
                </a:buClr>
                <a:buFont typeface="Arial" panose="020B0604020202020204" pitchFamily="34" charset="0"/>
                <a:buChar char="•"/>
              </a:pPr>
              <a:r>
                <a:rPr lang="en-GB" sz="1400" b="0" i="0" dirty="0">
                  <a:effectLst/>
                  <a:latin typeface="Roboto" panose="02000000000000000000" pitchFamily="2" charset="0"/>
                </a:rPr>
                <a:t>This could be from any form of formal education – think school, college, training, or short online courses. </a:t>
              </a:r>
              <a:endParaRPr lang="en-GB" sz="1400" dirty="0"/>
            </a:p>
          </p:txBody>
        </p:sp>
      </p:grpSp>
      <p:grpSp>
        <p:nvGrpSpPr>
          <p:cNvPr id="10" name="Group 9">
            <a:extLst>
              <a:ext uri="{FF2B5EF4-FFF2-40B4-BE49-F238E27FC236}">
                <a16:creationId xmlns:a16="http://schemas.microsoft.com/office/drawing/2014/main" id="{820725CB-9286-10C9-423A-54DBCCFFF666}"/>
              </a:ext>
            </a:extLst>
          </p:cNvPr>
          <p:cNvGrpSpPr/>
          <p:nvPr/>
        </p:nvGrpSpPr>
        <p:grpSpPr>
          <a:xfrm>
            <a:off x="4017187" y="2225229"/>
            <a:ext cx="3434608" cy="3281808"/>
            <a:chOff x="4523378" y="1611774"/>
            <a:chExt cx="3434608" cy="3281808"/>
          </a:xfrm>
        </p:grpSpPr>
        <p:sp>
          <p:nvSpPr>
            <p:cNvPr id="11" name="Rectangle 10">
              <a:extLst>
                <a:ext uri="{FF2B5EF4-FFF2-40B4-BE49-F238E27FC236}">
                  <a16:creationId xmlns:a16="http://schemas.microsoft.com/office/drawing/2014/main" id="{52E7F045-6543-BD1E-0B0E-0FB6EA1AA531}"/>
                </a:ext>
              </a:extLst>
            </p:cNvPr>
            <p:cNvSpPr/>
            <p:nvPr/>
          </p:nvSpPr>
          <p:spPr>
            <a:xfrm>
              <a:off x="4523378" y="1611775"/>
              <a:ext cx="3434608" cy="3281807"/>
            </a:xfrm>
            <a:prstGeom prst="rect">
              <a:avLst/>
            </a:pr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3A77AC-CB43-DFBE-BECB-30BFE86C770E}"/>
                </a:ext>
              </a:extLst>
            </p:cNvPr>
            <p:cNvSpPr/>
            <p:nvPr/>
          </p:nvSpPr>
          <p:spPr>
            <a:xfrm>
              <a:off x="4523379" y="1611774"/>
              <a:ext cx="3434607" cy="10252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B599763-89F3-33DF-5E78-DDD87F376EFB}"/>
                </a:ext>
              </a:extLst>
            </p:cNvPr>
            <p:cNvSpPr txBox="1"/>
            <p:nvPr/>
          </p:nvSpPr>
          <p:spPr>
            <a:xfrm>
              <a:off x="4760087" y="1734629"/>
              <a:ext cx="2858567" cy="830997"/>
            </a:xfrm>
            <a:prstGeom prst="rect">
              <a:avLst/>
            </a:prstGeom>
            <a:noFill/>
          </p:spPr>
          <p:txBody>
            <a:bodyPr wrap="square" rtlCol="0">
              <a:spAutoFit/>
            </a:bodyPr>
            <a:lstStyle/>
            <a:p>
              <a:pPr lvl="0" algn="ctr"/>
              <a:r>
                <a:rPr lang="en-GB" sz="1600" b="1" i="0" dirty="0">
                  <a:solidFill>
                    <a:schemeClr val="bg1"/>
                  </a:solidFill>
                  <a:effectLst/>
                  <a:latin typeface="Roboto" panose="02000000000000000000" pitchFamily="2" charset="0"/>
                </a:rPr>
                <a:t>What relevant or transferable skills have you got that make you a great candidate:</a:t>
              </a:r>
              <a:r>
                <a:rPr lang="en-GB" sz="1600" b="0" i="0" dirty="0">
                  <a:solidFill>
                    <a:schemeClr val="bg1"/>
                  </a:solidFill>
                  <a:effectLst/>
                  <a:latin typeface="Roboto" panose="02000000000000000000" pitchFamily="2" charset="0"/>
                </a:rPr>
                <a:t> </a:t>
              </a:r>
              <a:endParaRPr lang="en-GB" sz="1600" dirty="0">
                <a:solidFill>
                  <a:schemeClr val="bg1"/>
                </a:solidFill>
              </a:endParaRPr>
            </a:p>
          </p:txBody>
        </p:sp>
        <p:sp>
          <p:nvSpPr>
            <p:cNvPr id="14" name="TextBox 13">
              <a:extLst>
                <a:ext uri="{FF2B5EF4-FFF2-40B4-BE49-F238E27FC236}">
                  <a16:creationId xmlns:a16="http://schemas.microsoft.com/office/drawing/2014/main" id="{0C2E8192-DBD4-E649-BD38-2AAE32A4F37F}"/>
                </a:ext>
              </a:extLst>
            </p:cNvPr>
            <p:cNvSpPr txBox="1"/>
            <p:nvPr/>
          </p:nvSpPr>
          <p:spPr>
            <a:xfrm>
              <a:off x="4739831" y="2751876"/>
              <a:ext cx="2965813" cy="1892826"/>
            </a:xfrm>
            <a:prstGeom prst="rect">
              <a:avLst/>
            </a:prstGeom>
            <a:noFill/>
          </p:spPr>
          <p:txBody>
            <a:bodyPr wrap="square" rtlCol="0">
              <a:spAutoFit/>
            </a:bodyPr>
            <a:lstStyle/>
            <a:p>
              <a:pPr marL="285750" lvl="0" indent="-285750">
                <a:spcAft>
                  <a:spcPts val="600"/>
                </a:spcAft>
                <a:buClr>
                  <a:schemeClr val="tx1"/>
                </a:buClr>
                <a:buFont typeface="Arial" panose="020B0604020202020204" pitchFamily="34" charset="0"/>
                <a:buChar char="•"/>
              </a:pPr>
              <a:r>
                <a:rPr lang="en-GB" sz="1400" b="0" i="0" dirty="0">
                  <a:effectLst/>
                  <a:latin typeface="Roboto" panose="02000000000000000000" pitchFamily="2" charset="0"/>
                </a:rPr>
                <a:t>Are there a couple of subjects that helped you  develop a core set of relevant skills required for your chosen course(s). </a:t>
              </a:r>
              <a:endParaRPr lang="en-GB" sz="1400" dirty="0"/>
            </a:p>
            <a:p>
              <a:pPr marL="285750" lvl="0" indent="-285750">
                <a:spcAft>
                  <a:spcPts val="600"/>
                </a:spcAft>
                <a:buClr>
                  <a:schemeClr val="tx1"/>
                </a:buClr>
                <a:buFont typeface="Arial" panose="020B0604020202020204" pitchFamily="34" charset="0"/>
                <a:buChar char="•"/>
              </a:pPr>
              <a:r>
                <a:rPr lang="en-GB" sz="1400" b="0" i="0" dirty="0">
                  <a:effectLst/>
                  <a:latin typeface="Roboto" panose="02000000000000000000" pitchFamily="2" charset="0"/>
                </a:rPr>
                <a:t>Maybe a particular module or project helped you understand where your interests and strengths lie.</a:t>
              </a:r>
              <a:endParaRPr lang="en-GB" sz="1400" dirty="0"/>
            </a:p>
          </p:txBody>
        </p:sp>
      </p:grpSp>
      <p:grpSp>
        <p:nvGrpSpPr>
          <p:cNvPr id="15" name="Group 14">
            <a:extLst>
              <a:ext uri="{FF2B5EF4-FFF2-40B4-BE49-F238E27FC236}">
                <a16:creationId xmlns:a16="http://schemas.microsoft.com/office/drawing/2014/main" id="{66A20ACE-D214-AA41-B943-E22328A6C5DB}"/>
              </a:ext>
            </a:extLst>
          </p:cNvPr>
          <p:cNvGrpSpPr/>
          <p:nvPr/>
        </p:nvGrpSpPr>
        <p:grpSpPr>
          <a:xfrm>
            <a:off x="7660913" y="2225229"/>
            <a:ext cx="3740147" cy="3388493"/>
            <a:chOff x="8378522" y="1611774"/>
            <a:chExt cx="3740147" cy="3388493"/>
          </a:xfrm>
        </p:grpSpPr>
        <p:sp>
          <p:nvSpPr>
            <p:cNvPr id="16" name="Rectangle 15">
              <a:extLst>
                <a:ext uri="{FF2B5EF4-FFF2-40B4-BE49-F238E27FC236}">
                  <a16:creationId xmlns:a16="http://schemas.microsoft.com/office/drawing/2014/main" id="{27332395-4BB1-5A89-7744-B8D505607CC0}"/>
                </a:ext>
              </a:extLst>
            </p:cNvPr>
            <p:cNvSpPr/>
            <p:nvPr/>
          </p:nvSpPr>
          <p:spPr>
            <a:xfrm>
              <a:off x="8378523" y="1611775"/>
              <a:ext cx="3740146" cy="3388492"/>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B2E8ED4-CB7A-D3C0-EB59-50D536DB8CC7}"/>
                </a:ext>
              </a:extLst>
            </p:cNvPr>
            <p:cNvSpPr/>
            <p:nvPr/>
          </p:nvSpPr>
          <p:spPr>
            <a:xfrm>
              <a:off x="8378522" y="1611774"/>
              <a:ext cx="3727812" cy="83048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4869B90-6B46-CA0A-0DEC-F2F8F965DCDC}"/>
                </a:ext>
              </a:extLst>
            </p:cNvPr>
            <p:cNvSpPr txBox="1"/>
            <p:nvPr/>
          </p:nvSpPr>
          <p:spPr>
            <a:xfrm>
              <a:off x="8484243" y="1756213"/>
              <a:ext cx="3458881" cy="584775"/>
            </a:xfrm>
            <a:prstGeom prst="rect">
              <a:avLst/>
            </a:prstGeom>
            <a:noFill/>
          </p:spPr>
          <p:txBody>
            <a:bodyPr wrap="square" rtlCol="0">
              <a:spAutoFit/>
            </a:bodyPr>
            <a:lstStyle/>
            <a:p>
              <a:pPr lvl="0" algn="ctr"/>
              <a:r>
                <a:rPr lang="en-GB" sz="1600" b="1" i="0" dirty="0">
                  <a:solidFill>
                    <a:schemeClr val="bg1"/>
                  </a:solidFill>
                  <a:effectLst/>
                  <a:latin typeface="Roboto" panose="02000000000000000000" pitchFamily="2" charset="0"/>
                </a:rPr>
                <a:t>Any relevant educational achievements</a:t>
              </a:r>
              <a:endParaRPr lang="en-GB" sz="1600" dirty="0">
                <a:solidFill>
                  <a:schemeClr val="bg1"/>
                </a:solidFill>
              </a:endParaRPr>
            </a:p>
          </p:txBody>
        </p:sp>
        <p:sp>
          <p:nvSpPr>
            <p:cNvPr id="19" name="TextBox 18">
              <a:extLst>
                <a:ext uri="{FF2B5EF4-FFF2-40B4-BE49-F238E27FC236}">
                  <a16:creationId xmlns:a16="http://schemas.microsoft.com/office/drawing/2014/main" id="{4C6CE0F8-0832-B9A6-4769-11410465E206}"/>
                </a:ext>
              </a:extLst>
            </p:cNvPr>
            <p:cNvSpPr txBox="1"/>
            <p:nvPr/>
          </p:nvSpPr>
          <p:spPr>
            <a:xfrm>
              <a:off x="8542118" y="2625409"/>
              <a:ext cx="3401006" cy="1815049"/>
            </a:xfrm>
            <a:prstGeom prst="rect">
              <a:avLst/>
            </a:prstGeom>
            <a:noFill/>
          </p:spPr>
          <p:txBody>
            <a:bodyPr wrap="square" lIns="0" tIns="0" rIns="0" bIns="0" rtlCol="0">
              <a:spAutoFit/>
            </a:bodyPr>
            <a:lstStyle/>
            <a:p>
              <a:pPr marL="285750" lvl="0" indent="-285750">
                <a:lnSpc>
                  <a:spcPts val="1680"/>
                </a:lnSpc>
                <a:spcAft>
                  <a:spcPts val="600"/>
                </a:spcAft>
                <a:buClr>
                  <a:schemeClr val="accent2"/>
                </a:buClr>
                <a:buFont typeface="Arial" panose="020B0604020202020204" pitchFamily="34" charset="0"/>
                <a:buChar char="•"/>
              </a:pPr>
              <a:r>
                <a:rPr lang="en-GB" sz="1400" b="0" i="0" dirty="0">
                  <a:effectLst/>
                  <a:latin typeface="Roboto" panose="02000000000000000000" pitchFamily="2" charset="0"/>
                </a:rPr>
                <a:t>Universities and colleges will </a:t>
              </a:r>
              <a:br>
                <a:rPr lang="en-GB" sz="1400" b="0" i="0" dirty="0">
                  <a:effectLst/>
                  <a:latin typeface="Roboto" panose="02000000000000000000" pitchFamily="2" charset="0"/>
                </a:rPr>
              </a:br>
              <a:r>
                <a:rPr lang="en-GB" sz="1400" b="0" i="0" dirty="0">
                  <a:effectLst/>
                  <a:latin typeface="Roboto" panose="02000000000000000000" pitchFamily="2" charset="0"/>
                </a:rPr>
                <a:t>see your grades on your application - don’t waste space talking about these. </a:t>
              </a:r>
              <a:endParaRPr lang="en-GB" sz="1400" dirty="0"/>
            </a:p>
            <a:p>
              <a:pPr marL="285750" lvl="0" indent="-285750">
                <a:lnSpc>
                  <a:spcPts val="1680"/>
                </a:lnSpc>
                <a:spcAft>
                  <a:spcPts val="600"/>
                </a:spcAft>
                <a:buClr>
                  <a:schemeClr val="accent2"/>
                </a:buClr>
                <a:buFont typeface="Arial" panose="020B0604020202020204" pitchFamily="34" charset="0"/>
                <a:buChar char="•"/>
              </a:pPr>
              <a:r>
                <a:rPr lang="en-GB" sz="1400" b="0" i="0" dirty="0">
                  <a:effectLst/>
                  <a:latin typeface="Roboto" panose="02000000000000000000" pitchFamily="2" charset="0"/>
                </a:rPr>
                <a:t>Focus on your other accomplishments like a competition, holding a position </a:t>
              </a:r>
              <a:br>
                <a:rPr lang="en-GB" sz="1400" b="0" i="0" dirty="0">
                  <a:effectLst/>
                  <a:latin typeface="Roboto" panose="02000000000000000000" pitchFamily="2" charset="0"/>
                </a:rPr>
              </a:br>
              <a:r>
                <a:rPr lang="en-GB" sz="1400" b="0" i="0" dirty="0">
                  <a:effectLst/>
                  <a:latin typeface="Roboto" panose="02000000000000000000" pitchFamily="2" charset="0"/>
                </a:rPr>
                <a:t>of responsibility or </a:t>
              </a:r>
              <a:br>
                <a:rPr lang="en-GB" sz="1400" b="0" i="0" dirty="0">
                  <a:effectLst/>
                  <a:latin typeface="Roboto" panose="02000000000000000000" pitchFamily="2" charset="0"/>
                </a:rPr>
              </a:br>
              <a:r>
                <a:rPr lang="en-GB" sz="1400" b="0" i="0" dirty="0">
                  <a:effectLst/>
                  <a:latin typeface="Roboto" panose="02000000000000000000" pitchFamily="2" charset="0"/>
                </a:rPr>
                <a:t>representing the </a:t>
              </a:r>
              <a:br>
                <a:rPr lang="en-GB" sz="1400" b="0" i="0" dirty="0">
                  <a:effectLst/>
                  <a:latin typeface="Roboto" panose="02000000000000000000" pitchFamily="2" charset="0"/>
                </a:rPr>
              </a:br>
              <a:r>
                <a:rPr lang="en-GB" sz="1400" b="0" i="0" dirty="0">
                  <a:effectLst/>
                  <a:latin typeface="Roboto" panose="02000000000000000000" pitchFamily="2" charset="0"/>
                </a:rPr>
                <a:t>school/college. </a:t>
              </a:r>
              <a:endParaRPr lang="en-GB" sz="1400" dirty="0"/>
            </a:p>
          </p:txBody>
        </p:sp>
      </p:grpSp>
      <p:sp>
        <p:nvSpPr>
          <p:cNvPr id="20" name="TextBox 19">
            <a:extLst>
              <a:ext uri="{FF2B5EF4-FFF2-40B4-BE49-F238E27FC236}">
                <a16:creationId xmlns:a16="http://schemas.microsoft.com/office/drawing/2014/main" id="{BCFB3C24-15EE-4BE8-AC9A-9DC6B4212104}"/>
              </a:ext>
            </a:extLst>
          </p:cNvPr>
          <p:cNvSpPr txBox="1"/>
          <p:nvPr/>
        </p:nvSpPr>
        <p:spPr>
          <a:xfrm>
            <a:off x="803275" y="1815400"/>
            <a:ext cx="11677967" cy="24622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Roboto" panose="02000000000000000000" pitchFamily="2" charset="0"/>
                <a:ea typeface="+mn-ea"/>
                <a:cs typeface="+mn-cs"/>
              </a:rPr>
              <a:t>Focus on what’s most</a:t>
            </a:r>
            <a:r>
              <a:rPr kumimoji="0" lang="en-GB" sz="1600" b="1" i="0" u="none" strike="noStrike" kern="1200" cap="none" spc="0" normalizeH="0" baseline="0" noProof="0" dirty="0">
                <a:ln>
                  <a:noFill/>
                </a:ln>
                <a:effectLst/>
                <a:uLnTx/>
                <a:uFillTx/>
                <a:latin typeface="Roboto" panose="02000000000000000000" pitchFamily="2" charset="0"/>
                <a:ea typeface="+mn-ea"/>
                <a:cs typeface="+mn-cs"/>
              </a:rPr>
              <a:t> recent </a:t>
            </a:r>
            <a:r>
              <a:rPr kumimoji="0" lang="en-GB" sz="1600" b="0" i="0" u="none" strike="noStrike" kern="1200" cap="none" spc="0" normalizeH="0" baseline="0" noProof="0" dirty="0">
                <a:ln>
                  <a:noFill/>
                </a:ln>
                <a:effectLst/>
                <a:uLnTx/>
                <a:uFillTx/>
                <a:latin typeface="Roboto" panose="02000000000000000000" pitchFamily="2" charset="0"/>
                <a:ea typeface="+mn-ea"/>
                <a:cs typeface="+mn-cs"/>
              </a:rPr>
              <a:t>and </a:t>
            </a:r>
            <a:r>
              <a:rPr kumimoji="0" lang="en-GB" sz="1600" b="1" i="0" u="none" strike="noStrike" kern="1200" cap="none" spc="0" normalizeH="0" baseline="0" noProof="0" dirty="0">
                <a:ln>
                  <a:noFill/>
                </a:ln>
                <a:effectLst/>
                <a:uLnTx/>
                <a:uFillTx/>
                <a:latin typeface="Roboto" panose="02000000000000000000" pitchFamily="2" charset="0"/>
                <a:ea typeface="+mn-ea"/>
                <a:cs typeface="+mn-cs"/>
              </a:rPr>
              <a:t>relevant </a:t>
            </a:r>
            <a:r>
              <a:rPr kumimoji="0" lang="en-GB" sz="1600" b="0" i="0" u="none" strike="noStrike" kern="1200" cap="none" spc="0" normalizeH="0" baseline="0" noProof="0" dirty="0">
                <a:ln>
                  <a:noFill/>
                </a:ln>
                <a:effectLst/>
                <a:uLnTx/>
                <a:uFillTx/>
                <a:latin typeface="Roboto" panose="02000000000000000000" pitchFamily="2" charset="0"/>
                <a:ea typeface="+mn-ea"/>
                <a:cs typeface="+mn-cs"/>
              </a:rPr>
              <a:t>to your subject or course(s), examples could include:</a:t>
            </a:r>
            <a:endParaRPr kumimoji="0" lang="en-GB" sz="1600" b="1" i="0" u="none" strike="noStrike" kern="1200" cap="none" spc="0" normalizeH="0" baseline="0" noProof="0" dirty="0">
              <a:ln>
                <a:noFill/>
              </a:ln>
              <a:effectLst/>
              <a:uLnTx/>
              <a:uFillTx/>
              <a:latin typeface="Roboto" panose="02000000000000000000" pitchFamily="2" charset="0"/>
              <a:ea typeface="+mn-ea"/>
              <a:cs typeface="+mn-cs"/>
            </a:endParaRPr>
          </a:p>
        </p:txBody>
      </p:sp>
      <p:sp>
        <p:nvSpPr>
          <p:cNvPr id="22" name="TextBox 21">
            <a:extLst>
              <a:ext uri="{FF2B5EF4-FFF2-40B4-BE49-F238E27FC236}">
                <a16:creationId xmlns:a16="http://schemas.microsoft.com/office/drawing/2014/main" id="{FD16347A-99E1-229E-09BA-A05B89E47702}"/>
              </a:ext>
            </a:extLst>
          </p:cNvPr>
          <p:cNvSpPr txBox="1"/>
          <p:nvPr/>
        </p:nvSpPr>
        <p:spPr>
          <a:xfrm>
            <a:off x="803275" y="5855341"/>
            <a:ext cx="9127803" cy="512961"/>
          </a:xfrm>
          <a:prstGeom prst="rect">
            <a:avLst/>
          </a:prstGeom>
          <a:noFill/>
        </p:spPr>
        <p:txBody>
          <a:bodyPr wrap="square" lIns="0" tIns="0" rIns="0" bIns="0">
            <a:spAutoFit/>
          </a:bodyPr>
          <a:lstStyle/>
          <a:p>
            <a:pPr marL="0" marR="0" lvl="0" indent="0" defTabSz="914400" rtl="0" eaLnBrk="1" fontAlgn="auto" latinLnBrk="0" hangingPunct="1">
              <a:lnSpc>
                <a:spcPts val="2000"/>
              </a:lnSpc>
              <a:spcBef>
                <a:spcPts val="0"/>
              </a:spcBef>
              <a:spcAft>
                <a:spcPts val="0"/>
              </a:spcAft>
              <a:buClrTx/>
              <a:buSzTx/>
              <a:buFontTx/>
              <a:buNone/>
              <a:tabLst/>
              <a:defRPr/>
            </a:pPr>
            <a:r>
              <a:rPr kumimoji="0" lang="en-GB" sz="1700" b="1" u="none" strike="noStrike" kern="1200" cap="none" spc="0" normalizeH="0" baseline="0" noProof="0" dirty="0">
                <a:ln>
                  <a:noFill/>
                </a:ln>
                <a:solidFill>
                  <a:schemeClr val="accent5"/>
                </a:solidFill>
                <a:effectLst/>
                <a:uLnTx/>
                <a:uFillTx/>
                <a:latin typeface="Roboto" panose="02000000000000000000" pitchFamily="2" charset="0"/>
                <a:ea typeface="Roboto" panose="02000000000000000000" pitchFamily="2" charset="0"/>
                <a:cs typeface="Roboto" panose="02000000000000000000" pitchFamily="2" charset="0"/>
              </a:rPr>
              <a:t>Remember</a:t>
            </a: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these are just some examples, you don’t need to include it all. </a:t>
            </a:r>
            <a:b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br>
            <a:r>
              <a:rPr kumimoji="0" lang="en-GB" sz="170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The key is to research the course(s) to find out what might be most relevant.  </a:t>
            </a:r>
          </a:p>
        </p:txBody>
      </p:sp>
      <p:pic>
        <p:nvPicPr>
          <p:cNvPr id="24" name="Graphic 23">
            <a:extLst>
              <a:ext uri="{FF2B5EF4-FFF2-40B4-BE49-F238E27FC236}">
                <a16:creationId xmlns:a16="http://schemas.microsoft.com/office/drawing/2014/main" id="{F48CCB49-6965-3F2C-25CB-4C87AEC271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2529" y="4041608"/>
            <a:ext cx="3066797" cy="3066797"/>
          </a:xfrm>
          <a:prstGeom prst="rect">
            <a:avLst/>
          </a:prstGeom>
        </p:spPr>
      </p:pic>
    </p:spTree>
    <p:extLst>
      <p:ext uri="{BB962C8B-B14F-4D97-AF65-F5344CB8AC3E}">
        <p14:creationId xmlns:p14="http://schemas.microsoft.com/office/powerpoint/2010/main" val="271826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CAS Colours">
      <a:dk1>
        <a:srgbClr val="1F2834"/>
      </a:dk1>
      <a:lt1>
        <a:srgbClr val="FFFFFF"/>
      </a:lt1>
      <a:dk2>
        <a:srgbClr val="44546A"/>
      </a:dk2>
      <a:lt2>
        <a:srgbClr val="E7E6E6"/>
      </a:lt2>
      <a:accent1>
        <a:srgbClr val="FB705B"/>
      </a:accent1>
      <a:accent2>
        <a:srgbClr val="E6007E"/>
      </a:accent2>
      <a:accent3>
        <a:srgbClr val="5DB88D"/>
      </a:accent3>
      <a:accent4>
        <a:srgbClr val="3BC0C7"/>
      </a:accent4>
      <a:accent5>
        <a:srgbClr val="3B92D9"/>
      </a:accent5>
      <a:accent6>
        <a:srgbClr val="836CD8"/>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6FCC0514A9494A9AAA7563D88BEC32" ma:contentTypeVersion="19" ma:contentTypeDescription="Create a new document." ma:contentTypeScope="" ma:versionID="dfc428286814b0404a931c9b6f5d6d5a">
  <xsd:schema xmlns:xsd="http://www.w3.org/2001/XMLSchema" xmlns:xs="http://www.w3.org/2001/XMLSchema" xmlns:p="http://schemas.microsoft.com/office/2006/metadata/properties" xmlns:ns1="http://schemas.microsoft.com/sharepoint/v3" xmlns:ns2="4811a8f5-94fe-4bd2-a545-ad404c8abdd7" xmlns:ns3="bc3fd331-849c-4bb1-8914-632449ef07f2" targetNamespace="http://schemas.microsoft.com/office/2006/metadata/properties" ma:root="true" ma:fieldsID="18eaa76873ec915f2302c0447a740379" ns1:_="" ns2:_="" ns3:_="">
    <xsd:import namespace="http://schemas.microsoft.com/sharepoint/v3"/>
    <xsd:import namespace="4811a8f5-94fe-4bd2-a545-ad404c8abdd7"/>
    <xsd:import namespace="bc3fd331-849c-4bb1-8914-632449ef07f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11a8f5-94fe-4bd2-a545-ad404c8abd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0052e2-7a6d-497f-9711-5471179560a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Notes" ma:index="25"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3fd331-849c-4bb1-8914-632449ef07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ad73544-c619-4b92-958d-530d3361294a}" ma:internalName="TaxCatchAll" ma:showField="CatchAllData" ma:web="bc3fd331-849c-4bb1-8914-632449ef07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811a8f5-94fe-4bd2-a545-ad404c8abdd7">
      <Terms xmlns="http://schemas.microsoft.com/office/infopath/2007/PartnerControls"/>
    </lcf76f155ced4ddcb4097134ff3c332f>
    <TaxCatchAll xmlns="bc3fd331-849c-4bb1-8914-632449ef07f2" xsi:nil="true"/>
    <Notes xmlns="4811a8f5-94fe-4bd2-a545-ad404c8abd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3A82C6-D3CB-41BD-8127-CDBC96AFF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11a8f5-94fe-4bd2-a545-ad404c8abdd7"/>
    <ds:schemaRef ds:uri="bc3fd331-849c-4bb1-8914-632449ef07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1B12B5-DA08-425D-B4A9-1000FB182C5C}">
  <ds:schemaRefs>
    <ds:schemaRef ds:uri="55603442-09ec-4cf3-b21f-b1c3f828b53a"/>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 ds:uri="http://purl.org/dc/terms/"/>
    <ds:schemaRef ds:uri="7ea19176-5d6b-402f-9bd8-e7e810a315d5"/>
    <ds:schemaRef ds:uri="fa48a185-2363-4a1f-b2bd-1f749f7367a2"/>
    <ds:schemaRef ds:uri="http://schemas.microsoft.com/sharepoint/v3"/>
    <ds:schemaRef ds:uri="4811a8f5-94fe-4bd2-a545-ad404c8abdd7"/>
    <ds:schemaRef ds:uri="bc3fd331-849c-4bb1-8914-632449ef07f2"/>
  </ds:schemaRefs>
</ds:datastoreItem>
</file>

<file path=customXml/itemProps3.xml><?xml version="1.0" encoding="utf-8"?>
<ds:datastoreItem xmlns:ds="http://schemas.openxmlformats.org/officeDocument/2006/customXml" ds:itemID="{5CDBF239-E158-4307-A835-E2F34F8CF4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1154</TotalTime>
  <Words>1560</Words>
  <Application>Microsoft Office PowerPoint</Application>
  <PresentationFormat>Widescreen</PresentationFormat>
  <Paragraphs>134</Paragraphs>
  <Slides>11</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Apricus</vt:lpstr>
      <vt:lpstr>Aptos</vt:lpstr>
      <vt:lpstr>Apricus Black</vt:lpstr>
      <vt:lpstr>Roboto</vt:lpstr>
      <vt:lpstr>Calibri Light</vt:lpstr>
      <vt:lpstr>Arial</vt:lpstr>
      <vt:lpstr>Roboto Light</vt:lpstr>
      <vt:lpstr>Aptos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Bacon</dc:creator>
  <cp:lastModifiedBy>Maria Gould</cp:lastModifiedBy>
  <cp:revision>24</cp:revision>
  <dcterms:created xsi:type="dcterms:W3CDTF">2024-08-28T13:10:32Z</dcterms:created>
  <dcterms:modified xsi:type="dcterms:W3CDTF">2025-03-07T15:42:26Z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2024-08-28T15:01:26Z</vt:lpwstr>
  </property>
  <property fmtid="{D5CDD505-2E9C-101B-9397-08002B2CF9AE}" pid="4" name="MSIP_Label_119c747e-0609-44bc-a84a-379ba7e92455_Method">
    <vt:lpwstr>Standard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c882ce20-9da4-4d66-b7d9-318ec06e0250</vt:lpwstr>
  </property>
  <property fmtid="{D5CDD505-2E9C-101B-9397-08002B2CF9AE}" pid="8" name="MSIP_Label_119c747e-0609-44bc-a84a-379ba7e92455_ContentBits">
    <vt:lpwstr>0</vt:lpwstr>
  </property>
  <property fmtid="{D5CDD505-2E9C-101B-9397-08002B2CF9AE}" pid="9" name="ContentTypeId">
    <vt:lpwstr>0x010100A06FCC0514A9494A9AAA7563D88BEC32</vt:lpwstr>
  </property>
  <property fmtid="{D5CDD505-2E9C-101B-9397-08002B2CF9AE}" pid="10" name="MediaServiceImageTags">
    <vt:lpwstr/>
  </property>
</Properties>
</file>