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5.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6.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8.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9.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heme/themeOverride2.xml" ContentType="application/vnd.openxmlformats-officedocument.themeOverr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tags/tag2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5.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31" r:id="rId4"/>
    <p:sldMasterId id="2147483770" r:id="rId5"/>
    <p:sldMasterId id="2147483799" r:id="rId6"/>
    <p:sldMasterId id="2147483828" r:id="rId7"/>
    <p:sldMasterId id="2147483857" r:id="rId8"/>
    <p:sldMasterId id="2147483886" r:id="rId9"/>
    <p:sldMasterId id="2147483915" r:id="rId10"/>
    <p:sldMasterId id="2147483944" r:id="rId11"/>
    <p:sldMasterId id="2147483973" r:id="rId12"/>
    <p:sldMasterId id="2147484002" r:id="rId13"/>
  </p:sldMasterIdLst>
  <p:notesMasterIdLst>
    <p:notesMasterId r:id="rId126"/>
  </p:notesMasterIdLst>
  <p:handoutMasterIdLst>
    <p:handoutMasterId r:id="rId127"/>
  </p:handoutMasterIdLst>
  <p:sldIdLst>
    <p:sldId id="357" r:id="rId14"/>
    <p:sldId id="468" r:id="rId15"/>
    <p:sldId id="462" r:id="rId16"/>
    <p:sldId id="358" r:id="rId17"/>
    <p:sldId id="362" r:id="rId18"/>
    <p:sldId id="2147327248" r:id="rId19"/>
    <p:sldId id="2147327249" r:id="rId20"/>
    <p:sldId id="2147327250" r:id="rId21"/>
    <p:sldId id="2147327251" r:id="rId22"/>
    <p:sldId id="2147327252" r:id="rId23"/>
    <p:sldId id="2147327253" r:id="rId24"/>
    <p:sldId id="2147327254" r:id="rId25"/>
    <p:sldId id="2147327255" r:id="rId26"/>
    <p:sldId id="2147327256" r:id="rId27"/>
    <p:sldId id="364" r:id="rId28"/>
    <p:sldId id="2147327257" r:id="rId29"/>
    <p:sldId id="2147327258" r:id="rId30"/>
    <p:sldId id="2147327259" r:id="rId31"/>
    <p:sldId id="2147327260" r:id="rId32"/>
    <p:sldId id="2147327261" r:id="rId33"/>
    <p:sldId id="396" r:id="rId34"/>
    <p:sldId id="2147327262" r:id="rId35"/>
    <p:sldId id="2147327263" r:id="rId36"/>
    <p:sldId id="2147327264" r:id="rId37"/>
    <p:sldId id="487" r:id="rId38"/>
    <p:sldId id="2147327265" r:id="rId39"/>
    <p:sldId id="2147327273" r:id="rId40"/>
    <p:sldId id="424" r:id="rId41"/>
    <p:sldId id="2147327274" r:id="rId42"/>
    <p:sldId id="2147327275" r:id="rId43"/>
    <p:sldId id="2147327276" r:id="rId44"/>
    <p:sldId id="2147327277" r:id="rId45"/>
    <p:sldId id="492" r:id="rId46"/>
    <p:sldId id="2147327278" r:id="rId47"/>
    <p:sldId id="2147327279" r:id="rId48"/>
    <p:sldId id="2147327280" r:id="rId49"/>
    <p:sldId id="2147327281" r:id="rId50"/>
    <p:sldId id="2147327282" r:id="rId51"/>
    <p:sldId id="491" r:id="rId52"/>
    <p:sldId id="2147327283" r:id="rId53"/>
    <p:sldId id="2147327284" r:id="rId54"/>
    <p:sldId id="425" r:id="rId55"/>
    <p:sldId id="2147327285" r:id="rId56"/>
    <p:sldId id="493" r:id="rId57"/>
    <p:sldId id="2147327286" r:id="rId58"/>
    <p:sldId id="2147327340" r:id="rId59"/>
    <p:sldId id="494" r:id="rId60"/>
    <p:sldId id="2147327287" r:id="rId61"/>
    <p:sldId id="2147327288" r:id="rId62"/>
    <p:sldId id="2147327289" r:id="rId63"/>
    <p:sldId id="496" r:id="rId64"/>
    <p:sldId id="2147327290" r:id="rId65"/>
    <p:sldId id="2147327291" r:id="rId66"/>
    <p:sldId id="2147327292" r:id="rId67"/>
    <p:sldId id="497" r:id="rId68"/>
    <p:sldId id="2147327293" r:id="rId69"/>
    <p:sldId id="2147327294" r:id="rId70"/>
    <p:sldId id="2147327295" r:id="rId71"/>
    <p:sldId id="2147327296" r:id="rId72"/>
    <p:sldId id="2147327297" r:id="rId73"/>
    <p:sldId id="2147327298" r:id="rId74"/>
    <p:sldId id="2147327299" r:id="rId75"/>
    <p:sldId id="2147327300" r:id="rId76"/>
    <p:sldId id="2147327301" r:id="rId77"/>
    <p:sldId id="2147327302" r:id="rId78"/>
    <p:sldId id="2147327303" r:id="rId79"/>
    <p:sldId id="498" r:id="rId80"/>
    <p:sldId id="377" r:id="rId81"/>
    <p:sldId id="499" r:id="rId82"/>
    <p:sldId id="2147327304" r:id="rId83"/>
    <p:sldId id="2147327305" r:id="rId84"/>
    <p:sldId id="2147327306" r:id="rId85"/>
    <p:sldId id="2147327307" r:id="rId86"/>
    <p:sldId id="500" r:id="rId87"/>
    <p:sldId id="2147327308" r:id="rId88"/>
    <p:sldId id="2147327309" r:id="rId89"/>
    <p:sldId id="504" r:id="rId90"/>
    <p:sldId id="2147327310" r:id="rId91"/>
    <p:sldId id="2147327311" r:id="rId92"/>
    <p:sldId id="2147327312" r:id="rId93"/>
    <p:sldId id="2147327313" r:id="rId94"/>
    <p:sldId id="2147327314" r:id="rId95"/>
    <p:sldId id="510" r:id="rId96"/>
    <p:sldId id="2147327315" r:id="rId97"/>
    <p:sldId id="2147327316" r:id="rId98"/>
    <p:sldId id="2147327317" r:id="rId99"/>
    <p:sldId id="515" r:id="rId100"/>
    <p:sldId id="2147327318" r:id="rId101"/>
    <p:sldId id="2147327319" r:id="rId102"/>
    <p:sldId id="2147327320" r:id="rId103"/>
    <p:sldId id="2147327321" r:id="rId104"/>
    <p:sldId id="2147327238" r:id="rId105"/>
    <p:sldId id="519" r:id="rId106"/>
    <p:sldId id="2147327322" r:id="rId107"/>
    <p:sldId id="2147327325" r:id="rId108"/>
    <p:sldId id="2147327323" r:id="rId109"/>
    <p:sldId id="2147327324" r:id="rId110"/>
    <p:sldId id="2147327326" r:id="rId111"/>
    <p:sldId id="2147327327" r:id="rId112"/>
    <p:sldId id="2147327328" r:id="rId113"/>
    <p:sldId id="2147327329" r:id="rId114"/>
    <p:sldId id="2147327330" r:id="rId115"/>
    <p:sldId id="2147327331" r:id="rId116"/>
    <p:sldId id="2147327332" r:id="rId117"/>
    <p:sldId id="2147327333" r:id="rId118"/>
    <p:sldId id="2147327334" r:id="rId119"/>
    <p:sldId id="2147327335" r:id="rId120"/>
    <p:sldId id="2147327336" r:id="rId121"/>
    <p:sldId id="2147327337" r:id="rId122"/>
    <p:sldId id="564" r:id="rId123"/>
    <p:sldId id="2147327338" r:id="rId124"/>
    <p:sldId id="2147327339" r:id="rId125"/>
  </p:sldIdLst>
  <p:sldSz cx="32512000" cy="18288000"/>
  <p:notesSz cx="6858000" cy="9144000"/>
  <p:embeddedFontLst>
    <p:embeddedFont>
      <p:font typeface="Apricus Black" panose="020B0604020202020204" charset="0"/>
      <p:bold r:id="rId128"/>
    </p:embeddedFont>
    <p:embeddedFont>
      <p:font typeface="Merriweather" panose="00000500000000000000" pitchFamily="2" charset="0"/>
      <p:regular r:id="rId129"/>
      <p:bold r:id="rId130"/>
      <p:italic r:id="rId131"/>
      <p:boldItalic r:id="rId132"/>
    </p:embeddedFont>
    <p:embeddedFont>
      <p:font typeface="Roboto" panose="02000000000000000000" pitchFamily="2" charset="0"/>
      <p:regular r:id="rId133"/>
      <p:bold r:id="rId134"/>
      <p:italic r:id="rId135"/>
      <p:boldItalic r:id="rId136"/>
    </p:embeddedFont>
    <p:embeddedFont>
      <p:font typeface="Roboto Light" panose="02000000000000000000" pitchFamily="2" charset="0"/>
      <p:regular r:id="rId137"/>
      <p:italic r:id="rId138"/>
    </p:embeddedFont>
    <p:embeddedFont>
      <p:font typeface="Roboto Thin" panose="02000000000000000000" pitchFamily="2" charset="0"/>
      <p:regular r:id="rId139"/>
      <p:italic r:id="rId140"/>
    </p:embeddedFont>
    <p:embeddedFont>
      <p:font typeface="Segoe UI" panose="020B0502040204020203" pitchFamily="34" charset="0"/>
      <p:regular r:id="rId141"/>
      <p:bold r:id="rId142"/>
      <p:italic r:id="rId143"/>
      <p:boldItalic r:id="rId144"/>
    </p:embeddedFont>
  </p:embeddedFontLst>
  <p:defaultTextStyle>
    <a:defPPr>
      <a:defRPr lang="en-US"/>
    </a:defPPr>
    <a:lvl1pPr marL="0" algn="l" defTabSz="2438339" rtl="0" eaLnBrk="1" latinLnBrk="0" hangingPunct="1">
      <a:defRPr sz="4800" kern="1200">
        <a:solidFill>
          <a:schemeClr val="tx1"/>
        </a:solidFill>
        <a:latin typeface="+mn-lt"/>
        <a:ea typeface="+mn-ea"/>
        <a:cs typeface="+mn-cs"/>
      </a:defRPr>
    </a:lvl1pPr>
    <a:lvl2pPr marL="1219170" algn="l" defTabSz="2438339" rtl="0" eaLnBrk="1" latinLnBrk="0" hangingPunct="1">
      <a:defRPr sz="4800" kern="1200">
        <a:solidFill>
          <a:schemeClr val="tx1"/>
        </a:solidFill>
        <a:latin typeface="+mn-lt"/>
        <a:ea typeface="+mn-ea"/>
        <a:cs typeface="+mn-cs"/>
      </a:defRPr>
    </a:lvl2pPr>
    <a:lvl3pPr marL="2438339" algn="l" defTabSz="2438339" rtl="0" eaLnBrk="1" latinLnBrk="0" hangingPunct="1">
      <a:defRPr sz="4800" kern="1200">
        <a:solidFill>
          <a:schemeClr val="tx1"/>
        </a:solidFill>
        <a:latin typeface="+mn-lt"/>
        <a:ea typeface="+mn-ea"/>
        <a:cs typeface="+mn-cs"/>
      </a:defRPr>
    </a:lvl3pPr>
    <a:lvl4pPr marL="3657509" algn="l" defTabSz="2438339" rtl="0" eaLnBrk="1" latinLnBrk="0" hangingPunct="1">
      <a:defRPr sz="4800" kern="1200">
        <a:solidFill>
          <a:schemeClr val="tx1"/>
        </a:solidFill>
        <a:latin typeface="+mn-lt"/>
        <a:ea typeface="+mn-ea"/>
        <a:cs typeface="+mn-cs"/>
      </a:defRPr>
    </a:lvl4pPr>
    <a:lvl5pPr marL="4876678" algn="l" defTabSz="2438339" rtl="0" eaLnBrk="1" latinLnBrk="0" hangingPunct="1">
      <a:defRPr sz="4800" kern="1200">
        <a:solidFill>
          <a:schemeClr val="tx1"/>
        </a:solidFill>
        <a:latin typeface="+mn-lt"/>
        <a:ea typeface="+mn-ea"/>
        <a:cs typeface="+mn-cs"/>
      </a:defRPr>
    </a:lvl5pPr>
    <a:lvl6pPr marL="6095848" algn="l" defTabSz="2438339" rtl="0" eaLnBrk="1" latinLnBrk="0" hangingPunct="1">
      <a:defRPr sz="4800" kern="1200">
        <a:solidFill>
          <a:schemeClr val="tx1"/>
        </a:solidFill>
        <a:latin typeface="+mn-lt"/>
        <a:ea typeface="+mn-ea"/>
        <a:cs typeface="+mn-cs"/>
      </a:defRPr>
    </a:lvl6pPr>
    <a:lvl7pPr marL="7315017" algn="l" defTabSz="2438339" rtl="0" eaLnBrk="1" latinLnBrk="0" hangingPunct="1">
      <a:defRPr sz="4800" kern="1200">
        <a:solidFill>
          <a:schemeClr val="tx1"/>
        </a:solidFill>
        <a:latin typeface="+mn-lt"/>
        <a:ea typeface="+mn-ea"/>
        <a:cs typeface="+mn-cs"/>
      </a:defRPr>
    </a:lvl7pPr>
    <a:lvl8pPr marL="8534187" algn="l" defTabSz="2438339" rtl="0" eaLnBrk="1" latinLnBrk="0" hangingPunct="1">
      <a:defRPr sz="4800" kern="1200">
        <a:solidFill>
          <a:schemeClr val="tx1"/>
        </a:solidFill>
        <a:latin typeface="+mn-lt"/>
        <a:ea typeface="+mn-ea"/>
        <a:cs typeface="+mn-cs"/>
      </a:defRPr>
    </a:lvl8pPr>
    <a:lvl9pPr marL="9753356" algn="l" defTabSz="2438339"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BC0930-9F32-B65C-F48F-83407DE0990C}" name="Sarah Lloyd" initials="" userId="S::S.Lloyd@ucas.ac.uk::3886eee3-5367-4249-bf7f-63b38781a33c" providerId="AD"/>
  <p188:author id="{2DBF804C-7C9E-4DEE-F56B-88FCC3AFCBB3}" name="Aled Leaver" initials="AL" userId="S::a.leaver@ucas.ac.uk::c1791352-356a-4fae-8ba1-9b3f10fb12c6" providerId="AD"/>
  <p188:author id="{3CA79A8E-CF86-1748-A888-11FA11F70B23}" name="Silva Carver" initials="SC" userId="S::S.Carver@ucas.ac.uk::caef1096-6fc8-4bb8-bdc3-922372347c66" providerId="AD"/>
  <p188:author id="{B1A788CA-93B1-B9D3-EE15-EA1770F1BCC1}" name="Silva Carver" initials="SC" userId="S::s.carver@ucas.ac.uk::caef1096-6fc8-4bb8-bdc3-922372347c66" providerId="AD"/>
  <p188:author id="{9F8D3EDF-2050-4AAF-25A7-7B65A6A081BD}" name="Sarah Lloyd" initials="SL" userId="S::s.lloyd@ucas.ac.uk::3886eee3-5367-4249-bf7f-63b38781a33c" providerId="AD"/>
  <p188:author id="{0BC970EC-F92B-7AFE-628B-5321F513A322}" name="Samantha Sykes" initials="SS" userId="S::S.Sykes@ucas.ac.uk::90c81e61-1625-4134-9dba-bbafe25093f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12990"/>
    <a:srgbClr val="FCAF17"/>
    <a:srgbClr val="BFD730"/>
    <a:srgbClr val="132433"/>
    <a:srgbClr val="10BED2"/>
    <a:srgbClr val="12BCBC"/>
    <a:srgbClr val="706CB2"/>
    <a:srgbClr val="57BF93"/>
    <a:srgbClr val="00AEEF"/>
    <a:srgbClr val="F37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8A1A2C-3326-45A7-B7BD-D845AEA38BB3}" v="5" dt="2025-09-24T13:04:01.0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75969" autoAdjust="0"/>
  </p:normalViewPr>
  <p:slideViewPr>
    <p:cSldViewPr snapToGrid="0">
      <p:cViewPr varScale="1">
        <p:scale>
          <a:sx n="31" d="100"/>
          <a:sy n="31" d="100"/>
        </p:scale>
        <p:origin x="1680"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09" d="100"/>
          <a:sy n="109" d="100"/>
        </p:scale>
        <p:origin x="4808"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font" Target="fonts/font11.fntdata"/><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font" Target="fonts/font1.fntdata"/><Relationship Id="rId149" Type="http://schemas.microsoft.com/office/2015/10/relationships/revisionInfo" Target="revisionInfo.xml"/><Relationship Id="rId5" Type="http://schemas.openxmlformats.org/officeDocument/2006/relationships/slideMaster" Target="slideMasters/slideMaster2.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font" Target="fonts/font7.fntdata"/><Relationship Id="rId139" Type="http://schemas.openxmlformats.org/officeDocument/2006/relationships/font" Target="fonts/font12.fntdata"/><Relationship Id="rId80" Type="http://schemas.openxmlformats.org/officeDocument/2006/relationships/slide" Target="slides/slide67.xml"/><Relationship Id="rId85" Type="http://schemas.openxmlformats.org/officeDocument/2006/relationships/slide" Target="slides/slide72.xml"/><Relationship Id="rId150" Type="http://schemas.microsoft.com/office/2018/10/relationships/authors" Target="authors.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font" Target="fonts/font2.fntdata"/><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font" Target="fonts/font13.fntdata"/><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font" Target="fonts/font3.fntdata"/><Relationship Id="rId135" Type="http://schemas.openxmlformats.org/officeDocument/2006/relationships/font" Target="fonts/font8.fntdata"/><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font" Target="fonts/font14.fntdata"/><Relationship Id="rId14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font" Target="fonts/font4.fntdata"/><Relationship Id="rId136" Type="http://schemas.openxmlformats.org/officeDocument/2006/relationships/font" Target="fonts/font9.fntdata"/><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notesMaster" Target="notesMasters/notesMaster1.xml"/><Relationship Id="rId14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font" Target="fonts/font15.fntdata"/><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font" Target="fonts/font10.fntdata"/><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font" Target="fonts/font5.fntdata"/><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font" Target="fonts/font16.fntdata"/><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font" Target="fonts/font6.fntdata"/><Relationship Id="rId16" Type="http://schemas.openxmlformats.org/officeDocument/2006/relationships/slide" Target="slides/slide3.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font" Target="fonts/font17.fntdata"/><Relationship Id="rId90" Type="http://schemas.openxmlformats.org/officeDocument/2006/relationships/slide" Target="slides/slide7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4E53A9-0FB8-BAA7-3BB0-C2DEE5601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21549CC-81E2-DC53-82E5-E88E25218D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F80796-1359-F049-900A-1234F679E6EC}" type="datetimeFigureOut">
              <a:rPr lang="en-GB" smtClean="0"/>
              <a:t>24/09/2025</a:t>
            </a:fld>
            <a:endParaRPr lang="en-GB"/>
          </a:p>
        </p:txBody>
      </p:sp>
      <p:sp>
        <p:nvSpPr>
          <p:cNvPr id="4" name="Footer Placeholder 3">
            <a:extLst>
              <a:ext uri="{FF2B5EF4-FFF2-40B4-BE49-F238E27FC236}">
                <a16:creationId xmlns:a16="http://schemas.microsoft.com/office/drawing/2014/main" id="{63ECF899-3B22-2081-E1E4-0EC4738545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F02135D-9721-2BFE-FE97-A478A93211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EAB036-37EB-C448-80F5-C3B8CCEDC2C7}" type="slidenum">
              <a:rPr lang="en-GB" smtClean="0"/>
              <a:t>‹#›</a:t>
            </a:fld>
            <a:endParaRPr lang="en-GB"/>
          </a:p>
        </p:txBody>
      </p:sp>
    </p:spTree>
    <p:extLst>
      <p:ext uri="{BB962C8B-B14F-4D97-AF65-F5344CB8AC3E}">
        <p14:creationId xmlns:p14="http://schemas.microsoft.com/office/powerpoint/2010/main" val="25107421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A9D3B-E06F-43B8-B284-6D37B1B064FF}" type="datetimeFigureOut">
              <a:rPr lang="en-GB" smtClean="0"/>
              <a:t>24/09/2025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576D8-4018-45A8-925F-D7237F01CFE8}" type="slidenum">
              <a:rPr lang="en-GB" smtClean="0"/>
              <a:t>‹#›</a:t>
            </a:fld>
            <a:endParaRPr lang="en-GB"/>
          </a:p>
        </p:txBody>
      </p:sp>
    </p:spTree>
    <p:extLst>
      <p:ext uri="{BB962C8B-B14F-4D97-AF65-F5344CB8AC3E}">
        <p14:creationId xmlns:p14="http://schemas.microsoft.com/office/powerpoint/2010/main" val="42000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ucas.com/applying/after-you-apply/types-undergraduate-offers/extra-choices"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2</a:t>
            </a:fld>
            <a:endParaRPr lang="en-GB"/>
          </a:p>
        </p:txBody>
      </p:sp>
    </p:spTree>
    <p:extLst>
      <p:ext uri="{BB962C8B-B14F-4D97-AF65-F5344CB8AC3E}">
        <p14:creationId xmlns:p14="http://schemas.microsoft.com/office/powerpoint/2010/main" val="3337630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dirty="0">
                <a:solidFill>
                  <a:srgbClr val="333333"/>
                </a:solidFill>
                <a:effectLst/>
                <a:latin typeface="Roboto" panose="02000000000000000000" pitchFamily="2" charset="0"/>
              </a:rPr>
              <a:t>Some courses are only available to students with UK nationality. The information you provide will: </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determine your eligibility, </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determine the fees you need to pay,</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help the university or college to assist you with the visa application process, if required.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0" dirty="0">
              <a:solidFill>
                <a:srgbClr val="333333"/>
              </a:solidFill>
              <a:effectLst/>
              <a:latin typeface="Roboto"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333333"/>
                </a:solidFill>
                <a:effectLst/>
                <a:latin typeface="Roboto" panose="02000000000000000000" pitchFamily="2" charset="0"/>
              </a:rPr>
              <a:t>Please check that the names you have provided in the Personal details section match what’s on your passport.</a:t>
            </a:r>
          </a:p>
          <a:p>
            <a:pPr marL="171450" indent="-171450" algn="l">
              <a:buFont typeface="Arial" panose="020B0604020202020204" pitchFamily="34" charset="0"/>
              <a:buChar char="•"/>
            </a:pPr>
            <a:endParaRPr lang="en-GB" b="0" i="0" dirty="0">
              <a:solidFill>
                <a:srgbClr val="333333"/>
              </a:solidFill>
              <a:effectLst/>
              <a:latin typeface="Roboto" panose="02000000000000000000" pitchFamily="2" charset="0"/>
            </a:endParaRPr>
          </a:p>
          <a:p>
            <a:pPr algn="l"/>
            <a:r>
              <a:rPr lang="en-GB" b="0" i="0" dirty="0">
                <a:solidFill>
                  <a:srgbClr val="333333"/>
                </a:solidFill>
                <a:effectLst/>
                <a:latin typeface="Roboto" panose="02000000000000000000" pitchFamily="2" charset="0"/>
              </a:rPr>
              <a:t>If any of this information changes after you have applied, contact your chosen universities and colleges immediately.</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32</a:t>
            </a:fld>
            <a:endParaRPr lang="en-GB"/>
          </a:p>
        </p:txBody>
      </p:sp>
    </p:spTree>
    <p:extLst>
      <p:ext uri="{BB962C8B-B14F-4D97-AF65-F5344CB8AC3E}">
        <p14:creationId xmlns:p14="http://schemas.microsoft.com/office/powerpoint/2010/main" val="3602002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46</a:t>
            </a:fld>
            <a:endParaRPr lang="en-GB"/>
          </a:p>
        </p:txBody>
      </p:sp>
    </p:spTree>
    <p:extLst>
      <p:ext uri="{BB962C8B-B14F-4D97-AF65-F5344CB8AC3E}">
        <p14:creationId xmlns:p14="http://schemas.microsoft.com/office/powerpoint/2010/main" val="1804446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47</a:t>
            </a:fld>
            <a:endParaRPr lang="en-US"/>
          </a:p>
        </p:txBody>
      </p:sp>
    </p:spTree>
    <p:extLst>
      <p:ext uri="{BB962C8B-B14F-4D97-AF65-F5344CB8AC3E}">
        <p14:creationId xmlns:p14="http://schemas.microsoft.com/office/powerpoint/2010/main" val="1916643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333333"/>
                </a:solidFill>
                <a:latin typeface="Roboto Light "/>
              </a:rPr>
              <a:t>You will see this question if you have a UK or non-UK home address</a:t>
            </a:r>
            <a:r>
              <a:rPr lang="en-GB" dirty="0">
                <a:solidFill>
                  <a:srgbClr val="333333"/>
                </a:solidFill>
                <a:latin typeface="Roboto Light "/>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Roboto" panose="02000000000000000000" pitchFamily="2" charset="0"/>
              </a:rPr>
              <a:t>The information you share will always be treated sensitively and only used by those responsible for arranging support and helping you with your application (e.g. the student support team). It is never used when universities or colleges decide whether to offer you a place, but it might be used to make you an offer that looks at your achievements in context.</a:t>
            </a:r>
            <a:endParaRPr lang="en-GB" dirty="0"/>
          </a:p>
          <a:p>
            <a:pPr>
              <a:buNone/>
            </a:pPr>
            <a:endParaRPr lang="en-GB" dirty="0">
              <a:effectLst/>
            </a:endParaRPr>
          </a:p>
          <a:p>
            <a:pPr>
              <a:buNone/>
            </a:pPr>
            <a:r>
              <a:rPr lang="en-GB" dirty="0">
                <a:effectLst/>
              </a:rPr>
              <a:t>Information will be shared with those involved in supporting you – not all universities and colleges offer the same support, so it is a good idea to contact them directly to ask any questions before you apply.</a:t>
            </a:r>
          </a:p>
          <a:p>
            <a:pPr>
              <a:buNone/>
            </a:pPr>
            <a:r>
              <a:rPr lang="en-GB" dirty="0">
                <a:effectLst/>
              </a:rPr>
              <a:t>We may also use this information (anonymously) for monitoring purposes to inform and improve support for future students.</a:t>
            </a:r>
          </a:p>
          <a:p>
            <a:endParaRPr lang="en-GB" dirty="0"/>
          </a:p>
          <a:p>
            <a:r>
              <a:rPr lang="en-GB" dirty="0"/>
              <a:t>https://www.ucas.com/applying/applying-university/individual-needs</a:t>
            </a:r>
          </a:p>
        </p:txBody>
      </p:sp>
      <p:sp>
        <p:nvSpPr>
          <p:cNvPr id="4" name="Slide Number Placeholder 3"/>
          <p:cNvSpPr>
            <a:spLocks noGrp="1"/>
          </p:cNvSpPr>
          <p:nvPr>
            <p:ph type="sldNum" sz="quarter" idx="5"/>
          </p:nvPr>
        </p:nvSpPr>
        <p:spPr/>
        <p:txBody>
          <a:bodyPr/>
          <a:lstStyle/>
          <a:p>
            <a:fld id="{7C3576D8-4018-45A8-925F-D7237F01CFE8}" type="slidenum">
              <a:rPr lang="en-GB" smtClean="0"/>
              <a:t>52</a:t>
            </a:fld>
            <a:endParaRPr lang="en-GB"/>
          </a:p>
        </p:txBody>
      </p:sp>
    </p:spTree>
    <p:extLst>
      <p:ext uri="{BB962C8B-B14F-4D97-AF65-F5344CB8AC3E}">
        <p14:creationId xmlns:p14="http://schemas.microsoft.com/office/powerpoint/2010/main" val="2958851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For more help and support on individual needs or contextual admissions see: </a:t>
            </a:r>
          </a:p>
          <a:p>
            <a:pPr marL="171450" indent="-171450">
              <a:buFont typeface="Arial" panose="020B0604020202020204" pitchFamily="34" charset="0"/>
              <a:buChar char="•"/>
            </a:pPr>
            <a:r>
              <a:rPr lang="en-GB" dirty="0"/>
              <a:t>www.ucas.com/applying/applying-university/individual-needs</a:t>
            </a:r>
          </a:p>
          <a:p>
            <a:pPr marL="171450" indent="-171450">
              <a:buFont typeface="Arial" panose="020B0604020202020204" pitchFamily="34" charset="0"/>
              <a:buChar char="•"/>
            </a:pPr>
            <a:r>
              <a:rPr lang="en-GB" dirty="0"/>
              <a:t>www.ucas.com/applying/applying-university/individual-needs/contextual-admissions</a:t>
            </a:r>
          </a:p>
        </p:txBody>
      </p:sp>
      <p:sp>
        <p:nvSpPr>
          <p:cNvPr id="4" name="Slide Number Placeholder 3"/>
          <p:cNvSpPr>
            <a:spLocks noGrp="1"/>
          </p:cNvSpPr>
          <p:nvPr>
            <p:ph type="sldNum" sz="quarter" idx="5"/>
          </p:nvPr>
        </p:nvSpPr>
        <p:spPr/>
        <p:txBody>
          <a:bodyPr/>
          <a:lstStyle/>
          <a:p>
            <a:fld id="{7C3576D8-4018-45A8-925F-D7237F01CFE8}" type="slidenum">
              <a:rPr lang="en-GB" smtClean="0"/>
              <a:t>53</a:t>
            </a:fld>
            <a:endParaRPr lang="en-GB"/>
          </a:p>
        </p:txBody>
      </p:sp>
    </p:spTree>
    <p:extLst>
      <p:ext uri="{BB962C8B-B14F-4D97-AF65-F5344CB8AC3E}">
        <p14:creationId xmlns:p14="http://schemas.microsoft.com/office/powerpoint/2010/main" val="3126171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Roboto" panose="02000000000000000000" pitchFamily="2" charset="0"/>
              </a:rPr>
              <a:t>The ‘More about you’ section in the application gives you the opportunity to share a range of circumstances and support needs – one of these is your eligibility for free school meals. If you have received UK government funded free school meals at any point during your secondary education, select ‘yes’. </a:t>
            </a:r>
          </a:p>
          <a:p>
            <a:endParaRPr lang="en-GB" b="0" i="0" dirty="0">
              <a:solidFill>
                <a:srgbClr val="000000"/>
              </a:solidFill>
              <a:effectLst/>
              <a:latin typeface="Roboto" panose="02000000000000000000" pitchFamily="2" charset="0"/>
            </a:endParaRPr>
          </a:p>
          <a:p>
            <a:r>
              <a:rPr lang="en-GB" b="1" i="0" dirty="0">
                <a:solidFill>
                  <a:srgbClr val="333333"/>
                </a:solidFill>
                <a:effectLst/>
                <a:latin typeface="Roboto" panose="02000000000000000000" pitchFamily="2" charset="0"/>
              </a:rPr>
              <a:t>Students who are currently enrolled at school or college </a:t>
            </a:r>
            <a:r>
              <a:rPr lang="en-GB" b="0" i="0" dirty="0">
                <a:solidFill>
                  <a:srgbClr val="333333"/>
                </a:solidFill>
                <a:effectLst/>
                <a:latin typeface="Roboto" panose="02000000000000000000" pitchFamily="2" charset="0"/>
              </a:rPr>
              <a:t>and have been in receipt of UK government funded free school meals at some point during the last six years (i.e. during secondary education) up until the end of their final year, will be eligible to have the application fee waived by UCAS. </a:t>
            </a:r>
          </a:p>
          <a:p>
            <a:endParaRPr lang="en-GB" b="0" i="0" dirty="0">
              <a:solidFill>
                <a:srgbClr val="333333"/>
              </a:solidFill>
              <a:effectLst/>
              <a:latin typeface="Roboto" panose="02000000000000000000" pitchFamily="2" charset="0"/>
            </a:endParaRPr>
          </a:p>
          <a:p>
            <a:r>
              <a:rPr lang="en-GB" b="0" i="0" dirty="0">
                <a:solidFill>
                  <a:srgbClr val="333333"/>
                </a:solidFill>
                <a:effectLst/>
                <a:latin typeface="Roboto" panose="02000000000000000000" pitchFamily="2" charset="0"/>
              </a:rPr>
              <a:t>If you are eligible you must answer ‘Yes’ to this question to be able to see the FSM waiver payment option when you submit your application. If you answer ‘No’ or ‘Don’t know’ the ‘Apply with FSM waiver’ payment option will not be visible. </a:t>
            </a:r>
          </a:p>
          <a:p>
            <a:endParaRPr lang="en-GB" b="0" i="0" dirty="0">
              <a:solidFill>
                <a:srgbClr val="333333"/>
              </a:solidFill>
              <a:effectLst/>
              <a:latin typeface="Roboto" panose="02000000000000000000" pitchFamily="2" charset="0"/>
            </a:endParaRPr>
          </a:p>
          <a:p>
            <a:r>
              <a:rPr lang="en-GB" b="1" i="0" dirty="0">
                <a:solidFill>
                  <a:srgbClr val="333333"/>
                </a:solidFill>
                <a:effectLst/>
                <a:latin typeface="Roboto" panose="02000000000000000000" pitchFamily="2" charset="0"/>
              </a:rPr>
              <a:t>If you are a teacher or adviser managing applications, please see full guidance on the Free School Meals waiver process at www.ucas.com/advisers/help-and-training/guides-resources-and-training/application-overview/advisers-free-school-meals-application-fee-waiver-guide (this will be updated in April 2025 ahead of the 2026 cycle going live).</a:t>
            </a:r>
            <a:endParaRPr lang="en-GB" b="1" dirty="0"/>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54</a:t>
            </a:fld>
            <a:endParaRPr lang="en-GB"/>
          </a:p>
        </p:txBody>
      </p:sp>
    </p:spTree>
    <p:extLst>
      <p:ext uri="{BB962C8B-B14F-4D97-AF65-F5344CB8AC3E}">
        <p14:creationId xmlns:p14="http://schemas.microsoft.com/office/powerpoint/2010/main" val="1363899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55</a:t>
            </a:fld>
            <a:endParaRPr lang="en-GB"/>
          </a:p>
        </p:txBody>
      </p:sp>
    </p:spTree>
    <p:extLst>
      <p:ext uri="{BB962C8B-B14F-4D97-AF65-F5344CB8AC3E}">
        <p14:creationId xmlns:p14="http://schemas.microsoft.com/office/powerpoint/2010/main" val="377887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This includes GCSEs, Nationals and BTECs for UK applicants, or their equivalents. </a:t>
            </a:r>
          </a:p>
          <a:p>
            <a:pPr marL="171450" indent="-171450" algn="l">
              <a:buFont typeface="Arial" panose="020B0604020202020204" pitchFamily="34" charset="0"/>
              <a:buChar char="•"/>
            </a:pPr>
            <a:r>
              <a:rPr lang="en-GB" sz="900" b="0" i="0" dirty="0">
                <a:solidFill>
                  <a:schemeClr val="bg1"/>
                </a:solidFill>
                <a:effectLst/>
                <a:latin typeface="Roboto"/>
                <a:ea typeface="Roboto"/>
                <a:cs typeface="Roboto"/>
              </a:rPr>
              <a:t>This also applies to the international equivalent of these qualifications in high school or college. </a:t>
            </a:r>
            <a:endParaRPr lang="en-GB" b="0" i="0" dirty="0">
              <a:solidFill>
                <a:srgbClr val="333333"/>
              </a:solidFill>
              <a:effectLst/>
              <a:latin typeface="Roboto" panose="02000000000000000000" pitchFamily="2" charset="0"/>
            </a:endParaRP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Please include where you are studying now, as well as qualifications you've completed and qualifications you're still studying for or re-sitting.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If you studied at a </a:t>
            </a:r>
            <a:r>
              <a:rPr lang="en-GB" b="0" i="0" dirty="0" err="1">
                <a:solidFill>
                  <a:srgbClr val="333333"/>
                </a:solidFill>
                <a:effectLst/>
                <a:latin typeface="Roboto" panose="02000000000000000000" pitchFamily="2" charset="0"/>
              </a:rPr>
              <a:t>uni</a:t>
            </a:r>
            <a:r>
              <a:rPr lang="en-GB" b="0" i="0" dirty="0">
                <a:solidFill>
                  <a:srgbClr val="333333"/>
                </a:solidFill>
                <a:effectLst/>
                <a:latin typeface="Roboto" panose="02000000000000000000" pitchFamily="2" charset="0"/>
              </a:rPr>
              <a:t> or college but didn't finish the course, you still need to enter these details. Include the start and finish date, and state that you didn't receive any qualifications there.</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Your referee will be asked to add predicted grades for any pending qualifications when adding your reference.</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If you've attended university before, please add that here too.</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56</a:t>
            </a:fld>
            <a:endParaRPr lang="en-GB"/>
          </a:p>
        </p:txBody>
      </p:sp>
    </p:spTree>
    <p:extLst>
      <p:ext uri="{BB962C8B-B14F-4D97-AF65-F5344CB8AC3E}">
        <p14:creationId xmlns:p14="http://schemas.microsoft.com/office/powerpoint/2010/main" val="2732172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dates you set here will determine the available date range for selecting pending or achieved qualifications. Make sure to choose the correct end date; otherwise, you may not be able to select the appropriate date for your qualifications.</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58</a:t>
            </a:fld>
            <a:endParaRPr lang="en-GB"/>
          </a:p>
        </p:txBody>
      </p:sp>
    </p:spTree>
    <p:extLst>
      <p:ext uri="{BB962C8B-B14F-4D97-AF65-F5344CB8AC3E}">
        <p14:creationId xmlns:p14="http://schemas.microsoft.com/office/powerpoint/2010/main" val="589070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60</a:t>
            </a:fld>
            <a:endParaRPr lang="en-GB"/>
          </a:p>
        </p:txBody>
      </p:sp>
    </p:spTree>
    <p:extLst>
      <p:ext uri="{BB962C8B-B14F-4D97-AF65-F5344CB8AC3E}">
        <p14:creationId xmlns:p14="http://schemas.microsoft.com/office/powerpoint/2010/main" val="284296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283807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64</a:t>
            </a:fld>
            <a:endParaRPr lang="en-GB"/>
          </a:p>
        </p:txBody>
      </p:sp>
    </p:spTree>
    <p:extLst>
      <p:ext uri="{BB962C8B-B14F-4D97-AF65-F5344CB8AC3E}">
        <p14:creationId xmlns:p14="http://schemas.microsoft.com/office/powerpoint/2010/main" val="3012816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FFFFFF"/>
                </a:solidFill>
                <a:latin typeface="Roboto"/>
                <a:ea typeface="Roboto"/>
                <a:cs typeface="Roboto"/>
              </a:rPr>
              <a:t>Qualification date is the </a:t>
            </a:r>
            <a:r>
              <a:rPr lang="en-GB" sz="1200" dirty="0">
                <a:solidFill>
                  <a:srgbClr val="F37561"/>
                </a:solidFill>
                <a:latin typeface="Roboto"/>
                <a:ea typeface="Roboto"/>
                <a:cs typeface="Roboto"/>
              </a:rPr>
              <a:t>date the qualification is awarded </a:t>
            </a:r>
            <a:r>
              <a:rPr lang="en-GB" sz="1200" dirty="0">
                <a:solidFill>
                  <a:srgbClr val="FFFFFF"/>
                </a:solidFill>
                <a:latin typeface="Roboto"/>
                <a:ea typeface="Roboto"/>
                <a:cs typeface="Roboto"/>
              </a:rPr>
              <a:t>rather than the date the exam is sat.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Segoe UI" panose="020B0502040204020203" pitchFamily="34" charset="0"/>
              </a:rPr>
              <a:t>Remind students that they are not to add any predicted grades into the qualifications grade box, they must state pending if they don’t have a result. Predicted grades will be add by referee.</a:t>
            </a:r>
            <a:endParaRPr lang="en-GB" sz="1200" dirty="0">
              <a:effectLst/>
              <a:latin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rgbClr val="FFFFFF"/>
                </a:solidFill>
                <a:latin typeface="Roboto"/>
                <a:ea typeface="Roboto"/>
                <a:cs typeface="Roboto"/>
              </a:rPr>
              <a:t>It's important that any pending qualifications are entered accurately; they are used by universities and colleges to make decisions until qualifications results are available.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rgbClr val="F37561"/>
                </a:solidFill>
                <a:latin typeface="Roboto"/>
                <a:ea typeface="Roboto"/>
                <a:cs typeface="Roboto"/>
              </a:rPr>
              <a:t>UCAS cannot add your modules or grades after the application has been sent to UCAS. </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65</a:t>
            </a:fld>
            <a:endParaRPr lang="en-GB"/>
          </a:p>
        </p:txBody>
      </p:sp>
    </p:spTree>
    <p:extLst>
      <p:ext uri="{BB962C8B-B14F-4D97-AF65-F5344CB8AC3E}">
        <p14:creationId xmlns:p14="http://schemas.microsoft.com/office/powerpoint/2010/main" val="922148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If you are an international student or need to evidence your GCSE or National 5 results, it's really important that you send your results/certificates to your chosen course providers as soon as you receive them. </a:t>
            </a:r>
            <a:endParaRPr lang="en-GB" sz="1200" dirty="0">
              <a:solidFill>
                <a:srgbClr val="FFFFFF"/>
              </a:solidFill>
              <a:latin typeface="Roboto"/>
              <a:ea typeface="Roboto"/>
              <a:cs typeface="Roboto"/>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FFFFFF"/>
                </a:solidFill>
                <a:latin typeface="Roboto"/>
                <a:ea typeface="Roboto"/>
                <a:cs typeface="Roboto"/>
              </a:rPr>
              <a:t>UCAS will match </a:t>
            </a:r>
            <a:r>
              <a:rPr lang="en-GB" b="0" i="0" dirty="0">
                <a:solidFill>
                  <a:srgbClr val="333333"/>
                </a:solidFill>
                <a:effectLst/>
                <a:latin typeface="Roboto" panose="02000000000000000000" pitchFamily="2" charset="0"/>
              </a:rPr>
              <a:t>results for most Level 3 qualifications delivered in the UK </a:t>
            </a:r>
            <a:r>
              <a:rPr lang="en-GB" sz="1200" dirty="0">
                <a:solidFill>
                  <a:srgbClr val="FFFFFF"/>
                </a:solidFill>
                <a:latin typeface="Roboto"/>
                <a:ea typeface="Roboto"/>
                <a:cs typeface="Roboto"/>
              </a:rPr>
              <a:t>to applications, so universities and colleges can make confirmation decisions. All other results including international qualifications will need to be sent to the university or college.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FFFFFF"/>
                </a:solidFill>
                <a:latin typeface="Calibri" panose="020F0502020204030204"/>
                <a:ea typeface="Roboto"/>
                <a:cs typeface="Roboto"/>
              </a:rPr>
              <a:t>www.ucas.com/applying/after-you-apply/clearing-and-results-day/results-day/sending-exam-results</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66</a:t>
            </a:fld>
            <a:endParaRPr lang="en-GB"/>
          </a:p>
        </p:txBody>
      </p:sp>
    </p:spTree>
    <p:extLst>
      <p:ext uri="{BB962C8B-B14F-4D97-AF65-F5344CB8AC3E}">
        <p14:creationId xmlns:p14="http://schemas.microsoft.com/office/powerpoint/2010/main" val="2715158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a:t>This is likely to be recent employment from within the last five years.</a:t>
            </a:r>
          </a:p>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68</a:t>
            </a:fld>
            <a:endParaRPr lang="en-US"/>
          </a:p>
        </p:txBody>
      </p:sp>
    </p:spTree>
    <p:extLst>
      <p:ext uri="{BB962C8B-B14F-4D97-AF65-F5344CB8AC3E}">
        <p14:creationId xmlns:p14="http://schemas.microsoft.com/office/powerpoint/2010/main" val="3666911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71</a:t>
            </a:fld>
            <a:endParaRPr lang="en-GB"/>
          </a:p>
        </p:txBody>
      </p:sp>
    </p:spTree>
    <p:extLst>
      <p:ext uri="{BB962C8B-B14F-4D97-AF65-F5344CB8AC3E}">
        <p14:creationId xmlns:p14="http://schemas.microsoft.com/office/powerpoint/2010/main" val="2876185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73</a:t>
            </a:fld>
            <a:endParaRPr lang="en-GB"/>
          </a:p>
        </p:txBody>
      </p:sp>
    </p:spTree>
    <p:extLst>
      <p:ext uri="{BB962C8B-B14F-4D97-AF65-F5344CB8AC3E}">
        <p14:creationId xmlns:p14="http://schemas.microsoft.com/office/powerpoint/2010/main" val="4278134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Get inspiration on how to complete your personal statement with our range of subject specific personal statement guides.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Access the guides the Hub or personal statement builder tool. </a:t>
            </a: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www.ucas.com/applying/applying-university/writing-your-personal-statement/new-personal-statement-2026-entry</a:t>
            </a: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Teacher and Advisers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Access the full </a:t>
            </a:r>
            <a:r>
              <a:rPr lang="en-GB" b="1" dirty="0"/>
              <a:t>suite of personal statement resources </a:t>
            </a:r>
            <a:r>
              <a:rPr lang="en-GB" dirty="0"/>
              <a:t>that have been created (including ppt decks) that you can copy and paste </a:t>
            </a:r>
            <a:r>
              <a:rPr lang="en-GB" b="0" i="0" dirty="0">
                <a:solidFill>
                  <a:srgbClr val="333333"/>
                </a:solidFill>
                <a:effectLst/>
                <a:latin typeface="Roboto" panose="02000000000000000000" pitchFamily="2" charset="0"/>
              </a:rPr>
              <a:t>into your own materials and guides to support student in writing the personal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www.ucas.com/advisers/help-and-training/guides-resources-and-training/pre-application-support/personal-statements-2026-entry-onwards/personal-statement-2026-entry-classroom-resources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www.ucas.com/applying/applying-university/writing-your-personal-statement/guide-using-ai-and-chatgpt-your-personal-statement</a:t>
            </a:r>
          </a:p>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74</a:t>
            </a:fld>
            <a:endParaRPr lang="en-US"/>
          </a:p>
        </p:txBody>
      </p:sp>
    </p:spTree>
    <p:extLst>
      <p:ext uri="{BB962C8B-B14F-4D97-AF65-F5344CB8AC3E}">
        <p14:creationId xmlns:p14="http://schemas.microsoft.com/office/powerpoint/2010/main" val="1529128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Get inspiration on how to complete your personal statement with our range of subject specific personal statement guides.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Access the guides the Hub or personal statement builder tool. </a:t>
            </a: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www.ucas.com/applying/applying-university/writing-your-personal-statement/new-personal-statement-2026-entry</a:t>
            </a: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Teacher and Advisers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Access the full </a:t>
            </a:r>
            <a:r>
              <a:rPr lang="en-GB" b="1" dirty="0"/>
              <a:t>suite of personal statement resources </a:t>
            </a:r>
            <a:r>
              <a:rPr lang="en-GB" dirty="0"/>
              <a:t>that have been created (including ppt decks) that you can copy and paste </a:t>
            </a:r>
            <a:r>
              <a:rPr lang="en-GB" b="0" i="0" dirty="0">
                <a:solidFill>
                  <a:srgbClr val="333333"/>
                </a:solidFill>
                <a:effectLst/>
                <a:latin typeface="Roboto" panose="02000000000000000000" pitchFamily="2" charset="0"/>
              </a:rPr>
              <a:t>into your own materials and guides to support student in writing the personal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www.ucas.com/advisers/help-and-training/guides-resources-and-training/pre-application-support/personal-statements-2026-entry-onwards/personal-statement-2026-entry-classroom-resources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www.ucas.com/applying/applying-university/writing-your-personal-statement/guide-using-ai-and-chatgpt-your-personal-statement</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75</a:t>
            </a:fld>
            <a:endParaRPr lang="en-GB"/>
          </a:p>
        </p:txBody>
      </p:sp>
    </p:spTree>
    <p:extLst>
      <p:ext uri="{BB962C8B-B14F-4D97-AF65-F5344CB8AC3E}">
        <p14:creationId xmlns:p14="http://schemas.microsoft.com/office/powerpoint/2010/main" val="2972552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dirty="0">
                <a:solidFill>
                  <a:srgbClr val="333333"/>
                </a:solidFill>
                <a:effectLst/>
                <a:latin typeface="Roboto" panose="02000000000000000000" pitchFamily="2" charset="0"/>
              </a:rPr>
              <a:t>Similarity detection </a:t>
            </a:r>
            <a:r>
              <a:rPr lang="en-GB" b="0" i="0" dirty="0">
                <a:solidFill>
                  <a:srgbClr val="333333"/>
                </a:solidFill>
                <a:effectLst/>
                <a:latin typeface="Roboto" panose="02000000000000000000" pitchFamily="2" charset="0"/>
              </a:rPr>
              <a:t>is </a:t>
            </a:r>
            <a:r>
              <a:rPr lang="en-GB" sz="1200" dirty="0">
                <a:effectLst/>
                <a:latin typeface="Aptos" panose="020B0004020202020204" pitchFamily="34" charset="0"/>
                <a:ea typeface="Aptos" panose="020B0004020202020204" pitchFamily="34" charset="0"/>
                <a:cs typeface="Arial" panose="020B0604020202020204" pitchFamily="34" charset="0"/>
              </a:rPr>
              <a:t>used by UCAS on all applications, to identify personal statements containing content which has similarities with previously submitted personal statements, or with those held as a library resource. </a:t>
            </a:r>
            <a:r>
              <a:rPr lang="en-GB" sz="1200" dirty="0">
                <a:effectLst/>
                <a:latin typeface="Segoe UI" panose="020B0502040204020203" pitchFamily="34" charset="0"/>
              </a:rPr>
              <a:t>Generating (and then copying, pasting and submitting) all or a large part of your personal statement from an AI tool such as ChatGPT, and presenting it as your own words, could be considered cheating by universities and colleges and could affect your chances of an offer.</a:t>
            </a:r>
            <a:r>
              <a:rPr lang="en-GB" sz="1200" b="1" i="0" dirty="0">
                <a:solidFill>
                  <a:srgbClr val="333333"/>
                </a:solidFill>
                <a:effectLst/>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dirty="0">
                <a:solidFill>
                  <a:srgbClr val="333333"/>
                </a:solidFill>
                <a:effectLst/>
                <a:latin typeface="Roboto" panose="02000000000000000000" pitchFamily="2" charset="0"/>
              </a:rPr>
              <a:t>For more information see: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www.ucas.com/applying/applying-university/writing-your-personal-statement/guide-using-ai-and-chatgpt-your-personal-statement</a:t>
            </a:r>
          </a:p>
          <a:p>
            <a:r>
              <a:rPr lang="en-GB" dirty="0"/>
              <a:t>www.ucas.com/applying/applying-university/writing-your-personal-statement/fraud-and-similarity</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76</a:t>
            </a:fld>
            <a:endParaRPr lang="en-GB"/>
          </a:p>
        </p:txBody>
      </p:sp>
    </p:spTree>
    <p:extLst>
      <p:ext uri="{BB962C8B-B14F-4D97-AF65-F5344CB8AC3E}">
        <p14:creationId xmlns:p14="http://schemas.microsoft.com/office/powerpoint/2010/main" val="2673784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Segoe UI" panose="020B0502040204020203" pitchFamily="34" charset="0"/>
              </a:rPr>
              <a:t>If the course you're looking for doesn't appear in the drop-down list, reach out to the provider to see when it'll be available</a:t>
            </a:r>
            <a:endParaRPr lang="en-GB" dirty="0"/>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78</a:t>
            </a:fld>
            <a:endParaRPr lang="en-GB"/>
          </a:p>
        </p:txBody>
      </p:sp>
    </p:spTree>
    <p:extLst>
      <p:ext uri="{BB962C8B-B14F-4D97-AF65-F5344CB8AC3E}">
        <p14:creationId xmlns:p14="http://schemas.microsoft.com/office/powerpoint/2010/main" val="3011010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4400" dirty="0"/>
              <a:t>If you forget your password, use 'Forgot password' to reset it without re-registering.</a:t>
            </a:r>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5</a:t>
            </a:fld>
            <a:endParaRPr lang="en-US"/>
          </a:p>
        </p:txBody>
      </p:sp>
    </p:spTree>
    <p:extLst>
      <p:ext uri="{BB962C8B-B14F-4D97-AF65-F5344CB8AC3E}">
        <p14:creationId xmlns:p14="http://schemas.microsoft.com/office/powerpoint/2010/main" val="1176927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 have a criminal conviction, see our advice and guidance at www.ucas.com/applying/applying-university/individual-needs/criminal-convictions</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79</a:t>
            </a:fld>
            <a:endParaRPr lang="en-GB"/>
          </a:p>
        </p:txBody>
      </p:sp>
    </p:spTree>
    <p:extLst>
      <p:ext uri="{BB962C8B-B14F-4D97-AF65-F5344CB8AC3E}">
        <p14:creationId xmlns:p14="http://schemas.microsoft.com/office/powerpoint/2010/main" val="2466412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80</a:t>
            </a:fld>
            <a:endParaRPr lang="en-GB"/>
          </a:p>
        </p:txBody>
      </p:sp>
    </p:spTree>
    <p:extLst>
      <p:ext uri="{BB962C8B-B14F-4D97-AF65-F5344CB8AC3E}">
        <p14:creationId xmlns:p14="http://schemas.microsoft.com/office/powerpoint/2010/main" val="509102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82</a:t>
            </a:fld>
            <a:endParaRPr lang="en-GB"/>
          </a:p>
        </p:txBody>
      </p:sp>
    </p:spTree>
    <p:extLst>
      <p:ext uri="{BB962C8B-B14F-4D97-AF65-F5344CB8AC3E}">
        <p14:creationId xmlns:p14="http://schemas.microsoft.com/office/powerpoint/2010/main" val="176259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85</a:t>
            </a:fld>
            <a:endParaRPr lang="en-GB"/>
          </a:p>
        </p:txBody>
      </p:sp>
    </p:spTree>
    <p:extLst>
      <p:ext uri="{BB962C8B-B14F-4D97-AF65-F5344CB8AC3E}">
        <p14:creationId xmlns:p14="http://schemas.microsoft.com/office/powerpoint/2010/main" val="3447431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86</a:t>
            </a:fld>
            <a:endParaRPr lang="en-GB"/>
          </a:p>
        </p:txBody>
      </p:sp>
    </p:spTree>
    <p:extLst>
      <p:ext uri="{BB962C8B-B14F-4D97-AF65-F5344CB8AC3E}">
        <p14:creationId xmlns:p14="http://schemas.microsoft.com/office/powerpoint/2010/main" val="1405810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ACTION FOR TEACHERS AND ADVISERS:</a:t>
            </a:r>
          </a:p>
          <a:p>
            <a:pPr>
              <a:lnSpc>
                <a:spcPct val="107000"/>
              </a:lnSpc>
              <a:spcAft>
                <a:spcPts val="800"/>
              </a:spcAft>
              <a:buNone/>
            </a:pPr>
            <a:r>
              <a:rPr lang="en-GB" sz="1800" b="1" kern="100" dirty="0">
                <a:solidFill>
                  <a:srgbClr val="4C94D8"/>
                </a:solidFill>
                <a:effectLst/>
                <a:latin typeface="Aptos" panose="020B0004020202020204" pitchFamily="34" charset="0"/>
                <a:ea typeface="Aptos" panose="020B0004020202020204" pitchFamily="34" charset="0"/>
                <a:cs typeface="Arial" panose="020B0604020202020204" pitchFamily="34" charset="0"/>
              </a:rPr>
              <a:t>Check your ‘Application fee payment method’ in Centre Management in the Adviser Portal when setting up for 2026 cycle. </a:t>
            </a:r>
            <a:r>
              <a:rPr lang="en-GB" sz="1800" kern="100" dirty="0">
                <a:effectLst/>
                <a:latin typeface="Aptos" panose="020B0004020202020204" pitchFamily="34" charset="0"/>
                <a:ea typeface="Aptos" panose="020B0004020202020204" pitchFamily="34" charset="0"/>
                <a:cs typeface="Arial" panose="020B0604020202020204" pitchFamily="34" charset="0"/>
              </a:rPr>
              <a:t>The fee payment method you choose will determine what your linked students see when they ‘review and submit’ their applications.</a:t>
            </a:r>
            <a:endParaRPr lang="en-GB" sz="1800" b="1" kern="100" dirty="0">
              <a:effectLst/>
              <a:latin typeface="Aptos" panose="020B0004020202020204" pitchFamily="34" charset="0"/>
              <a:ea typeface="Aptos" panose="020B0004020202020204" pitchFamily="34" charset="0"/>
              <a:cs typeface="Arial" panose="020B0604020202020204" pitchFamily="34" charset="0"/>
            </a:endParaRPr>
          </a:p>
          <a:p>
            <a:pPr marL="0" lvl="0" indent="0">
              <a:lnSpc>
                <a:spcPct val="107000"/>
              </a:lnSpc>
              <a:buFont typeface="Symbol" panose="05050102010706020507" pitchFamily="18" charset="2"/>
              <a:buNone/>
            </a:pPr>
            <a:endParaRPr lang="en-GB"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800" b="1" dirty="0"/>
              <a:t>UK domiciled applicants only: </a:t>
            </a:r>
            <a:r>
              <a:rPr lang="en-GB" sz="1800" kern="100" dirty="0">
                <a:effectLst/>
                <a:latin typeface="Aptos" panose="020B0004020202020204" pitchFamily="34" charset="0"/>
                <a:ea typeface="Aptos" panose="020B0004020202020204" pitchFamily="34" charset="0"/>
                <a:cs typeface="Arial" panose="020B0604020202020204" pitchFamily="34" charset="0"/>
              </a:rPr>
              <a:t>For UCAS to apply a Free School Meals application fee waiver to eligible applicants, you need to enable the new FSM fee waiver option. This can be used alongside the current payment method options to suit your school or college. </a:t>
            </a:r>
          </a:p>
          <a:p>
            <a:pPr marL="0" lvl="0" indent="0">
              <a:lnSpc>
                <a:spcPct val="107000"/>
              </a:lnSpc>
              <a:buFont typeface="Symbol" panose="05050102010706020507" pitchFamily="18" charset="2"/>
              <a:buNone/>
            </a:pPr>
            <a:r>
              <a:rPr lang="en-GB" sz="1800" u="sng" kern="100" dirty="0">
                <a:effectLst/>
                <a:latin typeface="Aptos" panose="020B0004020202020204" pitchFamily="34" charset="0"/>
                <a:ea typeface="Aptos" panose="020B0004020202020204" pitchFamily="34" charset="0"/>
                <a:cs typeface="Arial" panose="020B0604020202020204" pitchFamily="34" charset="0"/>
              </a:rPr>
              <a:t>Only those students who answer ‘Yes’ to the FSM question in the ‘More about you section’ will have the option ‘Free school meals fee waiver’ when they review, pay and submit. </a:t>
            </a:r>
            <a:r>
              <a:rPr lang="en-GB" sz="1800" kern="100" dirty="0">
                <a:effectLst/>
                <a:latin typeface="Aptos" panose="020B0004020202020204" pitchFamily="34" charset="0"/>
                <a:ea typeface="Aptos" panose="020B0004020202020204" pitchFamily="34" charset="0"/>
                <a:cs typeface="Arial" panose="020B0604020202020204" pitchFamily="34" charset="0"/>
              </a:rPr>
              <a:t>Your centre will not be invoiced for eligible FSM students that you provide agreement for in the adviser portal.</a:t>
            </a:r>
          </a:p>
          <a:p>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rgbClr val="000000"/>
                </a:solidFill>
                <a:latin typeface="Roboto Light "/>
              </a:rPr>
              <a:t>It’s essential that students who might be eligible for the FSM application fee waiver do not enter any card details. </a:t>
            </a:r>
            <a:r>
              <a:rPr lang="en-GB" sz="900" b="1" kern="0" dirty="0">
                <a:solidFill>
                  <a:srgbClr val="000000"/>
                </a:solidFill>
                <a:latin typeface="Roboto Light "/>
              </a:rPr>
              <a:t>Once you pay by card (even if eligible), this cannot be reversed; a fee waiver cannot be applied after the pay and submit process has been completed. </a:t>
            </a:r>
            <a:r>
              <a:rPr lang="en-GB" b="0" i="0" dirty="0">
                <a:solidFill>
                  <a:srgbClr val="333333"/>
                </a:solidFill>
                <a:effectLst/>
                <a:latin typeface="Roboto" panose="02000000000000000000" pitchFamily="2" charset="0"/>
              </a:rPr>
              <a:t>If a student has answered ‘No’ or ‘Don’t know’ in ‘More about you’ the ‘Apply with FSM waiver’ payment option will not be visible.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Roboto"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00" dirty="0">
                <a:effectLst/>
                <a:latin typeface="Aptos" panose="020B0004020202020204" pitchFamily="34" charset="0"/>
                <a:ea typeface="Aptos" panose="020B0004020202020204" pitchFamily="34" charset="0"/>
                <a:cs typeface="Arial" panose="020B0604020202020204" pitchFamily="34" charset="0"/>
              </a:rPr>
              <a:t>Your centre will not be invoiced for eligible FSM students that you provide agreement for in the adviser portal.</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0" i="0" dirty="0">
              <a:solidFill>
                <a:srgbClr val="333333"/>
              </a:solidFill>
              <a:effectLst/>
              <a:latin typeface="Roboto" panose="02000000000000000000" pitchFamily="2"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Roboto" panose="02000000000000000000" pitchFamily="2" charset="0"/>
              </a:rPr>
              <a:t>If you are a teacher or adviser managing applications, please see full guidance on the Free School Meals waiver process at www.ucas.com/advisers/help-and-training/guides-resources-and-training/application-overview/advisers-free-school-meals-application-fee-waiver-guide (this will be updated in April 2025 ahead of the 2026 cycle going live).</a:t>
            </a:r>
            <a:endParaRPr lang="en-GB" b="1"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87</a:t>
            </a:fld>
            <a:endParaRPr lang="en-US"/>
          </a:p>
        </p:txBody>
      </p:sp>
    </p:spTree>
    <p:extLst>
      <p:ext uri="{BB962C8B-B14F-4D97-AF65-F5344CB8AC3E}">
        <p14:creationId xmlns:p14="http://schemas.microsoft.com/office/powerpoint/2010/main" val="914824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0000"/>
                </a:solidFill>
                <a:latin typeface="Roboto Light "/>
              </a:rPr>
              <a:t>It’s essential that students who might be eligible for the FSM application fee waiver do not enter any card details. </a:t>
            </a:r>
            <a:r>
              <a:rPr lang="en-GB" sz="1200" b="0" kern="0" dirty="0">
                <a:solidFill>
                  <a:srgbClr val="000000"/>
                </a:solidFill>
                <a:latin typeface="Roboto Light "/>
              </a:rPr>
              <a:t>Once you pay by card (even if eligible), this cannot be reversed; a fee waiver cannot be applied after the pay and submit process has been completed. </a:t>
            </a:r>
            <a:endParaRPr lang="en-GB" b="0" dirty="0"/>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88</a:t>
            </a:fld>
            <a:endParaRPr lang="en-GB"/>
          </a:p>
        </p:txBody>
      </p:sp>
    </p:spTree>
    <p:extLst>
      <p:ext uri="{BB962C8B-B14F-4D97-AF65-F5344CB8AC3E}">
        <p14:creationId xmlns:p14="http://schemas.microsoft.com/office/powerpoint/2010/main" val="1137801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200" b="1" dirty="0"/>
              <a:t>UK domiciled applicants only: </a:t>
            </a:r>
            <a:r>
              <a:rPr lang="en-GB" sz="1200" kern="100" dirty="0">
                <a:effectLst/>
                <a:latin typeface="Aptos" panose="020B0004020202020204" pitchFamily="34" charset="0"/>
                <a:ea typeface="Aptos" panose="020B0004020202020204" pitchFamily="34" charset="0"/>
                <a:cs typeface="Arial" panose="020B0604020202020204" pitchFamily="34" charset="0"/>
              </a:rPr>
              <a:t>For UCAS to apply a Free School Meals application fee waiver to eligible applicants, you need to enable the new FSM fee waiver option. This can be used alongside the current payment method options to suit your school or college. </a:t>
            </a:r>
          </a:p>
          <a:p>
            <a:pPr marL="0" lvl="0" indent="0">
              <a:lnSpc>
                <a:spcPct val="107000"/>
              </a:lnSpc>
              <a:buFont typeface="Symbol" panose="05050102010706020507" pitchFamily="18" charset="2"/>
              <a:buNone/>
            </a:pPr>
            <a:r>
              <a:rPr lang="en-GB" sz="1200" u="sng" kern="100" dirty="0">
                <a:effectLst/>
                <a:latin typeface="Aptos" panose="020B0004020202020204" pitchFamily="34" charset="0"/>
                <a:ea typeface="Aptos" panose="020B0004020202020204" pitchFamily="34" charset="0"/>
                <a:cs typeface="Arial" panose="020B0604020202020204" pitchFamily="34" charset="0"/>
              </a:rPr>
              <a:t>Only those students who answer ‘Yes’ to the FSM question in the ‘More about you section’ will have the option ‘Free school meals fee waiver’ when they review, pay and submit. </a:t>
            </a:r>
            <a:r>
              <a:rPr lang="en-GB" sz="1200" kern="100" dirty="0">
                <a:effectLst/>
                <a:latin typeface="Aptos" panose="020B0004020202020204" pitchFamily="34" charset="0"/>
                <a:ea typeface="Aptos" panose="020B0004020202020204" pitchFamily="34" charset="0"/>
                <a:cs typeface="Arial" panose="020B0604020202020204" pitchFamily="34" charset="0"/>
              </a:rPr>
              <a:t>Your centre will not be invoiced for eligible FSM students that you provide agreement for in the adviser portal.</a:t>
            </a:r>
          </a:p>
          <a:p>
            <a:pPr marL="0" lvl="0" indent="0">
              <a:lnSpc>
                <a:spcPct val="107000"/>
              </a:lnSpc>
              <a:buFont typeface="Symbol" panose="05050102010706020507" pitchFamily="18" charset="2"/>
              <a:buNone/>
            </a:pPr>
            <a:endParaRPr lang="en-GB" sz="12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200" b="1" dirty="0">
                <a:solidFill>
                  <a:srgbClr val="000000"/>
                </a:solidFill>
                <a:latin typeface="Roboto Light "/>
              </a:rPr>
              <a:t>It’s essential that students who might be eligible for the FSM application fee waiver do not enter any card details. </a:t>
            </a:r>
            <a:r>
              <a:rPr lang="en-GB" sz="1200" b="1" kern="0" dirty="0">
                <a:solidFill>
                  <a:srgbClr val="000000"/>
                </a:solidFill>
                <a:latin typeface="Roboto Light "/>
              </a:rPr>
              <a:t>Once you pay by card (even if eligible), this cannot be reversed; a fee waiver cannot be applied after the pay and submit process has been completed. </a:t>
            </a:r>
            <a:endParaRPr lang="en-GB" dirty="0"/>
          </a:p>
          <a:p>
            <a:endParaRPr lang="en-GB" dirty="0"/>
          </a:p>
          <a:p>
            <a:r>
              <a:rPr lang="en-GB" dirty="0"/>
              <a:t>All other students should pay by card. </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89</a:t>
            </a:fld>
            <a:endParaRPr lang="en-GB"/>
          </a:p>
        </p:txBody>
      </p:sp>
    </p:spTree>
    <p:extLst>
      <p:ext uri="{BB962C8B-B14F-4D97-AF65-F5344CB8AC3E}">
        <p14:creationId xmlns:p14="http://schemas.microsoft.com/office/powerpoint/2010/main" val="77525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t>The invoice option will only be available to students if the invoice or hybrid payment option has been selected in the adviser portal.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dirty="0">
                <a:solidFill>
                  <a:schemeClr val="accent1"/>
                </a:solidFill>
                <a:latin typeface="+mj-lt"/>
                <a:ea typeface="Roboto Light" panose="02000000000000000000" pitchFamily="2" charset="0"/>
                <a:cs typeface="Roboto Light" panose="02000000000000000000" pitchFamily="2" charset="0"/>
              </a:rPr>
              <a:t>UCAS will generate invoices as usual for all applications from your centre but will remove any confirmed FSM students who have answered ‘Yes’ in the ‘More about you’ section and you have agreed are eligible in the adviser portal. Students should use the ‘Apply with FSM Waiver option’</a:t>
            </a:r>
            <a:endParaRPr lang="en-GB" dirty="0"/>
          </a:p>
          <a:p>
            <a:pPr marL="0" indent="0" defTabSz="914400">
              <a:buFont typeface="Arial" panose="020B0604020202020204" pitchFamily="34" charset="0"/>
              <a:buNone/>
              <a:defRPr sz="1800" b="0" i="0" u="none" strike="noStrike" kern="0" cap="none" spc="0" baseline="0">
                <a:solidFill>
                  <a:srgbClr val="000000"/>
                </a:solidFill>
                <a:uFillTx/>
              </a:defRPr>
            </a:pPr>
            <a:endParaRPr lang="en-GB" sz="1200" b="1" dirty="0">
              <a:solidFill>
                <a:srgbClr val="000000"/>
              </a:solidFill>
              <a:latin typeface="Roboto Light "/>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dirty="0">
                <a:solidFill>
                  <a:srgbClr val="000000"/>
                </a:solidFill>
                <a:latin typeface="Roboto Light "/>
              </a:rPr>
              <a:t>It’s essential that students who might be eligible for the FSM application fee waiver do not enter any card details. </a:t>
            </a:r>
            <a:r>
              <a:rPr lang="en-GB" sz="1200" b="1" kern="0" dirty="0">
                <a:solidFill>
                  <a:srgbClr val="000000"/>
                </a:solidFill>
                <a:latin typeface="Roboto Light "/>
              </a:rPr>
              <a:t>Once you pay by card (even if eligible), this cannot be reversed; a fee waiver cannot be applied after the pay and submit process has been completed. </a:t>
            </a:r>
            <a:endParaRPr lang="en-GB" dirty="0"/>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90</a:t>
            </a:fld>
            <a:endParaRPr lang="en-GB"/>
          </a:p>
        </p:txBody>
      </p:sp>
    </p:spTree>
    <p:extLst>
      <p:ext uri="{BB962C8B-B14F-4D97-AF65-F5344CB8AC3E}">
        <p14:creationId xmlns:p14="http://schemas.microsoft.com/office/powerpoint/2010/main" val="3847868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93</a:t>
            </a:fld>
            <a:endParaRPr lang="en-GB"/>
          </a:p>
        </p:txBody>
      </p:sp>
    </p:spTree>
    <p:extLst>
      <p:ext uri="{BB962C8B-B14F-4D97-AF65-F5344CB8AC3E}">
        <p14:creationId xmlns:p14="http://schemas.microsoft.com/office/powerpoint/2010/main" val="453165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7</a:t>
            </a:fld>
            <a:endParaRPr lang="en-GB"/>
          </a:p>
        </p:txBody>
      </p:sp>
    </p:spTree>
    <p:extLst>
      <p:ext uri="{BB962C8B-B14F-4D97-AF65-F5344CB8AC3E}">
        <p14:creationId xmlns:p14="http://schemas.microsoft.com/office/powerpoint/2010/main" val="1318841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100" dirty="0">
                <a:effectLst/>
                <a:latin typeface="Aptos" panose="020B0004020202020204" pitchFamily="34" charset="0"/>
                <a:ea typeface="Aptos" panose="020B0004020202020204" pitchFamily="34" charset="0"/>
                <a:cs typeface="Arial" panose="020B0604020202020204" pitchFamily="34" charset="0"/>
              </a:rPr>
              <a:t>AN IMPORTANT MESSAGE FOR YOUR STUDENTS</a:t>
            </a:r>
            <a:endParaRPr lang="en-GB" sz="12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Arial" panose="020B0604020202020204" pitchFamily="34" charset="0"/>
              </a:rPr>
              <a:t>If you don’t reply to your offers on or before the reply date shown in your application UCAS will decline them on your behalf (often referred to as declined by default [DBD]). This means you will lose all your offers. </a:t>
            </a:r>
          </a:p>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Arial" panose="020B0604020202020204" pitchFamily="34" charset="0"/>
              </a:rPr>
              <a:t>*Please note dates on screens are for illustrative purposes only; please check all dates and deadlines. </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96</a:t>
            </a:fld>
            <a:endParaRPr lang="en-GB"/>
          </a:p>
        </p:txBody>
      </p:sp>
    </p:spTree>
    <p:extLst>
      <p:ext uri="{BB962C8B-B14F-4D97-AF65-F5344CB8AC3E}">
        <p14:creationId xmlns:p14="http://schemas.microsoft.com/office/powerpoint/2010/main" val="2927248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Roboto Light "/>
                <a:ea typeface="Roboto Light" panose="02000000000000000000" pitchFamily="2" charset="0"/>
                <a:cs typeface="Roboto Light" panose="02000000000000000000" pitchFamily="2" charset="0"/>
              </a:rPr>
              <a:t>www.ucas.com/applying/after-you-apply/making-changes-your-application-after-you-apply</a:t>
            </a:r>
            <a:endParaRPr lang="en-GB" dirty="0"/>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98</a:t>
            </a:fld>
            <a:endParaRPr lang="en-GB"/>
          </a:p>
        </p:txBody>
      </p:sp>
    </p:spTree>
    <p:extLst>
      <p:ext uri="{BB962C8B-B14F-4D97-AF65-F5344CB8AC3E}">
        <p14:creationId xmlns:p14="http://schemas.microsoft.com/office/powerpoint/2010/main" val="1901227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Important: once a choice has been substituted it cannot be changed back. </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99</a:t>
            </a:fld>
            <a:endParaRPr lang="en-GB"/>
          </a:p>
        </p:txBody>
      </p:sp>
    </p:spTree>
    <p:extLst>
      <p:ext uri="{BB962C8B-B14F-4D97-AF65-F5344CB8AC3E}">
        <p14:creationId xmlns:p14="http://schemas.microsoft.com/office/powerpoint/2010/main" val="4021398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kern="100" dirty="0">
                <a:effectLst/>
                <a:latin typeface="Aptos" panose="020B0004020202020204" pitchFamily="34" charset="0"/>
                <a:ea typeface="Aptos" panose="020B0004020202020204" pitchFamily="34" charset="0"/>
                <a:cs typeface="Arial" panose="020B0604020202020204" pitchFamily="34" charset="0"/>
              </a:rPr>
              <a:t>AN IMPORTANT MESSAGE FOR YOUR STUDENTS</a:t>
            </a:r>
            <a:endParaRPr lang="en-GB" sz="12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Arial" panose="020B0604020202020204" pitchFamily="34" charset="0"/>
              </a:rPr>
              <a:t>If you don’t reply to your offers on or before the reply date shown in your application UCAS will decline them on your behalf (often referred to as declined by default [DBD]). This means you will lose all your offers. </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106</a:t>
            </a:fld>
            <a:endParaRPr lang="en-GB"/>
          </a:p>
        </p:txBody>
      </p:sp>
    </p:spTree>
    <p:extLst>
      <p:ext uri="{BB962C8B-B14F-4D97-AF65-F5344CB8AC3E}">
        <p14:creationId xmlns:p14="http://schemas.microsoft.com/office/powerpoint/2010/main" val="2780373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dirty="0">
                <a:solidFill>
                  <a:srgbClr val="333333"/>
                </a:solidFill>
                <a:effectLst/>
                <a:latin typeface="Roboto" panose="02000000000000000000" pitchFamily="2" charset="0"/>
              </a:rPr>
              <a:t>If you change your mind about applying, you can cancel your application and request a refund </a:t>
            </a:r>
            <a:r>
              <a:rPr lang="en-GB" b="1" i="0" dirty="0">
                <a:solidFill>
                  <a:srgbClr val="333333"/>
                </a:solidFill>
                <a:effectLst/>
                <a:latin typeface="Roboto" panose="02000000000000000000" pitchFamily="2" charset="0"/>
              </a:rPr>
              <a:t>within 14 days of applying</a:t>
            </a:r>
            <a:r>
              <a:rPr lang="en-GB" b="0" i="0" dirty="0">
                <a:solidFill>
                  <a:srgbClr val="333333"/>
                </a:solidFill>
                <a:effectLst/>
                <a:latin typeface="Roboto" panose="02000000000000000000" pitchFamily="2" charset="0"/>
              </a:rPr>
              <a:t> (Please check the date in your welcome email to verify when you sent your application). </a:t>
            </a:r>
          </a:p>
          <a:p>
            <a:pPr algn="l">
              <a:buNone/>
            </a:pPr>
            <a:endParaRPr lang="en-GB" b="0" i="0" dirty="0">
              <a:solidFill>
                <a:srgbClr val="333333"/>
              </a:solidFill>
              <a:effectLst/>
              <a:latin typeface="Roboto" panose="02000000000000000000" pitchFamily="2" charset="0"/>
            </a:endParaRPr>
          </a:p>
          <a:p>
            <a:pPr algn="l"/>
            <a:r>
              <a:rPr lang="en-GB" b="0" i="0" dirty="0">
                <a:solidFill>
                  <a:srgbClr val="333333"/>
                </a:solidFill>
                <a:effectLst/>
                <a:latin typeface="Roboto" panose="02000000000000000000" pitchFamily="2" charset="0"/>
              </a:rPr>
              <a:t>If it has been </a:t>
            </a:r>
            <a:r>
              <a:rPr lang="en-GB" b="1" i="0" dirty="0">
                <a:solidFill>
                  <a:srgbClr val="333333"/>
                </a:solidFill>
                <a:effectLst/>
                <a:latin typeface="Roboto" panose="02000000000000000000" pitchFamily="2" charset="0"/>
              </a:rPr>
              <a:t>more than 14 days</a:t>
            </a:r>
            <a:r>
              <a:rPr lang="en-GB" b="0" i="0" dirty="0">
                <a:solidFill>
                  <a:srgbClr val="333333"/>
                </a:solidFill>
                <a:effectLst/>
                <a:latin typeface="Roboto" panose="02000000000000000000" pitchFamily="2" charset="0"/>
              </a:rPr>
              <a:t> since you submitted your application, you can completely withdraw it in your UCAS Hub until you have firmly accepted an unconditional offer, or your conditional offer is confirmed. Please note: If you completely withdraw your application you cannot reapply in the same cycle.</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109</a:t>
            </a:fld>
            <a:endParaRPr lang="en-GB"/>
          </a:p>
        </p:txBody>
      </p:sp>
    </p:spTree>
    <p:extLst>
      <p:ext uri="{BB962C8B-B14F-4D97-AF65-F5344CB8AC3E}">
        <p14:creationId xmlns:p14="http://schemas.microsoft.com/office/powerpoint/2010/main" val="35819186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1F2834"/>
                </a:solidFill>
                <a:latin typeface="Roboto Light "/>
                <a:hlinkClick r:id="rId3"/>
              </a:rPr>
              <a:t>www.ucas.com/applying/after-you-apply/types-undergraduate-offers/extra-choices</a:t>
            </a:r>
            <a:r>
              <a:rPr lang="en-GB" sz="1200" dirty="0">
                <a:solidFill>
                  <a:srgbClr val="1F2834"/>
                </a:solidFill>
                <a:latin typeface="Roboto Light "/>
              </a:rPr>
              <a:t> </a:t>
            </a:r>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111</a:t>
            </a:fld>
            <a:endParaRPr lang="en-GB"/>
          </a:p>
        </p:txBody>
      </p:sp>
    </p:spTree>
    <p:extLst>
      <p:ext uri="{BB962C8B-B14F-4D97-AF65-F5344CB8AC3E}">
        <p14:creationId xmlns:p14="http://schemas.microsoft.com/office/powerpoint/2010/main" val="3757527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Segoe UI" panose="020B0502040204020203" pitchFamily="34" charset="0"/>
              </a:rPr>
              <a:t>IMPORTANT: Once you add a choice in Extra it's locked for 21 days or until the university or college makes a decision, whichever's first.</a:t>
            </a:r>
          </a:p>
          <a:p>
            <a:endParaRPr lang="en-GB" sz="1200" dirty="0">
              <a:effectLst/>
              <a:latin typeface="Segoe UI" panose="020B0502040204020203" pitchFamily="34" charset="0"/>
            </a:endParaRPr>
          </a:p>
          <a:p>
            <a:r>
              <a:rPr lang="en-GB" dirty="0"/>
              <a:t>For advice in Clearing see: www.ucas.com/applying/after-you-apply/clearing-and-results-day/what-clearing</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112</a:t>
            </a:fld>
            <a:endParaRPr lang="en-GB"/>
          </a:p>
        </p:txBody>
      </p:sp>
    </p:spTree>
    <p:extLst>
      <p:ext uri="{BB962C8B-B14F-4D97-AF65-F5344CB8AC3E}">
        <p14:creationId xmlns:p14="http://schemas.microsoft.com/office/powerpoint/2010/main" val="3749568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16</a:t>
            </a:fld>
            <a:endParaRPr lang="en-GB"/>
          </a:p>
        </p:txBody>
      </p:sp>
    </p:spTree>
    <p:extLst>
      <p:ext uri="{BB962C8B-B14F-4D97-AF65-F5344CB8AC3E}">
        <p14:creationId xmlns:p14="http://schemas.microsoft.com/office/powerpoint/2010/main" val="712544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17</a:t>
            </a:fld>
            <a:endParaRPr lang="en-GB"/>
          </a:p>
        </p:txBody>
      </p:sp>
    </p:spTree>
    <p:extLst>
      <p:ext uri="{BB962C8B-B14F-4D97-AF65-F5344CB8AC3E}">
        <p14:creationId xmlns:p14="http://schemas.microsoft.com/office/powerpoint/2010/main" val="3879668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28</a:t>
            </a:fld>
            <a:endParaRPr lang="en-US"/>
          </a:p>
        </p:txBody>
      </p:sp>
    </p:spTree>
    <p:extLst>
      <p:ext uri="{BB962C8B-B14F-4D97-AF65-F5344CB8AC3E}">
        <p14:creationId xmlns:p14="http://schemas.microsoft.com/office/powerpoint/2010/main" val="259926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dirty="0">
                <a:solidFill>
                  <a:srgbClr val="333333"/>
                </a:solidFill>
                <a:effectLst/>
                <a:latin typeface="Roboto" panose="02000000000000000000" pitchFamily="2" charset="0"/>
              </a:rPr>
              <a:t>Some courses are only available to students with UK nationality. The information you provide will: </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determine your eligibility, </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determine the fees you need to pay,</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help the university or college to assist you with the visa application process, if required. </a:t>
            </a:r>
          </a:p>
          <a:p>
            <a:pPr algn="l"/>
            <a:r>
              <a:rPr lang="en-GB" b="0" i="0" dirty="0">
                <a:solidFill>
                  <a:srgbClr val="333333"/>
                </a:solidFill>
                <a:effectLst/>
                <a:latin typeface="Roboto" panose="02000000000000000000" pitchFamily="2" charset="0"/>
              </a:rPr>
              <a:t>If any of this information changes after you have applied, contact your chosen universities and colleges immediately.</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29</a:t>
            </a:fld>
            <a:endParaRPr lang="en-GB"/>
          </a:p>
        </p:txBody>
      </p:sp>
    </p:spTree>
    <p:extLst>
      <p:ext uri="{BB962C8B-B14F-4D97-AF65-F5344CB8AC3E}">
        <p14:creationId xmlns:p14="http://schemas.microsoft.com/office/powerpoint/2010/main" val="1485135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Please check that the names you have provided in the Personal details section match what’s on your passport.</a:t>
            </a:r>
          </a:p>
          <a:p>
            <a:pPr marL="171450" indent="-171450" algn="l">
              <a:buFont typeface="Arial" panose="020B0604020202020204" pitchFamily="34" charset="0"/>
              <a:buChar char="•"/>
            </a:pPr>
            <a:r>
              <a:rPr lang="en-GB" b="0" i="0" dirty="0">
                <a:solidFill>
                  <a:srgbClr val="333333"/>
                </a:solidFill>
                <a:effectLst/>
                <a:latin typeface="Roboto" panose="02000000000000000000" pitchFamily="2" charset="0"/>
              </a:rPr>
              <a:t>If you have more than one passport, give the details of the passport you intend to use to enter the UK for the purpose of studying your course.</a:t>
            </a:r>
          </a:p>
          <a:p>
            <a:endParaRPr lang="en-GB" dirty="0"/>
          </a:p>
        </p:txBody>
      </p:sp>
      <p:sp>
        <p:nvSpPr>
          <p:cNvPr id="4" name="Slide Number Placeholder 3"/>
          <p:cNvSpPr>
            <a:spLocks noGrp="1"/>
          </p:cNvSpPr>
          <p:nvPr>
            <p:ph type="sldNum" sz="quarter" idx="5"/>
          </p:nvPr>
        </p:nvSpPr>
        <p:spPr/>
        <p:txBody>
          <a:bodyPr/>
          <a:lstStyle/>
          <a:p>
            <a:fld id="{7C3576D8-4018-45A8-925F-D7237F01CFE8}" type="slidenum">
              <a:rPr lang="en-GB" smtClean="0"/>
              <a:t>30</a:t>
            </a:fld>
            <a:endParaRPr lang="en-GB"/>
          </a:p>
        </p:txBody>
      </p:sp>
    </p:spTree>
    <p:extLst>
      <p:ext uri="{BB962C8B-B14F-4D97-AF65-F5344CB8AC3E}">
        <p14:creationId xmlns:p14="http://schemas.microsoft.com/office/powerpoint/2010/main" val="1871910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sv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sv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sv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sv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sv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sv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sv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6.sv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1.sv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sv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30468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70290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47899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6817733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6649959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7868064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00AEEF"/>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391374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4FCBF72C-3414-1896-B1E5-A1532D62B37D}"/>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40706830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3552899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4906B97F-3033-3B79-6755-6291075FCFD3}"/>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A989D760-C347-0B14-29EC-07A293392DE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7C2E0BC9-4628-1B73-1CE5-C903F512BF75}"/>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D734DA3F-F07E-1F25-EFF0-1E26B2BA3C1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BC8E0FAF-18D7-3443-4A37-D480841ED71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74433506-CE9C-2FEB-27BD-F6A2A54A56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5650202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00AEEF"/>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1630257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491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492488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849635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053408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377779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108726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3173913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636257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2BE9B2FB-2145-6343-30A0-E137726E7361}"/>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BD800045-D3D8-6FF0-2A36-8939C06C8C9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4E40C1AC-33D2-2F53-FD26-3BAFDD1AD5F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87D7DE66-603E-1222-D359-339CBFB7D785}"/>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3FC556A0-7E46-E48D-2F90-DD158844B19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1BBA7DB1-749E-181A-97A0-F450A6C1172F}"/>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0FC88736-2D98-5EBF-5AB6-FDFD889C2E4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1BB33B82-0ED1-68BF-89ED-ED75297BFE8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71D689A3-9D1D-C93C-85D8-B412DBF82D0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7563658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00AEEF"/>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78C720ED-A334-A1B9-75FD-093AC59A530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B49FE466-F8DA-3D7C-9DA0-02DD0DB0F62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1957890A-8276-EDE7-A62A-D2AB8C81D57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850378AC-02F1-BACD-96C4-3E85E4CA63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B229E8C9-3B66-5DE2-606C-7F9FA8083D3F}"/>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5FE9EA4A-1111-5823-50D7-3799049E77F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810024E4-AD3E-3492-C4C6-61350A1376A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76CE2C0C-4F8B-95E4-A2A1-374F8A1B9177}"/>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61CC4419-B046-3302-6D1B-7A46EF0FBF8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7880910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29831519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4857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67234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1480056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32145575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911547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00AEE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4048468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19430484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25830046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Rectangle 16">
            <a:extLst>
              <a:ext uri="{FF2B5EF4-FFF2-40B4-BE49-F238E27FC236}">
                <a16:creationId xmlns:a16="http://schemas.microsoft.com/office/drawing/2014/main" id="{A7B40F8C-E037-100F-03C5-AA44AEBBCFAD}"/>
              </a:ext>
            </a:extLst>
          </p:cNvPr>
          <p:cNvSpPr/>
          <p:nvPr userDrawn="1"/>
        </p:nvSpPr>
        <p:spPr>
          <a:xfrm>
            <a:off x="17231360" y="1890762"/>
            <a:ext cx="13370560" cy="1451667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Open quotation mark with solid fill">
            <a:extLst>
              <a:ext uri="{FF2B5EF4-FFF2-40B4-BE49-F238E27FC236}">
                <a16:creationId xmlns:a16="http://schemas.microsoft.com/office/drawing/2014/main" id="{9A60D768-06A9-48A9-B3C8-C7B895A42C8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9" name="Graphic 18" descr="Open quotation mark with solid fill">
            <a:extLst>
              <a:ext uri="{FF2B5EF4-FFF2-40B4-BE49-F238E27FC236}">
                <a16:creationId xmlns:a16="http://schemas.microsoft.com/office/drawing/2014/main" id="{1C3525FD-4EE2-8D58-E369-575C51ED3E2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21" name="Text Placeholder 8">
            <a:extLst>
              <a:ext uri="{FF2B5EF4-FFF2-40B4-BE49-F238E27FC236}">
                <a16:creationId xmlns:a16="http://schemas.microsoft.com/office/drawing/2014/main" id="{33288DC8-80D0-93F5-AEAD-F4A87F5D40DB}"/>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4408356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0861261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685953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57BF93"/>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06407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810834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175105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57BF9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6317184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067168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57BF9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982354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8031078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21715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7037315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404309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782696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60197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8476081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049676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2525663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2103825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836979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8190561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57BF93"/>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5899774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8AAA64B4-44B6-18C9-FBD7-0E4BD3502F4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41523142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184148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466BDE5B-D6D1-89BF-FFE4-2CA5DF40E9A6}"/>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C228A56B-23B4-A46F-7395-3A2B89BCB328}"/>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462C9BBD-243C-F662-111D-CFD51A08E2D7}"/>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FFD4C44C-DBF2-489B-C68A-48579D0B7512}"/>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22F1040B-2A84-1BB6-A949-8A8399905A20}"/>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922BB84A-E6CF-CC2D-5518-C42DE38480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14891104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57BF93"/>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85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303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081936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195965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01587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248203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251387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216333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167173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2070898-8927-8F50-DAD6-EB812D1BA1F2}"/>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6189F164-A6AD-50FE-24E9-54EBCDEE70A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1315B97A-3AD0-8325-C34C-A70C36E3985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6AAE1449-E48F-E4E7-19F1-A54AA3B8841D}"/>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BEE69AD-F288-8DDA-4297-83F2335DC210}"/>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5133F5D3-3ACE-C46F-3135-2847662D271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1E70F308-54DA-309D-DAB5-5C7A7C517ED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19E2602B-1602-3F3D-9F17-5836C25D4BFC}"/>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42C29AEE-F3C0-78E5-847B-6431A6BC35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41253457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57BF93"/>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B2BD52F4-A140-C746-B35A-A93506D4720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4FD59C46-ED6A-855F-9044-E24F5FD4320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35A0B931-8722-4EF2-E5F9-42D2C46B37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F509B20E-6A5B-5C70-D79D-720D7C382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9E96E75-C788-A51B-3DF3-01C4D3569B72}"/>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E325806F-E0FD-8E47-4F12-3FCF7551264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7B29B385-0088-749D-BB92-93827881B2C5}"/>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20F04826-DCEB-5AC0-4DC9-8F05571F4FF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0D978047-250D-FB62-914A-6BA53E8BAE2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2959338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2438695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4476888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152263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27869563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14518133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3245425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57BF9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1356119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18203360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32758725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7531F1F6-238C-6194-F821-00C53A5980F2}"/>
              </a:ext>
            </a:extLst>
          </p:cNvPr>
          <p:cNvSpPr/>
          <p:nvPr userDrawn="1"/>
        </p:nvSpPr>
        <p:spPr>
          <a:xfrm>
            <a:off x="17231360" y="1890762"/>
            <a:ext cx="13370560" cy="1451667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C5222F3E-94A2-1DD0-4CFF-4C8000ECFD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7C498BDC-DF6C-1489-3EA7-22C303F2E7F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7E41036D-4C5A-6CD7-2BD7-76E57252B5B5}"/>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33245272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2973400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832967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8156843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706CB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259583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5885493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706CB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8063603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216087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706CB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085830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2220789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083439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078451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18643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3750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ED288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4049394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231087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823228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298993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2231415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777383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0554030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706CB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8287002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129927DE-C769-8649-4C58-22A7B8B76B6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4909688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61776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FF1B7168-5EDF-FB00-F8AD-1EC811F737F7}"/>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C0D56C11-BA09-3FB6-C577-DA670421D947}"/>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B62E16C0-351E-ADD6-741A-B5A66D7D8CE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61E016A-1FD8-42C8-E34E-11CD27DF4FE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11CC6C72-61F6-83BA-B86A-90452BC4F1E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C8CA1303-645E-2DEC-2906-3840B397B72F}"/>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3558999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140841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706CB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8560638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468629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432998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9871641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7344890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243638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4364967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697671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0BDB9FAC-4EA5-91E1-D557-75735A714C6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66834388-67FB-5B79-C7E2-8E0D0FBFD4E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A3FFB076-175D-7B51-3D5F-77318B6FCB7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C5342441-F3C6-CC08-5E04-E501EDED0F6F}"/>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A2F26C7B-50DE-D057-2090-4BFCE3D041D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6E786F64-02AD-19ED-F84C-F422A08A722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A7D4B3A3-4A06-88B8-9078-6C04207F57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ABF4F9A5-2015-E3F8-2C4F-C7796C5C6AB8}"/>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DF9D25D3-9194-5CF0-D2D9-1D987CBEF17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6848003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706CB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659B242-5545-2634-A277-49DC94EDCB7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A9767006-8F9D-826F-6088-95A52A0BCFE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B43DB87C-68A8-B9A7-7E45-729A185BE610}"/>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46D89EE2-833C-726E-F542-3BFC380B60C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334899AA-7534-2DF3-5D22-B3242EF45FF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EA40D1E0-DF9A-CBFB-CFD5-79E8139C081C}"/>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866F45BF-31A2-6E8A-2972-9C102683B59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1AF958C-0C54-A106-6B02-2413F9AD9B6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EE98D67F-17FC-53B7-56C5-F3DD8D0D741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2674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ED288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73081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25499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48494946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194929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8369931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33542472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2360668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706CB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3723011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29086966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19311500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946CEDD9-0841-FA02-88AB-19787EACBD9A}"/>
              </a:ext>
            </a:extLst>
          </p:cNvPr>
          <p:cNvSpPr/>
          <p:nvPr userDrawn="1"/>
        </p:nvSpPr>
        <p:spPr>
          <a:xfrm>
            <a:off x="17231360" y="1890762"/>
            <a:ext cx="13370560" cy="1451667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6A0BD1AF-AF80-92CC-547F-45435586B30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759506EE-E0E3-7468-083E-6C2B027DA7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0271418E-070F-3ED8-0942-68431797925A}"/>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31526580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2262007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3048473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638486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2BCBC"/>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652418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8075748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2BCBC"/>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8103300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8626112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2BCBC"/>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9344998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4181502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990998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168182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469245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ED288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365438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1725931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6756455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9194011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4887065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9505329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7682952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58702120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2BCBC"/>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8426047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F7A4DB77-F000-A15D-719D-8BF799CD535C}"/>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8175202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230969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093871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57538818-134E-7353-6D20-8F38A08AE0EC}"/>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5D2B10F7-D197-8CA1-27DF-8C13B777F46A}"/>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A1267C26-5E36-886D-4D85-4E520721134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AAAE941F-90CB-FD6C-94C8-9452CC62025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01DA6EDB-3A8B-A37D-6C0A-CC0B93A76A4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0D6A0B84-28D4-AAF2-BA28-154353B54E5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358081109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5BCBC"/>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4930986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171439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558898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680050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825081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025931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7345532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9981338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475BF07E-1BFE-860E-620B-69072B2D4BD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C8A20D56-956D-E849-915E-2F58797EF0B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12C9C898-43DE-053B-C784-4C16B872FC6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B27B2671-0A6A-9328-212E-B551B00DD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FE5581E-65FC-30DE-8CC3-4031586E249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33834F92-0CB8-EEAD-86D9-3303BB652E6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565CE5A3-197A-F493-CA60-E96DF35EDEEC}"/>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CECA825C-8C7C-E5CA-CA81-D5659D2BCC65}"/>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C840A421-5C52-6509-1624-564806D11B5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188359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545234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2BCBC"/>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27F93B26-2C72-83F1-0F5F-A4206C8C94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37D67560-0BD8-45EB-3C08-0A7087F4DC36}"/>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3777CA4D-4570-A6B2-4D82-29EBA3BA3A3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55F811B0-8A93-D2BA-78AD-BD6FFA6E5366}"/>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1F29C7E2-2D14-A2FE-905C-3CFE5B76071C}"/>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B76636DC-4D7E-155F-F67A-24B351D46E6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115A5CAF-E379-87A6-97CD-76D6B97501C2}"/>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9EB33DB-E3D9-B3F1-5383-7E25C34E22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B38AD061-9A46-2323-AC2E-A560A006A80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34627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40291164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8965497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20334445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242392715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600217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2BCB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4462148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357085261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300915090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7F7E93B6-1F77-4447-EE76-112BBE8DC4AB}"/>
              </a:ext>
            </a:extLst>
          </p:cNvPr>
          <p:cNvSpPr/>
          <p:nvPr userDrawn="1"/>
        </p:nvSpPr>
        <p:spPr>
          <a:xfrm>
            <a:off x="17231360" y="1890762"/>
            <a:ext cx="13370560" cy="14516678"/>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169DE37F-C9FC-DE7C-5A72-41C4DB7FC24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D72D4F13-87DD-F337-807F-EF4F4663365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12440A9A-19B8-6DF9-AB9B-6ECC37CBDAB5}"/>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23017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430831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27869186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8564398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81299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66579024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2201847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81299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0011461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844189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81299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298609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460736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2422366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552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r>
              <a:rPr lang="en-US"/>
              <a:t>Click icon to add table</a:t>
            </a:r>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848167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8065833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547825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6142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211770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78507223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1013497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0356000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9870841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812990"/>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78885981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16685A45-B83C-39E5-9CCF-7AF69E3905A8}"/>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342996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r>
              <a:rPr lang="en-US"/>
              <a:t>Click icon to add table</a:t>
            </a:r>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026680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11358029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2E6BF74B-8B7F-3AAC-7C27-F3C168DD2480}"/>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B97A7D18-B796-68D1-F752-5ED19B696FCD}"/>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2A6AAEE4-15A6-8AEE-8281-E1F30AD0079D}"/>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6D93BA2-0F4B-06A9-C2A0-AADE8B3F06A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A5C0F1BE-56FA-D48B-BB41-41C9F1AD658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62436D35-23AF-875A-B3FE-ABA92E4E500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40274212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81299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780213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947561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072446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5528543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0293817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5402193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98875909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998417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r>
              <a:rPr lang="en-US"/>
              <a:t>Click icon to add chart</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504318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4ECC96ED-C216-FF69-370E-3C4DA20849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2ABCF70B-2FFB-9542-F1EF-7BB38CBDD1F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329FCFD4-0790-2E03-3A23-51122F3579D4}"/>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A6F230CC-341E-308F-DA18-7DBD7EC7778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9E8B79C7-57CD-BADA-BBA7-A02B1FA75EC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3BD9ECF4-2FEF-B2DC-5B49-BB549833B60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219760DC-DE69-8F54-F3E1-20199984A76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C4918A47-BA85-0471-F60E-FB4DA938B6C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A9B69861-DB10-CF79-A227-95685CBC3F82}"/>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4386154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812990"/>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2114248-53AB-39AA-F202-54F5A14ABE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6827A9DC-6E0A-DC98-A865-7D548580059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E9B2E85C-38EE-0D60-9653-395966E558E9}"/>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E8036D7C-BA2F-7928-1C1A-C67D69C666B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9E836C69-757B-6164-83E7-C45B8D1C5D3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7194BBD3-DA69-5969-BD74-44101CF3EE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28BB25F1-A89A-7E85-BB6C-CA88E108C89F}"/>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2FC1C5E-5B7C-0D43-510A-3F7616B918A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2E8CCA6D-36E6-CA6F-B413-21F894D9C15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294648945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35963563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035493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solidFill>
                <a:schemeClr val="bg1"/>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65392120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84830616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0934968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81299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0837755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190910457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1363823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r>
              <a:rPr lang="en-US"/>
              <a:t>Click icon to add chart</a:t>
            </a:r>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98918409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327115DE-388C-F6E0-C8F2-3D31FDB56ABD}"/>
              </a:ext>
            </a:extLst>
          </p:cNvPr>
          <p:cNvSpPr/>
          <p:nvPr userDrawn="1"/>
        </p:nvSpPr>
        <p:spPr>
          <a:xfrm>
            <a:off x="17231360" y="1890762"/>
            <a:ext cx="13370560" cy="1451667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8693E85B-1211-E8D6-0A8A-D9B4632E835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D3256456-FDB4-DC79-08E8-F33DDAE0E61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DF48FF59-88E2-0D0D-2280-65A47EAE4314}"/>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14481306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71329824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732444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0BED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9118802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869833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0BED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42603740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5214630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0BED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73638810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324893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8073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089161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6909256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2505557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879074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953703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625560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3788871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79184672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9644550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6065579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61078333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0BED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684565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ED288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2E838C1-6504-2127-5201-19A318B9215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C2C105BF-4436-E8BA-73F6-6CA42348C64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6B3B0880-5A12-AEFF-ABFA-2CD999EEFB3E}"/>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F61A3C1C-8089-3EA0-5B0C-7666F0FB4918}"/>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5A897D7F-4986-D416-E3CE-B57A202957B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F5FD9E6F-DA1E-D5C6-939F-F8AB2E70141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2BF7306F-3C53-21ED-31E5-34BAB3140C6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F12B2731-D25D-6028-AEF0-2223105A673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BC3C8FEA-16CF-9151-048A-DC31E38839EE}"/>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3019088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9434DA8B-62E3-D2B0-7662-818443C75C07}"/>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341807988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341826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A4CB5C8C-CA3D-2C8C-7107-61BD5978468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CB7F4416-64F5-C175-34DE-F7E23D51E6BB}"/>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B873254F-396A-6246-25F6-30AABB03A40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57D625BD-AEB6-0156-EEF0-A817418FA7AD}"/>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DC8E5FF2-3390-FFDE-09EE-E7F5CB4008C6}"/>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3F0C03F4-85E2-092A-EA32-B95BBC1C39B6}"/>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340772619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0BED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3631823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2657937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9348579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45783948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2943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82470254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279709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905780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8133901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E9784150-10B3-8A99-D17F-6D879295E7A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2" name="Text Placeholder 16">
            <a:extLst>
              <a:ext uri="{FF2B5EF4-FFF2-40B4-BE49-F238E27FC236}">
                <a16:creationId xmlns:a16="http://schemas.microsoft.com/office/drawing/2014/main" id="{95AAA583-789A-8A75-7A3A-159242A1B82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2D89C59A-342A-BA4B-D5A2-5CB38A1A1BF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3E70334B-C0E9-6113-F219-89B89FDCC203}"/>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BD36BDB-0E27-DC35-9805-2A2A93575A1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9D318985-8F21-F543-F3FA-FB165D2B18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FA3A96A5-B1F6-E032-57BA-D0C50B994554}"/>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76D576B6-A6F7-C1AA-5C71-66D539F802D3}"/>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FBF47245-F59D-1FA7-A2A4-87DA7EFF3C2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89813322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0BED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A069880-3AD9-1585-6DA4-652043D45BA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CB477846-5BE5-F45A-73FB-A7E6C9C21743}"/>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215915A5-CC1D-AB05-1258-7A1EBC3F343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4911B0AF-0AFA-DD89-0B51-35121F417454}"/>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AFDBF712-7828-ABAA-E57E-EF06BD17320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4A2C05F1-4091-6D86-6909-037C9BA3BE2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C71A9E51-4B09-A1F2-08D3-FD461836D4D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A7016DCC-9A63-7A82-7423-5584F75491C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FEA0F32A-DD0A-376B-E297-854EA4FC7B0C}"/>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13181748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395762837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2174024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20278334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26320190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13829720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0BED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4615389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3215636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dirty="0"/>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1026180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24271110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3B8BA5E2-8366-CAEC-9ED0-CEFEB9C2A84F}"/>
              </a:ext>
            </a:extLst>
          </p:cNvPr>
          <p:cNvSpPr/>
          <p:nvPr userDrawn="1"/>
        </p:nvSpPr>
        <p:spPr>
          <a:xfrm>
            <a:off x="17231360" y="1890762"/>
            <a:ext cx="13370560" cy="1451667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4C44085C-40E2-633C-827B-459283D57A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8AF62120-0D57-414E-E3CD-78F594E7A67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F512EA67-6DE4-6408-518B-22152351FF0C}"/>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320056113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79313655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198247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BFD73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140360835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94279519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BFD7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84739852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236997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BFD73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0110326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26308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01565746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7268580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1449018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2758916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83348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7024105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81136652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3315024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0822572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71574076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817754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US"/>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7798020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BFD730"/>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30253912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4F551956-F4EC-3683-0D3C-4E6195AF210F}"/>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268776968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5422598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67D2E8EE-B8CE-B251-22FC-7CF3170107A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6A4ED7DC-0032-5D3F-B98C-D96A6B198EB5}"/>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B7E9761F-9266-5E02-B9B2-5853B310EBD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8D503D8A-C83A-12E1-1276-AD483228188F}"/>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21AA257C-FA49-1D86-6BB9-97E8406DDC74}"/>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1713669D-7A73-492D-D175-1F29250F0E91}"/>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134604945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BFD73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05A90337-9819-D874-9EAA-251BBBAE965C}"/>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0785971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0055395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8218071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2039215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3469705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15300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US"/>
              <a:t>Click to edit Master title style</a:t>
            </a:r>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21083371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13724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9403849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2B35298E-5333-3CCC-B37F-5F80D4ACF4E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2" name="Text Placeholder 16">
            <a:extLst>
              <a:ext uri="{FF2B5EF4-FFF2-40B4-BE49-F238E27FC236}">
                <a16:creationId xmlns:a16="http://schemas.microsoft.com/office/drawing/2014/main" id="{40843F97-5824-B97B-1E5A-BF22C8B7BF2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19DEF7B1-4D0D-8D7D-7EFC-1452DB6E90AB}"/>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71A30612-12EF-1AC7-D63D-C4872B330AF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2564A025-9B8B-32F1-1C45-5D5B0000B29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222D5C61-3A39-2CB1-3999-665536EDA3E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DE93A879-5BC4-6E4C-37DC-72C43F521C5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92CB01E4-FAC9-C358-A4D1-21AA1982FCE2}"/>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5E95288D-9D59-29E4-56B5-06EC39E3816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12368832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BFD73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FEF6D8BB-CFCE-1FF6-5AF6-568493FE4CA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C8C2E00E-175D-4286-7565-C1B7D14AB6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B3990DC0-4454-7E9B-25D3-95A4C72718E3}"/>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76EE8074-FE45-7A15-EBD2-E54F8E27B632}"/>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147E1D86-0D8A-B5A6-71CA-82C38848A264}"/>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17E950D7-F217-3B25-9A78-4592687F90E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31B38879-9DF7-FCD2-444C-69EFE49B3A7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70692E5C-4358-C956-86FE-F58250DD07B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04D71FDA-F724-02A1-A234-A11A779A1F4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406814263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149089599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64624011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62135648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78419821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5730397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BFD73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004075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ED288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dirty="0"/>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87727081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dirty="0"/>
              <a:t>Icon</a:t>
            </a:r>
          </a:p>
        </p:txBody>
      </p:sp>
    </p:spTree>
    <p:extLst>
      <p:ext uri="{BB962C8B-B14F-4D97-AF65-F5344CB8AC3E}">
        <p14:creationId xmlns:p14="http://schemas.microsoft.com/office/powerpoint/2010/main" val="140413853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321733800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AD9F9456-ACCA-559D-0C1A-D4EDAE39C9EC}"/>
              </a:ext>
            </a:extLst>
          </p:cNvPr>
          <p:cNvSpPr/>
          <p:nvPr userDrawn="1"/>
        </p:nvSpPr>
        <p:spPr>
          <a:xfrm>
            <a:off x="17231360" y="1890762"/>
            <a:ext cx="13370560" cy="1451667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733B7FB7-C174-C791-EEEE-318175BA0E5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F7BD327C-CE3A-D6F7-B244-98DDCB751B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6" name="Text Placeholder 8">
            <a:extLst>
              <a:ext uri="{FF2B5EF4-FFF2-40B4-BE49-F238E27FC236}">
                <a16:creationId xmlns:a16="http://schemas.microsoft.com/office/drawing/2014/main" id="{0B50B032-BC7C-34A3-420F-C84C7C4070C1}"/>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58099187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54422199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8381396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CAF17"/>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369537729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55311589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CAF1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2074330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77128538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CAF17"/>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97424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280404785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1961986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85095556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4550267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10312627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10043339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4184064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5509693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5725676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501670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800895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1149357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72607084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CAF17"/>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60810856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E139EEC0-67C7-E0A0-09D5-BB9F08A9656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62560945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029503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F7BBFDE5-3785-FD66-BD30-17F6536F8F0F}"/>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FC8E4732-A675-4837-80E0-340288CDD210}"/>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54C14A2E-2A09-795D-2920-50A20ACDED8B}"/>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DBA8C73-86F9-D652-5341-1EC5561026F1}"/>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4D7FE19F-49DA-3022-0BED-12CA28E14251}"/>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C7F25FE5-2911-0E36-BF18-287ADDA9E15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74113102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CAF17"/>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1C253FAE-2785-46C7-AAB5-C67B014F35FF}"/>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224045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0906449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37728085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741111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6591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D288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689245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7231360" y="1890762"/>
            <a:ext cx="13370560" cy="1451667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2767502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3494926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7516387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73767970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CD1D93BC-4CB1-E571-2B51-BDF9AF0986A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2" name="Text Placeholder 16">
            <a:extLst>
              <a:ext uri="{FF2B5EF4-FFF2-40B4-BE49-F238E27FC236}">
                <a16:creationId xmlns:a16="http://schemas.microsoft.com/office/drawing/2014/main" id="{4303B636-D964-8152-E43A-A9AA9CF7A36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5DC2B286-9F69-6AB8-A944-817900753C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956D444A-B23C-B6DD-E956-59DAB6C3F6D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3816446C-65D2-28F4-9212-75D9C470553E}"/>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ECFA29E5-9DB0-7107-A607-BD135C12B38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3EA6FECF-FC74-F254-9072-55DD641ECC5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77D562A-6167-B277-C254-5C90854547B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9FE7CD3A-D7F3-E660-7B2C-DE8AAD25E87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274310918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CAF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02185B01-0C7D-E73E-0659-099BD8C776C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2DA47334-3004-00A9-4C55-184B4AF8FC22}"/>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81C05AB9-F92A-C311-9C52-7AFD69EEABD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0B9289F0-48E4-9557-A898-331A1189DB6B}"/>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B36668AC-D5D2-D945-0CF2-913BB619884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87451DC7-3501-196F-A00E-3E6E07B97B8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2328E3CE-A33E-275D-8723-FF1D726006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33EAD7B7-A04C-B6A2-C4D3-4A8D71064EC0}"/>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326ABFD4-EC4D-11D8-E6A0-687B680976B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70984196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97472601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3035843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21243647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277654313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900413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16581038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CAF17"/>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72666561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dirty="0"/>
              <a:t>Icon</a:t>
            </a:r>
          </a:p>
        </p:txBody>
      </p:sp>
    </p:spTree>
    <p:extLst>
      <p:ext uri="{BB962C8B-B14F-4D97-AF65-F5344CB8AC3E}">
        <p14:creationId xmlns:p14="http://schemas.microsoft.com/office/powerpoint/2010/main" val="340789306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14503440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388DD87A-F604-2979-60BA-F0B3F4C028A9}"/>
              </a:ext>
            </a:extLst>
          </p:cNvPr>
          <p:cNvSpPr/>
          <p:nvPr userDrawn="1"/>
        </p:nvSpPr>
        <p:spPr>
          <a:xfrm>
            <a:off x="17231360" y="1890762"/>
            <a:ext cx="13370560" cy="1451667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6294C324-120E-4975-78DB-B97E514DA91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A0EB76C5-5DF7-76A9-136F-58501C7EE93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93ED7572-AD6F-56A4-3B73-B977C586C6E0}"/>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43938358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652792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13880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3756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24996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761650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3756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195046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267169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3756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69217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3224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75027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58441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8824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66003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3853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46394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55298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31416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85477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90799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186861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3756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2580643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ED288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77298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5" name="Content Placeholder 2">
            <a:extLst>
              <a:ext uri="{FF2B5EF4-FFF2-40B4-BE49-F238E27FC236}">
                <a16:creationId xmlns:a16="http://schemas.microsoft.com/office/drawing/2014/main" id="{20710D1B-D489-8F36-4A04-2B7A832E1C1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09928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24125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5" name="Text Placeholder 15">
            <a:extLst>
              <a:ext uri="{FF2B5EF4-FFF2-40B4-BE49-F238E27FC236}">
                <a16:creationId xmlns:a16="http://schemas.microsoft.com/office/drawing/2014/main" id="{96448C6A-29BE-41E7-5832-855F6C95B62B}"/>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Text Placeholder 15">
            <a:extLst>
              <a:ext uri="{FF2B5EF4-FFF2-40B4-BE49-F238E27FC236}">
                <a16:creationId xmlns:a16="http://schemas.microsoft.com/office/drawing/2014/main" id="{7299F715-9BD8-82BE-F9B9-FC387B915CC9}"/>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4AEF0EEC-ED23-52F9-3A4B-D02732907F03}"/>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5E0EB1D7-830B-3050-92F9-1FC3ED858C77}"/>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4F4A06D1-6286-02F8-A0A8-18065C53447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2" name="Text Placeholder 15">
            <a:extLst>
              <a:ext uri="{FF2B5EF4-FFF2-40B4-BE49-F238E27FC236}">
                <a16:creationId xmlns:a16="http://schemas.microsoft.com/office/drawing/2014/main" id="{9DED9F07-2D3E-BD82-1C67-E5CD8CAFA42D}"/>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41339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3756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18922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81402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2461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85266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51163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11077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0908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US"/>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46744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46443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04F548F-5952-044E-021F-37B93C40DD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BC297AEA-505B-B4F3-B5FD-6BB27C43B5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0B378121-8F63-4386-3A8B-C76E3BEB5362}"/>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C4269773-59C3-5AF8-FA3D-975A8EAB622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521788B7-C4BB-098E-C9E6-870CCD2718F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6157C838-0CFC-FED8-E1E4-4D95577C00E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C92B63EB-FA23-CA82-8829-7C94DCE13AC1}"/>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E6D85AA-BC7C-FCD4-CE40-0ED585335BE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2ECB1412-D95E-E472-E8E6-DA3AEDE90AB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826453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3756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135E4630-28EA-39EF-2DCD-D719421E29C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1C5BEAB0-2B4D-1DB2-128E-EE319209FC25}"/>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3FF990BF-5FFB-D724-6B70-D6E188DAC016}"/>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7D7E7618-FBA3-CE9A-4F5D-05E68C10C4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39CF25E5-1621-E8B6-6EFA-9BF51094AB4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43ABD4A5-5541-5ADD-D294-EA5903B38DEB}"/>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FF623B19-80B9-1AB3-0ED5-4F4E43207FE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693F49A1-0EEC-4752-6690-90DE777D13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93B81162-E068-0D4A-4B4C-BB7AA4D260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941811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3042660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5087255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513509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3593140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563893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3756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508838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54007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US"/>
              <a:t>Click to edit Master title style</a:t>
            </a:r>
            <a:endParaRPr lang="en-GB" dirty="0"/>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43056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3355108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74662ABA-569A-CBB8-F224-0522D2A57B57}"/>
              </a:ext>
            </a:extLst>
          </p:cNvPr>
          <p:cNvSpPr/>
          <p:nvPr userDrawn="1"/>
        </p:nvSpPr>
        <p:spPr>
          <a:xfrm>
            <a:off x="17231360" y="1890762"/>
            <a:ext cx="13370560" cy="1451667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D8737E9E-11BA-292A-851D-F7DA27ABC3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AB7E82AD-0604-572D-27E9-001DE37F3E6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02AA9FA1-D642-AD10-5AEF-495858E6557D}"/>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4063310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340123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1049529" y="1975558"/>
            <a:ext cx="17628935" cy="14280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7"/>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2294965" y="5809227"/>
            <a:ext cx="15076644" cy="4613740"/>
          </a:xfrm>
        </p:spPr>
        <p:txBody>
          <a:bodyPr anchor="b"/>
          <a:lstStyle>
            <a:lvl1pPr algn="l">
              <a:defRPr sz="1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2294965" y="14135680"/>
            <a:ext cx="2844800" cy="857956"/>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2294965" y="10773586"/>
            <a:ext cx="15969131" cy="2099733"/>
          </a:xfrm>
        </p:spPr>
        <p:txBody>
          <a:bodyPr>
            <a:noAutofit/>
          </a:bodyPr>
          <a:lstStyle>
            <a:lvl1pPr marL="0" indent="0" algn="l">
              <a:buNone/>
              <a:defRPr sz="4978" b="0" i="0">
                <a:solidFill>
                  <a:schemeClr val="accent1"/>
                </a:solidFill>
                <a:latin typeface="+mj-lt"/>
                <a:ea typeface="Roboto Thin" panose="02000000000000000000" pitchFamily="2" charset="0"/>
                <a:cs typeface="Roboto Thin"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669314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16255998" y="3284718"/>
            <a:ext cx="15234357" cy="12937764"/>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7"/>
          </a:p>
        </p:txBody>
      </p:sp>
      <p:sp>
        <p:nvSpPr>
          <p:cNvPr id="2" name="Title 1"/>
          <p:cNvSpPr>
            <a:spLocks noGrp="1"/>
          </p:cNvSpPr>
          <p:nvPr>
            <p:ph type="title" hasCustomPrompt="1"/>
          </p:nvPr>
        </p:nvSpPr>
        <p:spPr>
          <a:xfrm>
            <a:off x="1021646" y="1260830"/>
            <a:ext cx="13625515" cy="3510844"/>
          </a:xfrm>
        </p:spPr>
        <p:txBody>
          <a:bodyPr anchor="b">
            <a:normAutofit/>
          </a:bodyPr>
          <a:lstStyle>
            <a:lvl1pPr>
              <a:defRPr sz="11378"/>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17178928" y="4156173"/>
            <a:ext cx="13388498" cy="10876206"/>
          </a:xfrm>
        </p:spPr>
        <p:txBody>
          <a:bodyPr anchor="t">
            <a:normAutofit/>
          </a:bodyPr>
          <a:lstStyle>
            <a:lvl1pPr marL="0" indent="0">
              <a:buNone/>
              <a:defRPr sz="5689"/>
            </a:lvl1pPr>
            <a:lvl2pPr marL="1219215" indent="0">
              <a:buNone/>
              <a:defRPr sz="7467"/>
            </a:lvl2pPr>
            <a:lvl3pPr marL="2438430" indent="0">
              <a:buNone/>
              <a:defRPr sz="6400"/>
            </a:lvl3pPr>
            <a:lvl4pPr marL="3657646" indent="0">
              <a:buNone/>
              <a:defRPr sz="5333"/>
            </a:lvl4pPr>
            <a:lvl5pPr marL="4876861" indent="0">
              <a:buNone/>
              <a:defRPr sz="5333"/>
            </a:lvl5pPr>
            <a:lvl6pPr marL="6096076" indent="0">
              <a:buNone/>
              <a:defRPr sz="5333"/>
            </a:lvl6pPr>
            <a:lvl7pPr marL="7315291" indent="0">
              <a:buNone/>
              <a:defRPr sz="5333"/>
            </a:lvl7pPr>
            <a:lvl8pPr marL="8534507" indent="0">
              <a:buNone/>
              <a:defRPr sz="5333"/>
            </a:lvl8pPr>
            <a:lvl9pPr marL="9753722" indent="0">
              <a:buNone/>
              <a:defRPr sz="5333"/>
            </a:lvl9pPr>
          </a:lstStyle>
          <a:p>
            <a:r>
              <a:rPr lang="en-GB"/>
              <a:t>Click icon to add picture</a:t>
            </a:r>
            <a:endParaRPr lang="en-US"/>
          </a:p>
        </p:txBody>
      </p:sp>
      <p:sp>
        <p:nvSpPr>
          <p:cNvPr id="4" name="Text Placeholder 3"/>
          <p:cNvSpPr>
            <a:spLocks noGrp="1"/>
          </p:cNvSpPr>
          <p:nvPr>
            <p:ph type="body" sz="half" idx="2"/>
          </p:nvPr>
        </p:nvSpPr>
        <p:spPr>
          <a:xfrm>
            <a:off x="1021648" y="5486402"/>
            <a:ext cx="13625511" cy="10164235"/>
          </a:xfrm>
        </p:spPr>
        <p:txBody>
          <a:bodyPr/>
          <a:lstStyle>
            <a:lvl1pPr marL="0" indent="0">
              <a:buNone/>
              <a:defRPr sz="4267"/>
            </a:lvl1pPr>
            <a:lvl2pPr marL="1219215" indent="0">
              <a:buNone/>
              <a:defRPr sz="3733"/>
            </a:lvl2pPr>
            <a:lvl3pPr marL="2438430" indent="0">
              <a:buNone/>
              <a:defRPr sz="3200"/>
            </a:lvl3pPr>
            <a:lvl4pPr marL="3657646" indent="0">
              <a:buNone/>
              <a:defRPr sz="2667"/>
            </a:lvl4pPr>
            <a:lvl5pPr marL="4876861" indent="0">
              <a:buNone/>
              <a:defRPr sz="2667"/>
            </a:lvl5pPr>
            <a:lvl6pPr marL="6096076" indent="0">
              <a:buNone/>
              <a:defRPr sz="2667"/>
            </a:lvl6pPr>
            <a:lvl7pPr marL="7315291" indent="0">
              <a:buNone/>
              <a:defRPr sz="2667"/>
            </a:lvl7pPr>
            <a:lvl8pPr marL="8534507" indent="0">
              <a:buNone/>
              <a:defRPr sz="2667"/>
            </a:lvl8pPr>
            <a:lvl9pPr marL="9753722" indent="0">
              <a:buNone/>
              <a:defRPr sz="2667"/>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21204777" y="17080089"/>
            <a:ext cx="8329234" cy="839012"/>
          </a:xfrm>
          <a:prstGeom prst="rect">
            <a:avLst/>
          </a:prstGeom>
        </p:spPr>
        <p:txBody>
          <a:bodyPr vert="horz" lIns="91440" tIns="45720" rIns="0" bIns="45720" rtlCol="0" anchor="ctr"/>
          <a:lstStyle>
            <a:lvl1pPr algn="r">
              <a:defRPr sz="3200">
                <a:solidFill>
                  <a:schemeClr val="tx1"/>
                </a:solidFill>
              </a:defRPr>
            </a:lvl1pPr>
          </a:lstStyle>
          <a:p>
            <a:fld id="{44A54624-B99B-AC4F-A116-46AE1742D7F1}" type="datetime4">
              <a:rPr lang="en-GB" smtClean="0"/>
              <a:t>24 September 2025</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1021645" y="17080089"/>
            <a:ext cx="15938222" cy="804772"/>
          </a:xfrm>
          <a:prstGeom prst="rect">
            <a:avLst/>
          </a:prstGeom>
        </p:spPr>
        <p:txBody>
          <a:bodyPr vert="horz" lIns="91440" tIns="45720" rIns="91440" bIns="45720" rtlCol="0" anchor="ctr"/>
          <a:lstStyle>
            <a:lvl1pPr algn="l">
              <a:defRPr sz="32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29534012" y="17080089"/>
            <a:ext cx="1956345" cy="804772"/>
          </a:xfrm>
          <a:prstGeom prst="rect">
            <a:avLst/>
          </a:prstGeom>
        </p:spPr>
        <p:txBody>
          <a:bodyPr vert="horz" lIns="91440" tIns="45720" rIns="91440" bIns="45720" rtlCol="0" anchor="ctr"/>
          <a:lstStyle>
            <a:lvl1pPr algn="l">
              <a:defRPr sz="32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28850983" y="1178629"/>
            <a:ext cx="2639374" cy="796000"/>
          </a:xfrm>
          <a:prstGeom prst="rect">
            <a:avLst/>
          </a:prstGeom>
        </p:spPr>
      </p:pic>
    </p:spTree>
    <p:extLst>
      <p:ext uri="{BB962C8B-B14F-4D97-AF65-F5344CB8AC3E}">
        <p14:creationId xmlns:p14="http://schemas.microsoft.com/office/powerpoint/2010/main" val="20829352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1021646" y="7956916"/>
            <a:ext cx="29238222" cy="2397749"/>
          </a:xfrm>
          <a:noFill/>
        </p:spPr>
        <p:txBody>
          <a:bodyPr anchor="b"/>
          <a:lstStyle>
            <a:lvl1pPr>
              <a:defRPr sz="160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1021646" y="10443710"/>
            <a:ext cx="29238222" cy="5795360"/>
          </a:xfrm>
        </p:spPr>
        <p:txBody>
          <a:bodyPr/>
          <a:lstStyle>
            <a:lvl1pPr marL="0" indent="0">
              <a:buNone/>
              <a:defRPr sz="6400">
                <a:solidFill>
                  <a:schemeClr val="accent1"/>
                </a:solidFill>
              </a:defRPr>
            </a:lvl1pPr>
            <a:lvl2pPr marL="1219215" indent="0">
              <a:buNone/>
              <a:defRPr sz="5333">
                <a:solidFill>
                  <a:schemeClr val="tx1">
                    <a:tint val="75000"/>
                  </a:schemeClr>
                </a:solidFill>
              </a:defRPr>
            </a:lvl2pPr>
            <a:lvl3pPr marL="2438430" indent="0">
              <a:buNone/>
              <a:defRPr sz="4800">
                <a:solidFill>
                  <a:schemeClr val="tx1">
                    <a:tint val="75000"/>
                  </a:schemeClr>
                </a:solidFill>
              </a:defRPr>
            </a:lvl3pPr>
            <a:lvl4pPr marL="3657646" indent="0">
              <a:buNone/>
              <a:defRPr sz="4267">
                <a:solidFill>
                  <a:schemeClr val="tx1">
                    <a:tint val="75000"/>
                  </a:schemeClr>
                </a:solidFill>
              </a:defRPr>
            </a:lvl4pPr>
            <a:lvl5pPr marL="4876861" indent="0">
              <a:buNone/>
              <a:defRPr sz="4267">
                <a:solidFill>
                  <a:schemeClr val="tx1">
                    <a:tint val="75000"/>
                  </a:schemeClr>
                </a:solidFill>
              </a:defRPr>
            </a:lvl5pPr>
            <a:lvl6pPr marL="6096076" indent="0">
              <a:buNone/>
              <a:defRPr sz="4267">
                <a:solidFill>
                  <a:schemeClr val="tx1">
                    <a:tint val="75000"/>
                  </a:schemeClr>
                </a:solidFill>
              </a:defRPr>
            </a:lvl6pPr>
            <a:lvl7pPr marL="7315291" indent="0">
              <a:buNone/>
              <a:defRPr sz="4267">
                <a:solidFill>
                  <a:schemeClr val="tx1">
                    <a:tint val="75000"/>
                  </a:schemeClr>
                </a:solidFill>
              </a:defRPr>
            </a:lvl7pPr>
            <a:lvl8pPr marL="8534507" indent="0">
              <a:buNone/>
              <a:defRPr sz="4267">
                <a:solidFill>
                  <a:schemeClr val="tx1">
                    <a:tint val="75000"/>
                  </a:schemeClr>
                </a:solidFill>
              </a:defRPr>
            </a:lvl8pPr>
            <a:lvl9pPr marL="9753722" indent="0">
              <a:buNone/>
              <a:defRPr sz="4267">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905627" y="1196036"/>
            <a:ext cx="2584729" cy="779520"/>
          </a:xfrm>
          <a:prstGeom prst="rect">
            <a:avLst/>
          </a:prstGeom>
        </p:spPr>
      </p:pic>
    </p:spTree>
    <p:extLst>
      <p:ext uri="{BB962C8B-B14F-4D97-AF65-F5344CB8AC3E}">
        <p14:creationId xmlns:p14="http://schemas.microsoft.com/office/powerpoint/2010/main" val="3387317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23095250" y="8871242"/>
            <a:ext cx="18288000" cy="5455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7">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21204777" y="17298293"/>
            <a:ext cx="8329234" cy="839012"/>
          </a:xfrm>
          <a:prstGeom prst="rect">
            <a:avLst/>
          </a:prstGeom>
        </p:spPr>
        <p:txBody>
          <a:bodyPr vert="horz" lIns="91440" tIns="45720" rIns="0" bIns="45720" rtlCol="0" anchor="ctr"/>
          <a:lstStyle>
            <a:lvl1pPr algn="r">
              <a:defRPr sz="3200">
                <a:solidFill>
                  <a:schemeClr val="tx1"/>
                </a:solidFill>
              </a:defRPr>
            </a:lvl1pPr>
          </a:lstStyle>
          <a:p>
            <a:fld id="{E13ED7F5-D386-9F4E-93F6-FF04FAB3DF3D}" type="datetime4">
              <a:rPr lang="en-GB" smtClean="0"/>
              <a:pPr/>
              <a:t>24 September 2025</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29534012" y="17298293"/>
            <a:ext cx="1956345" cy="804772"/>
          </a:xfrm>
          <a:prstGeom prst="rect">
            <a:avLst/>
          </a:prstGeom>
        </p:spPr>
        <p:txBody>
          <a:bodyPr vert="horz" lIns="91440" tIns="45720" rIns="91440" bIns="45720" rtlCol="0" anchor="ctr"/>
          <a:lstStyle>
            <a:lvl1pPr algn="l">
              <a:defRPr sz="3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790416" y="17298293"/>
            <a:ext cx="15938222" cy="804772"/>
          </a:xfrm>
          <a:prstGeom prst="rect">
            <a:avLst/>
          </a:prstGeom>
        </p:spPr>
        <p:txBody>
          <a:bodyPr vert="horz" lIns="91440" tIns="45720" rIns="91440" bIns="45720" rtlCol="0" anchor="ctr"/>
          <a:lstStyle>
            <a:lvl1pPr algn="l">
              <a:defRPr sz="3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21648" y="17371058"/>
            <a:ext cx="2185916" cy="659243"/>
          </a:xfrm>
          <a:prstGeom prst="rect">
            <a:avLst/>
          </a:prstGeom>
        </p:spPr>
      </p:pic>
    </p:spTree>
    <p:extLst>
      <p:ext uri="{BB962C8B-B14F-4D97-AF65-F5344CB8AC3E}">
        <p14:creationId xmlns:p14="http://schemas.microsoft.com/office/powerpoint/2010/main" val="11532211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6160716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00AEEF"/>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6817346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705830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dirty="0"/>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70201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AEE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0864651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7765618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00AEEF"/>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455841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850417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958632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357449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883109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8313257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56122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975903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86.xml"/><Relationship Id="rId18" Type="http://schemas.openxmlformats.org/officeDocument/2006/relationships/slideLayout" Target="../slideLayouts/slideLayout391.xml"/><Relationship Id="rId26" Type="http://schemas.openxmlformats.org/officeDocument/2006/relationships/slideLayout" Target="../slideLayouts/slideLayout399.xml"/><Relationship Id="rId39" Type="http://schemas.openxmlformats.org/officeDocument/2006/relationships/slideLayout" Target="../slideLayouts/slideLayout412.xml"/><Relationship Id="rId21" Type="http://schemas.openxmlformats.org/officeDocument/2006/relationships/slideLayout" Target="../slideLayouts/slideLayout394.xml"/><Relationship Id="rId34" Type="http://schemas.openxmlformats.org/officeDocument/2006/relationships/slideLayout" Target="../slideLayouts/slideLayout407.xml"/><Relationship Id="rId42" Type="http://schemas.openxmlformats.org/officeDocument/2006/relationships/theme" Target="../theme/theme10.xml"/><Relationship Id="rId7" Type="http://schemas.openxmlformats.org/officeDocument/2006/relationships/slideLayout" Target="../slideLayouts/slideLayout380.xml"/><Relationship Id="rId2" Type="http://schemas.openxmlformats.org/officeDocument/2006/relationships/slideLayout" Target="../slideLayouts/slideLayout375.xml"/><Relationship Id="rId16" Type="http://schemas.openxmlformats.org/officeDocument/2006/relationships/slideLayout" Target="../slideLayouts/slideLayout389.xml"/><Relationship Id="rId20" Type="http://schemas.openxmlformats.org/officeDocument/2006/relationships/slideLayout" Target="../slideLayouts/slideLayout393.xml"/><Relationship Id="rId29" Type="http://schemas.openxmlformats.org/officeDocument/2006/relationships/slideLayout" Target="../slideLayouts/slideLayout402.xml"/><Relationship Id="rId41" Type="http://schemas.openxmlformats.org/officeDocument/2006/relationships/slideLayout" Target="../slideLayouts/slideLayout414.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24" Type="http://schemas.openxmlformats.org/officeDocument/2006/relationships/slideLayout" Target="../slideLayouts/slideLayout397.xml"/><Relationship Id="rId32" Type="http://schemas.openxmlformats.org/officeDocument/2006/relationships/slideLayout" Target="../slideLayouts/slideLayout405.xml"/><Relationship Id="rId37" Type="http://schemas.openxmlformats.org/officeDocument/2006/relationships/slideLayout" Target="../slideLayouts/slideLayout410.xml"/><Relationship Id="rId40" Type="http://schemas.openxmlformats.org/officeDocument/2006/relationships/slideLayout" Target="../slideLayouts/slideLayout413.xml"/><Relationship Id="rId5" Type="http://schemas.openxmlformats.org/officeDocument/2006/relationships/slideLayout" Target="../slideLayouts/slideLayout378.xml"/><Relationship Id="rId15" Type="http://schemas.openxmlformats.org/officeDocument/2006/relationships/slideLayout" Target="../slideLayouts/slideLayout388.xml"/><Relationship Id="rId23" Type="http://schemas.openxmlformats.org/officeDocument/2006/relationships/slideLayout" Target="../slideLayouts/slideLayout396.xml"/><Relationship Id="rId28" Type="http://schemas.openxmlformats.org/officeDocument/2006/relationships/slideLayout" Target="../slideLayouts/slideLayout401.xml"/><Relationship Id="rId36" Type="http://schemas.openxmlformats.org/officeDocument/2006/relationships/slideLayout" Target="../slideLayouts/slideLayout409.xml"/><Relationship Id="rId10" Type="http://schemas.openxmlformats.org/officeDocument/2006/relationships/slideLayout" Target="../slideLayouts/slideLayout383.xml"/><Relationship Id="rId19" Type="http://schemas.openxmlformats.org/officeDocument/2006/relationships/slideLayout" Target="../slideLayouts/slideLayout392.xml"/><Relationship Id="rId31" Type="http://schemas.openxmlformats.org/officeDocument/2006/relationships/slideLayout" Target="../slideLayouts/slideLayout404.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slideLayout" Target="../slideLayouts/slideLayout387.xml"/><Relationship Id="rId22" Type="http://schemas.openxmlformats.org/officeDocument/2006/relationships/slideLayout" Target="../slideLayouts/slideLayout395.xml"/><Relationship Id="rId27" Type="http://schemas.openxmlformats.org/officeDocument/2006/relationships/slideLayout" Target="../slideLayouts/slideLayout400.xml"/><Relationship Id="rId30" Type="http://schemas.openxmlformats.org/officeDocument/2006/relationships/slideLayout" Target="../slideLayouts/slideLayout403.xml"/><Relationship Id="rId35" Type="http://schemas.openxmlformats.org/officeDocument/2006/relationships/slideLayout" Target="../slideLayouts/slideLayout408.xml"/><Relationship Id="rId8" Type="http://schemas.openxmlformats.org/officeDocument/2006/relationships/slideLayout" Target="../slideLayouts/slideLayout381.xml"/><Relationship Id="rId3" Type="http://schemas.openxmlformats.org/officeDocument/2006/relationships/slideLayout" Target="../slideLayouts/slideLayout376.xml"/><Relationship Id="rId12" Type="http://schemas.openxmlformats.org/officeDocument/2006/relationships/slideLayout" Target="../slideLayouts/slideLayout385.xml"/><Relationship Id="rId17" Type="http://schemas.openxmlformats.org/officeDocument/2006/relationships/slideLayout" Target="../slideLayouts/slideLayout390.xml"/><Relationship Id="rId25" Type="http://schemas.openxmlformats.org/officeDocument/2006/relationships/slideLayout" Target="../slideLayouts/slideLayout398.xml"/><Relationship Id="rId33" Type="http://schemas.openxmlformats.org/officeDocument/2006/relationships/slideLayout" Target="../slideLayouts/slideLayout406.xml"/><Relationship Id="rId38" Type="http://schemas.openxmlformats.org/officeDocument/2006/relationships/slideLayout" Target="../slideLayouts/slideLayout41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theme" Target="../theme/theme2.xml"/><Relationship Id="rId20" Type="http://schemas.openxmlformats.org/officeDocument/2006/relationships/slideLayout" Target="../slideLayouts/slideLayout61.xml"/><Relationship Id="rId41"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theme" Target="../theme/theme3.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41" Type="http://schemas.openxmlformats.org/officeDocument/2006/relationships/slideLayout" Target="../slideLayouts/slideLayout12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8" Type="http://schemas.openxmlformats.org/officeDocument/2006/relationships/slideLayout" Target="../slideLayouts/slideLayout94.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9" Type="http://schemas.openxmlformats.org/officeDocument/2006/relationships/slideLayout" Target="../slideLayouts/slideLayout166.xml"/><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42" Type="http://schemas.openxmlformats.org/officeDocument/2006/relationships/theme" Target="../theme/theme4.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41" Type="http://schemas.openxmlformats.org/officeDocument/2006/relationships/slideLayout" Target="../slideLayouts/slideLayout168.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37" Type="http://schemas.openxmlformats.org/officeDocument/2006/relationships/slideLayout" Target="../slideLayouts/slideLayout164.xml"/><Relationship Id="rId40" Type="http://schemas.openxmlformats.org/officeDocument/2006/relationships/slideLayout" Target="../slideLayouts/slideLayout167.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slideLayout" Target="../slideLayouts/slideLayout163.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 Id="rId8" Type="http://schemas.openxmlformats.org/officeDocument/2006/relationships/slideLayout" Target="../slideLayouts/slideLayout135.xml"/><Relationship Id="rId3" Type="http://schemas.openxmlformats.org/officeDocument/2006/relationships/slideLayout" Target="../slideLayouts/slideLayout130.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38" Type="http://schemas.openxmlformats.org/officeDocument/2006/relationships/slideLayout" Target="../slideLayouts/slideLayout16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9" Type="http://schemas.openxmlformats.org/officeDocument/2006/relationships/slideLayout" Target="../slideLayouts/slideLayout207.xml"/><Relationship Id="rId21" Type="http://schemas.openxmlformats.org/officeDocument/2006/relationships/slideLayout" Target="../slideLayouts/slideLayout189.xml"/><Relationship Id="rId34" Type="http://schemas.openxmlformats.org/officeDocument/2006/relationships/slideLayout" Target="../slideLayouts/slideLayout202.xml"/><Relationship Id="rId42" Type="http://schemas.openxmlformats.org/officeDocument/2006/relationships/theme" Target="../theme/theme5.xml"/><Relationship Id="rId7" Type="http://schemas.openxmlformats.org/officeDocument/2006/relationships/slideLayout" Target="../slideLayouts/slideLayout17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29" Type="http://schemas.openxmlformats.org/officeDocument/2006/relationships/slideLayout" Target="../slideLayouts/slideLayout197.xml"/><Relationship Id="rId41" Type="http://schemas.openxmlformats.org/officeDocument/2006/relationships/slideLayout" Target="../slideLayouts/slideLayout209.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32" Type="http://schemas.openxmlformats.org/officeDocument/2006/relationships/slideLayout" Target="../slideLayouts/slideLayout200.xml"/><Relationship Id="rId37" Type="http://schemas.openxmlformats.org/officeDocument/2006/relationships/slideLayout" Target="../slideLayouts/slideLayout205.xml"/><Relationship Id="rId40" Type="http://schemas.openxmlformats.org/officeDocument/2006/relationships/slideLayout" Target="../slideLayouts/slideLayout208.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slideLayout" Target="../slideLayouts/slideLayout196.xml"/><Relationship Id="rId36" Type="http://schemas.openxmlformats.org/officeDocument/2006/relationships/slideLayout" Target="../slideLayouts/slideLayout204.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31" Type="http://schemas.openxmlformats.org/officeDocument/2006/relationships/slideLayout" Target="../slideLayouts/slideLayout199.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 Id="rId30" Type="http://schemas.openxmlformats.org/officeDocument/2006/relationships/slideLayout" Target="../slideLayouts/slideLayout198.xml"/><Relationship Id="rId35" Type="http://schemas.openxmlformats.org/officeDocument/2006/relationships/slideLayout" Target="../slideLayouts/slideLayout203.xml"/><Relationship Id="rId8" Type="http://schemas.openxmlformats.org/officeDocument/2006/relationships/slideLayout" Target="../slideLayouts/slideLayout176.xml"/><Relationship Id="rId3" Type="http://schemas.openxmlformats.org/officeDocument/2006/relationships/slideLayout" Target="../slideLayouts/slideLayout171.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33" Type="http://schemas.openxmlformats.org/officeDocument/2006/relationships/slideLayout" Target="../slideLayouts/slideLayout201.xml"/><Relationship Id="rId38" Type="http://schemas.openxmlformats.org/officeDocument/2006/relationships/slideLayout" Target="../slideLayouts/slideLayout20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26" Type="http://schemas.openxmlformats.org/officeDocument/2006/relationships/slideLayout" Target="../slideLayouts/slideLayout235.xml"/><Relationship Id="rId39" Type="http://schemas.openxmlformats.org/officeDocument/2006/relationships/slideLayout" Target="../slideLayouts/slideLayout248.xml"/><Relationship Id="rId21" Type="http://schemas.openxmlformats.org/officeDocument/2006/relationships/slideLayout" Target="../slideLayouts/slideLayout230.xml"/><Relationship Id="rId34" Type="http://schemas.openxmlformats.org/officeDocument/2006/relationships/slideLayout" Target="../slideLayouts/slideLayout243.xml"/><Relationship Id="rId42" Type="http://schemas.openxmlformats.org/officeDocument/2006/relationships/theme" Target="../theme/theme6.xml"/><Relationship Id="rId7" Type="http://schemas.openxmlformats.org/officeDocument/2006/relationships/slideLayout" Target="../slideLayouts/slideLayout216.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slideLayout" Target="../slideLayouts/slideLayout229.xml"/><Relationship Id="rId29" Type="http://schemas.openxmlformats.org/officeDocument/2006/relationships/slideLayout" Target="../slideLayouts/slideLayout238.xml"/><Relationship Id="rId41" Type="http://schemas.openxmlformats.org/officeDocument/2006/relationships/slideLayout" Target="../slideLayouts/slideLayout250.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24" Type="http://schemas.openxmlformats.org/officeDocument/2006/relationships/slideLayout" Target="../slideLayouts/slideLayout233.xml"/><Relationship Id="rId32" Type="http://schemas.openxmlformats.org/officeDocument/2006/relationships/slideLayout" Target="../slideLayouts/slideLayout241.xml"/><Relationship Id="rId37" Type="http://schemas.openxmlformats.org/officeDocument/2006/relationships/slideLayout" Target="../slideLayouts/slideLayout246.xml"/><Relationship Id="rId40" Type="http://schemas.openxmlformats.org/officeDocument/2006/relationships/slideLayout" Target="../slideLayouts/slideLayout249.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23" Type="http://schemas.openxmlformats.org/officeDocument/2006/relationships/slideLayout" Target="../slideLayouts/slideLayout232.xml"/><Relationship Id="rId28" Type="http://schemas.openxmlformats.org/officeDocument/2006/relationships/slideLayout" Target="../slideLayouts/slideLayout237.xml"/><Relationship Id="rId36" Type="http://schemas.openxmlformats.org/officeDocument/2006/relationships/slideLayout" Target="../slideLayouts/slideLayout245.xml"/><Relationship Id="rId10" Type="http://schemas.openxmlformats.org/officeDocument/2006/relationships/slideLayout" Target="../slideLayouts/slideLayout219.xml"/><Relationship Id="rId19" Type="http://schemas.openxmlformats.org/officeDocument/2006/relationships/slideLayout" Target="../slideLayouts/slideLayout228.xml"/><Relationship Id="rId31" Type="http://schemas.openxmlformats.org/officeDocument/2006/relationships/slideLayout" Target="../slideLayouts/slideLayout240.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 Id="rId22" Type="http://schemas.openxmlformats.org/officeDocument/2006/relationships/slideLayout" Target="../slideLayouts/slideLayout231.xml"/><Relationship Id="rId27" Type="http://schemas.openxmlformats.org/officeDocument/2006/relationships/slideLayout" Target="../slideLayouts/slideLayout236.xml"/><Relationship Id="rId30" Type="http://schemas.openxmlformats.org/officeDocument/2006/relationships/slideLayout" Target="../slideLayouts/slideLayout239.xml"/><Relationship Id="rId35" Type="http://schemas.openxmlformats.org/officeDocument/2006/relationships/slideLayout" Target="../slideLayouts/slideLayout244.xml"/><Relationship Id="rId8" Type="http://schemas.openxmlformats.org/officeDocument/2006/relationships/slideLayout" Target="../slideLayouts/slideLayout217.xml"/><Relationship Id="rId3" Type="http://schemas.openxmlformats.org/officeDocument/2006/relationships/slideLayout" Target="../slideLayouts/slideLayout212.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5" Type="http://schemas.openxmlformats.org/officeDocument/2006/relationships/slideLayout" Target="../slideLayouts/slideLayout234.xml"/><Relationship Id="rId33" Type="http://schemas.openxmlformats.org/officeDocument/2006/relationships/slideLayout" Target="../slideLayouts/slideLayout242.xml"/><Relationship Id="rId38" Type="http://schemas.openxmlformats.org/officeDocument/2006/relationships/slideLayout" Target="../slideLayouts/slideLayout24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26" Type="http://schemas.openxmlformats.org/officeDocument/2006/relationships/slideLayout" Target="../slideLayouts/slideLayout276.xml"/><Relationship Id="rId39" Type="http://schemas.openxmlformats.org/officeDocument/2006/relationships/slideLayout" Target="../slideLayouts/slideLayout289.xml"/><Relationship Id="rId21" Type="http://schemas.openxmlformats.org/officeDocument/2006/relationships/slideLayout" Target="../slideLayouts/slideLayout271.xml"/><Relationship Id="rId34" Type="http://schemas.openxmlformats.org/officeDocument/2006/relationships/slideLayout" Target="../slideLayouts/slideLayout284.xml"/><Relationship Id="rId42" Type="http://schemas.openxmlformats.org/officeDocument/2006/relationships/theme" Target="../theme/theme7.xml"/><Relationship Id="rId7" Type="http://schemas.openxmlformats.org/officeDocument/2006/relationships/slideLayout" Target="../slideLayouts/slideLayout257.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slideLayout" Target="../slideLayouts/slideLayout270.xml"/><Relationship Id="rId29" Type="http://schemas.openxmlformats.org/officeDocument/2006/relationships/slideLayout" Target="../slideLayouts/slideLayout279.xml"/><Relationship Id="rId41" Type="http://schemas.openxmlformats.org/officeDocument/2006/relationships/slideLayout" Target="../slideLayouts/slideLayout291.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24" Type="http://schemas.openxmlformats.org/officeDocument/2006/relationships/slideLayout" Target="../slideLayouts/slideLayout274.xml"/><Relationship Id="rId32" Type="http://schemas.openxmlformats.org/officeDocument/2006/relationships/slideLayout" Target="../slideLayouts/slideLayout282.xml"/><Relationship Id="rId37" Type="http://schemas.openxmlformats.org/officeDocument/2006/relationships/slideLayout" Target="../slideLayouts/slideLayout287.xml"/><Relationship Id="rId40" Type="http://schemas.openxmlformats.org/officeDocument/2006/relationships/slideLayout" Target="../slideLayouts/slideLayout290.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23" Type="http://schemas.openxmlformats.org/officeDocument/2006/relationships/slideLayout" Target="../slideLayouts/slideLayout273.xml"/><Relationship Id="rId28" Type="http://schemas.openxmlformats.org/officeDocument/2006/relationships/slideLayout" Target="../slideLayouts/slideLayout278.xml"/><Relationship Id="rId36" Type="http://schemas.openxmlformats.org/officeDocument/2006/relationships/slideLayout" Target="../slideLayouts/slideLayout286.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31" Type="http://schemas.openxmlformats.org/officeDocument/2006/relationships/slideLayout" Target="../slideLayouts/slideLayout281.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slideLayout" Target="../slideLayouts/slideLayout272.xml"/><Relationship Id="rId27" Type="http://schemas.openxmlformats.org/officeDocument/2006/relationships/slideLayout" Target="../slideLayouts/slideLayout277.xml"/><Relationship Id="rId30" Type="http://schemas.openxmlformats.org/officeDocument/2006/relationships/slideLayout" Target="../slideLayouts/slideLayout280.xml"/><Relationship Id="rId35" Type="http://schemas.openxmlformats.org/officeDocument/2006/relationships/slideLayout" Target="../slideLayouts/slideLayout285.xml"/><Relationship Id="rId8" Type="http://schemas.openxmlformats.org/officeDocument/2006/relationships/slideLayout" Target="../slideLayouts/slideLayout258.xml"/><Relationship Id="rId3" Type="http://schemas.openxmlformats.org/officeDocument/2006/relationships/slideLayout" Target="../slideLayouts/slideLayout253.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5" Type="http://schemas.openxmlformats.org/officeDocument/2006/relationships/slideLayout" Target="../slideLayouts/slideLayout275.xml"/><Relationship Id="rId33" Type="http://schemas.openxmlformats.org/officeDocument/2006/relationships/slideLayout" Target="../slideLayouts/slideLayout283.xml"/><Relationship Id="rId38" Type="http://schemas.openxmlformats.org/officeDocument/2006/relationships/slideLayout" Target="../slideLayouts/slideLayout288.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04.xml"/><Relationship Id="rId18" Type="http://schemas.openxmlformats.org/officeDocument/2006/relationships/slideLayout" Target="../slideLayouts/slideLayout309.xml"/><Relationship Id="rId26" Type="http://schemas.openxmlformats.org/officeDocument/2006/relationships/slideLayout" Target="../slideLayouts/slideLayout317.xml"/><Relationship Id="rId39" Type="http://schemas.openxmlformats.org/officeDocument/2006/relationships/slideLayout" Target="../slideLayouts/slideLayout330.xml"/><Relationship Id="rId21" Type="http://schemas.openxmlformats.org/officeDocument/2006/relationships/slideLayout" Target="../slideLayouts/slideLayout312.xml"/><Relationship Id="rId34" Type="http://schemas.openxmlformats.org/officeDocument/2006/relationships/slideLayout" Target="../slideLayouts/slideLayout325.xml"/><Relationship Id="rId42" Type="http://schemas.openxmlformats.org/officeDocument/2006/relationships/theme" Target="../theme/theme8.xml"/><Relationship Id="rId7" Type="http://schemas.openxmlformats.org/officeDocument/2006/relationships/slideLayout" Target="../slideLayouts/slideLayout298.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20" Type="http://schemas.openxmlformats.org/officeDocument/2006/relationships/slideLayout" Target="../slideLayouts/slideLayout311.xml"/><Relationship Id="rId29" Type="http://schemas.openxmlformats.org/officeDocument/2006/relationships/slideLayout" Target="../slideLayouts/slideLayout320.xml"/><Relationship Id="rId41" Type="http://schemas.openxmlformats.org/officeDocument/2006/relationships/slideLayout" Target="../slideLayouts/slideLayout332.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24" Type="http://schemas.openxmlformats.org/officeDocument/2006/relationships/slideLayout" Target="../slideLayouts/slideLayout315.xml"/><Relationship Id="rId32" Type="http://schemas.openxmlformats.org/officeDocument/2006/relationships/slideLayout" Target="../slideLayouts/slideLayout323.xml"/><Relationship Id="rId37" Type="http://schemas.openxmlformats.org/officeDocument/2006/relationships/slideLayout" Target="../slideLayouts/slideLayout328.xml"/><Relationship Id="rId40" Type="http://schemas.openxmlformats.org/officeDocument/2006/relationships/slideLayout" Target="../slideLayouts/slideLayout331.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23" Type="http://schemas.openxmlformats.org/officeDocument/2006/relationships/slideLayout" Target="../slideLayouts/slideLayout314.xml"/><Relationship Id="rId28" Type="http://schemas.openxmlformats.org/officeDocument/2006/relationships/slideLayout" Target="../slideLayouts/slideLayout319.xml"/><Relationship Id="rId36" Type="http://schemas.openxmlformats.org/officeDocument/2006/relationships/slideLayout" Target="../slideLayouts/slideLayout327.xml"/><Relationship Id="rId10" Type="http://schemas.openxmlformats.org/officeDocument/2006/relationships/slideLayout" Target="../slideLayouts/slideLayout301.xml"/><Relationship Id="rId19" Type="http://schemas.openxmlformats.org/officeDocument/2006/relationships/slideLayout" Target="../slideLayouts/slideLayout310.xml"/><Relationship Id="rId31" Type="http://schemas.openxmlformats.org/officeDocument/2006/relationships/slideLayout" Target="../slideLayouts/slideLayout322.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 Id="rId22" Type="http://schemas.openxmlformats.org/officeDocument/2006/relationships/slideLayout" Target="../slideLayouts/slideLayout313.xml"/><Relationship Id="rId27" Type="http://schemas.openxmlformats.org/officeDocument/2006/relationships/slideLayout" Target="../slideLayouts/slideLayout318.xml"/><Relationship Id="rId30" Type="http://schemas.openxmlformats.org/officeDocument/2006/relationships/slideLayout" Target="../slideLayouts/slideLayout321.xml"/><Relationship Id="rId35" Type="http://schemas.openxmlformats.org/officeDocument/2006/relationships/slideLayout" Target="../slideLayouts/slideLayout326.xml"/><Relationship Id="rId8" Type="http://schemas.openxmlformats.org/officeDocument/2006/relationships/slideLayout" Target="../slideLayouts/slideLayout299.xml"/><Relationship Id="rId3" Type="http://schemas.openxmlformats.org/officeDocument/2006/relationships/slideLayout" Target="../slideLayouts/slideLayout294.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5" Type="http://schemas.openxmlformats.org/officeDocument/2006/relationships/slideLayout" Target="../slideLayouts/slideLayout316.xml"/><Relationship Id="rId33" Type="http://schemas.openxmlformats.org/officeDocument/2006/relationships/slideLayout" Target="../slideLayouts/slideLayout324.xml"/><Relationship Id="rId38" Type="http://schemas.openxmlformats.org/officeDocument/2006/relationships/slideLayout" Target="../slideLayouts/slideLayout32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45.xml"/><Relationship Id="rId18" Type="http://schemas.openxmlformats.org/officeDocument/2006/relationships/slideLayout" Target="../slideLayouts/slideLayout350.xml"/><Relationship Id="rId26" Type="http://schemas.openxmlformats.org/officeDocument/2006/relationships/slideLayout" Target="../slideLayouts/slideLayout358.xml"/><Relationship Id="rId39" Type="http://schemas.openxmlformats.org/officeDocument/2006/relationships/slideLayout" Target="../slideLayouts/slideLayout371.xml"/><Relationship Id="rId21" Type="http://schemas.openxmlformats.org/officeDocument/2006/relationships/slideLayout" Target="../slideLayouts/slideLayout353.xml"/><Relationship Id="rId34" Type="http://schemas.openxmlformats.org/officeDocument/2006/relationships/slideLayout" Target="../slideLayouts/slideLayout366.xml"/><Relationship Id="rId42" Type="http://schemas.openxmlformats.org/officeDocument/2006/relationships/theme" Target="../theme/theme9.xml"/><Relationship Id="rId7" Type="http://schemas.openxmlformats.org/officeDocument/2006/relationships/slideLayout" Target="../slideLayouts/slideLayout339.xml"/><Relationship Id="rId2" Type="http://schemas.openxmlformats.org/officeDocument/2006/relationships/slideLayout" Target="../slideLayouts/slideLayout334.xml"/><Relationship Id="rId16" Type="http://schemas.openxmlformats.org/officeDocument/2006/relationships/slideLayout" Target="../slideLayouts/slideLayout348.xml"/><Relationship Id="rId20" Type="http://schemas.openxmlformats.org/officeDocument/2006/relationships/slideLayout" Target="../slideLayouts/slideLayout352.xml"/><Relationship Id="rId29" Type="http://schemas.openxmlformats.org/officeDocument/2006/relationships/slideLayout" Target="../slideLayouts/slideLayout361.xml"/><Relationship Id="rId41" Type="http://schemas.openxmlformats.org/officeDocument/2006/relationships/slideLayout" Target="../slideLayouts/slideLayout373.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24" Type="http://schemas.openxmlformats.org/officeDocument/2006/relationships/slideLayout" Target="../slideLayouts/slideLayout356.xml"/><Relationship Id="rId32" Type="http://schemas.openxmlformats.org/officeDocument/2006/relationships/slideLayout" Target="../slideLayouts/slideLayout364.xml"/><Relationship Id="rId37" Type="http://schemas.openxmlformats.org/officeDocument/2006/relationships/slideLayout" Target="../slideLayouts/slideLayout369.xml"/><Relationship Id="rId40" Type="http://schemas.openxmlformats.org/officeDocument/2006/relationships/slideLayout" Target="../slideLayouts/slideLayout372.xml"/><Relationship Id="rId5" Type="http://schemas.openxmlformats.org/officeDocument/2006/relationships/slideLayout" Target="../slideLayouts/slideLayout337.xml"/><Relationship Id="rId15" Type="http://schemas.openxmlformats.org/officeDocument/2006/relationships/slideLayout" Target="../slideLayouts/slideLayout347.xml"/><Relationship Id="rId23" Type="http://schemas.openxmlformats.org/officeDocument/2006/relationships/slideLayout" Target="../slideLayouts/slideLayout355.xml"/><Relationship Id="rId28" Type="http://schemas.openxmlformats.org/officeDocument/2006/relationships/slideLayout" Target="../slideLayouts/slideLayout360.xml"/><Relationship Id="rId36" Type="http://schemas.openxmlformats.org/officeDocument/2006/relationships/slideLayout" Target="../slideLayouts/slideLayout368.xml"/><Relationship Id="rId10" Type="http://schemas.openxmlformats.org/officeDocument/2006/relationships/slideLayout" Target="../slideLayouts/slideLayout342.xml"/><Relationship Id="rId19" Type="http://schemas.openxmlformats.org/officeDocument/2006/relationships/slideLayout" Target="../slideLayouts/slideLayout351.xml"/><Relationship Id="rId31" Type="http://schemas.openxmlformats.org/officeDocument/2006/relationships/slideLayout" Target="../slideLayouts/slideLayout363.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slideLayout" Target="../slideLayouts/slideLayout346.xml"/><Relationship Id="rId22" Type="http://schemas.openxmlformats.org/officeDocument/2006/relationships/slideLayout" Target="../slideLayouts/slideLayout354.xml"/><Relationship Id="rId27" Type="http://schemas.openxmlformats.org/officeDocument/2006/relationships/slideLayout" Target="../slideLayouts/slideLayout359.xml"/><Relationship Id="rId30" Type="http://schemas.openxmlformats.org/officeDocument/2006/relationships/slideLayout" Target="../slideLayouts/slideLayout362.xml"/><Relationship Id="rId35" Type="http://schemas.openxmlformats.org/officeDocument/2006/relationships/slideLayout" Target="../slideLayouts/slideLayout367.xml"/><Relationship Id="rId8" Type="http://schemas.openxmlformats.org/officeDocument/2006/relationships/slideLayout" Target="../slideLayouts/slideLayout340.xml"/><Relationship Id="rId3" Type="http://schemas.openxmlformats.org/officeDocument/2006/relationships/slideLayout" Target="../slideLayouts/slideLayout335.xml"/><Relationship Id="rId12" Type="http://schemas.openxmlformats.org/officeDocument/2006/relationships/slideLayout" Target="../slideLayouts/slideLayout344.xml"/><Relationship Id="rId17" Type="http://schemas.openxmlformats.org/officeDocument/2006/relationships/slideLayout" Target="../slideLayouts/slideLayout349.xml"/><Relationship Id="rId25" Type="http://schemas.openxmlformats.org/officeDocument/2006/relationships/slideLayout" Target="../slideLayouts/slideLayout357.xml"/><Relationship Id="rId33" Type="http://schemas.openxmlformats.org/officeDocument/2006/relationships/slideLayout" Target="../slideLayouts/slideLayout365.xml"/><Relationship Id="rId38" Type="http://schemas.openxmlformats.org/officeDocument/2006/relationships/slideLayout" Target="../slideLayouts/slideLayout3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08077099"/>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70"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80" r:id="rId31"/>
    <p:sldLayoutId id="2147484091" r:id="rId32"/>
    <p:sldLayoutId id="2147484090" r:id="rId33"/>
    <p:sldLayoutId id="2147484120" r:id="rId34"/>
    <p:sldLayoutId id="2147484121" r:id="rId35"/>
    <p:sldLayoutId id="2147484110" r:id="rId36"/>
    <p:sldLayoutId id="2147484123" r:id="rId37"/>
    <p:sldLayoutId id="2147484122" r:id="rId38"/>
    <p:sldLayoutId id="2147484125" r:id="rId39"/>
    <p:sldLayoutId id="2147484126" r:id="rId40"/>
    <p:sldLayoutId id="2147484124"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0749231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79" r:id="rId22"/>
    <p:sldLayoutId id="2147484024" r:id="rId23"/>
    <p:sldLayoutId id="2147484025" r:id="rId24"/>
    <p:sldLayoutId id="2147484026" r:id="rId25"/>
    <p:sldLayoutId id="2147484027" r:id="rId26"/>
    <p:sldLayoutId id="2147484028" r:id="rId27"/>
    <p:sldLayoutId id="2147484029" r:id="rId28"/>
    <p:sldLayoutId id="2147484030" r:id="rId29"/>
    <p:sldLayoutId id="2147484069" r:id="rId30"/>
    <p:sldLayoutId id="2147484089" r:id="rId31"/>
    <p:sldLayoutId id="2147484108" r:id="rId32"/>
    <p:sldLayoutId id="2147484109" r:id="rId33"/>
    <p:sldLayoutId id="2147484119" r:id="rId34"/>
    <p:sldLayoutId id="2147484183" r:id="rId35"/>
    <p:sldLayoutId id="2147484184" r:id="rId36"/>
    <p:sldLayoutId id="2147484185" r:id="rId37"/>
    <p:sldLayoutId id="2147484186" r:id="rId38"/>
    <p:sldLayoutId id="2147484187" r:id="rId39"/>
    <p:sldLayoutId id="2147484188" r:id="rId40"/>
    <p:sldLayoutId id="2147484189"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7074145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4071" r:id="rId22"/>
    <p:sldLayoutId id="2147483792" r:id="rId23"/>
    <p:sldLayoutId id="2147483793" r:id="rId24"/>
    <p:sldLayoutId id="2147483794" r:id="rId25"/>
    <p:sldLayoutId id="2147483795" r:id="rId26"/>
    <p:sldLayoutId id="2147483796" r:id="rId27"/>
    <p:sldLayoutId id="2147483797" r:id="rId28"/>
    <p:sldLayoutId id="2147483798" r:id="rId29"/>
    <p:sldLayoutId id="2147484061" r:id="rId30"/>
    <p:sldLayoutId id="2147484081" r:id="rId31"/>
    <p:sldLayoutId id="2147484092" r:id="rId32"/>
    <p:sldLayoutId id="2147484093" r:id="rId33"/>
    <p:sldLayoutId id="2147484111" r:id="rId34"/>
    <p:sldLayoutId id="2147484127" r:id="rId35"/>
    <p:sldLayoutId id="2147484128" r:id="rId36"/>
    <p:sldLayoutId id="2147484129" r:id="rId37"/>
    <p:sldLayoutId id="2147484130" r:id="rId38"/>
    <p:sldLayoutId id="2147484131" r:id="rId39"/>
    <p:sldLayoutId id="2147484132" r:id="rId40"/>
    <p:sldLayoutId id="2147484133" r:id="rId41"/>
    <p:sldLayoutId id="2147484190" r:id="rId42"/>
    <p:sldLayoutId id="2147484191" r:id="rId43"/>
    <p:sldLayoutId id="2147484192" r:id="rId44"/>
    <p:sldLayoutId id="2147484199" r:id="rId45"/>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7201885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4072" r:id="rId22"/>
    <p:sldLayoutId id="2147483821" r:id="rId23"/>
    <p:sldLayoutId id="2147483822" r:id="rId24"/>
    <p:sldLayoutId id="2147483823" r:id="rId25"/>
    <p:sldLayoutId id="2147483824" r:id="rId26"/>
    <p:sldLayoutId id="2147483825" r:id="rId27"/>
    <p:sldLayoutId id="2147483826" r:id="rId28"/>
    <p:sldLayoutId id="2147483827" r:id="rId29"/>
    <p:sldLayoutId id="2147484062" r:id="rId30"/>
    <p:sldLayoutId id="2147484082" r:id="rId31"/>
    <p:sldLayoutId id="2147484094" r:id="rId32"/>
    <p:sldLayoutId id="2147484095" r:id="rId33"/>
    <p:sldLayoutId id="2147484112" r:id="rId34"/>
    <p:sldLayoutId id="2147484134" r:id="rId35"/>
    <p:sldLayoutId id="2147484135" r:id="rId36"/>
    <p:sldLayoutId id="2147484136" r:id="rId37"/>
    <p:sldLayoutId id="2147484137" r:id="rId38"/>
    <p:sldLayoutId id="2147484138" r:id="rId39"/>
    <p:sldLayoutId id="2147484139" r:id="rId40"/>
    <p:sldLayoutId id="2147484140"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080813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4073" r:id="rId22"/>
    <p:sldLayoutId id="2147483850" r:id="rId23"/>
    <p:sldLayoutId id="2147483851" r:id="rId24"/>
    <p:sldLayoutId id="2147483852" r:id="rId25"/>
    <p:sldLayoutId id="2147483853" r:id="rId26"/>
    <p:sldLayoutId id="2147483854" r:id="rId27"/>
    <p:sldLayoutId id="2147483855" r:id="rId28"/>
    <p:sldLayoutId id="2147483856" r:id="rId29"/>
    <p:sldLayoutId id="2147484063" r:id="rId30"/>
    <p:sldLayoutId id="2147484083" r:id="rId31"/>
    <p:sldLayoutId id="2147484096" r:id="rId32"/>
    <p:sldLayoutId id="2147484097" r:id="rId33"/>
    <p:sldLayoutId id="2147484113" r:id="rId34"/>
    <p:sldLayoutId id="2147484141" r:id="rId35"/>
    <p:sldLayoutId id="2147484142" r:id="rId36"/>
    <p:sldLayoutId id="2147484143" r:id="rId37"/>
    <p:sldLayoutId id="2147484144" r:id="rId38"/>
    <p:sldLayoutId id="2147484145" r:id="rId39"/>
    <p:sldLayoutId id="2147484146" r:id="rId40"/>
    <p:sldLayoutId id="2147484147"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563932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4074" r:id="rId22"/>
    <p:sldLayoutId id="2147483879" r:id="rId23"/>
    <p:sldLayoutId id="2147483880" r:id="rId24"/>
    <p:sldLayoutId id="2147483881" r:id="rId25"/>
    <p:sldLayoutId id="2147483882" r:id="rId26"/>
    <p:sldLayoutId id="2147483883" r:id="rId27"/>
    <p:sldLayoutId id="2147483884" r:id="rId28"/>
    <p:sldLayoutId id="2147483885" r:id="rId29"/>
    <p:sldLayoutId id="2147484064" r:id="rId30"/>
    <p:sldLayoutId id="2147484084" r:id="rId31"/>
    <p:sldLayoutId id="2147484098" r:id="rId32"/>
    <p:sldLayoutId id="2147484099" r:id="rId33"/>
    <p:sldLayoutId id="2147484114" r:id="rId34"/>
    <p:sldLayoutId id="2147484148" r:id="rId35"/>
    <p:sldLayoutId id="2147484149" r:id="rId36"/>
    <p:sldLayoutId id="2147484150" r:id="rId37"/>
    <p:sldLayoutId id="2147484151" r:id="rId38"/>
    <p:sldLayoutId id="2147484152" r:id="rId39"/>
    <p:sldLayoutId id="2147484153" r:id="rId40"/>
    <p:sldLayoutId id="2147484154"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83934111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4075" r:id="rId22"/>
    <p:sldLayoutId id="2147483908" r:id="rId23"/>
    <p:sldLayoutId id="2147483909" r:id="rId24"/>
    <p:sldLayoutId id="2147483910" r:id="rId25"/>
    <p:sldLayoutId id="2147483911" r:id="rId26"/>
    <p:sldLayoutId id="2147483912" r:id="rId27"/>
    <p:sldLayoutId id="2147483913" r:id="rId28"/>
    <p:sldLayoutId id="2147483914" r:id="rId29"/>
    <p:sldLayoutId id="2147484065" r:id="rId30"/>
    <p:sldLayoutId id="2147484085" r:id="rId31"/>
    <p:sldLayoutId id="2147484100" r:id="rId32"/>
    <p:sldLayoutId id="2147484101" r:id="rId33"/>
    <p:sldLayoutId id="2147484115" r:id="rId34"/>
    <p:sldLayoutId id="2147484155" r:id="rId35"/>
    <p:sldLayoutId id="2147484156" r:id="rId36"/>
    <p:sldLayoutId id="2147484157" r:id="rId37"/>
    <p:sldLayoutId id="2147484158" r:id="rId38"/>
    <p:sldLayoutId id="2147484159" r:id="rId39"/>
    <p:sldLayoutId id="2147484160" r:id="rId40"/>
    <p:sldLayoutId id="2147484161"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72916544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4076" r:id="rId22"/>
    <p:sldLayoutId id="2147483937" r:id="rId23"/>
    <p:sldLayoutId id="2147483938" r:id="rId24"/>
    <p:sldLayoutId id="2147483939" r:id="rId25"/>
    <p:sldLayoutId id="2147483940" r:id="rId26"/>
    <p:sldLayoutId id="2147483941" r:id="rId27"/>
    <p:sldLayoutId id="2147483942" r:id="rId28"/>
    <p:sldLayoutId id="2147483943" r:id="rId29"/>
    <p:sldLayoutId id="2147484066" r:id="rId30"/>
    <p:sldLayoutId id="2147484086" r:id="rId31"/>
    <p:sldLayoutId id="2147484102" r:id="rId32"/>
    <p:sldLayoutId id="2147484103" r:id="rId33"/>
    <p:sldLayoutId id="2147484116" r:id="rId34"/>
    <p:sldLayoutId id="2147484162" r:id="rId35"/>
    <p:sldLayoutId id="2147484163" r:id="rId36"/>
    <p:sldLayoutId id="2147484164" r:id="rId37"/>
    <p:sldLayoutId id="2147484165" r:id="rId38"/>
    <p:sldLayoutId id="2147484166" r:id="rId39"/>
    <p:sldLayoutId id="2147484167" r:id="rId40"/>
    <p:sldLayoutId id="2147484168"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69636448"/>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4077" r:id="rId22"/>
    <p:sldLayoutId id="2147483966" r:id="rId23"/>
    <p:sldLayoutId id="2147483967" r:id="rId24"/>
    <p:sldLayoutId id="2147483968" r:id="rId25"/>
    <p:sldLayoutId id="2147483969" r:id="rId26"/>
    <p:sldLayoutId id="2147483970" r:id="rId27"/>
    <p:sldLayoutId id="2147483971" r:id="rId28"/>
    <p:sldLayoutId id="2147483972" r:id="rId29"/>
    <p:sldLayoutId id="2147484067" r:id="rId30"/>
    <p:sldLayoutId id="2147484087" r:id="rId31"/>
    <p:sldLayoutId id="2147484104" r:id="rId32"/>
    <p:sldLayoutId id="2147484105" r:id="rId33"/>
    <p:sldLayoutId id="2147484117" r:id="rId34"/>
    <p:sldLayoutId id="2147484169" r:id="rId35"/>
    <p:sldLayoutId id="2147484170" r:id="rId36"/>
    <p:sldLayoutId id="2147484171" r:id="rId37"/>
    <p:sldLayoutId id="2147484172" r:id="rId38"/>
    <p:sldLayoutId id="2147484173" r:id="rId39"/>
    <p:sldLayoutId id="2147484174" r:id="rId40"/>
    <p:sldLayoutId id="2147484175"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2196202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4078" r:id="rId22"/>
    <p:sldLayoutId id="2147483995" r:id="rId23"/>
    <p:sldLayoutId id="2147483996" r:id="rId24"/>
    <p:sldLayoutId id="2147483997" r:id="rId25"/>
    <p:sldLayoutId id="2147483998" r:id="rId26"/>
    <p:sldLayoutId id="2147483999" r:id="rId27"/>
    <p:sldLayoutId id="2147484000" r:id="rId28"/>
    <p:sldLayoutId id="2147484001" r:id="rId29"/>
    <p:sldLayoutId id="2147484068" r:id="rId30"/>
    <p:sldLayoutId id="2147484088" r:id="rId31"/>
    <p:sldLayoutId id="2147484106" r:id="rId32"/>
    <p:sldLayoutId id="2147484107" r:id="rId33"/>
    <p:sldLayoutId id="2147484118" r:id="rId34"/>
    <p:sldLayoutId id="2147484176" r:id="rId35"/>
    <p:sldLayoutId id="2147484177" r:id="rId36"/>
    <p:sldLayoutId id="2147484178" r:id="rId37"/>
    <p:sldLayoutId id="2147484179" r:id="rId38"/>
    <p:sldLayoutId id="2147484180" r:id="rId39"/>
    <p:sldLayoutId id="2147484181" r:id="rId40"/>
    <p:sldLayoutId id="2147484182"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4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57.xml"/></Relationships>
</file>

<file path=ppt/slides/_rels/slide10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57.xml"/></Relationships>
</file>

<file path=ppt/slides/_rels/slide10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5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60.xml"/></Relationships>
</file>

<file path=ppt/slides/_rels/slide10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5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57.xml"/></Relationships>
</file>

<file path=ppt/slides/_rels/slide10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3.xml"/><Relationship Id="rId1" Type="http://schemas.openxmlformats.org/officeDocument/2006/relationships/slideLayout" Target="../slideLayouts/slideLayout257.xml"/><Relationship Id="rId5" Type="http://schemas.openxmlformats.org/officeDocument/2006/relationships/hyperlink" Target="http://www.ucas.com/undergraduate/after-you-apply/making-right-decision" TargetMode="External"/><Relationship Id="rId4" Type="http://schemas.openxmlformats.org/officeDocument/2006/relationships/hyperlink" Target="http://www.ucas.com/undergraduate/"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57.xml"/></Relationships>
</file>

<file path=ppt/slides/_rels/slide10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5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4.xml"/><Relationship Id="rId1" Type="http://schemas.openxmlformats.org/officeDocument/2006/relationships/slideLayout" Target="../slideLayouts/slideLayout257.xml"/><Relationship Id="rId4" Type="http://schemas.openxmlformats.org/officeDocument/2006/relationships/image" Target="../media/image15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9.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25.xml"/></Relationships>
</file>

<file path=ppt/slides/_rels/slide11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5.xml"/><Relationship Id="rId1" Type="http://schemas.openxmlformats.org/officeDocument/2006/relationships/slideLayout" Target="../slideLayouts/slideLayout134.xml"/></Relationships>
</file>

<file path=ppt/slides/_rels/slide112.xml.rels><?xml version="1.0" encoding="UTF-8" standalone="yes"?>
<Relationships xmlns="http://schemas.openxmlformats.org/package/2006/relationships"><Relationship Id="rId3" Type="http://schemas.openxmlformats.org/officeDocument/2006/relationships/hyperlink" Target="https://www.ucas.com/applying/after-you-apply/clearing-and-results-day/what-clearing" TargetMode="External"/><Relationship Id="rId2" Type="http://schemas.openxmlformats.org/officeDocument/2006/relationships/notesSlide" Target="../notesSlides/notesSlide46.xml"/><Relationship Id="rId1" Type="http://schemas.openxmlformats.org/officeDocument/2006/relationships/slideLayout" Target="../slideLayouts/slideLayout134.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5.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7.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7.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34.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34.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3.xml"/><Relationship Id="rId1" Type="http://schemas.openxmlformats.org/officeDocument/2006/relationships/tags" Target="../tags/tag2.xml"/><Relationship Id="rId5" Type="http://schemas.openxmlformats.org/officeDocument/2006/relationships/hyperlink" Target="https://www.ucas.com/undergraduate/applying-university/filling-your-ucas-undergraduate-application" TargetMode="External"/><Relationship Id="rId4" Type="http://schemas.openxmlformats.org/officeDocument/2006/relationships/image" Target="../media/image38.jpeg"/></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9.xml"/><Relationship Id="rId1" Type="http://schemas.openxmlformats.org/officeDocument/2006/relationships/tags" Target="../tags/tag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3.xml"/><Relationship Id="rId1" Type="http://schemas.openxmlformats.org/officeDocument/2006/relationships/themeOverride" Target="../theme/themeOverride1.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5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93.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93.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71.xml"/><Relationship Id="rId1" Type="http://schemas.openxmlformats.org/officeDocument/2006/relationships/tags" Target="../tags/tag10.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4.png"/><Relationship Id="rId1" Type="http://schemas.openxmlformats.org/officeDocument/2006/relationships/slideLayout" Target="../slideLayouts/slideLayout175.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75.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5.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6.png"/><Relationship Id="rId1" Type="http://schemas.openxmlformats.org/officeDocument/2006/relationships/slideLayout" Target="../slideLayouts/slideLayout175.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175.xml"/><Relationship Id="rId1" Type="http://schemas.openxmlformats.org/officeDocument/2006/relationships/themeOverride" Target="../theme/themeOverride2.xml"/><Relationship Id="rId5" Type="http://schemas.openxmlformats.org/officeDocument/2006/relationships/image" Target="../media/image66.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12.xml"/><Relationship Id="rId1" Type="http://schemas.openxmlformats.org/officeDocument/2006/relationships/tags" Target="../tags/tag1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7.xml"/><Relationship Id="rId1" Type="http://schemas.openxmlformats.org/officeDocument/2006/relationships/tags" Target="../tags/tag4.xml"/><Relationship Id="rId5" Type="http://schemas.openxmlformats.org/officeDocument/2006/relationships/image" Target="../media/image39.png"/><Relationship Id="rId4" Type="http://schemas.openxmlformats.org/officeDocument/2006/relationships/hyperlink" Target="http://www.ucas.com/"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16.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6.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76.xml"/><Relationship Id="rId1" Type="http://schemas.openxmlformats.org/officeDocument/2006/relationships/tags" Target="../tags/tag12.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80.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35.xml"/><Relationship Id="rId1" Type="http://schemas.openxmlformats.org/officeDocument/2006/relationships/tags" Target="../tags/tag13.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ucas.com/finance" TargetMode="External"/><Relationship Id="rId1" Type="http://schemas.openxmlformats.org/officeDocument/2006/relationships/slideLayout" Target="../slideLayouts/slideLayout339.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339.xml"/><Relationship Id="rId5" Type="http://schemas.openxmlformats.org/officeDocument/2006/relationships/image" Target="../media/image87.pn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3.xml"/><Relationship Id="rId1" Type="http://schemas.openxmlformats.org/officeDocument/2006/relationships/tags" Target="../tags/tag14.xml"/></Relationships>
</file>

<file path=ppt/slides/_rels/slide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57.xml"/></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5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7.xml"/><Relationship Id="rId1" Type="http://schemas.openxmlformats.org/officeDocument/2006/relationships/tags" Target="../tags/tag5.xml"/><Relationship Id="rId4" Type="http://schemas.openxmlformats.org/officeDocument/2006/relationships/image" Target="../media/image40.png"/></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57.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30.xml"/><Relationship Id="rId1" Type="http://schemas.openxmlformats.org/officeDocument/2006/relationships/tags" Target="../tags/tag15.xml"/></Relationships>
</file>

<file path=ppt/slides/_rels/slide52.xml.rels><?xml version="1.0" encoding="UTF-8" standalone="yes"?>
<Relationships xmlns="http://schemas.openxmlformats.org/package/2006/relationships"><Relationship Id="rId3" Type="http://schemas.openxmlformats.org/officeDocument/2006/relationships/hyperlink" Target="https://www.ucas.com/applying/applying-university/individual-needs" TargetMode="External"/><Relationship Id="rId2" Type="http://schemas.openxmlformats.org/officeDocument/2006/relationships/notesSlide" Target="../notesSlides/notesSlide13.xml"/><Relationship Id="rId1" Type="http://schemas.openxmlformats.org/officeDocument/2006/relationships/slideLayout" Target="../slideLayouts/slideLayout134.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34.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hyperlink" Target="https://www.ucas.com/applying/applying-university/filling-your-application/students-eligible-free-school-meals-fsm#what-do-you-mean-by-free-school-meals--" TargetMode="External"/><Relationship Id="rId2" Type="http://schemas.openxmlformats.org/officeDocument/2006/relationships/notesSlide" Target="../notesSlides/notesSlide15.xml"/><Relationship Id="rId1" Type="http://schemas.openxmlformats.org/officeDocument/2006/relationships/slideLayout" Target="../slideLayouts/slideLayout134.xml"/><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7.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www.ucas.com/undergraduate/applying-university/filling-your-ucas-undergraduate-application" TargetMode="External"/><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hyperlink" Target="https://www.ucas.com/advisers/help-and-training/guides-resources-and-training/international-advisers/qualifications-advice-for-international-advisers#:~:text=Inputting%20international%20qualifications"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1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8.xml"/><Relationship Id="rId1" Type="http://schemas.openxmlformats.org/officeDocument/2006/relationships/tags" Target="../tags/tag18.xml"/><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89.xml"/><Relationship Id="rId1" Type="http://schemas.openxmlformats.org/officeDocument/2006/relationships/tags" Target="../tags/tag19.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57.xml"/><Relationship Id="rId4" Type="http://schemas.openxmlformats.org/officeDocument/2006/relationships/image" Target="../media/image44.png"/></Relationships>
</file>

<file path=ppt/slides/_rels/slide7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3.xm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93.xml"/></Relationships>
</file>

<file path=ppt/slides/_rels/slide7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3.xml"/></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1.xml"/><Relationship Id="rId1" Type="http://schemas.openxmlformats.org/officeDocument/2006/relationships/tags" Target="../tags/tag20.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175.xml"/></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175.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12.xml"/><Relationship Id="rId1" Type="http://schemas.openxmlformats.org/officeDocument/2006/relationships/tags" Target="../tags/tag21.xml"/></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216.xml"/><Relationship Id="rId4" Type="http://schemas.openxmlformats.org/officeDocument/2006/relationships/image" Target="../media/image115.png"/></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0.xml"/><Relationship Id="rId1" Type="http://schemas.openxmlformats.org/officeDocument/2006/relationships/slideLayout" Target="../slideLayouts/slideLayout216.xml"/></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7.xm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1.xml"/><Relationship Id="rId1" Type="http://schemas.openxmlformats.org/officeDocument/2006/relationships/slideLayout" Target="../slideLayouts/slideLayout216.xml"/><Relationship Id="rId4" Type="http://schemas.openxmlformats.org/officeDocument/2006/relationships/image" Target="../media/image118.png"/></Relationships>
</file>

<file path=ppt/slides/_rels/slide8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1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16.xml"/><Relationship Id="rId1" Type="http://schemas.openxmlformats.org/officeDocument/2006/relationships/themeOverride" Target="../theme/themeOverride3.xml"/><Relationship Id="rId5" Type="http://schemas.openxmlformats.org/officeDocument/2006/relationships/image" Target="../media/image121.png"/><Relationship Id="rId4" Type="http://schemas.openxmlformats.org/officeDocument/2006/relationships/image" Target="../media/image120.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376.xml"/><Relationship Id="rId1" Type="http://schemas.openxmlformats.org/officeDocument/2006/relationships/tags" Target="../tags/tag22.xml"/></Relationships>
</file>

<file path=ppt/slides/_rels/slide8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80.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380.xml"/><Relationship Id="rId4" Type="http://schemas.openxmlformats.org/officeDocument/2006/relationships/image" Target="../media/image124.png"/></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380.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35.xml"/><Relationship Id="rId1" Type="http://schemas.openxmlformats.org/officeDocument/2006/relationships/tags" Target="../tags/tag23.xml"/></Relationships>
</file>

<file path=ppt/slides/_rels/slide8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36.xml"/><Relationship Id="rId1" Type="http://schemas.openxmlformats.org/officeDocument/2006/relationships/slideLayout" Target="../slideLayouts/slideLayout339.xml"/></Relationships>
</file>

<file path=ppt/slides/_rels/slide8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37.xml"/><Relationship Id="rId1" Type="http://schemas.openxmlformats.org/officeDocument/2006/relationships/slideLayout" Target="../slideLayouts/slideLayout339.xml"/></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7.xml"/></Relationships>
</file>

<file path=ppt/slides/_rels/slide9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38.xml"/><Relationship Id="rId1" Type="http://schemas.openxmlformats.org/officeDocument/2006/relationships/slideLayout" Target="../slideLayouts/slideLayout339.xml"/><Relationship Id="rId4" Type="http://schemas.openxmlformats.org/officeDocument/2006/relationships/image" Target="../media/image129.jpg"/></Relationships>
</file>

<file path=ppt/slides/_rels/slide9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39.xml"/></Relationships>
</file>

<file path=ppt/slides/_rels/slide9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39.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53.xml"/><Relationship Id="rId1" Type="http://schemas.openxmlformats.org/officeDocument/2006/relationships/tags" Target="../tags/tag24.xml"/></Relationships>
</file>

<file path=ppt/slides/_rels/slide9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5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7.xml"/></Relationships>
</file>

<file path=ppt/slides/_rels/slide9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0.xml"/><Relationship Id="rId1" Type="http://schemas.openxmlformats.org/officeDocument/2006/relationships/slideLayout" Target="../slideLayouts/slideLayout257.xml"/><Relationship Id="rId4" Type="http://schemas.openxmlformats.org/officeDocument/2006/relationships/image" Target="../media/image138.PNG"/></Relationships>
</file>

<file path=ppt/slides/_rels/slide9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57.xml"/></Relationships>
</file>

<file path=ppt/slides/_rels/slide9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1.xml"/><Relationship Id="rId1" Type="http://schemas.openxmlformats.org/officeDocument/2006/relationships/slideLayout" Target="../slideLayouts/slideLayout259.xml"/></Relationships>
</file>

<file path=ppt/slides/_rels/slide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2.xml"/><Relationship Id="rId1" Type="http://schemas.openxmlformats.org/officeDocument/2006/relationships/slideLayout" Target="../slideLayouts/slideLayout2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C5A1425-9C48-FCB9-B51D-5187D1843466}"/>
              </a:ext>
            </a:extLst>
          </p:cNvPr>
          <p:cNvPicPr>
            <a:picLocks noGrp="1" noChangeAspect="1"/>
          </p:cNvPicPr>
          <p:nvPr>
            <p:ph type="pic" sz="quarter" idx="13"/>
          </p:nvPr>
        </p:nvPicPr>
        <p:blipFill>
          <a:blip r:embed="rId3"/>
          <a:srcRect l="25000" r="25000"/>
          <a:stretch/>
        </p:blipFill>
        <p:spPr/>
      </p:pic>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latin typeface="Apricus Black" pitchFamily="50" charset="0"/>
              </a:rPr>
              <a:t>Applying through </a:t>
            </a:r>
            <a:br>
              <a:rPr lang="en-US" dirty="0">
                <a:latin typeface="Apricus Black" pitchFamily="50" charset="0"/>
              </a:rPr>
            </a:br>
            <a:r>
              <a:rPr lang="en-US" dirty="0">
                <a:latin typeface="Apricus Black" pitchFamily="50" charset="0"/>
              </a:rPr>
              <a:t>UCAS </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vert="horz" lIns="0" tIns="0" rIns="0" bIns="0" rtlCol="0" anchor="t">
            <a:noAutofit/>
          </a:bodyPr>
          <a:lstStyle/>
          <a:p>
            <a:r>
              <a:rPr lang="en-GB" sz="4622" b="1" dirty="0">
                <a:latin typeface="Roboto Thin"/>
                <a:ea typeface="Roboto Thin"/>
                <a:cs typeface="Roboto Thin"/>
              </a:rPr>
              <a:t>For courses starting in 2026</a:t>
            </a:r>
            <a:endParaRPr lang="en-US" sz="4622" b="1" dirty="0">
              <a:latin typeface="Roboto Thin"/>
              <a:ea typeface="Roboto Thin"/>
              <a:cs typeface="Roboto Thin"/>
            </a:endParaRPr>
          </a:p>
          <a:p>
            <a:r>
              <a:rPr lang="en-GB" sz="4622" b="1" dirty="0">
                <a:latin typeface="Roboto Thin"/>
                <a:ea typeface="Roboto Thin"/>
                <a:cs typeface="Roboto Thin"/>
              </a:rPr>
              <a:t>Updated: September 2025</a:t>
            </a:r>
          </a:p>
        </p:txBody>
      </p:sp>
      <p:sp>
        <p:nvSpPr>
          <p:cNvPr id="3" name="Text Placeholder 2">
            <a:extLst>
              <a:ext uri="{FF2B5EF4-FFF2-40B4-BE49-F238E27FC236}">
                <a16:creationId xmlns:a16="http://schemas.microsoft.com/office/drawing/2014/main" id="{66A7F902-5BC4-2B79-575C-BBB4C16BE16F}"/>
              </a:ext>
            </a:extLst>
          </p:cNvPr>
          <p:cNvSpPr>
            <a:spLocks noGrp="1"/>
          </p:cNvSpPr>
          <p:nvPr>
            <p:ph type="body" sz="quarter" idx="10"/>
          </p:nvPr>
        </p:nvSpPr>
        <p:spPr/>
        <p:txBody>
          <a:bodyPr/>
          <a:lstStyle/>
          <a:p>
            <a:r>
              <a:rPr lang="en-GB" dirty="0"/>
              <a:t>Public </a:t>
            </a:r>
          </a:p>
        </p:txBody>
      </p:sp>
    </p:spTree>
    <p:custDataLst>
      <p:tags r:id="rId1"/>
    </p:custDataLst>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E3952-CC80-FA49-C860-409A82BDB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7897EB-342C-15D9-34B7-7B19157E8B7A}"/>
              </a:ext>
            </a:extLst>
          </p:cNvPr>
          <p:cNvSpPr>
            <a:spLocks noGrp="1"/>
          </p:cNvSpPr>
          <p:nvPr>
            <p:ph type="title"/>
          </p:nvPr>
        </p:nvSpPr>
        <p:spPr/>
        <p:txBody>
          <a:bodyPr/>
          <a:lstStyle/>
          <a:p>
            <a:r>
              <a:rPr lang="en-GB" sz="15000" dirty="0">
                <a:latin typeface="Apricus Black" pitchFamily="50" charset="0"/>
              </a:rPr>
              <a:t>Registering for an account</a:t>
            </a:r>
            <a:endParaRPr lang="en-GB" dirty="0"/>
          </a:p>
        </p:txBody>
      </p:sp>
      <p:sp>
        <p:nvSpPr>
          <p:cNvPr id="3" name="Text Placeholder 2">
            <a:extLst>
              <a:ext uri="{FF2B5EF4-FFF2-40B4-BE49-F238E27FC236}">
                <a16:creationId xmlns:a16="http://schemas.microsoft.com/office/drawing/2014/main" id="{5BD9C8FC-F301-E945-8209-30FD5C1217FE}"/>
              </a:ext>
            </a:extLst>
          </p:cNvPr>
          <p:cNvSpPr>
            <a:spLocks noGrp="1"/>
          </p:cNvSpPr>
          <p:nvPr>
            <p:ph type="body" sz="quarter" idx="10"/>
          </p:nvPr>
        </p:nvSpPr>
        <p:spPr/>
        <p:txBody>
          <a:bodyPr/>
          <a:lstStyle/>
          <a:p>
            <a:r>
              <a:rPr lang="en-GB" dirty="0"/>
              <a:t>Public </a:t>
            </a:r>
          </a:p>
        </p:txBody>
      </p:sp>
      <p:sp>
        <p:nvSpPr>
          <p:cNvPr id="8" name="TextBox 5">
            <a:extLst>
              <a:ext uri="{FF2B5EF4-FFF2-40B4-BE49-F238E27FC236}">
                <a16:creationId xmlns:a16="http://schemas.microsoft.com/office/drawing/2014/main" id="{8C917077-3DE6-48FB-A816-D1BFF1239008}"/>
              </a:ext>
            </a:extLst>
          </p:cNvPr>
          <p:cNvSpPr txBox="1"/>
          <p:nvPr/>
        </p:nvSpPr>
        <p:spPr>
          <a:xfrm>
            <a:off x="2082347" y="5584888"/>
            <a:ext cx="11681259" cy="8207760"/>
          </a:xfrm>
          <a:prstGeom prst="rect">
            <a:avLst/>
          </a:prstGeom>
          <a:noFill/>
          <a:ln cap="flat">
            <a:noFill/>
          </a:ln>
        </p:spPr>
        <p:txBody>
          <a:bodyPr vert="horz" wrap="square" lIns="325120" tIns="162560" rIns="325120" bIns="162560" anchor="t" anchorCtr="0" compatLnSpc="1">
            <a:spAutoFit/>
          </a:bodyPr>
          <a:lstStyle/>
          <a:p>
            <a:r>
              <a:rPr lang="en-GB" sz="5689" dirty="0">
                <a:solidFill>
                  <a:srgbClr val="313537"/>
                </a:solidFill>
                <a:latin typeface="Roboto Light "/>
              </a:rPr>
              <a:t>Choose if you want to get tailored information about </a:t>
            </a:r>
            <a:r>
              <a:rPr lang="en-GB" sz="5689" dirty="0" err="1">
                <a:solidFill>
                  <a:srgbClr val="313537"/>
                </a:solidFill>
                <a:latin typeface="Roboto Light "/>
              </a:rPr>
              <a:t>uni</a:t>
            </a:r>
            <a:r>
              <a:rPr lang="en-GB" sz="5689" dirty="0">
                <a:solidFill>
                  <a:srgbClr val="313537"/>
                </a:solidFill>
                <a:latin typeface="Roboto Light "/>
              </a:rPr>
              <a:t>, college and apprenticeship options.</a:t>
            </a:r>
          </a:p>
          <a:p>
            <a:endParaRPr lang="en-GB" sz="5689" dirty="0">
              <a:solidFill>
                <a:srgbClr val="313537"/>
              </a:solidFill>
              <a:latin typeface="Roboto Light "/>
            </a:endParaRPr>
          </a:p>
          <a:p>
            <a:r>
              <a:rPr lang="en-GB" sz="5689" dirty="0">
                <a:solidFill>
                  <a:srgbClr val="313537"/>
                </a:solidFill>
                <a:latin typeface="Roboto Light "/>
              </a:rPr>
              <a:t>Select the </a:t>
            </a:r>
            <a:r>
              <a:rPr lang="en-GB" sz="5689" b="1" dirty="0">
                <a:solidFill>
                  <a:srgbClr val="313537"/>
                </a:solidFill>
                <a:latin typeface="Roboto Light "/>
              </a:rPr>
              <a:t>subjects, locations or industries </a:t>
            </a:r>
            <a:r>
              <a:rPr lang="en-GB" sz="5689" dirty="0">
                <a:solidFill>
                  <a:srgbClr val="313537"/>
                </a:solidFill>
                <a:latin typeface="Roboto Light "/>
              </a:rPr>
              <a:t>that you are interested in – you can change these at any time in your preferences. </a:t>
            </a:r>
            <a:endParaRPr lang="en-GB" sz="5689" dirty="0">
              <a:solidFill>
                <a:srgbClr val="1F2834"/>
              </a:solidFill>
              <a:latin typeface="Roboto Light "/>
              <a:cs typeface="Calibri"/>
            </a:endParaRPr>
          </a:p>
          <a:p>
            <a:endParaRPr lang="en-GB" sz="5689" dirty="0">
              <a:solidFill>
                <a:srgbClr val="313537"/>
              </a:solidFill>
            </a:endParaRPr>
          </a:p>
        </p:txBody>
      </p:sp>
      <p:sp>
        <p:nvSpPr>
          <p:cNvPr id="5" name="AutoShape 2">
            <a:extLst>
              <a:ext uri="{FF2B5EF4-FFF2-40B4-BE49-F238E27FC236}">
                <a16:creationId xmlns:a16="http://schemas.microsoft.com/office/drawing/2014/main" id="{A53CC39B-7DDD-139A-4408-72839425B7AD}"/>
              </a:ext>
            </a:extLst>
          </p:cNvPr>
          <p:cNvSpPr>
            <a:spLocks noChangeAspect="1" noChangeArrowheads="1"/>
          </p:cNvSpPr>
          <p:nvPr/>
        </p:nvSpPr>
        <p:spPr bwMode="auto">
          <a:xfrm>
            <a:off x="16103599" y="8991599"/>
            <a:ext cx="5665019" cy="56650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a:extLst>
              <a:ext uri="{FF2B5EF4-FFF2-40B4-BE49-F238E27FC236}">
                <a16:creationId xmlns:a16="http://schemas.microsoft.com/office/drawing/2014/main" id="{2DE899C6-F361-1996-8BB7-30E921AB197A}"/>
              </a:ext>
            </a:extLst>
          </p:cNvPr>
          <p:cNvSpPr>
            <a:spLocks noChangeAspect="1" noChangeArrowheads="1"/>
          </p:cNvSpPr>
          <p:nvPr/>
        </p:nvSpPr>
        <p:spPr bwMode="auto">
          <a:xfrm>
            <a:off x="16103600" y="8991600"/>
            <a:ext cx="4839110" cy="48391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C341F4F8-37FF-DD58-75F6-E1F7ECD6BA1C}"/>
              </a:ext>
            </a:extLst>
          </p:cNvPr>
          <p:cNvPicPr>
            <a:picLocks noChangeAspect="1"/>
          </p:cNvPicPr>
          <p:nvPr/>
        </p:nvPicPr>
        <p:blipFill>
          <a:blip r:embed="rId2"/>
          <a:stretch>
            <a:fillRect/>
          </a:stretch>
        </p:blipFill>
        <p:spPr>
          <a:xfrm>
            <a:off x="19467312" y="1628921"/>
            <a:ext cx="8761101" cy="15030157"/>
          </a:xfrm>
          <a:prstGeom prst="rect">
            <a:avLst/>
          </a:prstGeom>
        </p:spPr>
      </p:pic>
    </p:spTree>
    <p:extLst>
      <p:ext uri="{BB962C8B-B14F-4D97-AF65-F5344CB8AC3E}">
        <p14:creationId xmlns:p14="http://schemas.microsoft.com/office/powerpoint/2010/main" val="42678160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FFEF2-F484-541A-6826-822AEAC897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5C045A2-D734-9B9E-F625-96893A6188A5}"/>
              </a:ext>
            </a:extLst>
          </p:cNvPr>
          <p:cNvSpPr>
            <a:spLocks noGrp="1"/>
          </p:cNvSpPr>
          <p:nvPr>
            <p:ph type="title"/>
          </p:nvPr>
        </p:nvSpPr>
        <p:spPr>
          <a:xfrm>
            <a:off x="1545605" y="1064260"/>
            <a:ext cx="30156770" cy="2064769"/>
          </a:xfrm>
        </p:spPr>
        <p:txBody>
          <a:bodyPr/>
          <a:lstStyle/>
          <a:p>
            <a:r>
              <a:rPr lang="en-GB" dirty="0"/>
              <a:t>Substituting a choice </a:t>
            </a:r>
          </a:p>
        </p:txBody>
      </p:sp>
      <p:sp>
        <p:nvSpPr>
          <p:cNvPr id="6" name="Text Placeholder 5">
            <a:extLst>
              <a:ext uri="{FF2B5EF4-FFF2-40B4-BE49-F238E27FC236}">
                <a16:creationId xmlns:a16="http://schemas.microsoft.com/office/drawing/2014/main" id="{BE6BBD6C-7CCE-782F-4657-561F760BFC18}"/>
              </a:ext>
            </a:extLst>
          </p:cNvPr>
          <p:cNvSpPr>
            <a:spLocks noGrp="1"/>
          </p:cNvSpPr>
          <p:nvPr>
            <p:ph type="body" sz="quarter" idx="10"/>
          </p:nvPr>
        </p:nvSpPr>
        <p:spPr/>
        <p:txBody>
          <a:bodyPr/>
          <a:lstStyle/>
          <a:p>
            <a:r>
              <a:rPr lang="en-GB" dirty="0"/>
              <a:t>Public </a:t>
            </a:r>
          </a:p>
        </p:txBody>
      </p:sp>
      <p:pic>
        <p:nvPicPr>
          <p:cNvPr id="10" name="Picture 9" descr="A screenshot of a computer&#10;&#10;AI-generated content may be incorrect.">
            <a:extLst>
              <a:ext uri="{FF2B5EF4-FFF2-40B4-BE49-F238E27FC236}">
                <a16:creationId xmlns:a16="http://schemas.microsoft.com/office/drawing/2014/main" id="{AE80E913-C227-D35B-A47B-EC8AE3E4056D}"/>
              </a:ext>
            </a:extLst>
          </p:cNvPr>
          <p:cNvPicPr>
            <a:picLocks noChangeAspect="1"/>
          </p:cNvPicPr>
          <p:nvPr/>
        </p:nvPicPr>
        <p:blipFill>
          <a:blip r:embed="rId2"/>
          <a:srcRect r="13040"/>
          <a:stretch/>
        </p:blipFill>
        <p:spPr>
          <a:xfrm>
            <a:off x="4924768" y="3514875"/>
            <a:ext cx="9935566" cy="11753378"/>
          </a:xfrm>
          <a:prstGeom prst="rect">
            <a:avLst/>
          </a:prstGeom>
          <a:ln w="12700">
            <a:solidFill>
              <a:schemeClr val="bg2">
                <a:lumMod val="90000"/>
              </a:schemeClr>
            </a:solidFill>
          </a:ln>
          <a:effectLst/>
        </p:spPr>
      </p:pic>
      <p:pic>
        <p:nvPicPr>
          <p:cNvPr id="12" name="Picture 11" descr="A screenshot of a computer&#10;&#10;AI-generated content may be incorrect.">
            <a:extLst>
              <a:ext uri="{FF2B5EF4-FFF2-40B4-BE49-F238E27FC236}">
                <a16:creationId xmlns:a16="http://schemas.microsoft.com/office/drawing/2014/main" id="{FCC22EE9-9795-47EF-BF12-C2A47B821870}"/>
              </a:ext>
            </a:extLst>
          </p:cNvPr>
          <p:cNvPicPr>
            <a:picLocks noChangeAspect="1"/>
          </p:cNvPicPr>
          <p:nvPr/>
        </p:nvPicPr>
        <p:blipFill>
          <a:blip r:embed="rId3"/>
          <a:srcRect r="13628"/>
          <a:stretch/>
        </p:blipFill>
        <p:spPr>
          <a:xfrm>
            <a:off x="14860334" y="1064260"/>
            <a:ext cx="14288324" cy="14024831"/>
          </a:xfrm>
          <a:prstGeom prst="rect">
            <a:avLst/>
          </a:prstGeom>
          <a:ln w="12700">
            <a:solidFill>
              <a:schemeClr val="bg2">
                <a:lumMod val="90000"/>
              </a:schemeClr>
            </a:solidFill>
          </a:ln>
          <a:effectLst/>
        </p:spPr>
      </p:pic>
      <p:sp>
        <p:nvSpPr>
          <p:cNvPr id="2" name="TextBox 1">
            <a:extLst>
              <a:ext uri="{FF2B5EF4-FFF2-40B4-BE49-F238E27FC236}">
                <a16:creationId xmlns:a16="http://schemas.microsoft.com/office/drawing/2014/main" id="{61089B82-577D-7797-5815-A57A58355B6E}"/>
              </a:ext>
            </a:extLst>
          </p:cNvPr>
          <p:cNvSpPr txBox="1"/>
          <p:nvPr/>
        </p:nvSpPr>
        <p:spPr>
          <a:xfrm>
            <a:off x="2057760" y="15654100"/>
            <a:ext cx="29132459" cy="1843325"/>
          </a:xfrm>
          <a:prstGeom prst="rect">
            <a:avLst/>
          </a:prstGeom>
          <a:noFill/>
        </p:spPr>
        <p:txBody>
          <a:bodyPr wrap="square">
            <a:spAutoFit/>
          </a:bodyPr>
          <a:lstStyle/>
          <a:p>
            <a:r>
              <a:rPr lang="en-GB" sz="5689" dirty="0">
                <a:latin typeface="Roboto Light "/>
              </a:rPr>
              <a:t>If you substitute a choice, the original university or college won’t consider your application. </a:t>
            </a:r>
          </a:p>
          <a:p>
            <a:r>
              <a:rPr lang="en-GB" sz="5689" dirty="0">
                <a:latin typeface="Roboto Light "/>
              </a:rPr>
              <a:t>You can’t swap back or substitute the same choice more than once.</a:t>
            </a:r>
            <a:endParaRPr lang="en-GB" sz="7111" dirty="0">
              <a:latin typeface="Roboto Light "/>
            </a:endParaRPr>
          </a:p>
        </p:txBody>
      </p:sp>
    </p:spTree>
    <p:extLst>
      <p:ext uri="{BB962C8B-B14F-4D97-AF65-F5344CB8AC3E}">
        <p14:creationId xmlns:p14="http://schemas.microsoft.com/office/powerpoint/2010/main" val="9598689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33DA1-DC58-44AC-075A-9B688312160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F01D505-5935-D877-63C1-1D54EBFD978A}"/>
              </a:ext>
            </a:extLst>
          </p:cNvPr>
          <p:cNvSpPr>
            <a:spLocks noGrp="1"/>
          </p:cNvSpPr>
          <p:nvPr>
            <p:ph type="title"/>
          </p:nvPr>
        </p:nvSpPr>
        <p:spPr/>
        <p:txBody>
          <a:bodyPr/>
          <a:lstStyle/>
          <a:p>
            <a:r>
              <a:rPr lang="en-GB" dirty="0"/>
              <a:t>Withdraw your choice </a:t>
            </a:r>
          </a:p>
        </p:txBody>
      </p:sp>
      <p:sp>
        <p:nvSpPr>
          <p:cNvPr id="6" name="Text Placeholder 5">
            <a:extLst>
              <a:ext uri="{FF2B5EF4-FFF2-40B4-BE49-F238E27FC236}">
                <a16:creationId xmlns:a16="http://schemas.microsoft.com/office/drawing/2014/main" id="{C5DD53DF-0BC1-0CF0-7BC9-12F3F19F3405}"/>
              </a:ext>
            </a:extLst>
          </p:cNvPr>
          <p:cNvSpPr>
            <a:spLocks noGrp="1"/>
          </p:cNvSpPr>
          <p:nvPr>
            <p:ph type="body" sz="quarter" idx="10"/>
          </p:nvPr>
        </p:nvSpPr>
        <p:spPr/>
        <p:txBody>
          <a:bodyPr/>
          <a:lstStyle/>
          <a:p>
            <a:r>
              <a:rPr lang="en-GB" dirty="0"/>
              <a:t>Public </a:t>
            </a:r>
          </a:p>
        </p:txBody>
      </p:sp>
      <p:pic>
        <p:nvPicPr>
          <p:cNvPr id="2" name="Picture 1" descr="A screenshot of a computer&#10;&#10;AI-generated content may be incorrect.">
            <a:extLst>
              <a:ext uri="{FF2B5EF4-FFF2-40B4-BE49-F238E27FC236}">
                <a16:creationId xmlns:a16="http://schemas.microsoft.com/office/drawing/2014/main" id="{570A7ADE-B355-DE0B-2D31-8A657D6CAE61}"/>
              </a:ext>
            </a:extLst>
          </p:cNvPr>
          <p:cNvPicPr>
            <a:picLocks noChangeAspect="1"/>
          </p:cNvPicPr>
          <p:nvPr/>
        </p:nvPicPr>
        <p:blipFill>
          <a:blip r:embed="rId2"/>
          <a:srcRect t="10788" r="11928"/>
          <a:stretch/>
        </p:blipFill>
        <p:spPr>
          <a:xfrm>
            <a:off x="1545605" y="4232977"/>
            <a:ext cx="18952135" cy="12492288"/>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62ACB1D2-0F80-6E0E-A1FD-863E5F730269}"/>
              </a:ext>
            </a:extLst>
          </p:cNvPr>
          <p:cNvSpPr txBox="1"/>
          <p:nvPr/>
        </p:nvSpPr>
        <p:spPr>
          <a:xfrm>
            <a:off x="21412288" y="5373067"/>
            <a:ext cx="9554107" cy="6220806"/>
          </a:xfrm>
          <a:prstGeom prst="rect">
            <a:avLst/>
          </a:prstGeom>
          <a:noFill/>
        </p:spPr>
        <p:txBody>
          <a:bodyPr wrap="square">
            <a:spAutoFit/>
          </a:bodyPr>
          <a:lstStyle/>
          <a:p>
            <a:r>
              <a:rPr lang="en-GB" sz="5689" dirty="0">
                <a:latin typeface="Roboto Light "/>
                <a:ea typeface="Roboto Light" panose="02000000000000000000" pitchFamily="2" charset="0"/>
                <a:cs typeface="Roboto Light" panose="02000000000000000000" pitchFamily="2" charset="0"/>
              </a:rPr>
              <a:t>You can withdraw a choice at any time, if you no longer want to be considered by that university or college.</a:t>
            </a:r>
          </a:p>
          <a:p>
            <a:endParaRPr lang="en-GB" sz="5689" dirty="0">
              <a:latin typeface="Roboto Light "/>
              <a:ea typeface="Roboto Light" panose="02000000000000000000" pitchFamily="2" charset="0"/>
              <a:cs typeface="Roboto Light" panose="02000000000000000000" pitchFamily="2" charset="0"/>
            </a:endParaRPr>
          </a:p>
          <a:p>
            <a:r>
              <a:rPr lang="en-GB" sz="5689" dirty="0">
                <a:latin typeface="Roboto Light "/>
                <a:ea typeface="Roboto Light" panose="02000000000000000000" pitchFamily="2" charset="0"/>
                <a:cs typeface="Roboto Light" panose="02000000000000000000" pitchFamily="2" charset="0"/>
              </a:rPr>
              <a:t>You cannot replace a choice that is withdrawn. </a:t>
            </a:r>
          </a:p>
        </p:txBody>
      </p:sp>
    </p:spTree>
    <p:extLst>
      <p:ext uri="{BB962C8B-B14F-4D97-AF65-F5344CB8AC3E}">
        <p14:creationId xmlns:p14="http://schemas.microsoft.com/office/powerpoint/2010/main" val="40403123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C5465-06E6-FC12-FA0B-EE55E373264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A75AB98-1131-50BB-F9B4-E45032EF7AD0}"/>
              </a:ext>
            </a:extLst>
          </p:cNvPr>
          <p:cNvSpPr>
            <a:spLocks noGrp="1"/>
          </p:cNvSpPr>
          <p:nvPr>
            <p:ph type="title"/>
          </p:nvPr>
        </p:nvSpPr>
        <p:spPr/>
        <p:txBody>
          <a:bodyPr/>
          <a:lstStyle/>
          <a:p>
            <a:r>
              <a:rPr lang="en-GB" dirty="0"/>
              <a:t>Your offers</a:t>
            </a:r>
          </a:p>
        </p:txBody>
      </p:sp>
      <p:sp>
        <p:nvSpPr>
          <p:cNvPr id="6" name="Text Placeholder 5">
            <a:extLst>
              <a:ext uri="{FF2B5EF4-FFF2-40B4-BE49-F238E27FC236}">
                <a16:creationId xmlns:a16="http://schemas.microsoft.com/office/drawing/2014/main" id="{F2643048-D575-B144-FF29-19690EE30542}"/>
              </a:ext>
            </a:extLst>
          </p:cNvPr>
          <p:cNvSpPr>
            <a:spLocks noGrp="1"/>
          </p:cNvSpPr>
          <p:nvPr>
            <p:ph type="body" sz="quarter" idx="10"/>
          </p:nvPr>
        </p:nvSpPr>
        <p:spPr/>
        <p:txBody>
          <a:bodyPr/>
          <a:lstStyle/>
          <a:p>
            <a:r>
              <a:rPr lang="en-GB"/>
              <a:t>Public </a:t>
            </a:r>
            <a:endParaRPr lang="en-GB" dirty="0"/>
          </a:p>
        </p:txBody>
      </p:sp>
      <p:sp>
        <p:nvSpPr>
          <p:cNvPr id="3" name="Content Placeholder 2">
            <a:extLst>
              <a:ext uri="{FF2B5EF4-FFF2-40B4-BE49-F238E27FC236}">
                <a16:creationId xmlns:a16="http://schemas.microsoft.com/office/drawing/2014/main" id="{B1516D2F-DE26-454B-A5CA-40CEFA609B27}"/>
              </a:ext>
            </a:extLst>
          </p:cNvPr>
          <p:cNvSpPr txBox="1">
            <a:spLocks/>
          </p:cNvSpPr>
          <p:nvPr/>
        </p:nvSpPr>
        <p:spPr>
          <a:xfrm>
            <a:off x="1937564" y="4528273"/>
            <a:ext cx="14318436" cy="12891911"/>
          </a:xfrm>
          <a:prstGeom prst="rect">
            <a:avLst/>
          </a:prstGeom>
        </p:spPr>
        <p:txBody>
          <a:bodyPr vert="horz" lIns="91440" tIns="45720" rIns="91440" bIns="45720" rtlCol="0">
            <a:noAutofit/>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Clr>
                <a:srgbClr val="00B050"/>
              </a:buClr>
              <a:buNone/>
            </a:pPr>
            <a:r>
              <a:rPr lang="en-GB" sz="4978" dirty="0">
                <a:solidFill>
                  <a:schemeClr val="tx1"/>
                </a:solidFill>
                <a:latin typeface="Roboto Light "/>
              </a:rPr>
              <a:t>The details of your offers will be shown including any conditions. </a:t>
            </a:r>
          </a:p>
          <a:p>
            <a:pPr>
              <a:buClr>
                <a:srgbClr val="00B050"/>
              </a:buClr>
            </a:pPr>
            <a:endParaRPr lang="en-GB" sz="4978" dirty="0">
              <a:solidFill>
                <a:schemeClr val="tx1"/>
              </a:solidFill>
              <a:latin typeface="Roboto Light "/>
            </a:endParaRPr>
          </a:p>
          <a:p>
            <a:pPr marL="0" indent="0">
              <a:buClr>
                <a:srgbClr val="00B050"/>
              </a:buClr>
              <a:buNone/>
            </a:pPr>
            <a:r>
              <a:rPr lang="en-GB" sz="4978" dirty="0">
                <a:solidFill>
                  <a:schemeClr val="tx1"/>
                </a:solidFill>
                <a:latin typeface="Roboto Light "/>
              </a:rPr>
              <a:t>The full text of the offer can be seen by clicking ’View full offer’.</a:t>
            </a:r>
          </a:p>
          <a:p>
            <a:pPr>
              <a:buClr>
                <a:srgbClr val="00B050"/>
              </a:buClr>
            </a:pPr>
            <a:endParaRPr lang="en-GB" sz="4978" dirty="0">
              <a:solidFill>
                <a:schemeClr val="tx1"/>
              </a:solidFill>
              <a:latin typeface="Roboto Light "/>
            </a:endParaRPr>
          </a:p>
          <a:p>
            <a:pPr>
              <a:buClr>
                <a:srgbClr val="00B050"/>
              </a:buClr>
            </a:pPr>
            <a:endParaRPr lang="en-GB" sz="4978" dirty="0">
              <a:latin typeface="Roboto Light "/>
            </a:endParaRPr>
          </a:p>
          <a:p>
            <a:pPr>
              <a:buClr>
                <a:srgbClr val="00B050"/>
              </a:buClr>
            </a:pPr>
            <a:endParaRPr lang="en-GB" sz="4978" dirty="0">
              <a:solidFill>
                <a:schemeClr val="tx1"/>
              </a:solidFill>
              <a:latin typeface="Roboto Light "/>
            </a:endParaRPr>
          </a:p>
          <a:p>
            <a:pPr>
              <a:buClr>
                <a:srgbClr val="00B050"/>
              </a:buClr>
            </a:pPr>
            <a:endParaRPr lang="en-GB" sz="4978" dirty="0">
              <a:latin typeface="Roboto Light "/>
            </a:endParaRPr>
          </a:p>
          <a:p>
            <a:pPr>
              <a:buClr>
                <a:srgbClr val="00B050"/>
              </a:buClr>
            </a:pPr>
            <a:endParaRPr lang="en-GB" sz="4978" dirty="0">
              <a:solidFill>
                <a:schemeClr val="tx1"/>
              </a:solidFill>
              <a:latin typeface="Roboto Light "/>
            </a:endParaRPr>
          </a:p>
          <a:p>
            <a:pPr marL="0" indent="0">
              <a:buClr>
                <a:srgbClr val="00B050"/>
              </a:buClr>
              <a:buNone/>
            </a:pPr>
            <a:r>
              <a:rPr lang="en-GB" sz="4978" dirty="0">
                <a:solidFill>
                  <a:schemeClr val="tx1"/>
                </a:solidFill>
                <a:latin typeface="Roboto Light "/>
              </a:rPr>
              <a:t>Your inactive choices (withdrawn, declined, unsuccessful) are in an accordion section below the active choices. </a:t>
            </a:r>
          </a:p>
        </p:txBody>
      </p:sp>
      <p:pic>
        <p:nvPicPr>
          <p:cNvPr id="12" name="Picture 11" descr="Graphical user interface, text, application, chat or text message&#10;&#10;Description automatically generated">
            <a:extLst>
              <a:ext uri="{FF2B5EF4-FFF2-40B4-BE49-F238E27FC236}">
                <a16:creationId xmlns:a16="http://schemas.microsoft.com/office/drawing/2014/main" id="{9C245F08-4D88-4BA4-9CCF-87F05703877B}"/>
              </a:ext>
            </a:extLst>
          </p:cNvPr>
          <p:cNvPicPr>
            <a:picLocks noChangeAspect="1"/>
          </p:cNvPicPr>
          <p:nvPr/>
        </p:nvPicPr>
        <p:blipFill rotWithShape="1">
          <a:blip r:embed="rId2"/>
          <a:srcRect l="5637" t="11002" r="8719" b="16075"/>
          <a:stretch/>
        </p:blipFill>
        <p:spPr>
          <a:xfrm>
            <a:off x="3580982" y="9384632"/>
            <a:ext cx="8329266" cy="3963371"/>
          </a:xfrm>
          <a:prstGeom prst="roundRect">
            <a:avLst>
              <a:gd name="adj" fmla="val 2654"/>
            </a:avLst>
          </a:prstGeom>
          <a:ln w="6350">
            <a:solidFill>
              <a:schemeClr val="tx2">
                <a:lumMod val="40000"/>
                <a:lumOff val="60000"/>
              </a:schemeClr>
            </a:solidFill>
          </a:ln>
          <a:effectLst/>
        </p:spPr>
      </p:pic>
      <p:pic>
        <p:nvPicPr>
          <p:cNvPr id="2" name="Picture 1" descr="A screenshot of a computer&#10;&#10;AI-generated content may be incorrect.">
            <a:extLst>
              <a:ext uri="{FF2B5EF4-FFF2-40B4-BE49-F238E27FC236}">
                <a16:creationId xmlns:a16="http://schemas.microsoft.com/office/drawing/2014/main" id="{650B5263-E778-C141-6174-360BBBC34ECB}"/>
              </a:ext>
            </a:extLst>
          </p:cNvPr>
          <p:cNvPicPr>
            <a:picLocks noChangeAspect="1"/>
          </p:cNvPicPr>
          <p:nvPr/>
        </p:nvPicPr>
        <p:blipFill>
          <a:blip r:embed="rId3"/>
          <a:stretch>
            <a:fillRect/>
          </a:stretch>
        </p:blipFill>
        <p:spPr>
          <a:xfrm>
            <a:off x="16222539" y="0"/>
            <a:ext cx="16289461" cy="18288000"/>
          </a:xfrm>
          <a:prstGeom prst="rect">
            <a:avLst/>
          </a:prstGeom>
        </p:spPr>
      </p:pic>
    </p:spTree>
    <p:extLst>
      <p:ext uri="{BB962C8B-B14F-4D97-AF65-F5344CB8AC3E}">
        <p14:creationId xmlns:p14="http://schemas.microsoft.com/office/powerpoint/2010/main" val="8408843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07AB0-4047-97F0-D5B3-20FF4530648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12CDE99-61B4-889B-D4C9-A7A2867CB0F8}"/>
              </a:ext>
            </a:extLst>
          </p:cNvPr>
          <p:cNvSpPr>
            <a:spLocks noGrp="1"/>
          </p:cNvSpPr>
          <p:nvPr>
            <p:ph type="title"/>
          </p:nvPr>
        </p:nvSpPr>
        <p:spPr>
          <a:xfrm>
            <a:off x="1851384" y="1745615"/>
            <a:ext cx="14710393" cy="3875077"/>
          </a:xfrm>
        </p:spPr>
        <p:txBody>
          <a:bodyPr/>
          <a:lstStyle/>
          <a:p>
            <a:r>
              <a:rPr lang="en-GB" dirty="0"/>
              <a:t>interviews</a:t>
            </a:r>
          </a:p>
        </p:txBody>
      </p:sp>
      <p:sp>
        <p:nvSpPr>
          <p:cNvPr id="6" name="Text Placeholder 5">
            <a:extLst>
              <a:ext uri="{FF2B5EF4-FFF2-40B4-BE49-F238E27FC236}">
                <a16:creationId xmlns:a16="http://schemas.microsoft.com/office/drawing/2014/main" id="{3A8F0A63-F346-9B6B-DA42-9B0A89229894}"/>
              </a:ext>
            </a:extLst>
          </p:cNvPr>
          <p:cNvSpPr>
            <a:spLocks noGrp="1"/>
          </p:cNvSpPr>
          <p:nvPr>
            <p:ph type="body" sz="quarter" idx="10"/>
          </p:nvPr>
        </p:nvSpPr>
        <p:spPr/>
        <p:txBody>
          <a:bodyPr/>
          <a:lstStyle/>
          <a:p>
            <a:r>
              <a:rPr lang="en-GB" dirty="0"/>
              <a:t>Public </a:t>
            </a:r>
          </a:p>
        </p:txBody>
      </p:sp>
      <p:sp>
        <p:nvSpPr>
          <p:cNvPr id="3" name="Content Placeholder 2">
            <a:extLst>
              <a:ext uri="{FF2B5EF4-FFF2-40B4-BE49-F238E27FC236}">
                <a16:creationId xmlns:a16="http://schemas.microsoft.com/office/drawing/2014/main" id="{37B81F41-8662-4352-8BDE-3D23280E5818}"/>
              </a:ext>
            </a:extLst>
          </p:cNvPr>
          <p:cNvSpPr txBox="1">
            <a:spLocks/>
          </p:cNvSpPr>
          <p:nvPr/>
        </p:nvSpPr>
        <p:spPr>
          <a:xfrm>
            <a:off x="1851384" y="7053346"/>
            <a:ext cx="12921386" cy="5796843"/>
          </a:xfrm>
          <a:prstGeom prst="rect">
            <a:avLst/>
          </a:prstGeom>
        </p:spPr>
        <p:txBody>
          <a:bodyPr vert="horz" lIns="91440" tIns="45720" rIns="91440" bIns="45720" rtlCol="0">
            <a:noAutofit/>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Font typeface="Arial" panose="020B0604020202020204" pitchFamily="34" charset="0"/>
              <a:buNone/>
            </a:pPr>
            <a:r>
              <a:rPr lang="en-GB" sz="5689" dirty="0">
                <a:solidFill>
                  <a:schemeClr val="tx1"/>
                </a:solidFill>
                <a:latin typeface="Roboto Light "/>
              </a:rPr>
              <a:t>If a university or college has notified UCAS of an interview the invitation details will be shown alongside a button to enable you to respond.</a:t>
            </a:r>
          </a:p>
          <a:p>
            <a:endParaRPr lang="en-GB" sz="5689" dirty="0">
              <a:solidFill>
                <a:schemeClr val="tx1"/>
              </a:solidFill>
              <a:latin typeface="Roboto Light "/>
            </a:endParaRPr>
          </a:p>
          <a:p>
            <a:pPr marL="0" indent="0">
              <a:buFont typeface="Arial" panose="020B0604020202020204" pitchFamily="34" charset="0"/>
              <a:buNone/>
            </a:pPr>
            <a:r>
              <a:rPr lang="en-GB" sz="5689" dirty="0">
                <a:solidFill>
                  <a:schemeClr val="tx1"/>
                </a:solidFill>
                <a:latin typeface="Roboto Light "/>
              </a:rPr>
              <a:t>There are three options you can select from to respond to the invitation. </a:t>
            </a:r>
          </a:p>
        </p:txBody>
      </p:sp>
      <p:pic>
        <p:nvPicPr>
          <p:cNvPr id="1028" name="Picture 4">
            <a:extLst>
              <a:ext uri="{FF2B5EF4-FFF2-40B4-BE49-F238E27FC236}">
                <a16:creationId xmlns:a16="http://schemas.microsoft.com/office/drawing/2014/main" id="{CCA429A2-9631-0E90-2290-78A0083E2FB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4370" t="9052" r="12998" b="11317"/>
          <a:stretch/>
        </p:blipFill>
        <p:spPr bwMode="auto">
          <a:xfrm>
            <a:off x="19668315" y="9144000"/>
            <a:ext cx="10340107" cy="81599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omputer&#10;&#10;AI-generated content may be incorrect.">
            <a:extLst>
              <a:ext uri="{FF2B5EF4-FFF2-40B4-BE49-F238E27FC236}">
                <a16:creationId xmlns:a16="http://schemas.microsoft.com/office/drawing/2014/main" id="{92C60421-F301-A9D2-FE0E-64E431BE70ED}"/>
              </a:ext>
            </a:extLst>
          </p:cNvPr>
          <p:cNvPicPr>
            <a:picLocks noGrp="1" noRot="1" noChangeAspect="1" noMove="1" noResize="1" noEditPoints="1" noAdjustHandles="1" noChangeArrowheads="1" noChangeShapeType="1" noCrop="1"/>
          </p:cNvPicPr>
          <p:nvPr/>
        </p:nvPicPr>
        <p:blipFill>
          <a:blip r:embed="rId3"/>
          <a:stretch>
            <a:fillRect/>
          </a:stretch>
        </p:blipFill>
        <p:spPr>
          <a:xfrm>
            <a:off x="17739231" y="1371631"/>
            <a:ext cx="14198276" cy="7334668"/>
          </a:xfrm>
          <a:prstGeom prst="rect">
            <a:avLst/>
          </a:prstGeom>
        </p:spPr>
      </p:pic>
    </p:spTree>
    <p:extLst>
      <p:ext uri="{BB962C8B-B14F-4D97-AF65-F5344CB8AC3E}">
        <p14:creationId xmlns:p14="http://schemas.microsoft.com/office/powerpoint/2010/main" val="5929847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E550A-1515-8E11-1E15-63D4F031182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AF59BEE-647F-C908-6B41-1188532091D9}"/>
              </a:ext>
            </a:extLst>
          </p:cNvPr>
          <p:cNvSpPr>
            <a:spLocks noGrp="1"/>
          </p:cNvSpPr>
          <p:nvPr>
            <p:ph type="title"/>
          </p:nvPr>
        </p:nvSpPr>
        <p:spPr>
          <a:xfrm>
            <a:off x="13072700" y="790575"/>
            <a:ext cx="15020201" cy="2064769"/>
          </a:xfrm>
        </p:spPr>
        <p:txBody>
          <a:bodyPr/>
          <a:lstStyle/>
          <a:p>
            <a:r>
              <a:rPr lang="en-GB" dirty="0"/>
              <a:t>Confirm your choices </a:t>
            </a:r>
          </a:p>
        </p:txBody>
      </p:sp>
      <p:sp>
        <p:nvSpPr>
          <p:cNvPr id="6" name="Text Placeholder 5">
            <a:extLst>
              <a:ext uri="{FF2B5EF4-FFF2-40B4-BE49-F238E27FC236}">
                <a16:creationId xmlns:a16="http://schemas.microsoft.com/office/drawing/2014/main" id="{4C59E673-246C-95D9-E25B-236AA3451635}"/>
              </a:ext>
            </a:extLst>
          </p:cNvPr>
          <p:cNvSpPr>
            <a:spLocks noGrp="1"/>
          </p:cNvSpPr>
          <p:nvPr>
            <p:ph type="body" sz="quarter" idx="10"/>
          </p:nvPr>
        </p:nvSpPr>
        <p:spPr/>
        <p:txBody>
          <a:bodyPr/>
          <a:lstStyle/>
          <a:p>
            <a:r>
              <a:rPr lang="en-GB" dirty="0"/>
              <a:t>Public </a:t>
            </a:r>
          </a:p>
        </p:txBody>
      </p:sp>
      <p:pic>
        <p:nvPicPr>
          <p:cNvPr id="8" name="Picture 7" descr="A screenshot of a chat&#10;&#10;AI-generated content may be incorrect.">
            <a:extLst>
              <a:ext uri="{FF2B5EF4-FFF2-40B4-BE49-F238E27FC236}">
                <a16:creationId xmlns:a16="http://schemas.microsoft.com/office/drawing/2014/main" id="{5863D61B-0629-1999-998C-A808D0CEE228}"/>
              </a:ext>
            </a:extLst>
          </p:cNvPr>
          <p:cNvPicPr>
            <a:picLocks noChangeAspect="1"/>
          </p:cNvPicPr>
          <p:nvPr/>
        </p:nvPicPr>
        <p:blipFill>
          <a:blip r:embed="rId2"/>
          <a:srcRect t="9159"/>
          <a:stretch/>
        </p:blipFill>
        <p:spPr>
          <a:xfrm>
            <a:off x="809625" y="0"/>
            <a:ext cx="11462586" cy="18298318"/>
          </a:xfrm>
          <a:prstGeom prst="rect">
            <a:avLst/>
          </a:prstGeom>
        </p:spPr>
      </p:pic>
      <p:sp>
        <p:nvSpPr>
          <p:cNvPr id="10" name="TextBox 9">
            <a:extLst>
              <a:ext uri="{FF2B5EF4-FFF2-40B4-BE49-F238E27FC236}">
                <a16:creationId xmlns:a16="http://schemas.microsoft.com/office/drawing/2014/main" id="{2A8F61EE-3CF5-548A-8377-402A673B4308}"/>
              </a:ext>
            </a:extLst>
          </p:cNvPr>
          <p:cNvSpPr txBox="1"/>
          <p:nvPr/>
        </p:nvSpPr>
        <p:spPr>
          <a:xfrm>
            <a:off x="13072700" y="14167026"/>
            <a:ext cx="15918788" cy="3330399"/>
          </a:xfrm>
          <a:prstGeom prst="rect">
            <a:avLst/>
          </a:prstGeom>
          <a:noFill/>
        </p:spPr>
        <p:txBody>
          <a:bodyPr wrap="square">
            <a:spAutoFit/>
          </a:bodyPr>
          <a:lstStyle/>
          <a:p>
            <a:pPr>
              <a:lnSpc>
                <a:spcPct val="120000"/>
              </a:lnSpc>
              <a:spcBef>
                <a:spcPts val="2133"/>
              </a:spcBef>
              <a:spcAft>
                <a:spcPts val="2133"/>
              </a:spcAft>
              <a:buClr>
                <a:schemeClr val="accent3"/>
              </a:buClr>
            </a:pPr>
            <a:r>
              <a:rPr lang="en-GB" sz="5000" dirty="0">
                <a:latin typeface="Roboto Light "/>
              </a:rPr>
              <a:t>Once all decisions have been received, you will make your replies and confirm your choices. </a:t>
            </a:r>
          </a:p>
          <a:p>
            <a:pPr>
              <a:lnSpc>
                <a:spcPct val="120000"/>
              </a:lnSpc>
              <a:spcBef>
                <a:spcPts val="2133"/>
              </a:spcBef>
              <a:spcAft>
                <a:spcPts val="2133"/>
              </a:spcAft>
              <a:buClr>
                <a:schemeClr val="accent3"/>
              </a:buClr>
            </a:pPr>
            <a:r>
              <a:rPr lang="en-GB" sz="5000" dirty="0">
                <a:latin typeface="Roboto Light "/>
              </a:rPr>
              <a:t>You can accept one offer as your firm choice.</a:t>
            </a:r>
          </a:p>
        </p:txBody>
      </p:sp>
      <p:pic>
        <p:nvPicPr>
          <p:cNvPr id="11" name="Picture 10" descr="A screenshot of a computer&#10;&#10;AI-generated content may be incorrect.">
            <a:extLst>
              <a:ext uri="{FF2B5EF4-FFF2-40B4-BE49-F238E27FC236}">
                <a16:creationId xmlns:a16="http://schemas.microsoft.com/office/drawing/2014/main" id="{9908F246-A3B2-3892-04A5-139C22C6BAC5}"/>
              </a:ext>
            </a:extLst>
          </p:cNvPr>
          <p:cNvPicPr>
            <a:picLocks noChangeAspect="1"/>
          </p:cNvPicPr>
          <p:nvPr/>
        </p:nvPicPr>
        <p:blipFill>
          <a:blip r:embed="rId3"/>
          <a:srcRect t="19766"/>
          <a:stretch/>
        </p:blipFill>
        <p:spPr>
          <a:xfrm>
            <a:off x="13072700" y="3433112"/>
            <a:ext cx="15151182" cy="10090383"/>
          </a:xfrm>
          <a:prstGeom prst="rect">
            <a:avLst/>
          </a:prstGeom>
        </p:spPr>
      </p:pic>
    </p:spTree>
    <p:extLst>
      <p:ext uri="{BB962C8B-B14F-4D97-AF65-F5344CB8AC3E}">
        <p14:creationId xmlns:p14="http://schemas.microsoft.com/office/powerpoint/2010/main" val="6502287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8ABB3-8213-7CB8-52D0-A20601FC3F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C52BB8-AC8F-2726-2604-9573B11C8321}"/>
              </a:ext>
            </a:extLst>
          </p:cNvPr>
          <p:cNvSpPr>
            <a:spLocks noGrp="1"/>
          </p:cNvSpPr>
          <p:nvPr>
            <p:ph type="title"/>
          </p:nvPr>
        </p:nvSpPr>
        <p:spPr/>
        <p:txBody>
          <a:bodyPr/>
          <a:lstStyle/>
          <a:p>
            <a:r>
              <a:rPr lang="en-GB" dirty="0"/>
              <a:t>Confirm your choices </a:t>
            </a:r>
          </a:p>
        </p:txBody>
      </p:sp>
      <p:sp>
        <p:nvSpPr>
          <p:cNvPr id="6" name="Text Placeholder 5">
            <a:extLst>
              <a:ext uri="{FF2B5EF4-FFF2-40B4-BE49-F238E27FC236}">
                <a16:creationId xmlns:a16="http://schemas.microsoft.com/office/drawing/2014/main" id="{F0E78B99-72F3-2735-38D6-911ABCE0F213}"/>
              </a:ext>
            </a:extLst>
          </p:cNvPr>
          <p:cNvSpPr>
            <a:spLocks noGrp="1"/>
          </p:cNvSpPr>
          <p:nvPr>
            <p:ph type="body" sz="quarter" idx="10"/>
          </p:nvPr>
        </p:nvSpPr>
        <p:spPr/>
        <p:txBody>
          <a:bodyPr/>
          <a:lstStyle/>
          <a:p>
            <a:r>
              <a:rPr lang="en-GB"/>
              <a:t>Public </a:t>
            </a:r>
            <a:endParaRPr lang="en-GB" dirty="0"/>
          </a:p>
        </p:txBody>
      </p:sp>
      <p:pic>
        <p:nvPicPr>
          <p:cNvPr id="10" name="Picture 9" descr="A screenshot of a computer&#10;&#10;AI-generated content may be incorrect.">
            <a:extLst>
              <a:ext uri="{FF2B5EF4-FFF2-40B4-BE49-F238E27FC236}">
                <a16:creationId xmlns:a16="http://schemas.microsoft.com/office/drawing/2014/main" id="{C7325845-8970-2B6A-7EED-7896B30B2CED}"/>
              </a:ext>
            </a:extLst>
          </p:cNvPr>
          <p:cNvPicPr>
            <a:picLocks noChangeAspect="1"/>
          </p:cNvPicPr>
          <p:nvPr/>
        </p:nvPicPr>
        <p:blipFill>
          <a:blip r:embed="rId2"/>
          <a:stretch>
            <a:fillRect/>
          </a:stretch>
        </p:blipFill>
        <p:spPr>
          <a:xfrm>
            <a:off x="14650811" y="4361967"/>
            <a:ext cx="15572515" cy="13224494"/>
          </a:xfrm>
          <a:prstGeom prst="rect">
            <a:avLst/>
          </a:prstGeom>
        </p:spPr>
      </p:pic>
      <p:sp>
        <p:nvSpPr>
          <p:cNvPr id="12" name="TextBox 11">
            <a:extLst>
              <a:ext uri="{FF2B5EF4-FFF2-40B4-BE49-F238E27FC236}">
                <a16:creationId xmlns:a16="http://schemas.microsoft.com/office/drawing/2014/main" id="{3786AFBA-48A8-A879-15F2-950022C95B69}"/>
              </a:ext>
            </a:extLst>
          </p:cNvPr>
          <p:cNvSpPr txBox="1"/>
          <p:nvPr/>
        </p:nvSpPr>
        <p:spPr>
          <a:xfrm>
            <a:off x="1545606" y="4737184"/>
            <a:ext cx="12314774" cy="8813631"/>
          </a:xfrm>
          <a:prstGeom prst="rect">
            <a:avLst/>
          </a:prstGeom>
          <a:noFill/>
        </p:spPr>
        <p:txBody>
          <a:bodyPr wrap="square">
            <a:spAutoFit/>
          </a:bodyPr>
          <a:lstStyle/>
          <a:p>
            <a:pPr>
              <a:lnSpc>
                <a:spcPct val="120000"/>
              </a:lnSpc>
              <a:spcBef>
                <a:spcPts val="2133"/>
              </a:spcBef>
              <a:spcAft>
                <a:spcPts val="2133"/>
              </a:spcAft>
              <a:buClr>
                <a:schemeClr val="accent3"/>
              </a:buClr>
            </a:pPr>
            <a:r>
              <a:rPr lang="en-GB" sz="6400" dirty="0">
                <a:latin typeface="Roboto Light "/>
              </a:rPr>
              <a:t>If you choose a conditional offer as your firm choice, you have the option to add an optional insurance choice. </a:t>
            </a:r>
          </a:p>
          <a:p>
            <a:pPr>
              <a:lnSpc>
                <a:spcPct val="120000"/>
              </a:lnSpc>
              <a:spcBef>
                <a:spcPts val="2133"/>
              </a:spcBef>
              <a:spcAft>
                <a:spcPts val="2133"/>
              </a:spcAft>
            </a:pPr>
            <a:r>
              <a:rPr lang="en-GB" sz="6400" dirty="0">
                <a:latin typeface="Roboto Light "/>
              </a:rPr>
              <a:t>If you choose an unconditional offer as your firm choice, you cannot have an insurance choice.</a:t>
            </a:r>
          </a:p>
        </p:txBody>
      </p:sp>
    </p:spTree>
    <p:extLst>
      <p:ext uri="{BB962C8B-B14F-4D97-AF65-F5344CB8AC3E}">
        <p14:creationId xmlns:p14="http://schemas.microsoft.com/office/powerpoint/2010/main" val="9113173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17992-9B27-C311-5BAC-2135EC584CA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52CF01-7421-BEE0-177D-A4405A82ED01}"/>
              </a:ext>
            </a:extLst>
          </p:cNvPr>
          <p:cNvSpPr>
            <a:spLocks noGrp="1"/>
          </p:cNvSpPr>
          <p:nvPr>
            <p:ph type="title"/>
          </p:nvPr>
        </p:nvSpPr>
        <p:spPr/>
        <p:txBody>
          <a:bodyPr/>
          <a:lstStyle/>
          <a:p>
            <a:r>
              <a:rPr lang="en-GB"/>
              <a:t>Confirm your choices </a:t>
            </a:r>
            <a:endParaRPr lang="en-GB" dirty="0"/>
          </a:p>
        </p:txBody>
      </p:sp>
      <p:sp>
        <p:nvSpPr>
          <p:cNvPr id="6" name="Text Placeholder 5">
            <a:extLst>
              <a:ext uri="{FF2B5EF4-FFF2-40B4-BE49-F238E27FC236}">
                <a16:creationId xmlns:a16="http://schemas.microsoft.com/office/drawing/2014/main" id="{0B7F774B-F9AA-F754-6708-61EFE48DAFBD}"/>
              </a:ext>
            </a:extLst>
          </p:cNvPr>
          <p:cNvSpPr>
            <a:spLocks noGrp="1"/>
          </p:cNvSpPr>
          <p:nvPr>
            <p:ph type="body" sz="quarter" idx="10"/>
          </p:nvPr>
        </p:nvSpPr>
        <p:spPr/>
        <p:txBody>
          <a:bodyPr/>
          <a:lstStyle/>
          <a:p>
            <a:r>
              <a:rPr lang="en-GB"/>
              <a:t>Public </a:t>
            </a:r>
            <a:endParaRPr lang="en-GB" dirty="0"/>
          </a:p>
        </p:txBody>
      </p:sp>
      <p:pic>
        <p:nvPicPr>
          <p:cNvPr id="2" name="Picture 1" descr="Screens screenshot of a chat&#10;&#10;AI-generated content may be incorrect.">
            <a:extLst>
              <a:ext uri="{FF2B5EF4-FFF2-40B4-BE49-F238E27FC236}">
                <a16:creationId xmlns:a16="http://schemas.microsoft.com/office/drawing/2014/main" id="{4CDDC7AF-23E6-B729-7664-8927A3A765B3}"/>
              </a:ext>
            </a:extLst>
          </p:cNvPr>
          <p:cNvPicPr>
            <a:picLocks noChangeAspect="1"/>
          </p:cNvPicPr>
          <p:nvPr/>
        </p:nvPicPr>
        <p:blipFill>
          <a:blip r:embed="rId3"/>
          <a:stretch>
            <a:fillRect/>
          </a:stretch>
        </p:blipFill>
        <p:spPr>
          <a:xfrm>
            <a:off x="17304084" y="-17001"/>
            <a:ext cx="10684042" cy="18305001"/>
          </a:xfrm>
          <a:prstGeom prst="rect">
            <a:avLst/>
          </a:prstGeom>
        </p:spPr>
      </p:pic>
      <p:sp>
        <p:nvSpPr>
          <p:cNvPr id="11" name="TextBox 10">
            <a:extLst>
              <a:ext uri="{FF2B5EF4-FFF2-40B4-BE49-F238E27FC236}">
                <a16:creationId xmlns:a16="http://schemas.microsoft.com/office/drawing/2014/main" id="{50A79983-BD89-09AA-D4E8-F731FCD9FFB3}"/>
              </a:ext>
            </a:extLst>
          </p:cNvPr>
          <p:cNvSpPr txBox="1"/>
          <p:nvPr/>
        </p:nvSpPr>
        <p:spPr>
          <a:xfrm>
            <a:off x="1555697" y="4559282"/>
            <a:ext cx="14700303" cy="11056873"/>
          </a:xfrm>
          <a:prstGeom prst="rect">
            <a:avLst/>
          </a:prstGeom>
          <a:noFill/>
        </p:spPr>
        <p:txBody>
          <a:bodyPr wrap="square">
            <a:spAutoFit/>
          </a:bodyPr>
          <a:lstStyle/>
          <a:p>
            <a:pPr>
              <a:lnSpc>
                <a:spcPct val="120000"/>
              </a:lnSpc>
              <a:spcBef>
                <a:spcPts val="2133"/>
              </a:spcBef>
              <a:spcAft>
                <a:spcPts val="2133"/>
              </a:spcAft>
            </a:pPr>
            <a:r>
              <a:rPr lang="en-GB" sz="6000" dirty="0">
                <a:latin typeface="Roboto Light "/>
              </a:rPr>
              <a:t>Remaining offers are automatically declined when the 'Firm' and 'Insurance' are selected.</a:t>
            </a:r>
          </a:p>
          <a:p>
            <a:pPr>
              <a:lnSpc>
                <a:spcPct val="120000"/>
              </a:lnSpc>
              <a:spcBef>
                <a:spcPts val="2133"/>
              </a:spcBef>
              <a:spcAft>
                <a:spcPts val="2133"/>
              </a:spcAft>
            </a:pPr>
            <a:r>
              <a:rPr lang="en-GB" sz="6000" b="1" dirty="0">
                <a:latin typeface="Roboto Light "/>
              </a:rPr>
              <a:t>You must remember to ‘Save’ your choices.</a:t>
            </a:r>
          </a:p>
          <a:p>
            <a:pPr>
              <a:lnSpc>
                <a:spcPct val="120000"/>
              </a:lnSpc>
              <a:spcBef>
                <a:spcPts val="2133"/>
              </a:spcBef>
              <a:spcAft>
                <a:spcPts val="2133"/>
              </a:spcAft>
            </a:pPr>
            <a:r>
              <a:rPr lang="en-GB" sz="6000" kern="100" dirty="0">
                <a:latin typeface="Roboto Light "/>
                <a:ea typeface="Aptos" panose="020B0004020202020204" pitchFamily="34" charset="0"/>
                <a:cs typeface="Arial" panose="020B0604020202020204" pitchFamily="34" charset="0"/>
              </a:rPr>
              <a:t>Before making any decisions, encourage look at our advice on making informed choices – </a:t>
            </a:r>
            <a:r>
              <a:rPr lang="en-GB" sz="6000" u="sng" kern="100" dirty="0">
                <a:solidFill>
                  <a:srgbClr val="467886"/>
                </a:solidFill>
                <a:latin typeface="Roboto Light "/>
                <a:ea typeface="Aptos" panose="020B0004020202020204" pitchFamily="34" charset="0"/>
                <a:cs typeface="Arial" panose="020B0604020202020204" pitchFamily="34" charset="0"/>
                <a:hlinkClick r:id="rId4"/>
              </a:rPr>
              <a:t>www.ucas.com/undergraduate/</a:t>
            </a:r>
            <a:r>
              <a:rPr lang="en-GB" sz="6000" u="sng" kern="100" dirty="0">
                <a:solidFill>
                  <a:srgbClr val="467886"/>
                </a:solidFill>
                <a:latin typeface="Roboto Light "/>
                <a:ea typeface="Aptos" panose="020B0004020202020204" pitchFamily="34" charset="0"/>
                <a:cs typeface="Arial" panose="020B0604020202020204" pitchFamily="34" charset="0"/>
                <a:hlinkClick r:id="rId5"/>
              </a:rPr>
              <a:t>after-you-apply/making-right-decision</a:t>
            </a:r>
            <a:r>
              <a:rPr lang="en-GB" sz="6000" u="sng" kern="100" dirty="0">
                <a:solidFill>
                  <a:srgbClr val="467886"/>
                </a:solidFill>
                <a:latin typeface="Roboto Light "/>
                <a:ea typeface="Aptos" panose="020B0004020202020204" pitchFamily="34" charset="0"/>
                <a:cs typeface="Arial" panose="020B0604020202020204" pitchFamily="34" charset="0"/>
              </a:rPr>
              <a:t> </a:t>
            </a:r>
            <a:endParaRPr lang="en-GB" sz="6000" b="1" dirty="0">
              <a:latin typeface="Roboto Light "/>
            </a:endParaRPr>
          </a:p>
        </p:txBody>
      </p:sp>
      <p:sp>
        <p:nvSpPr>
          <p:cNvPr id="7" name="Rectangle 6">
            <a:extLst>
              <a:ext uri="{FF2B5EF4-FFF2-40B4-BE49-F238E27FC236}">
                <a16:creationId xmlns:a16="http://schemas.microsoft.com/office/drawing/2014/main" id="{5953643F-12B2-D49C-1701-5F8853C03A33}"/>
              </a:ext>
            </a:extLst>
          </p:cNvPr>
          <p:cNvSpPr/>
          <p:nvPr/>
        </p:nvSpPr>
        <p:spPr>
          <a:xfrm>
            <a:off x="25813619" y="1984264"/>
            <a:ext cx="2174507" cy="932953"/>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spTree>
    <p:extLst>
      <p:ext uri="{BB962C8B-B14F-4D97-AF65-F5344CB8AC3E}">
        <p14:creationId xmlns:p14="http://schemas.microsoft.com/office/powerpoint/2010/main" val="33339190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27A72-C60C-BEB5-8F12-DDC85D29B89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8128F62-CC60-4E06-888F-AE503EB92C0F}"/>
              </a:ext>
            </a:extLst>
          </p:cNvPr>
          <p:cNvSpPr>
            <a:spLocks noGrp="1"/>
          </p:cNvSpPr>
          <p:nvPr>
            <p:ph type="title"/>
          </p:nvPr>
        </p:nvSpPr>
        <p:spPr/>
        <p:txBody>
          <a:bodyPr/>
          <a:lstStyle/>
          <a:p>
            <a:r>
              <a:rPr lang="en-GB" dirty="0"/>
              <a:t>Your choices</a:t>
            </a:r>
          </a:p>
        </p:txBody>
      </p:sp>
      <p:sp>
        <p:nvSpPr>
          <p:cNvPr id="6" name="Text Placeholder 5">
            <a:extLst>
              <a:ext uri="{FF2B5EF4-FFF2-40B4-BE49-F238E27FC236}">
                <a16:creationId xmlns:a16="http://schemas.microsoft.com/office/drawing/2014/main" id="{3FF2A3CA-CF44-03B5-2B49-CDAD11A653AB}"/>
              </a:ext>
            </a:extLst>
          </p:cNvPr>
          <p:cNvSpPr>
            <a:spLocks noGrp="1"/>
          </p:cNvSpPr>
          <p:nvPr>
            <p:ph type="body" sz="quarter" idx="10"/>
          </p:nvPr>
        </p:nvSpPr>
        <p:spPr/>
        <p:txBody>
          <a:bodyPr/>
          <a:lstStyle/>
          <a:p>
            <a:r>
              <a:rPr lang="en-GB" dirty="0"/>
              <a:t>Public </a:t>
            </a:r>
          </a:p>
        </p:txBody>
      </p:sp>
      <p:pic>
        <p:nvPicPr>
          <p:cNvPr id="2" name="Picture 1" descr="A screenshot of a website&#10;&#10;AI-generated content may be incorrect.">
            <a:extLst>
              <a:ext uri="{FF2B5EF4-FFF2-40B4-BE49-F238E27FC236}">
                <a16:creationId xmlns:a16="http://schemas.microsoft.com/office/drawing/2014/main" id="{7F8DD1C2-728F-77C8-33DD-C98DC72D7D2C}"/>
              </a:ext>
            </a:extLst>
          </p:cNvPr>
          <p:cNvPicPr>
            <a:picLocks noChangeAspect="1"/>
          </p:cNvPicPr>
          <p:nvPr/>
        </p:nvPicPr>
        <p:blipFill>
          <a:blip r:embed="rId2"/>
          <a:srcRect r="5302"/>
          <a:stretch/>
        </p:blipFill>
        <p:spPr>
          <a:xfrm>
            <a:off x="15509315" y="1793783"/>
            <a:ext cx="14974505" cy="14931482"/>
          </a:xfrm>
          <a:prstGeom prst="rect">
            <a:avLst/>
          </a:prstGeom>
        </p:spPr>
      </p:pic>
      <p:sp>
        <p:nvSpPr>
          <p:cNvPr id="10" name="Content Placeholder 2">
            <a:extLst>
              <a:ext uri="{FF2B5EF4-FFF2-40B4-BE49-F238E27FC236}">
                <a16:creationId xmlns:a16="http://schemas.microsoft.com/office/drawing/2014/main" id="{EA56ED55-E147-44B7-A353-5938B5D93592}"/>
              </a:ext>
            </a:extLst>
          </p:cNvPr>
          <p:cNvSpPr txBox="1">
            <a:spLocks/>
          </p:cNvSpPr>
          <p:nvPr/>
        </p:nvSpPr>
        <p:spPr>
          <a:xfrm>
            <a:off x="2028180" y="5037971"/>
            <a:ext cx="12262580" cy="9988885"/>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spcBef>
                <a:spcPts val="0"/>
              </a:spcBef>
              <a:buNone/>
            </a:pPr>
            <a:r>
              <a:rPr lang="en-GB" sz="5689" dirty="0">
                <a:latin typeface="Roboto Light "/>
              </a:rPr>
              <a:t>The application status updates to show you have replied to your offer(s) and that you are waiting for the university or college to confirm your place when your results are available. </a:t>
            </a:r>
          </a:p>
          <a:p>
            <a:pPr marL="0" indent="0">
              <a:spcBef>
                <a:spcPts val="0"/>
              </a:spcBef>
              <a:buNone/>
            </a:pPr>
            <a:endParaRPr lang="en-GB" sz="5689" dirty="0">
              <a:latin typeface="Roboto Light "/>
            </a:endParaRPr>
          </a:p>
          <a:p>
            <a:pPr marL="0" indent="0">
              <a:spcBef>
                <a:spcPts val="0"/>
              </a:spcBef>
              <a:buNone/>
            </a:pPr>
            <a:r>
              <a:rPr lang="en-GB" sz="5689" dirty="0">
                <a:latin typeface="Roboto Light "/>
              </a:rPr>
              <a:t>You are able to view the full text at any time by clicking ‘View full offer’. </a:t>
            </a:r>
          </a:p>
          <a:p>
            <a:pPr marL="0" indent="0">
              <a:spcBef>
                <a:spcPts val="0"/>
              </a:spcBef>
              <a:buNone/>
            </a:pPr>
            <a:endParaRPr lang="en-GB" sz="5689" dirty="0">
              <a:latin typeface="Roboto Light "/>
            </a:endParaRPr>
          </a:p>
          <a:p>
            <a:pPr marL="0" indent="0">
              <a:spcBef>
                <a:spcPts val="0"/>
              </a:spcBef>
              <a:buNone/>
            </a:pPr>
            <a:r>
              <a:rPr lang="en-GB" sz="5689" dirty="0">
                <a:latin typeface="Roboto Light "/>
              </a:rPr>
              <a:t>Your application status on the Hub will also update. </a:t>
            </a:r>
          </a:p>
          <a:p>
            <a:pPr marL="0" indent="0">
              <a:spcBef>
                <a:spcPts val="0"/>
              </a:spcBef>
              <a:buNone/>
            </a:pPr>
            <a:endParaRPr lang="en-GB" sz="7467" dirty="0">
              <a:solidFill>
                <a:schemeClr val="bg1"/>
              </a:solidFill>
            </a:endParaRPr>
          </a:p>
        </p:txBody>
      </p:sp>
    </p:spTree>
    <p:extLst>
      <p:ext uri="{BB962C8B-B14F-4D97-AF65-F5344CB8AC3E}">
        <p14:creationId xmlns:p14="http://schemas.microsoft.com/office/powerpoint/2010/main" val="7277985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262BA-529B-5322-BD99-A8777D60B78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A576DAE-CBB2-5621-F7DA-85B5834CB78B}"/>
              </a:ext>
            </a:extLst>
          </p:cNvPr>
          <p:cNvSpPr>
            <a:spLocks noGrp="1"/>
          </p:cNvSpPr>
          <p:nvPr>
            <p:ph type="body" sz="quarter" idx="10"/>
          </p:nvPr>
        </p:nvSpPr>
        <p:spPr/>
        <p:txBody>
          <a:bodyPr/>
          <a:lstStyle/>
          <a:p>
            <a:r>
              <a:rPr lang="en-GB" dirty="0"/>
              <a:t>Public </a:t>
            </a:r>
          </a:p>
        </p:txBody>
      </p:sp>
      <p:pic>
        <p:nvPicPr>
          <p:cNvPr id="4" name="Picture 3" descr="A screenshot of a computer&#10;&#10;AI-generated content may be incorrect.">
            <a:extLst>
              <a:ext uri="{FF2B5EF4-FFF2-40B4-BE49-F238E27FC236}">
                <a16:creationId xmlns:a16="http://schemas.microsoft.com/office/drawing/2014/main" id="{BF45F4AD-30DE-000C-C46D-33E6A42E8641}"/>
              </a:ext>
            </a:extLst>
          </p:cNvPr>
          <p:cNvPicPr>
            <a:picLocks noChangeAspect="1"/>
          </p:cNvPicPr>
          <p:nvPr/>
        </p:nvPicPr>
        <p:blipFill>
          <a:blip r:embed="rId2"/>
          <a:stretch>
            <a:fillRect/>
          </a:stretch>
        </p:blipFill>
        <p:spPr>
          <a:xfrm>
            <a:off x="3021169" y="424798"/>
            <a:ext cx="25180851" cy="17731440"/>
          </a:xfrm>
          <a:prstGeom prst="rect">
            <a:avLst/>
          </a:prstGeom>
          <a:ln w="12700">
            <a:solidFill>
              <a:schemeClr val="bg2">
                <a:lumMod val="90000"/>
              </a:schemeClr>
            </a:solidFill>
          </a:ln>
          <a:effectLst/>
        </p:spPr>
      </p:pic>
    </p:spTree>
    <p:extLst>
      <p:ext uri="{BB962C8B-B14F-4D97-AF65-F5344CB8AC3E}">
        <p14:creationId xmlns:p14="http://schemas.microsoft.com/office/powerpoint/2010/main" val="24809486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70C85-60A3-90EF-E902-43236B8A189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992E27B-4A80-FF97-4FD8-6E770CD7FEC5}"/>
              </a:ext>
            </a:extLst>
          </p:cNvPr>
          <p:cNvSpPr>
            <a:spLocks noGrp="1"/>
          </p:cNvSpPr>
          <p:nvPr>
            <p:ph type="title"/>
          </p:nvPr>
        </p:nvSpPr>
        <p:spPr/>
        <p:txBody>
          <a:bodyPr/>
          <a:lstStyle/>
          <a:p>
            <a:r>
              <a:rPr lang="en-GB" dirty="0"/>
              <a:t>withdraw your application</a:t>
            </a:r>
          </a:p>
        </p:txBody>
      </p:sp>
      <p:sp>
        <p:nvSpPr>
          <p:cNvPr id="6" name="Text Placeholder 5">
            <a:extLst>
              <a:ext uri="{FF2B5EF4-FFF2-40B4-BE49-F238E27FC236}">
                <a16:creationId xmlns:a16="http://schemas.microsoft.com/office/drawing/2014/main" id="{428E97F8-66B8-F4FD-C22E-15EE2E2290D9}"/>
              </a:ext>
            </a:extLst>
          </p:cNvPr>
          <p:cNvSpPr>
            <a:spLocks noGrp="1"/>
          </p:cNvSpPr>
          <p:nvPr>
            <p:ph type="body" sz="quarter" idx="10"/>
          </p:nvPr>
        </p:nvSpPr>
        <p:spPr/>
        <p:txBody>
          <a:bodyPr/>
          <a:lstStyle/>
          <a:p>
            <a:r>
              <a:rPr lang="en-GB" dirty="0"/>
              <a:t>Public </a:t>
            </a:r>
          </a:p>
        </p:txBody>
      </p:sp>
      <p:sp>
        <p:nvSpPr>
          <p:cNvPr id="3" name="Content Placeholder 2">
            <a:extLst>
              <a:ext uri="{FF2B5EF4-FFF2-40B4-BE49-F238E27FC236}">
                <a16:creationId xmlns:a16="http://schemas.microsoft.com/office/drawing/2014/main" id="{CB321F7B-5069-464F-B01E-C1BF1F1D16D7}"/>
              </a:ext>
            </a:extLst>
          </p:cNvPr>
          <p:cNvSpPr txBox="1">
            <a:spLocks/>
          </p:cNvSpPr>
          <p:nvPr/>
        </p:nvSpPr>
        <p:spPr>
          <a:xfrm>
            <a:off x="2188886" y="6040909"/>
            <a:ext cx="11478987" cy="10684356"/>
          </a:xfrm>
          <a:prstGeom prst="rect">
            <a:avLst/>
          </a:prstGeom>
        </p:spPr>
        <p:txBody>
          <a:bodyPr vert="horz" lIns="91440" tIns="45720" rIns="91440" bIns="45720" rtlCol="0">
            <a:noAutofit/>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Font typeface="Arial" panose="020B0604020202020204" pitchFamily="34" charset="0"/>
              <a:buNone/>
            </a:pPr>
            <a:r>
              <a:rPr lang="en-GB" sz="5400" dirty="0">
                <a:solidFill>
                  <a:schemeClr val="tx1"/>
                </a:solidFill>
                <a:latin typeface="Roboto Light "/>
              </a:rPr>
              <a:t>There is a link to ’</a:t>
            </a:r>
            <a:r>
              <a:rPr lang="en-GB" sz="5400" b="1" dirty="0">
                <a:solidFill>
                  <a:schemeClr val="tx1"/>
                </a:solidFill>
                <a:latin typeface="Roboto Light "/>
              </a:rPr>
              <a:t>Withdraw the whole application’</a:t>
            </a:r>
            <a:r>
              <a:rPr lang="en-GB" sz="5400" dirty="0">
                <a:solidFill>
                  <a:schemeClr val="tx1"/>
                </a:solidFill>
                <a:latin typeface="Roboto Light "/>
              </a:rPr>
              <a:t>. </a:t>
            </a:r>
          </a:p>
          <a:p>
            <a:pPr marL="0" indent="0">
              <a:buFont typeface="Arial" panose="020B0604020202020204" pitchFamily="34" charset="0"/>
              <a:buNone/>
            </a:pPr>
            <a:r>
              <a:rPr lang="en-GB" sz="5400" dirty="0">
                <a:solidFill>
                  <a:schemeClr val="tx1"/>
                </a:solidFill>
                <a:latin typeface="Roboto Light "/>
              </a:rPr>
              <a:t>If you </a:t>
            </a:r>
            <a:r>
              <a:rPr lang="en-GB" sz="5400" b="1" dirty="0">
                <a:solidFill>
                  <a:schemeClr val="tx1"/>
                </a:solidFill>
                <a:latin typeface="Roboto Light "/>
              </a:rPr>
              <a:t>withdraw</a:t>
            </a:r>
            <a:r>
              <a:rPr lang="en-GB" sz="5400" dirty="0">
                <a:solidFill>
                  <a:schemeClr val="tx1"/>
                </a:solidFill>
                <a:latin typeface="Roboto Light "/>
              </a:rPr>
              <a:t>, you </a:t>
            </a:r>
            <a:r>
              <a:rPr lang="en-GB" sz="5400" b="1" dirty="0">
                <a:solidFill>
                  <a:schemeClr val="tx1"/>
                </a:solidFill>
                <a:latin typeface="Roboto Light "/>
              </a:rPr>
              <a:t>will not </a:t>
            </a:r>
            <a:r>
              <a:rPr lang="en-GB" sz="5400" dirty="0">
                <a:solidFill>
                  <a:schemeClr val="tx1"/>
                </a:solidFill>
                <a:latin typeface="Roboto Light "/>
              </a:rPr>
              <a:t>be able to apply again during the academic year, and you will not be eligible for Clearing. </a:t>
            </a:r>
          </a:p>
          <a:p>
            <a:pPr marL="0" indent="0">
              <a:buFont typeface="Arial" panose="020B0604020202020204" pitchFamily="34" charset="0"/>
              <a:buNone/>
            </a:pPr>
            <a:r>
              <a:rPr lang="en-GB" sz="5400" dirty="0">
                <a:solidFill>
                  <a:schemeClr val="tx1"/>
                </a:solidFill>
                <a:latin typeface="Roboto Light "/>
              </a:rPr>
              <a:t>Do not use this if you wish to add another choice or apply somewhere else. </a:t>
            </a:r>
          </a:p>
          <a:p>
            <a:pPr marL="0" indent="0">
              <a:buFont typeface="Arial" panose="020B0604020202020204" pitchFamily="34" charset="0"/>
              <a:buNone/>
            </a:pPr>
            <a:r>
              <a:rPr lang="en-GB" sz="5400" dirty="0">
                <a:solidFill>
                  <a:schemeClr val="tx1"/>
                </a:solidFill>
                <a:latin typeface="Roboto Light "/>
              </a:rPr>
              <a:t>Follow the onscreen warnings or speak to your adviser to ensure you are taking the right action. </a:t>
            </a:r>
          </a:p>
          <a:p>
            <a:pPr marL="0" indent="0">
              <a:buFont typeface="Arial" panose="020B0604020202020204" pitchFamily="34" charset="0"/>
              <a:buNone/>
            </a:pPr>
            <a:endParaRPr lang="en-GB" sz="5689" dirty="0">
              <a:solidFill>
                <a:schemeClr val="bg1"/>
              </a:solidFill>
            </a:endParaRPr>
          </a:p>
        </p:txBody>
      </p:sp>
      <p:pic>
        <p:nvPicPr>
          <p:cNvPr id="9" name="Picture 8" descr="Graphical user interface, text, application&#10;&#10;Description automatically generated">
            <a:extLst>
              <a:ext uri="{FF2B5EF4-FFF2-40B4-BE49-F238E27FC236}">
                <a16:creationId xmlns:a16="http://schemas.microsoft.com/office/drawing/2014/main" id="{C4D524DE-E210-4B8B-B06B-48AE9E5802A1}"/>
              </a:ext>
            </a:extLst>
          </p:cNvPr>
          <p:cNvPicPr/>
          <p:nvPr/>
        </p:nvPicPr>
        <p:blipFill>
          <a:blip r:embed="rId3"/>
          <a:stretch>
            <a:fillRect/>
          </a:stretch>
        </p:blipFill>
        <p:spPr>
          <a:xfrm>
            <a:off x="15010480" y="4018962"/>
            <a:ext cx="14057815" cy="7393422"/>
          </a:xfrm>
          <a:prstGeom prst="rect">
            <a:avLst/>
          </a:prstGeom>
          <a:ln w="12700">
            <a:solidFill>
              <a:schemeClr val="bg2">
                <a:lumMod val="90000"/>
              </a:schemeClr>
            </a:solidFill>
          </a:ln>
          <a:effectLst/>
        </p:spPr>
      </p:pic>
      <p:pic>
        <p:nvPicPr>
          <p:cNvPr id="13" name="Picture 12" descr="Graphical user interface, text, application, email&#10;&#10;Description automatically generated">
            <a:extLst>
              <a:ext uri="{FF2B5EF4-FFF2-40B4-BE49-F238E27FC236}">
                <a16:creationId xmlns:a16="http://schemas.microsoft.com/office/drawing/2014/main" id="{FCB92657-3287-4EEB-9911-D92D8843C290}"/>
              </a:ext>
            </a:extLst>
          </p:cNvPr>
          <p:cNvPicPr/>
          <p:nvPr/>
        </p:nvPicPr>
        <p:blipFill>
          <a:blip r:embed="rId4"/>
          <a:stretch>
            <a:fillRect/>
          </a:stretch>
        </p:blipFill>
        <p:spPr>
          <a:xfrm>
            <a:off x="15010480" y="11680730"/>
            <a:ext cx="14804932" cy="6350237"/>
          </a:xfrm>
          <a:prstGeom prst="rect">
            <a:avLst/>
          </a:prstGeom>
          <a:ln w="12700">
            <a:solidFill>
              <a:schemeClr val="bg2">
                <a:lumMod val="90000"/>
              </a:schemeClr>
            </a:solidFill>
          </a:ln>
          <a:effectLst/>
        </p:spPr>
      </p:pic>
    </p:spTree>
    <p:extLst>
      <p:ext uri="{BB962C8B-B14F-4D97-AF65-F5344CB8AC3E}">
        <p14:creationId xmlns:p14="http://schemas.microsoft.com/office/powerpoint/2010/main" val="362293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6AAA0-81A8-B494-F36B-25B991F7959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7E23628-B756-18BA-F4E1-1CB23B472CE2}"/>
              </a:ext>
            </a:extLst>
          </p:cNvPr>
          <p:cNvSpPr txBox="1"/>
          <p:nvPr/>
        </p:nvSpPr>
        <p:spPr>
          <a:xfrm>
            <a:off x="1545606" y="6936059"/>
            <a:ext cx="13932288" cy="9789206"/>
          </a:xfrm>
          <a:prstGeom prst="rect">
            <a:avLst/>
          </a:prstGeom>
        </p:spPr>
        <p:txBody>
          <a:bodyPr vert="horz" lIns="91440" tIns="45720" rIns="91440" bIns="45720" numCol="1" spcCol="972000" rtlCol="0" anchorCtr="0" compatLnSpc="1">
            <a:normAutofit/>
          </a:bodyPr>
          <a:lstStyle/>
          <a:p>
            <a:pPr defTabSz="2438430">
              <a:lnSpc>
                <a:spcPct val="90000"/>
              </a:lnSpc>
              <a:spcBef>
                <a:spcPts val="2667"/>
              </a:spcBef>
            </a:pPr>
            <a:r>
              <a:rPr lang="en-GB" sz="6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If you’re interested in apprenticeship opportunities, we can match you to potential employers if you sign up to smart alerts. </a:t>
            </a:r>
          </a:p>
          <a:p>
            <a:pPr defTabSz="2438430">
              <a:lnSpc>
                <a:spcPct val="90000"/>
              </a:lnSpc>
              <a:spcBef>
                <a:spcPts val="2667"/>
              </a:spcBef>
            </a:pPr>
            <a:endParaRPr lang="en-GB" sz="66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defTabSz="2438430">
              <a:lnSpc>
                <a:spcPct val="90000"/>
              </a:lnSpc>
              <a:spcBef>
                <a:spcPts val="2667"/>
              </a:spcBef>
            </a:pPr>
            <a:r>
              <a:rPr lang="en-GB" sz="66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You’ll get these directly to your inbox. It’s totally optional.</a:t>
            </a:r>
          </a:p>
          <a:p>
            <a:pPr defTabSz="2438430">
              <a:lnSpc>
                <a:spcPct val="90000"/>
              </a:lnSpc>
              <a:spcBef>
                <a:spcPts val="2667"/>
              </a:spcBef>
            </a:pPr>
            <a:endPar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Picture 7">
            <a:extLst>
              <a:ext uri="{FF2B5EF4-FFF2-40B4-BE49-F238E27FC236}">
                <a16:creationId xmlns:a16="http://schemas.microsoft.com/office/drawing/2014/main" id="{31576AED-D6BB-84B0-448E-8945DAF5D7BA}"/>
              </a:ext>
            </a:extLst>
          </p:cNvPr>
          <p:cNvPicPr>
            <a:picLocks noChangeAspect="1"/>
          </p:cNvPicPr>
          <p:nvPr/>
        </p:nvPicPr>
        <p:blipFill rotWithShape="1">
          <a:blip r:embed="rId2"/>
          <a:srcRect t="4396" r="-1" b="-1"/>
          <a:stretch/>
        </p:blipFill>
        <p:spPr>
          <a:xfrm>
            <a:off x="17231360" y="1889760"/>
            <a:ext cx="13370560" cy="7254240"/>
          </a:xfrm>
          <a:prstGeom prst="rect">
            <a:avLst/>
          </a:prstGeom>
          <a:noFill/>
        </p:spPr>
      </p:pic>
      <p:sp>
        <p:nvSpPr>
          <p:cNvPr id="2" name="Title 1">
            <a:extLst>
              <a:ext uri="{FF2B5EF4-FFF2-40B4-BE49-F238E27FC236}">
                <a16:creationId xmlns:a16="http://schemas.microsoft.com/office/drawing/2014/main" id="{522FB380-EB72-ADBD-684F-8AE625E9CA7C}"/>
              </a:ext>
            </a:extLst>
          </p:cNvPr>
          <p:cNvSpPr>
            <a:spLocks noGrp="1"/>
          </p:cNvSpPr>
          <p:nvPr>
            <p:ph type="title"/>
          </p:nvPr>
        </p:nvSpPr>
        <p:spPr>
          <a:xfrm>
            <a:off x="1545606" y="1562735"/>
            <a:ext cx="13932288" cy="3875077"/>
          </a:xfrm>
        </p:spPr>
        <p:txBody>
          <a:bodyPr vert="horz" wrap="square" lIns="0" tIns="108000" rIns="0" bIns="108000" rtlCol="0" anchor="b" anchorCtr="0">
            <a:normAutofit/>
          </a:bodyPr>
          <a:lstStyle/>
          <a:p>
            <a:r>
              <a:rPr lang="en-GB" sz="13900" b="1" i="0" kern="1200" dirty="0">
                <a:latin typeface="Apricus Black" pitchFamily="2" charset="0"/>
                <a:ea typeface="+mj-ea"/>
                <a:cs typeface="+mj-cs"/>
              </a:rPr>
              <a:t>Looking for an apprenticeship</a:t>
            </a:r>
          </a:p>
        </p:txBody>
      </p:sp>
      <p:sp>
        <p:nvSpPr>
          <p:cNvPr id="3" name="Text Placeholder 2">
            <a:extLst>
              <a:ext uri="{FF2B5EF4-FFF2-40B4-BE49-F238E27FC236}">
                <a16:creationId xmlns:a16="http://schemas.microsoft.com/office/drawing/2014/main" id="{A095D864-6358-F408-AD17-A22879DD375A}"/>
              </a:ext>
            </a:extLst>
          </p:cNvPr>
          <p:cNvSpPr>
            <a:spLocks noGrp="1"/>
          </p:cNvSpPr>
          <p:nvPr>
            <p:ph type="body" sz="quarter" idx="10"/>
          </p:nvPr>
        </p:nvSpPr>
        <p:spPr>
          <a:xfrm>
            <a:off x="809625" y="17657763"/>
            <a:ext cx="5542714" cy="498475"/>
          </a:xfrm>
        </p:spPr>
        <p:txBody>
          <a:bodyPr vert="horz" lIns="251999" tIns="72000" rIns="91440" bIns="45720" rtlCol="0" anchor="ctr" anchorCtr="0">
            <a:normAutofit/>
          </a:bodyPr>
          <a:lstStyle/>
          <a:p>
            <a:r>
              <a:rPr lang="en-GB" sz="2600" b="0" i="0" kern="1200">
                <a:latin typeface="Roboto" panose="02000000000000000000" pitchFamily="2" charset="0"/>
                <a:ea typeface="Roboto" panose="02000000000000000000" pitchFamily="2" charset="0"/>
                <a:cs typeface="Roboto" panose="02000000000000000000" pitchFamily="2" charset="0"/>
              </a:rPr>
              <a:t>Public </a:t>
            </a:r>
          </a:p>
        </p:txBody>
      </p:sp>
      <p:pic>
        <p:nvPicPr>
          <p:cNvPr id="12" name="Picture 11" descr="A screenshot of a computer&#10;&#10;AI-generated content may be incorrect.">
            <a:extLst>
              <a:ext uri="{FF2B5EF4-FFF2-40B4-BE49-F238E27FC236}">
                <a16:creationId xmlns:a16="http://schemas.microsoft.com/office/drawing/2014/main" id="{9E08BC91-A1B9-5951-615E-339F7B454B6D}"/>
              </a:ext>
            </a:extLst>
          </p:cNvPr>
          <p:cNvPicPr>
            <a:picLocks noChangeAspect="1"/>
          </p:cNvPicPr>
          <p:nvPr/>
        </p:nvPicPr>
        <p:blipFill>
          <a:blip r:embed="rId3"/>
          <a:srcRect r="-1" b="22180"/>
          <a:stretch/>
        </p:blipFill>
        <p:spPr>
          <a:xfrm>
            <a:off x="17231361" y="9806001"/>
            <a:ext cx="13370559" cy="6919264"/>
          </a:xfrm>
          <a:prstGeom prst="rect">
            <a:avLst/>
          </a:prstGeom>
          <a:ln w="12700">
            <a:solidFill>
              <a:schemeClr val="bg2">
                <a:lumMod val="90000"/>
              </a:schemeClr>
            </a:solidFill>
          </a:ln>
          <a:effectLst/>
        </p:spPr>
      </p:pic>
    </p:spTree>
    <p:extLst>
      <p:ext uri="{BB962C8B-B14F-4D97-AF65-F5344CB8AC3E}">
        <p14:creationId xmlns:p14="http://schemas.microsoft.com/office/powerpoint/2010/main" val="17610607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203CD0-1A7E-DA4C-DCC5-6DEAC1DF1DA8}"/>
              </a:ext>
            </a:extLst>
          </p:cNvPr>
          <p:cNvSpPr>
            <a:spLocks noGrp="1"/>
          </p:cNvSpPr>
          <p:nvPr>
            <p:ph type="body" sz="quarter" idx="10"/>
          </p:nvPr>
        </p:nvSpPr>
        <p:spPr/>
        <p:txBody>
          <a:bodyPr/>
          <a:lstStyle/>
          <a:p>
            <a:r>
              <a:rPr lang="en-GB" dirty="0"/>
              <a:t>Public </a:t>
            </a:r>
          </a:p>
        </p:txBody>
      </p:sp>
      <p:sp>
        <p:nvSpPr>
          <p:cNvPr id="10" name="Title 9">
            <a:extLst>
              <a:ext uri="{FF2B5EF4-FFF2-40B4-BE49-F238E27FC236}">
                <a16:creationId xmlns:a16="http://schemas.microsoft.com/office/drawing/2014/main" id="{9BCFDF8B-2155-454A-BCD7-EB69C6B4A5DF}"/>
              </a:ext>
            </a:extLst>
          </p:cNvPr>
          <p:cNvSpPr>
            <a:spLocks noGrp="1"/>
          </p:cNvSpPr>
          <p:nvPr>
            <p:ph type="ctrTitle"/>
          </p:nvPr>
        </p:nvSpPr>
        <p:spPr>
          <a:xfrm>
            <a:off x="4063999" y="6746252"/>
            <a:ext cx="24384000" cy="2397749"/>
          </a:xfrm>
        </p:spPr>
        <p:txBody>
          <a:bodyPr/>
          <a:lstStyle/>
          <a:p>
            <a:r>
              <a:rPr lang="en-GB" dirty="0">
                <a:latin typeface="Apricus Black" pitchFamily="50" charset="0"/>
              </a:rPr>
              <a:t>UCAS Extra  </a:t>
            </a:r>
          </a:p>
        </p:txBody>
      </p:sp>
      <p:sp>
        <p:nvSpPr>
          <p:cNvPr id="5" name="Slide Number Placeholder 4">
            <a:extLst>
              <a:ext uri="{FF2B5EF4-FFF2-40B4-BE49-F238E27FC236}">
                <a16:creationId xmlns:a16="http://schemas.microsoft.com/office/drawing/2014/main" id="{80863669-FEA7-4259-A1CD-EB32C1F20128}"/>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110</a:t>
            </a:fld>
            <a:endParaRPr lang="en-US"/>
          </a:p>
        </p:txBody>
      </p:sp>
      <p:sp>
        <p:nvSpPr>
          <p:cNvPr id="4" name="Footer Placeholder 3">
            <a:extLst>
              <a:ext uri="{FF2B5EF4-FFF2-40B4-BE49-F238E27FC236}">
                <a16:creationId xmlns:a16="http://schemas.microsoft.com/office/drawing/2014/main" id="{650CC30A-A685-4978-899D-84824FE0A4D4}"/>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17978968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B3058F-FDFF-E2BC-A3D7-171864935F38}"/>
              </a:ext>
            </a:extLst>
          </p:cNvPr>
          <p:cNvSpPr>
            <a:spLocks noGrp="1"/>
          </p:cNvSpPr>
          <p:nvPr>
            <p:ph type="title"/>
          </p:nvPr>
        </p:nvSpPr>
        <p:spPr>
          <a:xfrm>
            <a:off x="1879887" y="2152998"/>
            <a:ext cx="30156770" cy="2064769"/>
          </a:xfrm>
        </p:spPr>
        <p:txBody>
          <a:bodyPr/>
          <a:lstStyle/>
          <a:p>
            <a:r>
              <a:rPr lang="en-GB" dirty="0"/>
              <a:t>Extra </a:t>
            </a:r>
          </a:p>
        </p:txBody>
      </p:sp>
      <p:sp>
        <p:nvSpPr>
          <p:cNvPr id="6" name="Text Placeholder 5">
            <a:extLst>
              <a:ext uri="{FF2B5EF4-FFF2-40B4-BE49-F238E27FC236}">
                <a16:creationId xmlns:a16="http://schemas.microsoft.com/office/drawing/2014/main" id="{077D0E62-D313-334E-8E9B-C23DD2272885}"/>
              </a:ext>
            </a:extLst>
          </p:cNvPr>
          <p:cNvSpPr>
            <a:spLocks noGrp="1"/>
          </p:cNvSpPr>
          <p:nvPr>
            <p:ph type="body" sz="quarter" idx="10"/>
          </p:nvPr>
        </p:nvSpPr>
        <p:spPr/>
        <p:txBody>
          <a:bodyPr/>
          <a:lstStyle/>
          <a:p>
            <a:r>
              <a:rPr lang="en-GB" dirty="0"/>
              <a:t>Public </a:t>
            </a:r>
          </a:p>
        </p:txBody>
      </p:sp>
      <p:sp>
        <p:nvSpPr>
          <p:cNvPr id="9" name="Content Placeholder 2">
            <a:extLst>
              <a:ext uri="{FF2B5EF4-FFF2-40B4-BE49-F238E27FC236}">
                <a16:creationId xmlns:a16="http://schemas.microsoft.com/office/drawing/2014/main" id="{1117A8D0-CE8A-5736-69E6-35EAB9DC55F7}"/>
              </a:ext>
            </a:extLst>
          </p:cNvPr>
          <p:cNvSpPr txBox="1">
            <a:spLocks/>
          </p:cNvSpPr>
          <p:nvPr/>
        </p:nvSpPr>
        <p:spPr>
          <a:xfrm>
            <a:off x="1879887" y="5620372"/>
            <a:ext cx="9155975" cy="7047255"/>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defTabSz="3251241">
              <a:spcBef>
                <a:spcPts val="0"/>
              </a:spcBef>
              <a:buClrTx/>
              <a:buNone/>
              <a:defRPr/>
            </a:pPr>
            <a:r>
              <a:rPr lang="en-GB" sz="5400" dirty="0">
                <a:solidFill>
                  <a:srgbClr val="1F2834"/>
                </a:solidFill>
                <a:latin typeface="Roboto Light "/>
              </a:rPr>
              <a:t>If you've used all five choices and have no offers, you can add one more choice through Extra from late February. </a:t>
            </a:r>
          </a:p>
          <a:p>
            <a:pPr marL="0" indent="0" defTabSz="3251241">
              <a:spcBef>
                <a:spcPts val="0"/>
              </a:spcBef>
              <a:buClrTx/>
              <a:buNone/>
              <a:defRPr/>
            </a:pPr>
            <a:endParaRPr lang="en-GB" sz="5400" dirty="0">
              <a:solidFill>
                <a:srgbClr val="1F2834"/>
              </a:solidFill>
              <a:latin typeface="Roboto Light "/>
            </a:endParaRPr>
          </a:p>
          <a:p>
            <a:pPr marL="0" indent="0" defTabSz="3251241">
              <a:spcBef>
                <a:spcPts val="0"/>
              </a:spcBef>
              <a:buClrTx/>
              <a:buNone/>
              <a:defRPr/>
            </a:pPr>
            <a:r>
              <a:rPr lang="en-GB" sz="5400" dirty="0">
                <a:solidFill>
                  <a:srgbClr val="1F2834"/>
                </a:solidFill>
                <a:latin typeface="Roboto Light "/>
              </a:rPr>
              <a:t>Before doing so, check with the university or college to confirm they have vacancies. </a:t>
            </a:r>
          </a:p>
          <a:p>
            <a:pPr marL="0" indent="0" defTabSz="3251241">
              <a:spcBef>
                <a:spcPts val="0"/>
              </a:spcBef>
              <a:buClrTx/>
              <a:buNone/>
              <a:defRPr/>
            </a:pPr>
            <a:endParaRPr lang="en-GB" sz="5400" dirty="0">
              <a:solidFill>
                <a:srgbClr val="1F2834"/>
              </a:solidFill>
              <a:latin typeface="Roboto Light "/>
            </a:endParaRPr>
          </a:p>
          <a:p>
            <a:pPr marL="0" indent="0" defTabSz="3251241">
              <a:spcBef>
                <a:spcPts val="0"/>
              </a:spcBef>
              <a:buClrTx/>
              <a:buNone/>
              <a:defRPr/>
            </a:pPr>
            <a:r>
              <a:rPr lang="en-GB" sz="5400" dirty="0">
                <a:solidFill>
                  <a:srgbClr val="1F2834"/>
                </a:solidFill>
                <a:latin typeface="Roboto Light "/>
              </a:rPr>
              <a:t>For more advice head to the UCAS website. </a:t>
            </a:r>
          </a:p>
        </p:txBody>
      </p:sp>
      <p:pic>
        <p:nvPicPr>
          <p:cNvPr id="13" name="Picture 12">
            <a:extLst>
              <a:ext uri="{FF2B5EF4-FFF2-40B4-BE49-F238E27FC236}">
                <a16:creationId xmlns:a16="http://schemas.microsoft.com/office/drawing/2014/main" id="{BDA08A52-3E77-1122-7C16-2BBB051BB5AE}"/>
              </a:ext>
            </a:extLst>
          </p:cNvPr>
          <p:cNvPicPr>
            <a:picLocks noChangeAspect="1"/>
          </p:cNvPicPr>
          <p:nvPr/>
        </p:nvPicPr>
        <p:blipFill>
          <a:blip r:embed="rId3"/>
          <a:srcRect r="1377"/>
          <a:stretch/>
        </p:blipFill>
        <p:spPr>
          <a:xfrm>
            <a:off x="12180834" y="2152998"/>
            <a:ext cx="19855823" cy="14311284"/>
          </a:xfrm>
          <a:prstGeom prst="rect">
            <a:avLst/>
          </a:prstGeom>
        </p:spPr>
      </p:pic>
    </p:spTree>
    <p:extLst>
      <p:ext uri="{BB962C8B-B14F-4D97-AF65-F5344CB8AC3E}">
        <p14:creationId xmlns:p14="http://schemas.microsoft.com/office/powerpoint/2010/main" val="6545415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4B06F-4CD3-C8C4-33FD-2198E13B61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12C15D-9409-D3C9-505B-63FFD255BD6C}"/>
              </a:ext>
            </a:extLst>
          </p:cNvPr>
          <p:cNvSpPr>
            <a:spLocks noGrp="1"/>
          </p:cNvSpPr>
          <p:nvPr>
            <p:ph type="title"/>
          </p:nvPr>
        </p:nvSpPr>
        <p:spPr>
          <a:xfrm>
            <a:off x="1545605" y="790575"/>
            <a:ext cx="30156770" cy="2064769"/>
          </a:xfrm>
        </p:spPr>
        <p:txBody>
          <a:bodyPr/>
          <a:lstStyle/>
          <a:p>
            <a:r>
              <a:rPr lang="en-GB" dirty="0"/>
              <a:t>Extra </a:t>
            </a:r>
          </a:p>
        </p:txBody>
      </p:sp>
      <p:sp>
        <p:nvSpPr>
          <p:cNvPr id="6" name="Text Placeholder 5">
            <a:extLst>
              <a:ext uri="{FF2B5EF4-FFF2-40B4-BE49-F238E27FC236}">
                <a16:creationId xmlns:a16="http://schemas.microsoft.com/office/drawing/2014/main" id="{90988CE7-A965-6AFA-9729-26A9459E0245}"/>
              </a:ext>
            </a:extLst>
          </p:cNvPr>
          <p:cNvSpPr>
            <a:spLocks noGrp="1"/>
          </p:cNvSpPr>
          <p:nvPr>
            <p:ph type="body" sz="quarter" idx="10"/>
          </p:nvPr>
        </p:nvSpPr>
        <p:spPr/>
        <p:txBody>
          <a:bodyPr/>
          <a:lstStyle/>
          <a:p>
            <a:r>
              <a:rPr lang="en-GB" dirty="0"/>
              <a:t>Public </a:t>
            </a:r>
          </a:p>
        </p:txBody>
      </p:sp>
      <p:sp>
        <p:nvSpPr>
          <p:cNvPr id="2" name="Content Placeholder 2">
            <a:extLst>
              <a:ext uri="{FF2B5EF4-FFF2-40B4-BE49-F238E27FC236}">
                <a16:creationId xmlns:a16="http://schemas.microsoft.com/office/drawing/2014/main" id="{1117A8D0-CE8A-5736-69E6-35EAB9DC55F7}"/>
              </a:ext>
            </a:extLst>
          </p:cNvPr>
          <p:cNvSpPr txBox="1">
            <a:spLocks/>
          </p:cNvSpPr>
          <p:nvPr/>
        </p:nvSpPr>
        <p:spPr>
          <a:xfrm>
            <a:off x="2799390" y="15407569"/>
            <a:ext cx="26523342" cy="2089856"/>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6400" dirty="0">
                <a:latin typeface="Roboto Light "/>
              </a:rPr>
              <a:t>Before using Extra, check with the university or college to confirm course vacancies. If you don’t get an offer, you can still use </a:t>
            </a:r>
            <a:r>
              <a:rPr lang="en-GB" sz="6400" dirty="0">
                <a:latin typeface="Roboto Light "/>
                <a:hlinkClick r:id="rId3"/>
              </a:rPr>
              <a:t>Clearing</a:t>
            </a:r>
            <a:r>
              <a:rPr lang="en-GB" sz="6400" dirty="0">
                <a:latin typeface="Roboto Light "/>
              </a:rPr>
              <a:t> from July.</a:t>
            </a:r>
            <a:endParaRPr lang="en-GB" sz="8533" dirty="0">
              <a:latin typeface="Roboto Light "/>
            </a:endParaRPr>
          </a:p>
        </p:txBody>
      </p:sp>
      <p:pic>
        <p:nvPicPr>
          <p:cNvPr id="3" name="Picture 2" descr="A screenshot of a computer&#10;&#10;Description automatically generated">
            <a:extLst>
              <a:ext uri="{FF2B5EF4-FFF2-40B4-BE49-F238E27FC236}">
                <a16:creationId xmlns:a16="http://schemas.microsoft.com/office/drawing/2014/main" id="{BE124B55-CE20-A125-59EB-47D702011C46}"/>
              </a:ext>
            </a:extLst>
          </p:cNvPr>
          <p:cNvPicPr>
            <a:picLocks noChangeAspect="1"/>
          </p:cNvPicPr>
          <p:nvPr/>
        </p:nvPicPr>
        <p:blipFill rotWithShape="1">
          <a:blip r:embed="rId4"/>
          <a:srcRect t="1644" r="-253" b="31275"/>
          <a:stretch/>
        </p:blipFill>
        <p:spPr>
          <a:xfrm>
            <a:off x="5155140" y="3087797"/>
            <a:ext cx="11468850" cy="1190389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36A7D447-9159-95C6-8500-F8F9BBC89703}"/>
              </a:ext>
            </a:extLst>
          </p:cNvPr>
          <p:cNvPicPr/>
          <p:nvPr/>
        </p:nvPicPr>
        <p:blipFill>
          <a:blip r:embed="rId5"/>
          <a:stretch>
            <a:fillRect/>
          </a:stretch>
        </p:blipFill>
        <p:spPr>
          <a:xfrm>
            <a:off x="17651114" y="3144100"/>
            <a:ext cx="11190354" cy="6643509"/>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CB08212C-3DFA-D9CE-111F-DAB2A03B4E25}"/>
              </a:ext>
            </a:extLst>
          </p:cNvPr>
          <p:cNvPicPr/>
          <p:nvPr/>
        </p:nvPicPr>
        <p:blipFill>
          <a:blip r:embed="rId6"/>
          <a:srcRect r="3292"/>
          <a:stretch/>
        </p:blipFill>
        <p:spPr>
          <a:xfrm>
            <a:off x="17651114" y="9978133"/>
            <a:ext cx="11190354" cy="5013561"/>
          </a:xfrm>
          <a:prstGeom prst="rect">
            <a:avLst/>
          </a:prstGeom>
        </p:spPr>
      </p:pic>
    </p:spTree>
    <p:extLst>
      <p:ext uri="{BB962C8B-B14F-4D97-AF65-F5344CB8AC3E}">
        <p14:creationId xmlns:p14="http://schemas.microsoft.com/office/powerpoint/2010/main" val="2875313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F50D4-F6C7-DAF3-8D15-2A26F67FB946}"/>
            </a:ext>
          </a:extLst>
        </p:cNvPr>
        <p:cNvGrpSpPr/>
        <p:nvPr/>
      </p:nvGrpSpPr>
      <p:grpSpPr>
        <a:xfrm>
          <a:off x="0" y="0"/>
          <a:ext cx="0" cy="0"/>
          <a:chOff x="0" y="0"/>
          <a:chExt cx="0" cy="0"/>
        </a:xfrm>
      </p:grpSpPr>
      <p:pic>
        <p:nvPicPr>
          <p:cNvPr id="8" name="Picture 7" descr="A screenshot of a computer&#10;&#10;AI-generated content may be incorrect.">
            <a:extLst>
              <a:ext uri="{FF2B5EF4-FFF2-40B4-BE49-F238E27FC236}">
                <a16:creationId xmlns:a16="http://schemas.microsoft.com/office/drawing/2014/main" id="{C62EDA66-4E4F-6615-578D-5451C5746E1F}"/>
              </a:ext>
            </a:extLst>
          </p:cNvPr>
          <p:cNvPicPr>
            <a:picLocks noChangeAspect="1"/>
          </p:cNvPicPr>
          <p:nvPr/>
        </p:nvPicPr>
        <p:blipFill>
          <a:blip r:embed="rId2"/>
          <a:srcRect b="1844"/>
          <a:stretch/>
        </p:blipFill>
        <p:spPr>
          <a:xfrm>
            <a:off x="16256000" y="10"/>
            <a:ext cx="16256000" cy="18287991"/>
          </a:xfrm>
          <a:prstGeom prst="rect">
            <a:avLst/>
          </a:prstGeom>
          <a:noFill/>
        </p:spPr>
      </p:pic>
      <p:sp>
        <p:nvSpPr>
          <p:cNvPr id="2" name="Title 1">
            <a:extLst>
              <a:ext uri="{FF2B5EF4-FFF2-40B4-BE49-F238E27FC236}">
                <a16:creationId xmlns:a16="http://schemas.microsoft.com/office/drawing/2014/main" id="{648CFAAC-7DF3-8132-225C-84FB78FDB6B1}"/>
              </a:ext>
            </a:extLst>
          </p:cNvPr>
          <p:cNvSpPr>
            <a:spLocks noGrp="1"/>
          </p:cNvSpPr>
          <p:nvPr>
            <p:ph type="ctrTitle"/>
          </p:nvPr>
        </p:nvSpPr>
        <p:spPr>
          <a:xfrm>
            <a:off x="1545606" y="-1241848"/>
            <a:ext cx="13225352" cy="6091068"/>
          </a:xfrm>
        </p:spPr>
        <p:txBody>
          <a:bodyPr vert="horz" lIns="0" tIns="0" rIns="0" bIns="180000" rtlCol="0" anchor="b" anchorCtr="0">
            <a:normAutofit/>
          </a:bodyPr>
          <a:lstStyle/>
          <a:p>
            <a:r>
              <a:rPr lang="en-GB" b="1" i="0" kern="1200" dirty="0">
                <a:ln>
                  <a:noFill/>
                </a:ln>
                <a:latin typeface="Apricus Black" pitchFamily="2" charset="0"/>
                <a:ea typeface="+mj-ea"/>
                <a:cs typeface="+mj-cs"/>
              </a:rPr>
              <a:t>Smart alerts </a:t>
            </a:r>
          </a:p>
        </p:txBody>
      </p:sp>
      <p:sp>
        <p:nvSpPr>
          <p:cNvPr id="6" name="TextBox 5">
            <a:extLst>
              <a:ext uri="{FF2B5EF4-FFF2-40B4-BE49-F238E27FC236}">
                <a16:creationId xmlns:a16="http://schemas.microsoft.com/office/drawing/2014/main" id="{F7E23628-B756-18BA-F4E1-1CB23B472CE2}"/>
              </a:ext>
            </a:extLst>
          </p:cNvPr>
          <p:cNvSpPr txBox="1"/>
          <p:nvPr/>
        </p:nvSpPr>
        <p:spPr>
          <a:xfrm>
            <a:off x="1911366" y="5538364"/>
            <a:ext cx="13225352" cy="1002358"/>
          </a:xfrm>
          <a:prstGeom prst="rect">
            <a:avLst/>
          </a:prstGeom>
        </p:spPr>
        <p:txBody>
          <a:bodyPr vert="horz" wrap="square" lIns="0" tIns="180000" rIns="91440" bIns="72000" rtlCol="0" anchorCtr="0" compatLnSpc="1">
            <a:noAutofit/>
          </a:bodyPr>
          <a:lstStyle/>
          <a:p>
            <a:pPr defTabSz="2438430">
              <a:lnSpc>
                <a:spcPct val="90000"/>
              </a:lnSpc>
              <a:spcBef>
                <a:spcPts val="2667"/>
              </a:spcBef>
            </a:pPr>
            <a:endParaRPr lang="en-GB" sz="6000" b="0" i="0" kern="1200" dirty="0">
              <a:solidFill>
                <a:schemeClr val="bg1"/>
              </a:solidFill>
              <a:latin typeface="Roboto Light "/>
              <a:ea typeface="Roboto" panose="02000000000000000000" pitchFamily="2" charset="0"/>
              <a:cs typeface="Roboto" panose="02000000000000000000" pitchFamily="2" charset="0"/>
            </a:endParaRPr>
          </a:p>
          <a:p>
            <a:pPr defTabSz="2438430">
              <a:lnSpc>
                <a:spcPct val="90000"/>
              </a:lnSpc>
              <a:spcBef>
                <a:spcPts val="2667"/>
              </a:spcBef>
            </a:pPr>
            <a:r>
              <a:rPr lang="en-GB" sz="6000" b="0" i="0" kern="1200" dirty="0">
                <a:solidFill>
                  <a:schemeClr val="bg1"/>
                </a:solidFill>
                <a:latin typeface="Roboto Light "/>
                <a:ea typeface="Roboto" panose="02000000000000000000" pitchFamily="2" charset="0"/>
                <a:cs typeface="Roboto" panose="02000000000000000000" pitchFamily="2" charset="0"/>
              </a:rPr>
              <a:t>There are a few questions to answer to make sure the information you’re sent is useful. </a:t>
            </a:r>
          </a:p>
          <a:p>
            <a:pPr defTabSz="2438430">
              <a:lnSpc>
                <a:spcPct val="90000"/>
              </a:lnSpc>
              <a:spcBef>
                <a:spcPts val="2667"/>
              </a:spcBef>
            </a:pPr>
            <a:endParaRPr lang="en-GB" sz="6000" b="0" i="0" kern="1200" dirty="0">
              <a:solidFill>
                <a:schemeClr val="bg1"/>
              </a:solidFill>
              <a:latin typeface="Roboto Light "/>
              <a:ea typeface="Roboto" panose="02000000000000000000" pitchFamily="2" charset="0"/>
              <a:cs typeface="Roboto" panose="02000000000000000000" pitchFamily="2" charset="0"/>
            </a:endParaRPr>
          </a:p>
          <a:p>
            <a:pPr defTabSz="2438430">
              <a:lnSpc>
                <a:spcPct val="90000"/>
              </a:lnSpc>
              <a:spcBef>
                <a:spcPts val="2667"/>
              </a:spcBef>
            </a:pPr>
            <a:r>
              <a:rPr lang="en-GB" sz="6000" b="0" i="0" kern="1200" dirty="0">
                <a:solidFill>
                  <a:schemeClr val="bg1"/>
                </a:solidFill>
                <a:latin typeface="Roboto Light "/>
                <a:ea typeface="Roboto" panose="02000000000000000000" pitchFamily="2" charset="0"/>
                <a:cs typeface="Roboto" panose="02000000000000000000" pitchFamily="2" charset="0"/>
              </a:rPr>
              <a:t>You can update this at any time in your ‘Preferences’.</a:t>
            </a:r>
          </a:p>
          <a:p>
            <a:pPr defTabSz="2438430">
              <a:lnSpc>
                <a:spcPct val="90000"/>
              </a:lnSpc>
              <a:spcBef>
                <a:spcPts val="2667"/>
              </a:spcBef>
            </a:pPr>
            <a:endParaRPr lang="en-GB" sz="6000" b="0" i="0" kern="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defTabSz="2438430">
              <a:lnSpc>
                <a:spcPct val="90000"/>
              </a:lnSpc>
              <a:spcBef>
                <a:spcPts val="2667"/>
              </a:spcBef>
            </a:pPr>
            <a:endParaRPr lang="en-GB" sz="6000" b="0" i="0" kern="12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8CF3D81D-9A03-5BEB-1700-85B49028C47B}"/>
              </a:ext>
            </a:extLst>
          </p:cNvPr>
          <p:cNvSpPr>
            <a:spLocks noGrp="1"/>
          </p:cNvSpPr>
          <p:nvPr>
            <p:ph type="body" sz="quarter" idx="10"/>
          </p:nvPr>
        </p:nvSpPr>
        <p:spPr>
          <a:xfrm>
            <a:off x="809625" y="17657763"/>
            <a:ext cx="5542714" cy="498475"/>
          </a:xfrm>
        </p:spPr>
        <p:txBody>
          <a:bodyPr vert="horz" lIns="251999" tIns="72000" rIns="91440" bIns="45720" rtlCol="0" anchor="ctr" anchorCtr="0">
            <a:normAutofit/>
          </a:bodyPr>
          <a:lstStyle/>
          <a:p>
            <a:r>
              <a:rPr lang="en-GB" sz="2600" b="0" i="0" kern="1200">
                <a:latin typeface="Roboto" panose="02000000000000000000" pitchFamily="2" charset="0"/>
                <a:ea typeface="Roboto" panose="02000000000000000000" pitchFamily="2" charset="0"/>
                <a:cs typeface="Roboto" panose="02000000000000000000" pitchFamily="2" charset="0"/>
              </a:rPr>
              <a:t>Public </a:t>
            </a:r>
          </a:p>
        </p:txBody>
      </p:sp>
    </p:spTree>
    <p:extLst>
      <p:ext uri="{BB962C8B-B14F-4D97-AF65-F5344CB8AC3E}">
        <p14:creationId xmlns:p14="http://schemas.microsoft.com/office/powerpoint/2010/main" val="3823082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F94947-207A-78DF-0F62-9408E3FD1D25}"/>
              </a:ext>
            </a:extLst>
          </p:cNvPr>
          <p:cNvSpPr>
            <a:spLocks noGrp="1"/>
          </p:cNvSpPr>
          <p:nvPr>
            <p:ph type="title"/>
          </p:nvPr>
        </p:nvSpPr>
        <p:spPr/>
        <p:txBody>
          <a:bodyPr/>
          <a:lstStyle/>
          <a:p>
            <a:r>
              <a:rPr lang="en-GB" sz="15000" dirty="0">
                <a:latin typeface="Apricus Black" pitchFamily="50" charset="0"/>
              </a:rPr>
              <a:t>Your email </a:t>
            </a:r>
            <a:endParaRPr lang="en-GB" dirty="0"/>
          </a:p>
        </p:txBody>
      </p:sp>
      <p:sp>
        <p:nvSpPr>
          <p:cNvPr id="7" name="Text Placeholder 6">
            <a:extLst>
              <a:ext uri="{FF2B5EF4-FFF2-40B4-BE49-F238E27FC236}">
                <a16:creationId xmlns:a16="http://schemas.microsoft.com/office/drawing/2014/main" id="{F69467F4-C80B-1F67-45EE-F9A0E471B784}"/>
              </a:ext>
            </a:extLst>
          </p:cNvPr>
          <p:cNvSpPr>
            <a:spLocks noGrp="1"/>
          </p:cNvSpPr>
          <p:nvPr>
            <p:ph type="body" sz="quarter" idx="10"/>
          </p:nvPr>
        </p:nvSpPr>
        <p:spPr/>
        <p:txBody>
          <a:bodyPr/>
          <a:lstStyle/>
          <a:p>
            <a:r>
              <a:rPr lang="en-GB" dirty="0"/>
              <a:t>Public </a:t>
            </a:r>
          </a:p>
        </p:txBody>
      </p:sp>
      <p:sp>
        <p:nvSpPr>
          <p:cNvPr id="8" name="Content Placeholder 4">
            <a:extLst>
              <a:ext uri="{FF2B5EF4-FFF2-40B4-BE49-F238E27FC236}">
                <a16:creationId xmlns:a16="http://schemas.microsoft.com/office/drawing/2014/main" id="{50278A74-E2A6-C83F-AA30-99C0C5942633}"/>
              </a:ext>
            </a:extLst>
          </p:cNvPr>
          <p:cNvSpPr txBox="1">
            <a:spLocks/>
          </p:cNvSpPr>
          <p:nvPr/>
        </p:nvSpPr>
        <p:spPr>
          <a:xfrm>
            <a:off x="1538286" y="4132845"/>
            <a:ext cx="12405319" cy="12583740"/>
          </a:xfrm>
          <a:prstGeom prst="rect">
            <a:avLst/>
          </a:prstGeom>
          <a:ln>
            <a:noFill/>
          </a:ln>
        </p:spPr>
        <p:txBody>
          <a:bodyPr vert="horz" lIns="0" tIns="0" rIns="0" bIns="0" rtlCol="0">
            <a:normAutofit fontScale="62500" lnSpcReduction="2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None/>
            </a:pPr>
            <a:r>
              <a:rPr lang="en-GB" sz="9245" dirty="0">
                <a:solidFill>
                  <a:srgbClr val="000000"/>
                </a:solidFill>
                <a:latin typeface="Roboto Light "/>
                <a:ea typeface="+mn-ea"/>
                <a:cs typeface="+mn-cs"/>
              </a:rPr>
              <a:t>It’s important your contact details are kept up to date throughout your application.</a:t>
            </a:r>
          </a:p>
          <a:p>
            <a:pPr marL="0" indent="0">
              <a:lnSpc>
                <a:spcPct val="120000"/>
              </a:lnSpc>
              <a:spcBef>
                <a:spcPts val="0"/>
              </a:spcBef>
              <a:buNone/>
            </a:pPr>
            <a:r>
              <a:rPr lang="en-GB" sz="9245" dirty="0">
                <a:solidFill>
                  <a:srgbClr val="000000"/>
                </a:solidFill>
                <a:latin typeface="Roboto Light "/>
                <a:ea typeface="+mn-ea"/>
                <a:cs typeface="+mn-cs"/>
              </a:rPr>
              <a:t> </a:t>
            </a:r>
          </a:p>
          <a:p>
            <a:pPr marL="0" indent="0">
              <a:lnSpc>
                <a:spcPct val="120000"/>
              </a:lnSpc>
              <a:spcBef>
                <a:spcPts val="0"/>
              </a:spcBef>
              <a:buNone/>
            </a:pPr>
            <a:r>
              <a:rPr lang="en-GB" sz="9245" dirty="0">
                <a:solidFill>
                  <a:srgbClr val="000000"/>
                </a:solidFill>
                <a:latin typeface="Roboto Light "/>
                <a:ea typeface="+mn-ea"/>
                <a:cs typeface="+mn-cs"/>
              </a:rPr>
              <a:t>We </a:t>
            </a:r>
            <a:r>
              <a:rPr lang="en-GB" sz="9245" b="1" dirty="0">
                <a:solidFill>
                  <a:srgbClr val="000000"/>
                </a:solidFill>
                <a:latin typeface="Roboto Light "/>
                <a:ea typeface="+mn-ea"/>
                <a:cs typeface="+mn-cs"/>
              </a:rPr>
              <a:t>recommend using a personal email address </a:t>
            </a:r>
            <a:r>
              <a:rPr lang="en-GB" sz="9245" dirty="0">
                <a:solidFill>
                  <a:srgbClr val="000000"/>
                </a:solidFill>
                <a:latin typeface="Roboto Light "/>
                <a:ea typeface="+mn-ea"/>
                <a:cs typeface="+mn-cs"/>
              </a:rPr>
              <a:t>as your primary email, rather than a school/college one, so that you have access to it throughout your application journey. </a:t>
            </a:r>
          </a:p>
          <a:p>
            <a:pPr marL="0" indent="0">
              <a:lnSpc>
                <a:spcPct val="120000"/>
              </a:lnSpc>
              <a:spcBef>
                <a:spcPts val="0"/>
              </a:spcBef>
              <a:buNone/>
            </a:pPr>
            <a:endParaRPr lang="en-GB" sz="9245" dirty="0">
              <a:solidFill>
                <a:srgbClr val="000000"/>
              </a:solidFill>
              <a:latin typeface="Roboto Light "/>
              <a:ea typeface="+mn-ea"/>
              <a:cs typeface="+mn-cs"/>
            </a:endParaRPr>
          </a:p>
          <a:p>
            <a:pPr marL="0" indent="0">
              <a:lnSpc>
                <a:spcPct val="120000"/>
              </a:lnSpc>
              <a:spcBef>
                <a:spcPts val="0"/>
              </a:spcBef>
              <a:buNone/>
            </a:pPr>
            <a:r>
              <a:rPr lang="en-GB" sz="9245" dirty="0">
                <a:solidFill>
                  <a:srgbClr val="000000"/>
                </a:solidFill>
                <a:latin typeface="Roboto Light "/>
                <a:ea typeface="+mn-ea"/>
                <a:cs typeface="+mn-cs"/>
              </a:rPr>
              <a:t>To update your email address, go to ‘Edit your account’ from drop-down, where you can change your email. </a:t>
            </a:r>
            <a:endParaRPr lang="en-GB" sz="6756" b="1" dirty="0">
              <a:solidFill>
                <a:srgbClr val="313537"/>
              </a:solidFill>
              <a:latin typeface="Roboto Light "/>
            </a:endParaRPr>
          </a:p>
        </p:txBody>
      </p:sp>
      <p:pic>
        <p:nvPicPr>
          <p:cNvPr id="1026" name="Picture 9">
            <a:extLst>
              <a:ext uri="{FF2B5EF4-FFF2-40B4-BE49-F238E27FC236}">
                <a16:creationId xmlns:a16="http://schemas.microsoft.com/office/drawing/2014/main" id="{E801469A-8ECF-DFD8-01D9-1AC423385CB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568400" y="6887200"/>
            <a:ext cx="13259964" cy="8520661"/>
          </a:xfrm>
          <a:prstGeom prst="rect">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733323F-8B5A-830B-0E0B-46094361C6BD}"/>
              </a:ext>
            </a:extLst>
          </p:cNvPr>
          <p:cNvPicPr/>
          <p:nvPr/>
        </p:nvPicPr>
        <p:blipFill>
          <a:blip r:embed="rId3"/>
          <a:stretch>
            <a:fillRect/>
          </a:stretch>
        </p:blipFill>
        <p:spPr>
          <a:xfrm>
            <a:off x="14646009" y="1843678"/>
            <a:ext cx="6938468" cy="9303854"/>
          </a:xfrm>
          <a:prstGeom prst="rect">
            <a:avLst/>
          </a:prstGeom>
          <a:ln w="6350">
            <a:solidFill>
              <a:schemeClr val="tx2">
                <a:lumMod val="40000"/>
                <a:lumOff val="60000"/>
              </a:schemeClr>
            </a:solidFill>
          </a:ln>
          <a:effectLst/>
        </p:spPr>
      </p:pic>
    </p:spTree>
    <p:extLst>
      <p:ext uri="{BB962C8B-B14F-4D97-AF65-F5344CB8AC3E}">
        <p14:creationId xmlns:p14="http://schemas.microsoft.com/office/powerpoint/2010/main" val="1920882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0ACF-9D2E-CEEC-7244-49117A27384F}"/>
              </a:ext>
            </a:extLst>
          </p:cNvPr>
          <p:cNvSpPr>
            <a:spLocks noGrp="1"/>
          </p:cNvSpPr>
          <p:nvPr>
            <p:ph type="title"/>
          </p:nvPr>
        </p:nvSpPr>
        <p:spPr/>
        <p:txBody>
          <a:bodyPr/>
          <a:lstStyle/>
          <a:p>
            <a:r>
              <a:rPr lang="en-GB" sz="15000" dirty="0">
                <a:latin typeface="Apricus Black" pitchFamily="50" charset="0"/>
              </a:rPr>
              <a:t>Welsh language preferences</a:t>
            </a:r>
            <a:endParaRPr lang="en-GB" dirty="0"/>
          </a:p>
        </p:txBody>
      </p:sp>
      <p:sp>
        <p:nvSpPr>
          <p:cNvPr id="3" name="Text Placeholder 2">
            <a:extLst>
              <a:ext uri="{FF2B5EF4-FFF2-40B4-BE49-F238E27FC236}">
                <a16:creationId xmlns:a16="http://schemas.microsoft.com/office/drawing/2014/main" id="{8845B2B3-8257-9FB9-503C-7FA3FE8FC93F}"/>
              </a:ext>
            </a:extLst>
          </p:cNvPr>
          <p:cNvSpPr>
            <a:spLocks noGrp="1"/>
          </p:cNvSpPr>
          <p:nvPr>
            <p:ph type="body" sz="quarter" idx="10"/>
          </p:nvPr>
        </p:nvSpPr>
        <p:spPr/>
        <p:txBody>
          <a:bodyPr/>
          <a:lstStyle/>
          <a:p>
            <a:r>
              <a:rPr lang="en-GB" dirty="0"/>
              <a:t>Public </a:t>
            </a:r>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1538288" y="4496350"/>
            <a:ext cx="14477870" cy="12583740"/>
          </a:xfrm>
          <a:prstGeom prst="rect">
            <a:avLst/>
          </a:prstGeom>
          <a:ln>
            <a:noFill/>
          </a:ln>
        </p:spPr>
        <p:txBody>
          <a:bodyPr vert="horz" lIns="0" tIns="0" rIns="0" bIns="0" rtlCol="0">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None/>
            </a:pPr>
            <a:r>
              <a:rPr lang="en-GB" sz="4978" dirty="0">
                <a:solidFill>
                  <a:srgbClr val="000000"/>
                </a:solidFill>
                <a:latin typeface="Roboto Light "/>
                <a:ea typeface="+mn-ea"/>
                <a:cs typeface="+mn-cs"/>
              </a:rPr>
              <a:t>If you would prefer to view your application, along with the help text and receive communications from us in Welsh, you can update your language preferences. The application needs to be completed in English. </a:t>
            </a:r>
          </a:p>
        </p:txBody>
      </p:sp>
      <p:pic>
        <p:nvPicPr>
          <p:cNvPr id="11" name="Picture 10">
            <a:extLst>
              <a:ext uri="{FF2B5EF4-FFF2-40B4-BE49-F238E27FC236}">
                <a16:creationId xmlns:a16="http://schemas.microsoft.com/office/drawing/2014/main" id="{F5D3C88F-BB10-7FE5-1186-591B70383788}"/>
              </a:ext>
            </a:extLst>
          </p:cNvPr>
          <p:cNvPicPr/>
          <p:nvPr/>
        </p:nvPicPr>
        <p:blipFill rotWithShape="1">
          <a:blip r:embed="rId2"/>
          <a:srcRect l="75492" t="13091" r="6885" b="50000"/>
          <a:stretch/>
        </p:blipFill>
        <p:spPr>
          <a:xfrm>
            <a:off x="1669786" y="9450033"/>
            <a:ext cx="5982356" cy="7275232"/>
          </a:xfrm>
          <a:prstGeom prst="rect">
            <a:avLst/>
          </a:prstGeom>
          <a:ln w="6350">
            <a:solidFill>
              <a:schemeClr val="tx2">
                <a:lumMod val="40000"/>
                <a:lumOff val="60000"/>
              </a:schemeClr>
            </a:solidFill>
          </a:ln>
          <a:effectLst/>
        </p:spPr>
      </p:pic>
      <p:grpSp>
        <p:nvGrpSpPr>
          <p:cNvPr id="7" name="Group 6">
            <a:extLst>
              <a:ext uri="{FF2B5EF4-FFF2-40B4-BE49-F238E27FC236}">
                <a16:creationId xmlns:a16="http://schemas.microsoft.com/office/drawing/2014/main" id="{BC018C82-353B-2EDC-8A10-F80370FF77D4}"/>
              </a:ext>
            </a:extLst>
          </p:cNvPr>
          <p:cNvGrpSpPr/>
          <p:nvPr/>
        </p:nvGrpSpPr>
        <p:grpSpPr>
          <a:xfrm>
            <a:off x="7926766" y="9450033"/>
            <a:ext cx="8329234" cy="7275232"/>
            <a:chOff x="2228960" y="2385307"/>
            <a:chExt cx="2342597" cy="2046159"/>
          </a:xfrm>
        </p:grpSpPr>
        <p:pic>
          <p:nvPicPr>
            <p:cNvPr id="8" name="Picture 7">
              <a:extLst>
                <a:ext uri="{FF2B5EF4-FFF2-40B4-BE49-F238E27FC236}">
                  <a16:creationId xmlns:a16="http://schemas.microsoft.com/office/drawing/2014/main" id="{CF494E25-1ED0-641E-23D3-85C9E69D9FCB}"/>
                </a:ext>
              </a:extLst>
            </p:cNvPr>
            <p:cNvPicPr/>
            <p:nvPr/>
          </p:nvPicPr>
          <p:blipFill rotWithShape="1">
            <a:blip r:embed="rId3"/>
            <a:srcRect l="3808" t="21567" r="70573" b="38653"/>
            <a:stretch/>
          </p:blipFill>
          <p:spPr>
            <a:xfrm>
              <a:off x="2228960" y="2385307"/>
              <a:ext cx="2342597" cy="2046159"/>
            </a:xfrm>
            <a:prstGeom prst="rect">
              <a:avLst/>
            </a:prstGeom>
            <a:ln w="6350">
              <a:solidFill>
                <a:schemeClr val="tx2">
                  <a:lumMod val="40000"/>
                  <a:lumOff val="60000"/>
                </a:schemeClr>
              </a:solidFill>
            </a:ln>
            <a:effectLst/>
          </p:spPr>
        </p:pic>
        <p:sp>
          <p:nvSpPr>
            <p:cNvPr id="12" name="Rectangle: Rounded Corners 11">
              <a:extLst>
                <a:ext uri="{FF2B5EF4-FFF2-40B4-BE49-F238E27FC236}">
                  <a16:creationId xmlns:a16="http://schemas.microsoft.com/office/drawing/2014/main" id="{2923FA7A-1EDC-3EBF-E746-5348B7D0D482}"/>
                </a:ext>
              </a:extLst>
            </p:cNvPr>
            <p:cNvSpPr/>
            <p:nvPr/>
          </p:nvSpPr>
          <p:spPr>
            <a:xfrm>
              <a:off x="2383436" y="3878902"/>
              <a:ext cx="1146748" cy="32978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pic>
        <p:nvPicPr>
          <p:cNvPr id="9" name="Picture 8">
            <a:extLst>
              <a:ext uri="{FF2B5EF4-FFF2-40B4-BE49-F238E27FC236}">
                <a16:creationId xmlns:a16="http://schemas.microsoft.com/office/drawing/2014/main" id="{7739792A-C1EF-7E0D-6357-D2D2E8997D8C}"/>
              </a:ext>
            </a:extLst>
          </p:cNvPr>
          <p:cNvPicPr/>
          <p:nvPr/>
        </p:nvPicPr>
        <p:blipFill>
          <a:blip r:embed="rId4"/>
          <a:stretch>
            <a:fillRect/>
          </a:stretch>
        </p:blipFill>
        <p:spPr>
          <a:xfrm>
            <a:off x="17012489" y="4491318"/>
            <a:ext cx="14477870" cy="12233947"/>
          </a:xfrm>
          <a:prstGeom prst="rect">
            <a:avLst/>
          </a:prstGeom>
          <a:ln w="12700">
            <a:solidFill>
              <a:schemeClr val="bg2">
                <a:lumMod val="90000"/>
              </a:schemeClr>
            </a:solidFill>
          </a:ln>
          <a:effectLst/>
        </p:spPr>
      </p:pic>
    </p:spTree>
    <p:extLst>
      <p:ext uri="{BB962C8B-B14F-4D97-AF65-F5344CB8AC3E}">
        <p14:creationId xmlns:p14="http://schemas.microsoft.com/office/powerpoint/2010/main" val="895775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07F509-A1B2-0BEC-CE99-7C4773BB7B18}"/>
              </a:ext>
            </a:extLst>
          </p:cNvPr>
          <p:cNvSpPr>
            <a:spLocks noGrp="1"/>
          </p:cNvSpPr>
          <p:nvPr>
            <p:ph type="body" sz="quarter" idx="10"/>
          </p:nvPr>
        </p:nvSpPr>
        <p:spPr/>
        <p:txBody>
          <a:bodyPr/>
          <a:lstStyle/>
          <a:p>
            <a:r>
              <a:rPr lang="en-GB" dirty="0"/>
              <a:t>Public </a:t>
            </a:r>
          </a:p>
        </p:txBody>
      </p:sp>
      <p:sp>
        <p:nvSpPr>
          <p:cNvPr id="7" name="Title 6">
            <a:extLst>
              <a:ext uri="{FF2B5EF4-FFF2-40B4-BE49-F238E27FC236}">
                <a16:creationId xmlns:a16="http://schemas.microsoft.com/office/drawing/2014/main" id="{B26650A6-E41E-7348-AED4-78576F1657EF}"/>
              </a:ext>
            </a:extLst>
          </p:cNvPr>
          <p:cNvSpPr>
            <a:spLocks noGrp="1"/>
          </p:cNvSpPr>
          <p:nvPr>
            <p:ph type="ctrTitle"/>
          </p:nvPr>
        </p:nvSpPr>
        <p:spPr>
          <a:xfrm>
            <a:off x="4063999" y="6746252"/>
            <a:ext cx="24384000" cy="2397749"/>
          </a:xfrm>
        </p:spPr>
        <p:txBody>
          <a:bodyPr/>
          <a:lstStyle/>
          <a:p>
            <a:r>
              <a:rPr lang="en-US" dirty="0">
                <a:latin typeface="Apricus Black" pitchFamily="50" charset="0"/>
              </a:rPr>
              <a:t>Starting your application </a:t>
            </a:r>
          </a:p>
        </p:txBody>
      </p:sp>
    </p:spTree>
    <p:custDataLst>
      <p:tags r:id="rId1"/>
    </p:custDataLst>
    <p:extLst>
      <p:ext uri="{BB962C8B-B14F-4D97-AF65-F5344CB8AC3E}">
        <p14:creationId xmlns:p14="http://schemas.microsoft.com/office/powerpoint/2010/main" val="2685336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9DE3CC-8E5C-684E-56B4-05BA75A8DC6F}"/>
              </a:ext>
            </a:extLst>
          </p:cNvPr>
          <p:cNvSpPr>
            <a:spLocks noGrp="1"/>
          </p:cNvSpPr>
          <p:nvPr>
            <p:ph type="title"/>
          </p:nvPr>
        </p:nvSpPr>
        <p:spPr/>
        <p:txBody>
          <a:bodyPr/>
          <a:lstStyle/>
          <a:p>
            <a:r>
              <a:rPr lang="en-GB" sz="15000" dirty="0">
                <a:latin typeface="Apricus Black" pitchFamily="50" charset="0"/>
              </a:rPr>
              <a:t>Starting your application </a:t>
            </a:r>
            <a:endParaRPr lang="en-GB" dirty="0"/>
          </a:p>
        </p:txBody>
      </p:sp>
      <p:sp>
        <p:nvSpPr>
          <p:cNvPr id="6" name="Text Placeholder 5">
            <a:extLst>
              <a:ext uri="{FF2B5EF4-FFF2-40B4-BE49-F238E27FC236}">
                <a16:creationId xmlns:a16="http://schemas.microsoft.com/office/drawing/2014/main" id="{B98345A5-FC9C-209F-E7B9-24856B2BF5C1}"/>
              </a:ext>
            </a:extLst>
          </p:cNvPr>
          <p:cNvSpPr>
            <a:spLocks noGrp="1"/>
          </p:cNvSpPr>
          <p:nvPr>
            <p:ph type="body" sz="quarter" idx="10"/>
          </p:nvPr>
        </p:nvSpPr>
        <p:spPr/>
        <p:txBody>
          <a:bodyPr/>
          <a:lstStyle/>
          <a:p>
            <a:r>
              <a:rPr lang="en-GB" dirty="0"/>
              <a:t>Public </a:t>
            </a:r>
          </a:p>
        </p:txBody>
      </p:sp>
      <p:sp>
        <p:nvSpPr>
          <p:cNvPr id="15" name="TextBox 14">
            <a:extLst>
              <a:ext uri="{FF2B5EF4-FFF2-40B4-BE49-F238E27FC236}">
                <a16:creationId xmlns:a16="http://schemas.microsoft.com/office/drawing/2014/main" id="{7EF699A2-8A96-4F19-AD3A-476E199B1609}"/>
              </a:ext>
            </a:extLst>
          </p:cNvPr>
          <p:cNvSpPr txBox="1"/>
          <p:nvPr/>
        </p:nvSpPr>
        <p:spPr>
          <a:xfrm>
            <a:off x="2110889" y="5670411"/>
            <a:ext cx="10393152" cy="8847294"/>
          </a:xfrm>
          <a:prstGeom prst="rect">
            <a:avLst/>
          </a:prstGeom>
          <a:noFill/>
        </p:spPr>
        <p:txBody>
          <a:bodyPr wrap="square">
            <a:spAutoFit/>
          </a:bodyPr>
          <a:lstStyle/>
          <a:p>
            <a:r>
              <a:rPr lang="en-GB" sz="5689" dirty="0">
                <a:solidFill>
                  <a:srgbClr val="313537"/>
                </a:solidFill>
                <a:latin typeface="Roboto Light "/>
                <a:ea typeface="+mn-lt"/>
                <a:cs typeface="+mn-lt"/>
              </a:rPr>
              <a:t>Choose the year you want to start your studies, level of study (it's </a:t>
            </a:r>
            <a:r>
              <a:rPr lang="en-GB" sz="5689" b="1" dirty="0">
                <a:solidFill>
                  <a:srgbClr val="313537"/>
                </a:solidFill>
                <a:latin typeface="Roboto Light "/>
                <a:ea typeface="+mn-lt"/>
                <a:cs typeface="+mn-lt"/>
              </a:rPr>
              <a:t>Undergraduate </a:t>
            </a:r>
            <a:r>
              <a:rPr lang="en-GB" sz="5689" dirty="0">
                <a:solidFill>
                  <a:srgbClr val="313537"/>
                </a:solidFill>
                <a:latin typeface="Roboto Light "/>
                <a:ea typeface="+mn-lt"/>
                <a:cs typeface="+mn-lt"/>
              </a:rPr>
              <a:t>if you are still at school/college) and type of application you wish to make. </a:t>
            </a:r>
            <a:endParaRPr lang="en-GB" sz="5689" dirty="0">
              <a:solidFill>
                <a:srgbClr val="1F2834"/>
              </a:solidFill>
              <a:latin typeface="Roboto Light "/>
              <a:ea typeface="+mn-lt"/>
              <a:cs typeface="+mn-lt"/>
            </a:endParaRPr>
          </a:p>
          <a:p>
            <a:endParaRPr lang="en-GB" sz="5689" dirty="0">
              <a:latin typeface="Roboto Light "/>
              <a:ea typeface="+mn-lt"/>
              <a:cs typeface="+mn-lt"/>
            </a:endParaRPr>
          </a:p>
          <a:p>
            <a:r>
              <a:rPr lang="en-GB" sz="5689" dirty="0">
                <a:latin typeface="Roboto Light "/>
                <a:ea typeface="+mn-lt"/>
                <a:cs typeface="+mn-lt"/>
              </a:rPr>
              <a:t>Make sure you choose </a:t>
            </a:r>
            <a:r>
              <a:rPr lang="en-GB" sz="5689" b="1" dirty="0">
                <a:latin typeface="Roboto Light "/>
                <a:ea typeface="+mn-lt"/>
                <a:cs typeface="+mn-lt"/>
              </a:rPr>
              <a:t>2026</a:t>
            </a:r>
            <a:r>
              <a:rPr lang="en-GB" sz="5689" dirty="0">
                <a:latin typeface="Roboto Light "/>
                <a:ea typeface="+mn-lt"/>
                <a:cs typeface="+mn-lt"/>
              </a:rPr>
              <a:t> if you want to start next year, including if you want to defer entry.  </a:t>
            </a:r>
          </a:p>
        </p:txBody>
      </p:sp>
      <p:pic>
        <p:nvPicPr>
          <p:cNvPr id="13" name="Picture 12" descr="A screenshot of a application&#10;&#10;AI-generated content may be incorrect.">
            <a:extLst>
              <a:ext uri="{FF2B5EF4-FFF2-40B4-BE49-F238E27FC236}">
                <a16:creationId xmlns:a16="http://schemas.microsoft.com/office/drawing/2014/main" id="{9C235BB9-E650-39E6-9AC4-ADA651DA323A}"/>
              </a:ext>
            </a:extLst>
          </p:cNvPr>
          <p:cNvPicPr>
            <a:picLocks noChangeAspect="1"/>
          </p:cNvPicPr>
          <p:nvPr/>
        </p:nvPicPr>
        <p:blipFill>
          <a:blip r:embed="rId3"/>
          <a:srcRect l="7431" t="8861" r="3902" b="6276"/>
          <a:stretch/>
        </p:blipFill>
        <p:spPr>
          <a:xfrm>
            <a:off x="12504041" y="3971641"/>
            <a:ext cx="18038975" cy="13341984"/>
          </a:xfrm>
          <a:prstGeom prst="rect">
            <a:avLst/>
          </a:prstGeom>
        </p:spPr>
      </p:pic>
    </p:spTree>
    <p:extLst>
      <p:ext uri="{BB962C8B-B14F-4D97-AF65-F5344CB8AC3E}">
        <p14:creationId xmlns:p14="http://schemas.microsoft.com/office/powerpoint/2010/main" val="670823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9E318-B6DE-EBA4-C18D-6F15997BA02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B0DD3A1-EB70-90D7-90A4-CC44F58DA4F9}"/>
              </a:ext>
            </a:extLst>
          </p:cNvPr>
          <p:cNvSpPr>
            <a:spLocks noGrp="1"/>
          </p:cNvSpPr>
          <p:nvPr>
            <p:ph type="body" sz="quarter" idx="10"/>
          </p:nvPr>
        </p:nvSpPr>
        <p:spPr/>
        <p:txBody>
          <a:bodyPr/>
          <a:lstStyle/>
          <a:p>
            <a:r>
              <a:rPr lang="en-GB" dirty="0"/>
              <a:t>Public </a:t>
            </a:r>
          </a:p>
        </p:txBody>
      </p:sp>
      <p:pic>
        <p:nvPicPr>
          <p:cNvPr id="2" name="Picture 1" descr="A screenshot of a computer&#10;&#10;AI-generated content may be incorrect.">
            <a:extLst>
              <a:ext uri="{FF2B5EF4-FFF2-40B4-BE49-F238E27FC236}">
                <a16:creationId xmlns:a16="http://schemas.microsoft.com/office/drawing/2014/main" id="{BCAE5581-7FB7-E165-1F69-D8A33A7D73EF}"/>
              </a:ext>
            </a:extLst>
          </p:cNvPr>
          <p:cNvPicPr>
            <a:picLocks noChangeAspect="1"/>
          </p:cNvPicPr>
          <p:nvPr/>
        </p:nvPicPr>
        <p:blipFill>
          <a:blip r:embed="rId3"/>
          <a:stretch>
            <a:fillRect/>
          </a:stretch>
        </p:blipFill>
        <p:spPr>
          <a:xfrm>
            <a:off x="2277125" y="494855"/>
            <a:ext cx="27471355" cy="17661383"/>
          </a:xfrm>
          <a:prstGeom prst="rect">
            <a:avLst/>
          </a:prstGeom>
        </p:spPr>
      </p:pic>
    </p:spTree>
    <p:extLst>
      <p:ext uri="{BB962C8B-B14F-4D97-AF65-F5344CB8AC3E}">
        <p14:creationId xmlns:p14="http://schemas.microsoft.com/office/powerpoint/2010/main" val="1845378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D274D-D523-4E6C-F063-549B8EFA38A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AC31B38-9AB3-0FC3-EEBB-E727D03A53AF}"/>
              </a:ext>
            </a:extLst>
          </p:cNvPr>
          <p:cNvSpPr>
            <a:spLocks noGrp="1"/>
          </p:cNvSpPr>
          <p:nvPr>
            <p:ph type="title"/>
          </p:nvPr>
        </p:nvSpPr>
        <p:spPr>
          <a:xfrm>
            <a:off x="1545605" y="1562735"/>
            <a:ext cx="30156770" cy="2064769"/>
          </a:xfrm>
        </p:spPr>
        <p:txBody>
          <a:bodyPr/>
          <a:lstStyle/>
          <a:p>
            <a:r>
              <a:rPr lang="en-GB" sz="15000" b="1" dirty="0">
                <a:latin typeface="Apricus Black" pitchFamily="50" charset="0"/>
                <a:ea typeface="Roboto" panose="02000000000000000000" pitchFamily="2" charset="0"/>
                <a:cs typeface="Roboto" panose="02000000000000000000" pitchFamily="2" charset="0"/>
              </a:rPr>
              <a:t>Linking to your school, college or centre</a:t>
            </a:r>
            <a:endParaRPr lang="en-GB" dirty="0"/>
          </a:p>
        </p:txBody>
      </p:sp>
      <p:sp>
        <p:nvSpPr>
          <p:cNvPr id="6" name="Text Placeholder 5">
            <a:extLst>
              <a:ext uri="{FF2B5EF4-FFF2-40B4-BE49-F238E27FC236}">
                <a16:creationId xmlns:a16="http://schemas.microsoft.com/office/drawing/2014/main" id="{DE961D13-ABAA-D62F-B391-2BE48A2ED196}"/>
              </a:ext>
            </a:extLst>
          </p:cNvPr>
          <p:cNvSpPr>
            <a:spLocks noGrp="1"/>
          </p:cNvSpPr>
          <p:nvPr>
            <p:ph type="body" sz="quarter" idx="10"/>
          </p:nvPr>
        </p:nvSpPr>
        <p:spPr/>
        <p:txBody>
          <a:bodyPr/>
          <a:lstStyle/>
          <a:p>
            <a:r>
              <a:rPr lang="en-GB" dirty="0"/>
              <a:t>Public </a:t>
            </a:r>
          </a:p>
        </p:txBody>
      </p:sp>
      <p:sp>
        <p:nvSpPr>
          <p:cNvPr id="2" name="TextBox 5">
            <a:extLst>
              <a:ext uri="{FF2B5EF4-FFF2-40B4-BE49-F238E27FC236}">
                <a16:creationId xmlns:a16="http://schemas.microsoft.com/office/drawing/2014/main" id="{6EBCA3C1-9F1F-4E58-A811-F606AD70EF86}"/>
              </a:ext>
            </a:extLst>
          </p:cNvPr>
          <p:cNvSpPr txBox="1"/>
          <p:nvPr/>
        </p:nvSpPr>
        <p:spPr>
          <a:xfrm>
            <a:off x="2259180" y="5956644"/>
            <a:ext cx="9254923" cy="9083256"/>
          </a:xfrm>
          <a:prstGeom prst="rect">
            <a:avLst/>
          </a:prstGeom>
          <a:noFill/>
          <a:ln cap="flat">
            <a:noFill/>
          </a:ln>
        </p:spPr>
        <p:txBody>
          <a:bodyPr vert="horz" wrap="square" lIns="325120" tIns="162560" rIns="325120" bIns="162560" anchor="t" anchorCtr="0" compatLnSpc="1">
            <a:spAutoFit/>
          </a:bodyPr>
          <a:lstStyle/>
          <a:p>
            <a:r>
              <a:rPr lang="en-GB" sz="5689" dirty="0">
                <a:solidFill>
                  <a:srgbClr val="000000"/>
                </a:solidFill>
                <a:latin typeface="Roboto Light "/>
              </a:rPr>
              <a:t>If you're applying with the help of your school, college or centre then select ‘</a:t>
            </a:r>
            <a:r>
              <a:rPr lang="en-GB" sz="5689" b="1" dirty="0">
                <a:solidFill>
                  <a:srgbClr val="000000"/>
                </a:solidFill>
                <a:latin typeface="Roboto Light "/>
              </a:rPr>
              <a:t>Yes’.</a:t>
            </a:r>
          </a:p>
          <a:p>
            <a:endParaRPr lang="en-GB" sz="5689" b="1" dirty="0">
              <a:solidFill>
                <a:srgbClr val="000000"/>
              </a:solidFill>
              <a:latin typeface="Roboto Light "/>
            </a:endParaRPr>
          </a:p>
          <a:p>
            <a:r>
              <a:rPr lang="en-GB" sz="5689" dirty="0">
                <a:solidFill>
                  <a:srgbClr val="000000"/>
                </a:solidFill>
                <a:latin typeface="Roboto Light "/>
              </a:rPr>
              <a:t>You will then need to enter the </a:t>
            </a:r>
            <a:r>
              <a:rPr lang="en-GB" sz="5689" b="1" dirty="0">
                <a:solidFill>
                  <a:srgbClr val="000000"/>
                </a:solidFill>
                <a:latin typeface="Roboto Light "/>
              </a:rPr>
              <a:t>Buzzword.</a:t>
            </a:r>
          </a:p>
          <a:p>
            <a:endParaRPr lang="en-GB" sz="5689" b="1" dirty="0">
              <a:solidFill>
                <a:srgbClr val="000000"/>
              </a:solidFill>
              <a:latin typeface="Roboto Light "/>
              <a:cs typeface="Calibri"/>
            </a:endParaRPr>
          </a:p>
          <a:p>
            <a:r>
              <a:rPr lang="en-GB" sz="5689" dirty="0">
                <a:solidFill>
                  <a:srgbClr val="000000"/>
                </a:solidFill>
                <a:latin typeface="Roboto Light "/>
                <a:cs typeface="Calibri"/>
              </a:rPr>
              <a:t>The Buzzword is given to you by your school, college or centre.</a:t>
            </a:r>
            <a:endParaRPr lang="en-GB" sz="5689" dirty="0">
              <a:solidFill>
                <a:srgbClr val="1F2834"/>
              </a:solidFill>
              <a:latin typeface="Roboto Light "/>
              <a:cs typeface="Calibri"/>
            </a:endParaRPr>
          </a:p>
        </p:txBody>
      </p:sp>
      <p:pic>
        <p:nvPicPr>
          <p:cNvPr id="3" name="Picture 2">
            <a:extLst>
              <a:ext uri="{FF2B5EF4-FFF2-40B4-BE49-F238E27FC236}">
                <a16:creationId xmlns:a16="http://schemas.microsoft.com/office/drawing/2014/main" id="{A402DC02-0E15-4CDB-AA53-A4A2A6DA7A67}"/>
              </a:ext>
            </a:extLst>
          </p:cNvPr>
          <p:cNvPicPr/>
          <p:nvPr/>
        </p:nvPicPr>
        <p:blipFill rotWithShape="1">
          <a:blip r:embed="rId2"/>
          <a:srcRect b="28686"/>
          <a:stretch/>
        </p:blipFill>
        <p:spPr>
          <a:xfrm>
            <a:off x="13199874" y="4437529"/>
            <a:ext cx="16302971" cy="6258892"/>
          </a:xfrm>
          <a:prstGeom prst="rect">
            <a:avLst/>
          </a:prstGeom>
          <a:ln w="12700">
            <a:solidFill>
              <a:schemeClr val="bg2">
                <a:lumMod val="90000"/>
              </a:schemeClr>
            </a:solidFill>
          </a:ln>
          <a:effectLst/>
        </p:spPr>
      </p:pic>
      <p:pic>
        <p:nvPicPr>
          <p:cNvPr id="8" name="Picture 3" descr="Graphical user interface, text, application&#10;&#10;Description automatically generated">
            <a:extLst>
              <a:ext uri="{FF2B5EF4-FFF2-40B4-BE49-F238E27FC236}">
                <a16:creationId xmlns:a16="http://schemas.microsoft.com/office/drawing/2014/main" id="{AF7DD5CB-F613-45D3-8404-3792583A466F}"/>
              </a:ext>
            </a:extLst>
          </p:cNvPr>
          <p:cNvPicPr/>
          <p:nvPr/>
        </p:nvPicPr>
        <p:blipFill>
          <a:blip r:embed="rId3"/>
          <a:stretch>
            <a:fillRect/>
          </a:stretch>
        </p:blipFill>
        <p:spPr>
          <a:xfrm>
            <a:off x="13199874" y="11058324"/>
            <a:ext cx="16302971" cy="5908988"/>
          </a:xfrm>
          <a:prstGeom prst="rect">
            <a:avLst/>
          </a:prstGeom>
          <a:ln w="6350">
            <a:solidFill>
              <a:schemeClr val="tx2">
                <a:lumMod val="40000"/>
                <a:lumOff val="60000"/>
              </a:schemeClr>
            </a:solidFill>
          </a:ln>
          <a:effectLst/>
        </p:spPr>
      </p:pic>
    </p:spTree>
    <p:extLst>
      <p:ext uri="{BB962C8B-B14F-4D97-AF65-F5344CB8AC3E}">
        <p14:creationId xmlns:p14="http://schemas.microsoft.com/office/powerpoint/2010/main" val="1957610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E68D-F23B-9F86-52E8-8EAFE227516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1EC3C62-E458-E76B-7BDD-F771C74FF1E3}"/>
              </a:ext>
            </a:extLst>
          </p:cNvPr>
          <p:cNvSpPr>
            <a:spLocks noGrp="1"/>
          </p:cNvSpPr>
          <p:nvPr>
            <p:ph type="title"/>
          </p:nvPr>
        </p:nvSpPr>
        <p:spPr/>
        <p:txBody>
          <a:bodyPr/>
          <a:lstStyle/>
          <a:p>
            <a:r>
              <a:rPr lang="en-GB" sz="15000" b="1" dirty="0">
                <a:latin typeface="Apricus Black" pitchFamily="50" charset="0"/>
                <a:ea typeface="Roboto" panose="02000000000000000000" pitchFamily="2" charset="0"/>
                <a:cs typeface="Roboto" panose="02000000000000000000" pitchFamily="2" charset="0"/>
              </a:rPr>
              <a:t>Linking to your school, college or centre</a:t>
            </a:r>
            <a:endParaRPr lang="en-GB" dirty="0"/>
          </a:p>
        </p:txBody>
      </p:sp>
      <p:sp>
        <p:nvSpPr>
          <p:cNvPr id="6" name="Text Placeholder 5">
            <a:extLst>
              <a:ext uri="{FF2B5EF4-FFF2-40B4-BE49-F238E27FC236}">
                <a16:creationId xmlns:a16="http://schemas.microsoft.com/office/drawing/2014/main" id="{5951B061-811C-2A33-77CC-6ED82E352022}"/>
              </a:ext>
            </a:extLst>
          </p:cNvPr>
          <p:cNvSpPr>
            <a:spLocks noGrp="1"/>
          </p:cNvSpPr>
          <p:nvPr>
            <p:ph type="body" sz="quarter" idx="10"/>
          </p:nvPr>
        </p:nvSpPr>
        <p:spPr/>
        <p:txBody>
          <a:bodyPr/>
          <a:lstStyle/>
          <a:p>
            <a:r>
              <a:rPr lang="en-GB" dirty="0"/>
              <a:t>Public </a:t>
            </a:r>
          </a:p>
        </p:txBody>
      </p:sp>
      <p:pic>
        <p:nvPicPr>
          <p:cNvPr id="2" name="Picture 7" descr="Graphical user interface, text, application, chat or text message&#10;&#10;Description automatically generated">
            <a:extLst>
              <a:ext uri="{FF2B5EF4-FFF2-40B4-BE49-F238E27FC236}">
                <a16:creationId xmlns:a16="http://schemas.microsoft.com/office/drawing/2014/main" id="{D24F7BF1-BAF8-4821-9D2D-AA17D37AF98F}"/>
              </a:ext>
            </a:extLst>
          </p:cNvPr>
          <p:cNvPicPr/>
          <p:nvPr/>
        </p:nvPicPr>
        <p:blipFill>
          <a:blip r:embed="rId2"/>
          <a:stretch>
            <a:fillRect/>
          </a:stretch>
        </p:blipFill>
        <p:spPr>
          <a:xfrm>
            <a:off x="14423305" y="4067623"/>
            <a:ext cx="14779780" cy="5922254"/>
          </a:xfrm>
          <a:prstGeom prst="rect">
            <a:avLst/>
          </a:prstGeom>
          <a:ln w="12700">
            <a:solidFill>
              <a:schemeClr val="bg2">
                <a:lumMod val="90000"/>
              </a:schemeClr>
            </a:solidFill>
          </a:ln>
          <a:effectLst/>
        </p:spPr>
      </p:pic>
      <p:sp>
        <p:nvSpPr>
          <p:cNvPr id="3" name="TextBox 2">
            <a:extLst>
              <a:ext uri="{FF2B5EF4-FFF2-40B4-BE49-F238E27FC236}">
                <a16:creationId xmlns:a16="http://schemas.microsoft.com/office/drawing/2014/main" id="{574C3CA2-D200-471A-856A-99F18B3588F9}"/>
              </a:ext>
            </a:extLst>
          </p:cNvPr>
          <p:cNvSpPr txBox="1"/>
          <p:nvPr/>
        </p:nvSpPr>
        <p:spPr>
          <a:xfrm>
            <a:off x="1777478" y="6631446"/>
            <a:ext cx="11454427" cy="7332264"/>
          </a:xfrm>
          <a:prstGeom prst="rect">
            <a:avLst/>
          </a:prstGeom>
          <a:noFill/>
          <a:ln cap="flat">
            <a:noFill/>
          </a:ln>
        </p:spPr>
        <p:txBody>
          <a:bodyPr vert="horz" wrap="square" lIns="325120" tIns="162560" rIns="325120" bIns="162560" anchor="t" anchorCtr="0" compatLnSpc="1">
            <a:spAutoFit/>
          </a:bodyPr>
          <a:lstStyle/>
          <a:p>
            <a:r>
              <a:rPr lang="en-GB" sz="5689" dirty="0">
                <a:solidFill>
                  <a:srgbClr val="000000"/>
                </a:solidFill>
                <a:latin typeface="Roboto Light "/>
                <a:ea typeface="+mn-lt"/>
                <a:cs typeface="+mn-lt"/>
              </a:rPr>
              <a:t>Enter the </a:t>
            </a:r>
            <a:r>
              <a:rPr lang="en-GB" sz="5689" b="1" dirty="0">
                <a:solidFill>
                  <a:srgbClr val="000000"/>
                </a:solidFill>
                <a:latin typeface="Roboto Light "/>
                <a:ea typeface="+mn-lt"/>
                <a:cs typeface="+mn-lt"/>
              </a:rPr>
              <a:t>buzzword</a:t>
            </a:r>
            <a:r>
              <a:rPr lang="en-GB" sz="5689" dirty="0">
                <a:solidFill>
                  <a:srgbClr val="000000"/>
                </a:solidFill>
                <a:latin typeface="Roboto Light "/>
                <a:ea typeface="+mn-lt"/>
                <a:cs typeface="+mn-lt"/>
              </a:rPr>
              <a:t>, and </a:t>
            </a:r>
            <a:r>
              <a:rPr lang="en-GB" sz="5689" b="1" dirty="0">
                <a:solidFill>
                  <a:srgbClr val="000000"/>
                </a:solidFill>
                <a:latin typeface="Roboto Light "/>
                <a:ea typeface="+mn-lt"/>
                <a:cs typeface="+mn-lt"/>
              </a:rPr>
              <a:t>confirm </a:t>
            </a:r>
            <a:r>
              <a:rPr lang="en-GB" sz="5689" dirty="0">
                <a:solidFill>
                  <a:srgbClr val="000000"/>
                </a:solidFill>
                <a:latin typeface="Roboto Light "/>
                <a:ea typeface="+mn-lt"/>
                <a:cs typeface="+mn-lt"/>
              </a:rPr>
              <a:t>the details are correct. </a:t>
            </a:r>
            <a:endParaRPr lang="en-GB" sz="5689" dirty="0">
              <a:solidFill>
                <a:srgbClr val="1F2834"/>
              </a:solidFill>
              <a:latin typeface="Roboto Light "/>
              <a:ea typeface="+mn-lt"/>
              <a:cs typeface="+mn-lt"/>
            </a:endParaRPr>
          </a:p>
          <a:p>
            <a:endParaRPr lang="en-GB" sz="5689" dirty="0">
              <a:solidFill>
                <a:srgbClr val="000000"/>
              </a:solidFill>
              <a:latin typeface="Roboto Light "/>
              <a:ea typeface="+mn-lt"/>
              <a:cs typeface="+mn-lt"/>
            </a:endParaRPr>
          </a:p>
          <a:p>
            <a:r>
              <a:rPr lang="en-GB" sz="5689" dirty="0">
                <a:solidFill>
                  <a:srgbClr val="000000"/>
                </a:solidFill>
                <a:latin typeface="Roboto Light "/>
                <a:ea typeface="+mn-lt"/>
                <a:cs typeface="+mn-lt"/>
              </a:rPr>
              <a:t>This will </a:t>
            </a:r>
            <a:r>
              <a:rPr lang="en-GB" sz="5689" b="1" dirty="0">
                <a:solidFill>
                  <a:srgbClr val="000000"/>
                </a:solidFill>
                <a:latin typeface="Roboto Light "/>
                <a:ea typeface="+mn-lt"/>
                <a:cs typeface="+mn-lt"/>
              </a:rPr>
              <a:t>link your application </a:t>
            </a:r>
            <a:r>
              <a:rPr lang="en-GB" sz="5689" dirty="0">
                <a:solidFill>
                  <a:srgbClr val="000000"/>
                </a:solidFill>
                <a:latin typeface="Roboto Light "/>
                <a:ea typeface="+mn-lt"/>
                <a:cs typeface="+mn-lt"/>
              </a:rPr>
              <a:t>to your school or college, so they can track your progress and provide support, including adding your reference.</a:t>
            </a:r>
            <a:endParaRPr lang="en-GB" sz="5689" dirty="0">
              <a:solidFill>
                <a:srgbClr val="000000"/>
              </a:solidFill>
              <a:latin typeface="Roboto Light "/>
              <a:cs typeface="Calibri"/>
            </a:endParaRPr>
          </a:p>
        </p:txBody>
      </p:sp>
      <p:pic>
        <p:nvPicPr>
          <p:cNvPr id="10" name="Picture 9" descr="Graphical user interface, application&#10;&#10;Description automatically generated">
            <a:extLst>
              <a:ext uri="{FF2B5EF4-FFF2-40B4-BE49-F238E27FC236}">
                <a16:creationId xmlns:a16="http://schemas.microsoft.com/office/drawing/2014/main" id="{26FDF44B-DE98-4423-8BC2-600A26091D2B}"/>
              </a:ext>
            </a:extLst>
          </p:cNvPr>
          <p:cNvPicPr/>
          <p:nvPr/>
        </p:nvPicPr>
        <p:blipFill rotWithShape="1">
          <a:blip r:embed="rId3"/>
          <a:srcRect t="1" b="3482"/>
          <a:stretch/>
        </p:blipFill>
        <p:spPr>
          <a:xfrm>
            <a:off x="14423305" y="10429996"/>
            <a:ext cx="14779780" cy="7067429"/>
          </a:xfrm>
          <a:prstGeom prst="rect">
            <a:avLst/>
          </a:prstGeom>
          <a:ln w="12700">
            <a:solidFill>
              <a:schemeClr val="bg2">
                <a:lumMod val="90000"/>
              </a:schemeClr>
            </a:solidFill>
          </a:ln>
          <a:effectLst/>
        </p:spPr>
      </p:pic>
    </p:spTree>
    <p:extLst>
      <p:ext uri="{BB962C8B-B14F-4D97-AF65-F5344CB8AC3E}">
        <p14:creationId xmlns:p14="http://schemas.microsoft.com/office/powerpoint/2010/main" val="3071981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typing on a keyboard&#10;&#10;Description automatically generated with medium confidence">
            <a:extLst>
              <a:ext uri="{FF2B5EF4-FFF2-40B4-BE49-F238E27FC236}">
                <a16:creationId xmlns:a16="http://schemas.microsoft.com/office/drawing/2014/main" id="{B9780291-094C-45CA-BF5E-E6EDAB7A47A3}"/>
              </a:ext>
            </a:extLst>
          </p:cNvPr>
          <p:cNvPicPr>
            <a:picLocks noGrp="1" noChangeAspect="1"/>
          </p:cNvPicPr>
          <p:nvPr>
            <p:ph type="pic" sz="quarter" idx="13"/>
          </p:nvPr>
        </p:nvPicPr>
        <p:blipFill rotWithShape="1">
          <a:blip r:embed="rId4"/>
          <a:srcRect l="20111" r="20111"/>
          <a:stretch/>
        </p:blipFill>
        <p:spPr>
          <a:xfrm>
            <a:off x="16256000" y="10"/>
            <a:ext cx="16256000" cy="18287991"/>
          </a:xfrm>
          <a:noFill/>
        </p:spPr>
      </p:pic>
      <p:sp>
        <p:nvSpPr>
          <p:cNvPr id="9" name="Title 1">
            <a:extLst>
              <a:ext uri="{FF2B5EF4-FFF2-40B4-BE49-F238E27FC236}">
                <a16:creationId xmlns:a16="http://schemas.microsoft.com/office/drawing/2014/main" id="{894A0CB3-30A7-4ED4-8171-C89439EDCC4E}"/>
              </a:ext>
            </a:extLst>
          </p:cNvPr>
          <p:cNvSpPr>
            <a:spLocks noGrp="1"/>
          </p:cNvSpPr>
          <p:nvPr>
            <p:ph type="ctrTitle"/>
          </p:nvPr>
        </p:nvSpPr>
        <p:spPr>
          <a:xfrm>
            <a:off x="1545606" y="790575"/>
            <a:ext cx="13225352" cy="6091068"/>
          </a:xfrm>
        </p:spPr>
        <p:txBody>
          <a:bodyPr anchor="b">
            <a:normAutofit/>
          </a:bodyPr>
          <a:lstStyle/>
          <a:p>
            <a:r>
              <a:rPr lang="en-US" dirty="0"/>
              <a:t>Using this deck</a:t>
            </a:r>
            <a:br>
              <a:rPr lang="en-US" dirty="0"/>
            </a:br>
            <a:endParaRPr lang="en-US" dirty="0"/>
          </a:p>
        </p:txBody>
      </p:sp>
      <p:sp>
        <p:nvSpPr>
          <p:cNvPr id="2" name="Content Placeholder 1">
            <a:extLst>
              <a:ext uri="{FF2B5EF4-FFF2-40B4-BE49-F238E27FC236}">
                <a16:creationId xmlns:a16="http://schemas.microsoft.com/office/drawing/2014/main" id="{0B8363BA-2881-451C-F11A-60BB3EA32706}"/>
              </a:ext>
            </a:extLst>
          </p:cNvPr>
          <p:cNvSpPr>
            <a:spLocks noGrp="1"/>
          </p:cNvSpPr>
          <p:nvPr>
            <p:ph type="subTitle" idx="1"/>
          </p:nvPr>
        </p:nvSpPr>
        <p:spPr>
          <a:xfrm>
            <a:off x="1545606" y="5879285"/>
            <a:ext cx="13225352" cy="1002358"/>
          </a:xfrm>
        </p:spPr>
        <p:txBody>
          <a:bodyPr wrap="square">
            <a:noAutofit/>
          </a:bodyPr>
          <a:lstStyle/>
          <a:p>
            <a:r>
              <a:rPr lang="en-GB" sz="4800" dirty="0">
                <a:latin typeface="Roboto Light "/>
              </a:rPr>
              <a:t>This deck supports the 2026 application cycle, with screenshots you can use in your own classroom resources. </a:t>
            </a:r>
          </a:p>
          <a:p>
            <a:r>
              <a:rPr lang="en-GB" sz="4800" b="1" dirty="0">
                <a:latin typeface="Roboto Light "/>
              </a:rPr>
              <a:t>Changes to the Hub, application and tracking process, help text, and guidance may occur throughout the cycle to improve accessibility and navigation. </a:t>
            </a:r>
          </a:p>
          <a:p>
            <a:r>
              <a:rPr lang="en-GB" sz="4800" dirty="0">
                <a:latin typeface="Roboto Light "/>
              </a:rPr>
              <a:t>Screenshots will be updated periodically when changes occur; refer to title slide date stamp.</a:t>
            </a:r>
          </a:p>
          <a:p>
            <a:r>
              <a:rPr lang="en-GB" sz="4800" dirty="0">
                <a:latin typeface="Roboto Light "/>
              </a:rPr>
              <a:t>For more help with undergraduate applications, visit </a:t>
            </a:r>
            <a:r>
              <a:rPr lang="en-GB" sz="4800" dirty="0">
                <a:latin typeface="Roboto Light "/>
                <a:hlinkClick r:id="rId5"/>
              </a:rPr>
              <a:t>filling in the undergraduate application </a:t>
            </a:r>
            <a:r>
              <a:rPr lang="en-GB" sz="4800" dirty="0">
                <a:latin typeface="Roboto Light "/>
              </a:rPr>
              <a:t>on ucas.com. </a:t>
            </a:r>
          </a:p>
          <a:p>
            <a:r>
              <a:rPr lang="en-GB" sz="4800" dirty="0">
                <a:latin typeface="Roboto Light "/>
              </a:rPr>
              <a:t>Images are for desktop/laptop users; mobile layouts may differ.</a:t>
            </a:r>
          </a:p>
          <a:p>
            <a:endParaRPr lang="en-GB" sz="4800" dirty="0"/>
          </a:p>
        </p:txBody>
      </p:sp>
      <p:sp>
        <p:nvSpPr>
          <p:cNvPr id="11" name="Content Placeholder 2">
            <a:extLst>
              <a:ext uri="{FF2B5EF4-FFF2-40B4-BE49-F238E27FC236}">
                <a16:creationId xmlns:a16="http://schemas.microsoft.com/office/drawing/2014/main" id="{591BA300-CCF3-41A2-A585-28B6EE071E47}"/>
              </a:ext>
            </a:extLst>
          </p:cNvPr>
          <p:cNvSpPr>
            <a:spLocks noGrp="1"/>
          </p:cNvSpPr>
          <p:nvPr>
            <p:ph type="body" sz="quarter" idx="10"/>
          </p:nvPr>
        </p:nvSpPr>
        <p:spPr>
          <a:xfrm>
            <a:off x="983631" y="17634604"/>
            <a:ext cx="5542714" cy="498475"/>
          </a:xfrm>
        </p:spPr>
        <p:txBody>
          <a:bodyPr vert="horz" lIns="325120" tIns="162560" rIns="325120" bIns="162560" rtlCol="0" anchor="ctr">
            <a:noAutofit/>
          </a:bodyPr>
          <a:lstStyle/>
          <a:p>
            <a:r>
              <a:rPr lang="en-GB" dirty="0"/>
              <a:t>Public</a:t>
            </a:r>
          </a:p>
        </p:txBody>
      </p:sp>
    </p:spTree>
    <p:custDataLst>
      <p:tags r:id="rId1"/>
    </p:custDataLst>
    <p:extLst>
      <p:ext uri="{BB962C8B-B14F-4D97-AF65-F5344CB8AC3E}">
        <p14:creationId xmlns:p14="http://schemas.microsoft.com/office/powerpoint/2010/main" val="208334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96140-32DF-EF76-6C88-425F89C2F0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0F281D5-A3EF-5587-7D61-E63096409734}"/>
              </a:ext>
            </a:extLst>
          </p:cNvPr>
          <p:cNvSpPr>
            <a:spLocks noGrp="1"/>
          </p:cNvSpPr>
          <p:nvPr>
            <p:ph type="title"/>
          </p:nvPr>
        </p:nvSpPr>
        <p:spPr/>
        <p:txBody>
          <a:bodyPr/>
          <a:lstStyle/>
          <a:p>
            <a:r>
              <a:rPr lang="en-GB" sz="15000" b="1" dirty="0">
                <a:latin typeface="Apricus Black" pitchFamily="50" charset="0"/>
                <a:ea typeface="Roboto" panose="02000000000000000000" pitchFamily="2" charset="0"/>
                <a:cs typeface="Roboto" panose="02000000000000000000" pitchFamily="2" charset="0"/>
              </a:rPr>
              <a:t>Linking to your school, college or centre</a:t>
            </a:r>
            <a:endParaRPr lang="en-GB" dirty="0"/>
          </a:p>
        </p:txBody>
      </p:sp>
      <p:sp>
        <p:nvSpPr>
          <p:cNvPr id="6" name="Text Placeholder 5">
            <a:extLst>
              <a:ext uri="{FF2B5EF4-FFF2-40B4-BE49-F238E27FC236}">
                <a16:creationId xmlns:a16="http://schemas.microsoft.com/office/drawing/2014/main" id="{069F6DEA-BA9E-DE1F-A377-7517C15113A4}"/>
              </a:ext>
            </a:extLst>
          </p:cNvPr>
          <p:cNvSpPr>
            <a:spLocks noGrp="1"/>
          </p:cNvSpPr>
          <p:nvPr>
            <p:ph type="body" sz="quarter" idx="10"/>
          </p:nvPr>
        </p:nvSpPr>
        <p:spPr/>
        <p:txBody>
          <a:bodyPr/>
          <a:lstStyle/>
          <a:p>
            <a:r>
              <a:rPr lang="en-GB" dirty="0"/>
              <a:t>Public </a:t>
            </a:r>
          </a:p>
        </p:txBody>
      </p:sp>
      <p:sp>
        <p:nvSpPr>
          <p:cNvPr id="2" name="TextBox 5">
            <a:extLst>
              <a:ext uri="{FF2B5EF4-FFF2-40B4-BE49-F238E27FC236}">
                <a16:creationId xmlns:a16="http://schemas.microsoft.com/office/drawing/2014/main" id="{341EA298-C1E8-4042-811A-3B881F84CA1F}"/>
              </a:ext>
            </a:extLst>
          </p:cNvPr>
          <p:cNvSpPr txBox="1"/>
          <p:nvPr/>
        </p:nvSpPr>
        <p:spPr>
          <a:xfrm>
            <a:off x="1545605" y="6976501"/>
            <a:ext cx="9945980" cy="7332264"/>
          </a:xfrm>
          <a:prstGeom prst="rect">
            <a:avLst/>
          </a:prstGeom>
          <a:noFill/>
          <a:ln cap="flat">
            <a:noFill/>
          </a:ln>
        </p:spPr>
        <p:txBody>
          <a:bodyPr vert="horz" wrap="square" lIns="325120" tIns="162560" rIns="325120" bIns="162560" anchor="t" anchorCtr="0" compatLnSpc="1">
            <a:spAutoFit/>
          </a:bodyPr>
          <a:lstStyle/>
          <a:p>
            <a:r>
              <a:rPr lang="en-GB" sz="5689" dirty="0">
                <a:solidFill>
                  <a:srgbClr val="000000"/>
                </a:solidFill>
                <a:latin typeface="Roboto Light "/>
              </a:rPr>
              <a:t>Once your application has been linked, you can then select a </a:t>
            </a:r>
            <a:r>
              <a:rPr lang="en-GB" sz="5689" b="1" dirty="0">
                <a:solidFill>
                  <a:srgbClr val="000000"/>
                </a:solidFill>
                <a:latin typeface="Roboto Light "/>
              </a:rPr>
              <a:t>group</a:t>
            </a:r>
            <a:r>
              <a:rPr lang="en-GB" sz="5689" dirty="0">
                <a:solidFill>
                  <a:srgbClr val="000000"/>
                </a:solidFill>
                <a:latin typeface="Roboto Light "/>
              </a:rPr>
              <a:t> (if this has been set up by your school or college). </a:t>
            </a:r>
          </a:p>
          <a:p>
            <a:endParaRPr lang="en-GB" sz="5689" dirty="0">
              <a:solidFill>
                <a:srgbClr val="000000"/>
              </a:solidFill>
              <a:latin typeface="Roboto Light "/>
              <a:cs typeface="Calibri"/>
            </a:endParaRPr>
          </a:p>
          <a:p>
            <a:r>
              <a:rPr lang="en-GB" sz="5689" dirty="0">
                <a:solidFill>
                  <a:srgbClr val="000000"/>
                </a:solidFill>
                <a:latin typeface="Roboto Light "/>
                <a:cs typeface="Calibri"/>
              </a:rPr>
              <a:t>Every school and college has a ‘Default Group’.</a:t>
            </a:r>
          </a:p>
        </p:txBody>
      </p:sp>
      <p:pic>
        <p:nvPicPr>
          <p:cNvPr id="7" name="Picture 6">
            <a:extLst>
              <a:ext uri="{FF2B5EF4-FFF2-40B4-BE49-F238E27FC236}">
                <a16:creationId xmlns:a16="http://schemas.microsoft.com/office/drawing/2014/main" id="{8440A5F6-5489-9073-D6FB-4780F2155897}"/>
              </a:ext>
            </a:extLst>
          </p:cNvPr>
          <p:cNvPicPr>
            <a:picLocks noChangeAspect="1"/>
          </p:cNvPicPr>
          <p:nvPr/>
        </p:nvPicPr>
        <p:blipFill>
          <a:blip r:embed="rId2"/>
          <a:srcRect l="6219" t="5127" b="11053"/>
          <a:stretch/>
        </p:blipFill>
        <p:spPr>
          <a:xfrm>
            <a:off x="12456777" y="4907468"/>
            <a:ext cx="18776260" cy="11041817"/>
          </a:xfrm>
          <a:prstGeom prst="rect">
            <a:avLst/>
          </a:prstGeom>
          <a:ln w="12700">
            <a:solidFill>
              <a:schemeClr val="bg2">
                <a:lumMod val="90000"/>
              </a:schemeClr>
            </a:solidFill>
          </a:ln>
          <a:effectLst/>
        </p:spPr>
      </p:pic>
    </p:spTree>
    <p:extLst>
      <p:ext uri="{BB962C8B-B14F-4D97-AF65-F5344CB8AC3E}">
        <p14:creationId xmlns:p14="http://schemas.microsoft.com/office/powerpoint/2010/main" val="1348726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9799C17-0907-1FDD-9B11-79B85656E6E7}"/>
              </a:ext>
            </a:extLst>
          </p:cNvPr>
          <p:cNvSpPr>
            <a:spLocks noGrp="1"/>
          </p:cNvSpPr>
          <p:nvPr>
            <p:ph type="body" sz="quarter" idx="10"/>
          </p:nvPr>
        </p:nvSpPr>
        <p:spPr/>
        <p:txBody>
          <a:bodyPr/>
          <a:lstStyle/>
          <a:p>
            <a:r>
              <a:rPr lang="en-GB" dirty="0"/>
              <a:t>Public </a:t>
            </a:r>
          </a:p>
        </p:txBody>
      </p:sp>
      <p:sp>
        <p:nvSpPr>
          <p:cNvPr id="5" name="Title 4">
            <a:extLst>
              <a:ext uri="{FF2B5EF4-FFF2-40B4-BE49-F238E27FC236}">
                <a16:creationId xmlns:a16="http://schemas.microsoft.com/office/drawing/2014/main" id="{45573C0D-506C-4E43-98A4-47DACA4A0AAC}"/>
              </a:ext>
            </a:extLst>
          </p:cNvPr>
          <p:cNvSpPr>
            <a:spLocks noGrp="1"/>
          </p:cNvSpPr>
          <p:nvPr>
            <p:ph type="ctrTitle"/>
          </p:nvPr>
        </p:nvSpPr>
        <p:spPr>
          <a:xfrm>
            <a:off x="4063999" y="6746252"/>
            <a:ext cx="24384000" cy="2397749"/>
          </a:xfrm>
        </p:spPr>
        <p:txBody>
          <a:bodyPr/>
          <a:lstStyle/>
          <a:p>
            <a:r>
              <a:rPr lang="en-GB" dirty="0">
                <a:latin typeface="Apricus Black" pitchFamily="50" charset="0"/>
              </a:rPr>
              <a:t>Application overview </a:t>
            </a:r>
          </a:p>
        </p:txBody>
      </p:sp>
    </p:spTree>
    <p:custDataLst>
      <p:tags r:id="rId1"/>
    </p:custDataLst>
    <p:extLst>
      <p:ext uri="{BB962C8B-B14F-4D97-AF65-F5344CB8AC3E}">
        <p14:creationId xmlns:p14="http://schemas.microsoft.com/office/powerpoint/2010/main" val="141489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488FE9-635C-FBB2-6084-A377AAB4F120}"/>
              </a:ext>
            </a:extLst>
          </p:cNvPr>
          <p:cNvSpPr>
            <a:spLocks noGrp="1"/>
          </p:cNvSpPr>
          <p:nvPr>
            <p:ph type="title"/>
          </p:nvPr>
        </p:nvSpPr>
        <p:spPr>
          <a:xfrm>
            <a:off x="1545605" y="1562735"/>
            <a:ext cx="30156770" cy="2064769"/>
          </a:xfrm>
        </p:spPr>
        <p:txBody>
          <a:bodyPr/>
          <a:lstStyle/>
          <a:p>
            <a:r>
              <a:rPr lang="en-GB" sz="15000" b="1" dirty="0">
                <a:latin typeface="Apricus Black" pitchFamily="50" charset="0"/>
                <a:ea typeface="Roboto" panose="02000000000000000000" pitchFamily="2" charset="0"/>
                <a:cs typeface="Roboto" panose="02000000000000000000" pitchFamily="2" charset="0"/>
              </a:rPr>
              <a:t>Application overview </a:t>
            </a:r>
            <a:endParaRPr lang="en-GB" dirty="0"/>
          </a:p>
        </p:txBody>
      </p:sp>
      <p:sp>
        <p:nvSpPr>
          <p:cNvPr id="6" name="Text Placeholder 5">
            <a:extLst>
              <a:ext uri="{FF2B5EF4-FFF2-40B4-BE49-F238E27FC236}">
                <a16:creationId xmlns:a16="http://schemas.microsoft.com/office/drawing/2014/main" id="{EF9044D2-ACE0-0E07-86FB-A94DEBAEC2F2}"/>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855484" y="5383812"/>
            <a:ext cx="9332469" cy="10176376"/>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333" dirty="0">
                <a:latin typeface="Roboto Light "/>
                <a:ea typeface="+mn-lt"/>
                <a:cs typeface="+mn-lt"/>
              </a:rPr>
              <a:t>Your ‘</a:t>
            </a:r>
            <a:r>
              <a:rPr lang="en-GB" sz="5333" b="1" dirty="0">
                <a:latin typeface="Roboto Light "/>
                <a:ea typeface="+mn-lt"/>
                <a:cs typeface="+mn-lt"/>
              </a:rPr>
              <a:t>Application status</a:t>
            </a:r>
            <a:r>
              <a:rPr lang="en-GB" sz="5333" dirty="0">
                <a:latin typeface="Roboto Light "/>
                <a:ea typeface="+mn-lt"/>
                <a:cs typeface="+mn-lt"/>
              </a:rPr>
              <a:t>’ helps track your progress.</a:t>
            </a:r>
          </a:p>
          <a:p>
            <a:pPr defTabSz="3251241">
              <a:defRPr sz="1800" b="0" i="0" u="none" strike="noStrike" kern="0" cap="none" spc="0" baseline="0">
                <a:solidFill>
                  <a:srgbClr val="000000"/>
                </a:solidFill>
                <a:uFillTx/>
              </a:defRPr>
            </a:pPr>
            <a:endParaRPr lang="en-GB" sz="5333" dirty="0">
              <a:latin typeface="Roboto Light "/>
              <a:ea typeface="+mn-lt"/>
              <a:cs typeface="+mn-lt"/>
            </a:endParaRPr>
          </a:p>
          <a:p>
            <a:pPr defTabSz="3251241">
              <a:defRPr sz="1800" b="0" i="0" u="none" strike="noStrike" kern="0" cap="none" spc="0" baseline="0">
                <a:solidFill>
                  <a:srgbClr val="000000"/>
                </a:solidFill>
                <a:uFillTx/>
              </a:defRPr>
            </a:pPr>
            <a:r>
              <a:rPr lang="en-GB" sz="5333" dirty="0">
                <a:solidFill>
                  <a:srgbClr val="313537"/>
                </a:solidFill>
                <a:latin typeface="Roboto Light "/>
              </a:rPr>
              <a:t>The </a:t>
            </a:r>
            <a:r>
              <a:rPr lang="en-GB" sz="5333" b="1" dirty="0">
                <a:solidFill>
                  <a:srgbClr val="313537"/>
                </a:solidFill>
                <a:latin typeface="Roboto Light "/>
              </a:rPr>
              <a:t>percentage complete </a:t>
            </a:r>
            <a:r>
              <a:rPr lang="en-GB" sz="5333" dirty="0">
                <a:solidFill>
                  <a:srgbClr val="313537"/>
                </a:solidFill>
                <a:latin typeface="Roboto Light "/>
              </a:rPr>
              <a:t>updates each time you mark a section as complete. </a:t>
            </a:r>
            <a:endParaRPr lang="en-GB" sz="5333" dirty="0">
              <a:solidFill>
                <a:srgbClr val="313537"/>
              </a:solidFill>
              <a:latin typeface="Roboto Light "/>
              <a:cs typeface="Calibri"/>
            </a:endParaRPr>
          </a:p>
          <a:p>
            <a:pPr defTabSz="3251241">
              <a:defRPr sz="1800" b="0" i="0" u="none" strike="noStrike" kern="0" cap="none" spc="0" baseline="0">
                <a:solidFill>
                  <a:srgbClr val="000000"/>
                </a:solidFill>
                <a:uFillTx/>
              </a:defRPr>
            </a:pPr>
            <a:endParaRPr lang="en-GB" sz="5333" dirty="0">
              <a:latin typeface="Roboto Light "/>
              <a:ea typeface="+mn-lt"/>
              <a:cs typeface="+mn-lt"/>
            </a:endParaRPr>
          </a:p>
          <a:p>
            <a:pPr defTabSz="3251241">
              <a:defRPr sz="1800" b="0" i="0" u="none" strike="noStrike" kern="0" cap="none" spc="0" baseline="0">
                <a:solidFill>
                  <a:srgbClr val="000000"/>
                </a:solidFill>
                <a:uFillTx/>
              </a:defRPr>
            </a:pPr>
            <a:r>
              <a:rPr lang="en-GB" sz="5333" dirty="0">
                <a:latin typeface="Roboto Light "/>
                <a:ea typeface="+mn-lt"/>
                <a:cs typeface="+mn-lt"/>
              </a:rPr>
              <a:t>You don’t need to complete the application straight away; log in and out at any time until you're finished. </a:t>
            </a:r>
          </a:p>
          <a:p>
            <a:pPr defTabSz="3251241">
              <a:defRPr sz="1800" b="0" i="0" u="none" strike="noStrike" kern="0" cap="none" spc="0" baseline="0">
                <a:solidFill>
                  <a:srgbClr val="000000"/>
                </a:solidFill>
                <a:uFillTx/>
              </a:defRPr>
            </a:pPr>
            <a:endParaRPr lang="en-GB" sz="5333" dirty="0">
              <a:latin typeface="+mj-lt"/>
              <a:ea typeface="+mn-lt"/>
              <a:cs typeface="+mn-lt"/>
            </a:endParaRPr>
          </a:p>
        </p:txBody>
      </p:sp>
      <p:pic>
        <p:nvPicPr>
          <p:cNvPr id="15" name="Picture 15" descr="Graphical user interface, application&#10;&#10;Description automatically generated">
            <a:extLst>
              <a:ext uri="{FF2B5EF4-FFF2-40B4-BE49-F238E27FC236}">
                <a16:creationId xmlns:a16="http://schemas.microsoft.com/office/drawing/2014/main" id="{5FF8F6DB-C566-4915-9036-CE388952E306}"/>
              </a:ext>
            </a:extLst>
          </p:cNvPr>
          <p:cNvPicPr/>
          <p:nvPr/>
        </p:nvPicPr>
        <p:blipFill rotWithShape="1">
          <a:blip r:embed="rId2"/>
          <a:srcRect l="1183" t="6661" r="1950" b="8546"/>
          <a:stretch/>
        </p:blipFill>
        <p:spPr>
          <a:xfrm>
            <a:off x="12248060" y="11771589"/>
            <a:ext cx="18862564" cy="4988910"/>
          </a:xfrm>
          <a:prstGeom prst="rect">
            <a:avLst/>
          </a:prstGeom>
          <a:ln w="12700">
            <a:solidFill>
              <a:schemeClr val="bg2">
                <a:lumMod val="90000"/>
              </a:schemeClr>
            </a:solidFill>
          </a:ln>
          <a:effectLst/>
        </p:spPr>
      </p:pic>
      <p:pic>
        <p:nvPicPr>
          <p:cNvPr id="7" name="Picture 6" descr="A screenshot of a computer&#10;&#10;AI-generated content may be incorrect.">
            <a:extLst>
              <a:ext uri="{FF2B5EF4-FFF2-40B4-BE49-F238E27FC236}">
                <a16:creationId xmlns:a16="http://schemas.microsoft.com/office/drawing/2014/main" id="{5D6CD4CC-286B-59D2-5B51-F235C50FCB71}"/>
              </a:ext>
            </a:extLst>
          </p:cNvPr>
          <p:cNvPicPr>
            <a:picLocks noChangeAspect="1"/>
          </p:cNvPicPr>
          <p:nvPr/>
        </p:nvPicPr>
        <p:blipFill>
          <a:blip r:embed="rId3"/>
          <a:stretch>
            <a:fillRect/>
          </a:stretch>
        </p:blipFill>
        <p:spPr>
          <a:xfrm>
            <a:off x="12248062" y="4180116"/>
            <a:ext cx="18653557" cy="7352622"/>
          </a:xfrm>
          <a:prstGeom prst="rect">
            <a:avLst/>
          </a:prstGeom>
          <a:ln w="12700">
            <a:solidFill>
              <a:schemeClr val="bg2">
                <a:lumMod val="90000"/>
              </a:schemeClr>
            </a:solidFill>
          </a:ln>
          <a:effectLst/>
        </p:spPr>
      </p:pic>
    </p:spTree>
    <p:extLst>
      <p:ext uri="{BB962C8B-B14F-4D97-AF65-F5344CB8AC3E}">
        <p14:creationId xmlns:p14="http://schemas.microsoft.com/office/powerpoint/2010/main" val="704226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FA39F-DA28-9F83-A62F-2FF8937B92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B8A738A-0180-4270-2786-7725BC9FCA14}"/>
              </a:ext>
            </a:extLst>
          </p:cNvPr>
          <p:cNvSpPr>
            <a:spLocks noGrp="1"/>
          </p:cNvSpPr>
          <p:nvPr>
            <p:ph type="title"/>
          </p:nvPr>
        </p:nvSpPr>
        <p:spPr/>
        <p:txBody>
          <a:bodyPr/>
          <a:lstStyle/>
          <a:p>
            <a:r>
              <a:rPr lang="en-GB" sz="15000" b="1" dirty="0">
                <a:latin typeface="Apricus Black" pitchFamily="50" charset="0"/>
                <a:ea typeface="Roboto" panose="02000000000000000000" pitchFamily="2" charset="0"/>
                <a:cs typeface="Roboto" panose="02000000000000000000" pitchFamily="2" charset="0"/>
              </a:rPr>
              <a:t>Application overview </a:t>
            </a:r>
            <a:endParaRPr lang="en-GB" dirty="0"/>
          </a:p>
        </p:txBody>
      </p:sp>
      <p:sp>
        <p:nvSpPr>
          <p:cNvPr id="6" name="Text Placeholder 5">
            <a:extLst>
              <a:ext uri="{FF2B5EF4-FFF2-40B4-BE49-F238E27FC236}">
                <a16:creationId xmlns:a16="http://schemas.microsoft.com/office/drawing/2014/main" id="{D1B9BE5D-1D4D-EAE2-02D0-E67E05F6491C}"/>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643298" y="4386016"/>
            <a:ext cx="13224075" cy="11872546"/>
          </a:xfrm>
          <a:prstGeom prst="rect">
            <a:avLst/>
          </a:prstGeom>
          <a:noFill/>
          <a:ln cap="flat">
            <a:noFill/>
          </a:ln>
        </p:spPr>
        <p:txBody>
          <a:bodyPr vert="horz" wrap="square" lIns="325120" tIns="162560" rIns="325120" bIns="162560" anchor="t" anchorCtr="0" compatLnSpc="1">
            <a:spAutoFit/>
          </a:bodyPr>
          <a:lstStyle/>
          <a:p>
            <a:r>
              <a:rPr lang="en-GB" sz="5333" dirty="0">
                <a:solidFill>
                  <a:srgbClr val="000000"/>
                </a:solidFill>
                <a:latin typeface="Roboto Light "/>
                <a:ea typeface="+mn-lt"/>
                <a:cs typeface="+mn-lt"/>
              </a:rPr>
              <a:t>The application form is responsive to make it easier to complete. </a:t>
            </a:r>
          </a:p>
          <a:p>
            <a:endParaRPr lang="en-GB" sz="5333" dirty="0">
              <a:solidFill>
                <a:srgbClr val="000000"/>
              </a:solidFill>
              <a:latin typeface="Roboto Light "/>
              <a:ea typeface="+mn-lt"/>
              <a:cs typeface="+mn-lt"/>
            </a:endParaRPr>
          </a:p>
          <a:p>
            <a:r>
              <a:rPr lang="en-GB" sz="5333" dirty="0">
                <a:solidFill>
                  <a:srgbClr val="000000"/>
                </a:solidFill>
                <a:latin typeface="Roboto Light "/>
                <a:ea typeface="+mn-lt"/>
                <a:cs typeface="+mn-lt"/>
              </a:rPr>
              <a:t>Once you’ve completed ‘Where you live’ if your permanent residence is in the UK, you’ll also see the ‘Diversity and inclusion’ and ‘Extra activities’ sections to complete. </a:t>
            </a:r>
          </a:p>
          <a:p>
            <a:endParaRPr lang="en-GB" sz="5333" dirty="0">
              <a:solidFill>
                <a:srgbClr val="000000"/>
              </a:solidFill>
              <a:latin typeface="Roboto Light "/>
              <a:ea typeface="+mn-lt"/>
              <a:cs typeface="+mn-lt"/>
            </a:endParaRPr>
          </a:p>
          <a:p>
            <a:r>
              <a:rPr lang="en-GB" sz="5333" dirty="0">
                <a:latin typeface="Roboto Light "/>
                <a:ea typeface="+mn-lt"/>
                <a:cs typeface="+mn-lt"/>
              </a:rPr>
              <a:t>All sections must be marked as ‘</a:t>
            </a:r>
            <a:r>
              <a:rPr lang="en-GB" sz="5333" b="1" dirty="0">
                <a:latin typeface="Roboto Light "/>
                <a:ea typeface="+mn-lt"/>
                <a:cs typeface="+mn-lt"/>
              </a:rPr>
              <a:t>Complete</a:t>
            </a:r>
            <a:r>
              <a:rPr lang="en-GB" sz="5333" dirty="0">
                <a:latin typeface="Roboto Light "/>
                <a:ea typeface="+mn-lt"/>
                <a:cs typeface="+mn-lt"/>
              </a:rPr>
              <a:t>’ to send to your school or college that you may be linked to for review. You must complete all mandatory questions to mark a section as complete (they have a </a:t>
            </a:r>
            <a:r>
              <a:rPr lang="en-GB" sz="5333" dirty="0">
                <a:solidFill>
                  <a:srgbClr val="C00000"/>
                </a:solidFill>
                <a:latin typeface="Roboto Light "/>
                <a:ea typeface="+mn-lt"/>
                <a:cs typeface="+mn-lt"/>
              </a:rPr>
              <a:t>*</a:t>
            </a:r>
            <a:r>
              <a:rPr lang="en-GB" sz="5333" dirty="0">
                <a:latin typeface="Roboto Light "/>
                <a:ea typeface="+mn-lt"/>
                <a:cs typeface="+mn-lt"/>
              </a:rPr>
              <a:t>). </a:t>
            </a:r>
          </a:p>
          <a:p>
            <a:endParaRPr lang="en-GB" sz="5689" dirty="0">
              <a:solidFill>
                <a:srgbClr val="000000"/>
              </a:solidFill>
              <a:latin typeface="+mj-lt"/>
              <a:ea typeface="+mn-lt"/>
              <a:cs typeface="+mn-lt"/>
            </a:endParaRPr>
          </a:p>
        </p:txBody>
      </p:sp>
      <p:pic>
        <p:nvPicPr>
          <p:cNvPr id="3" name="Picture 2" descr="A screenshot of a computer&#10;&#10;Description automatically generated">
            <a:extLst>
              <a:ext uri="{FF2B5EF4-FFF2-40B4-BE49-F238E27FC236}">
                <a16:creationId xmlns:a16="http://schemas.microsoft.com/office/drawing/2014/main" id="{2DE602D3-8005-50ED-4578-B92E6B4F2705}"/>
              </a:ext>
            </a:extLst>
          </p:cNvPr>
          <p:cNvPicPr/>
          <p:nvPr/>
        </p:nvPicPr>
        <p:blipFill>
          <a:blip r:embed="rId2"/>
          <a:stretch>
            <a:fillRect/>
          </a:stretch>
        </p:blipFill>
        <p:spPr>
          <a:xfrm>
            <a:off x="17997236" y="387351"/>
            <a:ext cx="11281276" cy="17513298"/>
          </a:xfrm>
          <a:prstGeom prst="rect">
            <a:avLst/>
          </a:prstGeom>
          <a:ln w="12700">
            <a:solidFill>
              <a:schemeClr val="bg2">
                <a:lumMod val="90000"/>
              </a:schemeClr>
            </a:solidFill>
          </a:ln>
          <a:effectLst/>
        </p:spPr>
      </p:pic>
    </p:spTree>
    <p:extLst>
      <p:ext uri="{BB962C8B-B14F-4D97-AF65-F5344CB8AC3E}">
        <p14:creationId xmlns:p14="http://schemas.microsoft.com/office/powerpoint/2010/main" val="274104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232C9-15DC-C2CF-1CD2-E941E1863D8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BA275D-D53E-8AE4-7664-6835A25AB5AE}"/>
              </a:ext>
            </a:extLst>
          </p:cNvPr>
          <p:cNvSpPr>
            <a:spLocks noGrp="1"/>
          </p:cNvSpPr>
          <p:nvPr>
            <p:ph type="title"/>
          </p:nvPr>
        </p:nvSpPr>
        <p:spPr/>
        <p:txBody>
          <a:bodyPr/>
          <a:lstStyle/>
          <a:p>
            <a:r>
              <a:rPr lang="en-GB" sz="15000" b="1" dirty="0">
                <a:latin typeface="Apricus Black" pitchFamily="50" charset="0"/>
                <a:ea typeface="Roboto" panose="02000000000000000000" pitchFamily="2" charset="0"/>
                <a:cs typeface="Roboto" panose="02000000000000000000" pitchFamily="2" charset="0"/>
              </a:rPr>
              <a:t>Application overview </a:t>
            </a:r>
            <a:endParaRPr lang="en-GB" dirty="0"/>
          </a:p>
        </p:txBody>
      </p:sp>
      <p:sp>
        <p:nvSpPr>
          <p:cNvPr id="6" name="Text Placeholder 5">
            <a:extLst>
              <a:ext uri="{FF2B5EF4-FFF2-40B4-BE49-F238E27FC236}">
                <a16:creationId xmlns:a16="http://schemas.microsoft.com/office/drawing/2014/main" id="{62E5EDA2-4F6E-47A9-6996-264EEB6CFD94}"/>
              </a:ext>
            </a:extLst>
          </p:cNvPr>
          <p:cNvSpPr>
            <a:spLocks noGrp="1"/>
          </p:cNvSpPr>
          <p:nvPr>
            <p:ph type="body" sz="quarter" idx="10"/>
          </p:nvPr>
        </p:nvSpPr>
        <p:spPr/>
        <p:txBody>
          <a:bodyPr/>
          <a:lstStyle/>
          <a:p>
            <a:r>
              <a:rPr lang="en-GB" dirty="0"/>
              <a:t>Public </a:t>
            </a:r>
          </a:p>
        </p:txBody>
      </p:sp>
      <p:grpSp>
        <p:nvGrpSpPr>
          <p:cNvPr id="3" name="Group 2">
            <a:extLst>
              <a:ext uri="{FF2B5EF4-FFF2-40B4-BE49-F238E27FC236}">
                <a16:creationId xmlns:a16="http://schemas.microsoft.com/office/drawing/2014/main" id="{DB6F621A-2C11-599C-6639-242BDDE272DC}"/>
              </a:ext>
            </a:extLst>
          </p:cNvPr>
          <p:cNvGrpSpPr/>
          <p:nvPr/>
        </p:nvGrpSpPr>
        <p:grpSpPr>
          <a:xfrm>
            <a:off x="1727990" y="3213285"/>
            <a:ext cx="10451399" cy="13460672"/>
            <a:chOff x="1727990" y="3213285"/>
            <a:chExt cx="10451399" cy="13460672"/>
          </a:xfrm>
        </p:grpSpPr>
        <p:sp>
          <p:nvSpPr>
            <p:cNvPr id="12" name="TextBox 11">
              <a:extLst>
                <a:ext uri="{FF2B5EF4-FFF2-40B4-BE49-F238E27FC236}">
                  <a16:creationId xmlns:a16="http://schemas.microsoft.com/office/drawing/2014/main" id="{1AD69728-D07B-46EA-B97C-1BE8277F7FCE}"/>
                </a:ext>
              </a:extLst>
            </p:cNvPr>
            <p:cNvSpPr txBox="1">
              <a:spLocks noGrp="1" noRot="1" noMove="1" noResize="1" noEditPoints="1" noAdjustHandles="1" noChangeArrowheads="1" noChangeShapeType="1"/>
            </p:cNvSpPr>
            <p:nvPr/>
          </p:nvSpPr>
          <p:spPr>
            <a:xfrm>
              <a:off x="1727990" y="3213285"/>
              <a:ext cx="10451399" cy="13460672"/>
            </a:xfrm>
            <a:prstGeom prst="rect">
              <a:avLst/>
            </a:prstGeom>
            <a:noFill/>
          </p:spPr>
          <p:txBody>
            <a:bodyPr wrap="square" lIns="325120" tIns="162560" rIns="325120" bIns="162560" anchor="t">
              <a:spAutoFit/>
            </a:bodyPr>
            <a:lstStyle/>
            <a:p>
              <a:endParaRPr lang="en-GB" sz="17067" dirty="0">
                <a:solidFill>
                  <a:srgbClr val="313537"/>
                </a:solidFill>
                <a:latin typeface="Roboto Light "/>
              </a:endParaRPr>
            </a:p>
            <a:p>
              <a:r>
                <a:rPr lang="en-GB" sz="5689" dirty="0">
                  <a:solidFill>
                    <a:srgbClr val="313537"/>
                  </a:solidFill>
                  <a:latin typeface="Roboto Light "/>
                </a:rPr>
                <a:t>The list on the left of each section will show which sections are completed (with a tick), which are in progress (with a half-moon), and which have yet to be started (no icon).</a:t>
              </a:r>
              <a:endParaRPr lang="en-GB" sz="5689" dirty="0">
                <a:solidFill>
                  <a:srgbClr val="313537"/>
                </a:solidFill>
                <a:latin typeface="Roboto Light "/>
                <a:cs typeface="Calibri"/>
              </a:endParaRPr>
            </a:p>
            <a:p>
              <a:endParaRPr lang="en-GB" sz="5689" dirty="0">
                <a:solidFill>
                  <a:srgbClr val="313537"/>
                </a:solidFill>
                <a:latin typeface="Roboto Light "/>
              </a:endParaRPr>
            </a:p>
            <a:p>
              <a:r>
                <a:rPr lang="en-GB" sz="5689" dirty="0">
                  <a:latin typeface="Roboto Light "/>
                  <a:ea typeface="+mn-lt"/>
                  <a:cs typeface="+mn-lt"/>
                </a:rPr>
                <a:t>Click on the      throughout for help text to provide advice about what to put. </a:t>
              </a:r>
            </a:p>
            <a:p>
              <a:endParaRPr lang="en-GB" sz="5689" dirty="0">
                <a:solidFill>
                  <a:srgbClr val="313537"/>
                </a:solidFill>
              </a:endParaRPr>
            </a:p>
          </p:txBody>
        </p:sp>
        <p:pic>
          <p:nvPicPr>
            <p:cNvPr id="13" name="Picture 12">
              <a:extLst>
                <a:ext uri="{FF2B5EF4-FFF2-40B4-BE49-F238E27FC236}">
                  <a16:creationId xmlns:a16="http://schemas.microsoft.com/office/drawing/2014/main" id="{02AC4AF7-2D92-451D-AB0C-E8BA6B1C3322}"/>
                </a:ext>
              </a:extLst>
            </p:cNvPr>
            <p:cNvPicPr>
              <a:picLocks noChangeAspect="1"/>
            </p:cNvPicPr>
            <p:nvPr/>
          </p:nvPicPr>
          <p:blipFill rotWithShape="1">
            <a:blip r:embed="rId2"/>
            <a:srcRect l="89398" t="93542" r="6569" b="-208"/>
            <a:stretch/>
          </p:blipFill>
          <p:spPr>
            <a:xfrm>
              <a:off x="5904200" y="12846803"/>
              <a:ext cx="842489" cy="951534"/>
            </a:xfrm>
            <a:prstGeom prst="rect">
              <a:avLst/>
            </a:prstGeom>
          </p:spPr>
        </p:pic>
      </p:grpSp>
      <p:pic>
        <p:nvPicPr>
          <p:cNvPr id="9" name="Picture 8" descr="A screenshot of a computer screen&#10;&#10;Description automatically generated">
            <a:extLst>
              <a:ext uri="{FF2B5EF4-FFF2-40B4-BE49-F238E27FC236}">
                <a16:creationId xmlns:a16="http://schemas.microsoft.com/office/drawing/2014/main" id="{D5F9DB4F-82EA-AB66-713A-84FC173E8824}"/>
              </a:ext>
            </a:extLst>
          </p:cNvPr>
          <p:cNvPicPr/>
          <p:nvPr/>
        </p:nvPicPr>
        <p:blipFill>
          <a:blip r:embed="rId3"/>
          <a:stretch>
            <a:fillRect/>
          </a:stretch>
        </p:blipFill>
        <p:spPr>
          <a:xfrm>
            <a:off x="12757991" y="3562350"/>
            <a:ext cx="18070407" cy="12697387"/>
          </a:xfrm>
          <a:prstGeom prst="rect">
            <a:avLst/>
          </a:prstGeom>
          <a:ln w="12700">
            <a:solidFill>
              <a:schemeClr val="bg2">
                <a:lumMod val="90000"/>
              </a:schemeClr>
            </a:solidFill>
          </a:ln>
          <a:effectLst/>
        </p:spPr>
      </p:pic>
    </p:spTree>
    <p:extLst>
      <p:ext uri="{BB962C8B-B14F-4D97-AF65-F5344CB8AC3E}">
        <p14:creationId xmlns:p14="http://schemas.microsoft.com/office/powerpoint/2010/main" val="70243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CAA296A-11CE-569C-9504-F498FE203FF0}"/>
              </a:ext>
            </a:extLst>
          </p:cNvPr>
          <p:cNvSpPr>
            <a:spLocks noGrp="1"/>
          </p:cNvSpPr>
          <p:nvPr>
            <p:ph type="body" sz="quarter" idx="10"/>
          </p:nvPr>
        </p:nvSpPr>
        <p:spPr/>
        <p:txBody>
          <a:bodyPr/>
          <a:lstStyle/>
          <a:p>
            <a:r>
              <a:rPr lang="en-GB" dirty="0"/>
              <a:t>Public </a:t>
            </a:r>
          </a:p>
        </p:txBody>
      </p:sp>
      <p:sp>
        <p:nvSpPr>
          <p:cNvPr id="5" name="Title 4">
            <a:extLst>
              <a:ext uri="{FF2B5EF4-FFF2-40B4-BE49-F238E27FC236}">
                <a16:creationId xmlns:a16="http://schemas.microsoft.com/office/drawing/2014/main" id="{9A24AEC9-29DD-4574-90DC-A5A2687D264B}"/>
              </a:ext>
            </a:extLst>
          </p:cNvPr>
          <p:cNvSpPr>
            <a:spLocks noGrp="1"/>
          </p:cNvSpPr>
          <p:nvPr>
            <p:ph type="ctrTitle"/>
          </p:nvPr>
        </p:nvSpPr>
        <p:spPr>
          <a:xfrm>
            <a:off x="4063999" y="6746252"/>
            <a:ext cx="24384000" cy="2397749"/>
          </a:xfrm>
        </p:spPr>
        <p:txBody>
          <a:bodyPr/>
          <a:lstStyle/>
          <a:p>
            <a:r>
              <a:rPr lang="en-GB" dirty="0">
                <a:latin typeface="Apricus Black" pitchFamily="50" charset="0"/>
              </a:rPr>
              <a:t>Personal details </a:t>
            </a:r>
          </a:p>
        </p:txBody>
      </p:sp>
      <p:sp>
        <p:nvSpPr>
          <p:cNvPr id="2" name="Date Placeholder 1">
            <a:extLst>
              <a:ext uri="{FF2B5EF4-FFF2-40B4-BE49-F238E27FC236}">
                <a16:creationId xmlns:a16="http://schemas.microsoft.com/office/drawing/2014/main" id="{5AEE6DF4-2B74-4D66-93AD-4C63926A0905}"/>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24 September 2025</a:t>
            </a:fld>
            <a:endParaRPr lang="en-US"/>
          </a:p>
        </p:txBody>
      </p:sp>
      <p:sp>
        <p:nvSpPr>
          <p:cNvPr id="3" name="Slide Number Placeholder 2">
            <a:extLst>
              <a:ext uri="{FF2B5EF4-FFF2-40B4-BE49-F238E27FC236}">
                <a16:creationId xmlns:a16="http://schemas.microsoft.com/office/drawing/2014/main" id="{FEC6A3E3-06B8-4001-A8CE-FEADB3A56D6C}"/>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25</a:t>
            </a:fld>
            <a:endParaRPr lang="en-US"/>
          </a:p>
        </p:txBody>
      </p:sp>
      <p:sp>
        <p:nvSpPr>
          <p:cNvPr id="4" name="Footer Placeholder 3">
            <a:extLst>
              <a:ext uri="{FF2B5EF4-FFF2-40B4-BE49-F238E27FC236}">
                <a16:creationId xmlns:a16="http://schemas.microsoft.com/office/drawing/2014/main" id="{308A5EA1-7421-44A2-9EDE-CE53C5E8E24F}"/>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786426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B90354-6702-1317-F2E7-552AB739102F}"/>
              </a:ext>
            </a:extLst>
          </p:cNvPr>
          <p:cNvSpPr>
            <a:spLocks noGrp="1"/>
          </p:cNvSpPr>
          <p:nvPr>
            <p:ph type="title"/>
          </p:nvPr>
        </p:nvSpPr>
        <p:spPr/>
        <p:txBody>
          <a:bodyPr/>
          <a:lstStyle/>
          <a:p>
            <a:r>
              <a:rPr lang="en-GB" dirty="0"/>
              <a:t>Personal details </a:t>
            </a:r>
          </a:p>
        </p:txBody>
      </p:sp>
      <p:sp>
        <p:nvSpPr>
          <p:cNvPr id="6" name="Text Placeholder 5">
            <a:extLst>
              <a:ext uri="{FF2B5EF4-FFF2-40B4-BE49-F238E27FC236}">
                <a16:creationId xmlns:a16="http://schemas.microsoft.com/office/drawing/2014/main" id="{B1BB764E-3066-51C4-C13C-9A0C183F1376}"/>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7EAB6AFC-F563-46E3-A647-CBE3C9786A23}"/>
              </a:ext>
            </a:extLst>
          </p:cNvPr>
          <p:cNvSpPr txBox="1"/>
          <p:nvPr/>
        </p:nvSpPr>
        <p:spPr>
          <a:xfrm>
            <a:off x="1985149" y="4552838"/>
            <a:ext cx="10503588" cy="11709744"/>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dirty="0">
                <a:latin typeface="Roboto Light "/>
                <a:cs typeface="Calibri"/>
              </a:rPr>
              <a:t>Your</a:t>
            </a:r>
            <a:r>
              <a:rPr lang="en-GB" sz="5689" dirty="0">
                <a:latin typeface="Roboto Light "/>
                <a:ea typeface="+mn-lt"/>
                <a:cs typeface="+mn-lt"/>
              </a:rPr>
              <a:t> name should already show, but you'll need to add your title and complete the other mandatory fields (marked with a </a:t>
            </a:r>
            <a:r>
              <a:rPr lang="en-GB" sz="5689" dirty="0">
                <a:solidFill>
                  <a:srgbClr val="C00000"/>
                </a:solidFill>
                <a:latin typeface="Roboto Light "/>
                <a:ea typeface="+mn-lt"/>
                <a:cs typeface="+mn-lt"/>
              </a:rPr>
              <a:t>*</a:t>
            </a:r>
            <a:r>
              <a:rPr lang="en-GB" sz="5689" dirty="0">
                <a:latin typeface="Roboto Light "/>
                <a:ea typeface="+mn-lt"/>
                <a:cs typeface="+mn-lt"/>
              </a:rPr>
              <a:t>).</a:t>
            </a:r>
          </a:p>
          <a:p>
            <a:endParaRPr lang="en-GB" sz="5689" dirty="0">
              <a:latin typeface="Roboto Light "/>
              <a:ea typeface="+mn-lt"/>
              <a:cs typeface="+mn-lt"/>
            </a:endParaRPr>
          </a:p>
          <a:p>
            <a:r>
              <a:rPr lang="en-GB" sz="5689" dirty="0">
                <a:latin typeface="Roboto Light "/>
                <a:ea typeface="+mn-lt"/>
                <a:cs typeface="+mn-lt"/>
              </a:rPr>
              <a:t>Once you’ve completed a section you must remember </a:t>
            </a:r>
            <a:r>
              <a:rPr lang="en-GB" sz="5689" b="1" dirty="0">
                <a:latin typeface="Roboto Light "/>
                <a:ea typeface="+mn-lt"/>
                <a:cs typeface="+mn-lt"/>
              </a:rPr>
              <a:t>to mark the section as complete and save it </a:t>
            </a:r>
            <a:r>
              <a:rPr lang="en-GB" sz="5689" dirty="0">
                <a:latin typeface="Roboto Light "/>
                <a:ea typeface="+mn-lt"/>
                <a:cs typeface="+mn-lt"/>
              </a:rPr>
              <a:t>at the bottom of each page. </a:t>
            </a:r>
            <a:endParaRPr lang="en-GB" sz="5689" dirty="0">
              <a:latin typeface="Roboto Light "/>
              <a:cs typeface="Calibri"/>
            </a:endParaRPr>
          </a:p>
          <a:p>
            <a:endParaRPr lang="en-GB" sz="5689" dirty="0">
              <a:cs typeface="Calibri"/>
            </a:endParaRPr>
          </a:p>
          <a:p>
            <a:endParaRPr lang="en-GB" sz="5689" dirty="0">
              <a:ea typeface="+mn-lt"/>
              <a:cs typeface="+mn-lt"/>
            </a:endParaRPr>
          </a:p>
        </p:txBody>
      </p:sp>
      <p:pic>
        <p:nvPicPr>
          <p:cNvPr id="8" name="Picture 7" descr="A screenshot of a computer&#10;&#10;AI-generated content may be incorrect.">
            <a:extLst>
              <a:ext uri="{FF2B5EF4-FFF2-40B4-BE49-F238E27FC236}">
                <a16:creationId xmlns:a16="http://schemas.microsoft.com/office/drawing/2014/main" id="{00F682F3-ADD2-7EA8-BA2D-6D6C259BEFA7}"/>
              </a:ext>
            </a:extLst>
          </p:cNvPr>
          <p:cNvPicPr>
            <a:picLocks noChangeAspect="1"/>
          </p:cNvPicPr>
          <p:nvPr/>
        </p:nvPicPr>
        <p:blipFill>
          <a:blip r:embed="rId2"/>
          <a:stretch>
            <a:fillRect/>
          </a:stretch>
        </p:blipFill>
        <p:spPr>
          <a:xfrm>
            <a:off x="13740044" y="1100084"/>
            <a:ext cx="15572363" cy="16087833"/>
          </a:xfrm>
          <a:prstGeom prst="rect">
            <a:avLst/>
          </a:prstGeom>
          <a:ln w="12700">
            <a:solidFill>
              <a:schemeClr val="bg2">
                <a:lumMod val="90000"/>
              </a:schemeClr>
            </a:solidFill>
          </a:ln>
          <a:effectLst/>
        </p:spPr>
      </p:pic>
      <p:sp>
        <p:nvSpPr>
          <p:cNvPr id="9" name="Rectangle 8">
            <a:extLst>
              <a:ext uri="{FF2B5EF4-FFF2-40B4-BE49-F238E27FC236}">
                <a16:creationId xmlns:a16="http://schemas.microsoft.com/office/drawing/2014/main" id="{F8BF1F1B-5081-00EA-ECE0-93FC6826E752}"/>
              </a:ext>
            </a:extLst>
          </p:cNvPr>
          <p:cNvSpPr/>
          <p:nvPr/>
        </p:nvSpPr>
        <p:spPr>
          <a:xfrm>
            <a:off x="16694654" y="13624075"/>
            <a:ext cx="8411836" cy="24255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spTree>
    <p:extLst>
      <p:ext uri="{BB962C8B-B14F-4D97-AF65-F5344CB8AC3E}">
        <p14:creationId xmlns:p14="http://schemas.microsoft.com/office/powerpoint/2010/main" val="3216161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202DA-F3D6-B7EE-D7A7-C61B0638A8F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3D15E1F-6EF6-2383-5867-7BF4FBFB7276}"/>
              </a:ext>
            </a:extLst>
          </p:cNvPr>
          <p:cNvSpPr>
            <a:spLocks noGrp="1"/>
          </p:cNvSpPr>
          <p:nvPr>
            <p:ph type="title"/>
          </p:nvPr>
        </p:nvSpPr>
        <p:spPr/>
        <p:txBody>
          <a:bodyPr/>
          <a:lstStyle/>
          <a:p>
            <a:r>
              <a:rPr lang="en-GB" dirty="0"/>
              <a:t>Personal details </a:t>
            </a:r>
          </a:p>
        </p:txBody>
      </p:sp>
      <p:sp>
        <p:nvSpPr>
          <p:cNvPr id="6" name="Text Placeholder 5">
            <a:extLst>
              <a:ext uri="{FF2B5EF4-FFF2-40B4-BE49-F238E27FC236}">
                <a16:creationId xmlns:a16="http://schemas.microsoft.com/office/drawing/2014/main" id="{F52FF9E2-37BF-183B-CE21-05EE9C738A9F}"/>
              </a:ext>
            </a:extLst>
          </p:cNvPr>
          <p:cNvSpPr>
            <a:spLocks noGrp="1"/>
          </p:cNvSpPr>
          <p:nvPr>
            <p:ph type="body" sz="quarter" idx="10"/>
          </p:nvPr>
        </p:nvSpPr>
        <p:spPr/>
        <p:txBody>
          <a:bodyPr/>
          <a:lstStyle/>
          <a:p>
            <a:r>
              <a:rPr lang="en-GB" dirty="0"/>
              <a:t>Public </a:t>
            </a:r>
          </a:p>
        </p:txBody>
      </p:sp>
      <p:pic>
        <p:nvPicPr>
          <p:cNvPr id="2" name="Picture 1">
            <a:extLst>
              <a:ext uri="{FF2B5EF4-FFF2-40B4-BE49-F238E27FC236}">
                <a16:creationId xmlns:a16="http://schemas.microsoft.com/office/drawing/2014/main" id="{2C1322C7-9F33-D07B-DD28-7BD32F51B2A3}"/>
              </a:ext>
            </a:extLst>
          </p:cNvPr>
          <p:cNvPicPr>
            <a:picLocks noChangeAspect="1"/>
          </p:cNvPicPr>
          <p:nvPr/>
        </p:nvPicPr>
        <p:blipFill>
          <a:blip r:embed="rId2"/>
          <a:stretch>
            <a:fillRect/>
          </a:stretch>
        </p:blipFill>
        <p:spPr>
          <a:xfrm>
            <a:off x="13761784" y="1882587"/>
            <a:ext cx="17728575" cy="14546151"/>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5FF4C368-30E4-79CD-DD06-8AEE727FC765}"/>
              </a:ext>
            </a:extLst>
          </p:cNvPr>
          <p:cNvSpPr txBox="1"/>
          <p:nvPr/>
        </p:nvSpPr>
        <p:spPr>
          <a:xfrm>
            <a:off x="1631123" y="5923115"/>
            <a:ext cx="11308377" cy="8263801"/>
          </a:xfrm>
          <a:prstGeom prst="rect">
            <a:avLst/>
          </a:prstGeom>
          <a:noFill/>
        </p:spPr>
        <p:txBody>
          <a:bodyPr wrap="square">
            <a:spAutoFit/>
          </a:bodyPr>
          <a:lstStyle/>
          <a:p>
            <a:r>
              <a:rPr lang="en-GB" sz="5900" dirty="0">
                <a:solidFill>
                  <a:srgbClr val="333333"/>
                </a:solidFill>
                <a:latin typeface="Roboto Light "/>
              </a:rPr>
              <a:t>Make sure your name and date of birth is entered as it appears on any official documents (e.g. passport, birth certificate). </a:t>
            </a:r>
          </a:p>
          <a:p>
            <a:endParaRPr lang="en-GB" sz="5900" dirty="0">
              <a:solidFill>
                <a:srgbClr val="333333"/>
              </a:solidFill>
              <a:latin typeface="Roboto Light "/>
            </a:endParaRPr>
          </a:p>
          <a:p>
            <a:r>
              <a:rPr lang="en-GB" sz="5900" dirty="0">
                <a:solidFill>
                  <a:srgbClr val="333333"/>
                </a:solidFill>
                <a:latin typeface="Roboto Light "/>
              </a:rPr>
              <a:t>Use preferred name to let us know what we should call you in our communications.</a:t>
            </a:r>
          </a:p>
          <a:p>
            <a:endParaRPr lang="en-GB" sz="5900" dirty="0">
              <a:solidFill>
                <a:srgbClr val="333333"/>
              </a:solidFill>
              <a:latin typeface="Roboto" panose="02000000000000000000" pitchFamily="2" charset="0"/>
            </a:endParaRPr>
          </a:p>
        </p:txBody>
      </p:sp>
    </p:spTree>
    <p:extLst>
      <p:ext uri="{BB962C8B-B14F-4D97-AF65-F5344CB8AC3E}">
        <p14:creationId xmlns:p14="http://schemas.microsoft.com/office/powerpoint/2010/main" val="201059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E24BB7-FA68-E7C0-32F9-8780EE7EE60D}"/>
              </a:ext>
            </a:extLst>
          </p:cNvPr>
          <p:cNvSpPr>
            <a:spLocks noGrp="1"/>
          </p:cNvSpPr>
          <p:nvPr>
            <p:ph type="body" sz="quarter" idx="10"/>
          </p:nvPr>
        </p:nvSpPr>
        <p:spPr/>
        <p:txBody>
          <a:bodyPr/>
          <a:lstStyle/>
          <a:p>
            <a:r>
              <a:rPr lang="en-GB" dirty="0"/>
              <a:t>Public </a:t>
            </a:r>
          </a:p>
        </p:txBody>
      </p:sp>
      <p:sp>
        <p:nvSpPr>
          <p:cNvPr id="4" name="Title 3">
            <a:extLst>
              <a:ext uri="{FF2B5EF4-FFF2-40B4-BE49-F238E27FC236}">
                <a16:creationId xmlns:a16="http://schemas.microsoft.com/office/drawing/2014/main" id="{34018E52-B7E1-4CF0-89C4-19F525008DF9}"/>
              </a:ext>
            </a:extLst>
          </p:cNvPr>
          <p:cNvSpPr>
            <a:spLocks noGrp="1"/>
          </p:cNvSpPr>
          <p:nvPr>
            <p:ph type="ctrTitle"/>
          </p:nvPr>
        </p:nvSpPr>
        <p:spPr>
          <a:xfrm>
            <a:off x="4063999" y="6746252"/>
            <a:ext cx="24384000" cy="2397749"/>
          </a:xfrm>
        </p:spPr>
        <p:txBody>
          <a:bodyPr/>
          <a:lstStyle/>
          <a:p>
            <a:r>
              <a:rPr lang="en-GB" dirty="0">
                <a:latin typeface="Apricus Black" pitchFamily="50" charset="0"/>
              </a:rPr>
              <a:t>Nationality details</a:t>
            </a:r>
          </a:p>
        </p:txBody>
      </p:sp>
    </p:spTree>
    <p:custDataLst>
      <p:tags r:id="rId1"/>
    </p:custDataLst>
    <p:extLst>
      <p:ext uri="{BB962C8B-B14F-4D97-AF65-F5344CB8AC3E}">
        <p14:creationId xmlns:p14="http://schemas.microsoft.com/office/powerpoint/2010/main" val="1497573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393EDE-AD52-723E-3317-CA633CE05E28}"/>
              </a:ext>
            </a:extLst>
          </p:cNvPr>
          <p:cNvSpPr>
            <a:spLocks noGrp="1"/>
          </p:cNvSpPr>
          <p:nvPr>
            <p:ph type="title"/>
          </p:nvPr>
        </p:nvSpPr>
        <p:spPr/>
        <p:txBody>
          <a:bodyPr/>
          <a:lstStyle/>
          <a:p>
            <a:r>
              <a:rPr lang="en-GB" dirty="0"/>
              <a:t>Nationality details  </a:t>
            </a:r>
          </a:p>
        </p:txBody>
      </p:sp>
      <p:sp>
        <p:nvSpPr>
          <p:cNvPr id="6" name="Text Placeholder 5">
            <a:extLst>
              <a:ext uri="{FF2B5EF4-FFF2-40B4-BE49-F238E27FC236}">
                <a16:creationId xmlns:a16="http://schemas.microsoft.com/office/drawing/2014/main" id="{DEF3C300-32D7-4A5A-3E2F-86CF7D533183}"/>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545605" y="4592585"/>
            <a:ext cx="14869998" cy="12132680"/>
          </a:xfrm>
          <a:prstGeom prst="rect">
            <a:avLst/>
          </a:prstGeom>
          <a:noFill/>
          <a:ln cap="flat">
            <a:noFill/>
          </a:ln>
        </p:spPr>
        <p:txBody>
          <a:bodyPr vert="horz" wrap="square" lIns="325120" tIns="162560" rIns="325120" bIns="162560" anchor="t" anchorCtr="0" compatLnSpc="1">
            <a:spAutoFit/>
          </a:bodyPr>
          <a:lstStyle/>
          <a:p>
            <a:r>
              <a:rPr lang="en-GB" sz="5333" dirty="0">
                <a:latin typeface="Roboto Light" panose="02000000000000000000" pitchFamily="2" charset="0"/>
              </a:rPr>
              <a:t>Your nationality is associated with the country that would issue you a passport for international travel. If you don't have a passport, it is usually the country in which you were born.</a:t>
            </a:r>
          </a:p>
          <a:p>
            <a:endParaRPr lang="en-GB" sz="5333" dirty="0">
              <a:latin typeface="Roboto Light" panose="02000000000000000000" pitchFamily="2" charset="0"/>
            </a:endParaRPr>
          </a:p>
          <a:p>
            <a:r>
              <a:rPr lang="en-GB" sz="5333" b="1" dirty="0">
                <a:latin typeface="Roboto Light" panose="02000000000000000000" pitchFamily="2" charset="0"/>
              </a:rPr>
              <a:t>This is not your ethnicity. Ethnicity refers to your cultural identity and ancestry</a:t>
            </a:r>
            <a:r>
              <a:rPr lang="en-GB" sz="5333" dirty="0">
                <a:latin typeface="Roboto Light" panose="02000000000000000000" pitchFamily="2" charset="0"/>
              </a:rPr>
              <a:t>. UK resident applicants are asked about ethnicity in the diversity and inclusion section.</a:t>
            </a:r>
          </a:p>
          <a:p>
            <a:endParaRPr lang="en-GB" sz="5333" dirty="0">
              <a:latin typeface="Roboto Light" panose="02000000000000000000" pitchFamily="2" charset="0"/>
            </a:endParaRPr>
          </a:p>
          <a:p>
            <a:r>
              <a:rPr lang="en-GB" sz="5333" dirty="0">
                <a:latin typeface="Roboto Light" panose="02000000000000000000" pitchFamily="2" charset="0"/>
              </a:rPr>
              <a:t>Additional questions may appear based on the information you provide.</a:t>
            </a:r>
          </a:p>
          <a:p>
            <a:endParaRPr lang="en-GB" sz="5689" dirty="0">
              <a:latin typeface="Roboto Light" panose="02000000000000000000" pitchFamily="2" charset="0"/>
            </a:endParaRPr>
          </a:p>
          <a:p>
            <a:pPr defTabSz="3251241">
              <a:defRPr sz="1800" b="0" i="0" u="none" strike="noStrike" kern="0" cap="none" spc="0" baseline="0">
                <a:solidFill>
                  <a:srgbClr val="000000"/>
                </a:solidFill>
                <a:uFillTx/>
              </a:defRPr>
            </a:pPr>
            <a:endParaRPr lang="en-GB" sz="5689" dirty="0"/>
          </a:p>
        </p:txBody>
      </p:sp>
      <p:pic>
        <p:nvPicPr>
          <p:cNvPr id="7" name="Picture 6">
            <a:extLst>
              <a:ext uri="{FF2B5EF4-FFF2-40B4-BE49-F238E27FC236}">
                <a16:creationId xmlns:a16="http://schemas.microsoft.com/office/drawing/2014/main" id="{31B21E8F-24C9-42C9-BC2E-B08A47507ACA}"/>
              </a:ext>
            </a:extLst>
          </p:cNvPr>
          <p:cNvPicPr/>
          <p:nvPr/>
        </p:nvPicPr>
        <p:blipFill rotWithShape="1">
          <a:blip r:embed="rId4"/>
          <a:srcRect l="16933" t="20289" r="22843" b="230"/>
          <a:stretch/>
        </p:blipFill>
        <p:spPr>
          <a:xfrm>
            <a:off x="16774914" y="2676150"/>
            <a:ext cx="14351086" cy="12935701"/>
          </a:xfrm>
          <a:prstGeom prst="rect">
            <a:avLst/>
          </a:prstGeom>
          <a:ln w="12700">
            <a:solidFill>
              <a:schemeClr val="bg2">
                <a:lumMod val="90000"/>
              </a:schemeClr>
            </a:solidFill>
          </a:ln>
          <a:effectLst/>
        </p:spPr>
      </p:pic>
    </p:spTree>
    <p:extLst>
      <p:ext uri="{BB962C8B-B14F-4D97-AF65-F5344CB8AC3E}">
        <p14:creationId xmlns:p14="http://schemas.microsoft.com/office/powerpoint/2010/main" val="366746278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8A2AB1-0C22-CAD4-61C2-5A1806773930}"/>
              </a:ext>
            </a:extLst>
          </p:cNvPr>
          <p:cNvSpPr>
            <a:spLocks noGrp="1"/>
          </p:cNvSpPr>
          <p:nvPr>
            <p:ph type="body" sz="quarter" idx="10"/>
          </p:nvPr>
        </p:nvSpPr>
        <p:spPr/>
        <p:txBody>
          <a:bodyPr/>
          <a:lstStyle/>
          <a:p>
            <a:r>
              <a:rPr lang="en-GB" dirty="0"/>
              <a:t>Public </a:t>
            </a:r>
          </a:p>
        </p:txBody>
      </p:sp>
      <p:sp>
        <p:nvSpPr>
          <p:cNvPr id="7" name="Title 6">
            <a:extLst>
              <a:ext uri="{FF2B5EF4-FFF2-40B4-BE49-F238E27FC236}">
                <a16:creationId xmlns:a16="http://schemas.microsoft.com/office/drawing/2014/main" id="{32BF1411-0706-4FF3-83A5-1246B17D67C7}"/>
              </a:ext>
            </a:extLst>
          </p:cNvPr>
          <p:cNvSpPr>
            <a:spLocks noGrp="1"/>
          </p:cNvSpPr>
          <p:nvPr>
            <p:ph type="ctrTitle"/>
          </p:nvPr>
        </p:nvSpPr>
        <p:spPr/>
        <p:txBody>
          <a:bodyPr>
            <a:normAutofit/>
          </a:bodyPr>
          <a:lstStyle/>
          <a:p>
            <a:r>
              <a:rPr lang="en-GB" dirty="0">
                <a:latin typeface="Apricus Black" pitchFamily="50" charset="0"/>
              </a:rPr>
              <a:t>Registering for an account</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a:t>
            </a:fld>
            <a:endParaRPr lang="en-US"/>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168710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D9252-0D41-13D1-DB03-749FCAE9A84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7762E24-EEF6-4234-073F-7F36528D9BFD}"/>
              </a:ext>
            </a:extLst>
          </p:cNvPr>
          <p:cNvSpPr>
            <a:spLocks noGrp="1"/>
          </p:cNvSpPr>
          <p:nvPr>
            <p:ph type="title"/>
          </p:nvPr>
        </p:nvSpPr>
        <p:spPr/>
        <p:txBody>
          <a:bodyPr/>
          <a:lstStyle/>
          <a:p>
            <a:r>
              <a:rPr lang="en-GB" dirty="0"/>
              <a:t>Nationality details  </a:t>
            </a:r>
          </a:p>
        </p:txBody>
      </p:sp>
      <p:sp>
        <p:nvSpPr>
          <p:cNvPr id="6" name="Text Placeholder 5">
            <a:extLst>
              <a:ext uri="{FF2B5EF4-FFF2-40B4-BE49-F238E27FC236}">
                <a16:creationId xmlns:a16="http://schemas.microsoft.com/office/drawing/2014/main" id="{1A3C989C-3A7E-88A8-56E7-E7322C573DAC}"/>
              </a:ext>
            </a:extLst>
          </p:cNvPr>
          <p:cNvSpPr>
            <a:spLocks noGrp="1"/>
          </p:cNvSpPr>
          <p:nvPr>
            <p:ph type="body" sz="quarter" idx="10"/>
          </p:nvPr>
        </p:nvSpPr>
        <p:spPr/>
        <p:txBody>
          <a:bodyPr/>
          <a:lstStyle/>
          <a:p>
            <a:r>
              <a:rPr lang="en-GB" dirty="0"/>
              <a:t>Public </a:t>
            </a:r>
          </a:p>
        </p:txBody>
      </p:sp>
      <p:grpSp>
        <p:nvGrpSpPr>
          <p:cNvPr id="3" name="Group 2">
            <a:extLst>
              <a:ext uri="{FF2B5EF4-FFF2-40B4-BE49-F238E27FC236}">
                <a16:creationId xmlns:a16="http://schemas.microsoft.com/office/drawing/2014/main" id="{C6C1A0D0-1BD2-638D-3FA7-2D4C38C94C83}"/>
              </a:ext>
            </a:extLst>
          </p:cNvPr>
          <p:cNvGrpSpPr>
            <a:grpSpLocks noGrp="1" noUngrp="1" noRot="1" noMove="1" noResize="1"/>
          </p:cNvGrpSpPr>
          <p:nvPr/>
        </p:nvGrpSpPr>
        <p:grpSpPr>
          <a:xfrm>
            <a:off x="1545605" y="4922478"/>
            <a:ext cx="13767628" cy="10164235"/>
            <a:chOff x="1545605" y="4922478"/>
            <a:chExt cx="13767628" cy="10164235"/>
          </a:xfrm>
        </p:grpSpPr>
        <p:sp>
          <p:nvSpPr>
            <p:cNvPr id="9" name="TextBox 5">
              <a:extLst>
                <a:ext uri="{FF2B5EF4-FFF2-40B4-BE49-F238E27FC236}">
                  <a16:creationId xmlns:a16="http://schemas.microsoft.com/office/drawing/2014/main" id="{601985E1-6884-4751-A47B-D3E77B91C158}"/>
                </a:ext>
              </a:extLst>
            </p:cNvPr>
            <p:cNvSpPr txBox="1">
              <a:spLocks noGrp="1" noRot="1" noMove="1" noResize="1" noEditPoints="1" noAdjustHandles="1" noChangeArrowheads="1" noChangeShapeType="1"/>
            </p:cNvSpPr>
            <p:nvPr/>
          </p:nvSpPr>
          <p:spPr>
            <a:xfrm>
              <a:off x="1545605" y="4922478"/>
              <a:ext cx="13767628" cy="10164235"/>
            </a:xfrm>
            <a:prstGeom prst="rect">
              <a:avLst/>
            </a:prstGeom>
            <a:ln>
              <a:noFill/>
            </a:ln>
          </p:spPr>
          <p:txBody>
            <a:bodyPr vert="horz" lIns="325120" tIns="162560" rIns="325120" bIns="162560" rtlCol="0" anchor="t" anchorCtr="0" compatLnSpc="1">
              <a:noAutofit/>
            </a:bodyPr>
            <a:lstStyle/>
            <a:p>
              <a:pPr algn="l">
                <a:buNone/>
              </a:pPr>
              <a:r>
                <a:rPr lang="en-GB" sz="5333" kern="0" dirty="0">
                  <a:solidFill>
                    <a:srgbClr val="000000"/>
                  </a:solidFill>
                  <a:latin typeface="Roboto Light" panose="02000000000000000000" pitchFamily="2" charset="0"/>
                </a:rPr>
                <a:t>You can add two nationalities, list the nationality of the passport you’ll be using to travel to study first. Include any UK or Irish nationality. </a:t>
              </a:r>
            </a:p>
            <a:p>
              <a:pPr algn="l"/>
              <a:endParaRPr lang="en-GB" sz="5689" dirty="0">
                <a:solidFill>
                  <a:srgbClr val="333333"/>
                </a:solidFill>
                <a:latin typeface="Roboto" panose="02000000000000000000" pitchFamily="2" charset="0"/>
              </a:endParaRPr>
            </a:p>
            <a:p>
              <a:pPr defTabSz="2438430">
                <a:lnSpc>
                  <a:spcPct val="90000"/>
                </a:lnSpc>
                <a:spcBef>
                  <a:spcPts val="2667"/>
                </a:spcBef>
                <a:buClr>
                  <a:schemeClr val="tx1"/>
                </a:buClr>
                <a:defRPr sz="1800" b="0" i="0" u="none" strike="noStrike" kern="0" cap="none" spc="0" baseline="0">
                  <a:solidFill>
                    <a:srgbClr val="000000"/>
                  </a:solidFill>
                  <a:uFillTx/>
                </a:defRPr>
              </a:pPr>
              <a:r>
                <a:rPr lang="en-GB" sz="5333" kern="0" dirty="0">
                  <a:solidFill>
                    <a:srgbClr val="000000"/>
                  </a:solidFill>
                  <a:latin typeface="Roboto Light" panose="02000000000000000000" pitchFamily="2" charset="0"/>
                </a:rPr>
                <a:t>This helps universities determine your fee status and assist with visa applications. Relevant fields will appear based on your answers.</a:t>
              </a:r>
              <a:endParaRPr lang="en-US" sz="5333" kern="0" dirty="0">
                <a:solidFill>
                  <a:srgbClr val="000000"/>
                </a:solidFill>
                <a:latin typeface="Roboto Light" panose="02000000000000000000" pitchFamily="2" charset="0"/>
              </a:endParaRPr>
            </a:p>
            <a:p>
              <a:pPr defTabSz="2438430">
                <a:lnSpc>
                  <a:spcPct val="90000"/>
                </a:lnSpc>
                <a:spcBef>
                  <a:spcPts val="2667"/>
                </a:spcBef>
                <a:buClr>
                  <a:schemeClr val="tx1"/>
                </a:buClr>
                <a:defRPr sz="1800" b="0" i="0" u="none" strike="noStrike" kern="0" cap="none" spc="0" baseline="0">
                  <a:solidFill>
                    <a:srgbClr val="000000"/>
                  </a:solidFill>
                  <a:uFillTx/>
                </a:defRPr>
              </a:pPr>
              <a:r>
                <a:rPr lang="en-GB" sz="4978" dirty="0">
                  <a:latin typeface="Roboto Light "/>
                  <a:ea typeface="+mn-lt"/>
                  <a:cs typeface="+mn-lt"/>
                </a:rPr>
                <a:t>Select       to see our help text with advice about this. </a:t>
              </a:r>
              <a:endParaRPr lang="en-US" sz="5333" dirty="0">
                <a:latin typeface="Roboto Light" panose="02000000000000000000" pitchFamily="2" charset="0"/>
              </a:endParaRPr>
            </a:p>
          </p:txBody>
        </p:sp>
        <p:pic>
          <p:nvPicPr>
            <p:cNvPr id="2" name="Picture 1">
              <a:extLst>
                <a:ext uri="{FF2B5EF4-FFF2-40B4-BE49-F238E27FC236}">
                  <a16:creationId xmlns:a16="http://schemas.microsoft.com/office/drawing/2014/main" id="{C4B49C05-63B2-DE8D-5736-5CED34FF2E8E}"/>
                </a:ext>
              </a:extLst>
            </p:cNvPr>
            <p:cNvPicPr>
              <a:picLocks noGrp="1" noRot="1" noChangeAspect="1" noMove="1" noResize="1" noEditPoints="1" noAdjustHandles="1" noChangeArrowheads="1" noChangeShapeType="1" noCrop="1"/>
            </p:cNvPicPr>
            <p:nvPr/>
          </p:nvPicPr>
          <p:blipFill rotWithShape="1">
            <a:blip r:embed="rId3"/>
            <a:srcRect l="89398" t="93542" r="6569" b="-208"/>
            <a:stretch/>
          </p:blipFill>
          <p:spPr>
            <a:xfrm>
              <a:off x="3776811" y="12613325"/>
              <a:ext cx="850965" cy="1020988"/>
            </a:xfrm>
            <a:prstGeom prst="rect">
              <a:avLst/>
            </a:prstGeom>
          </p:spPr>
        </p:pic>
      </p:grpSp>
      <p:pic>
        <p:nvPicPr>
          <p:cNvPr id="7" name="Picture 6">
            <a:extLst>
              <a:ext uri="{FF2B5EF4-FFF2-40B4-BE49-F238E27FC236}">
                <a16:creationId xmlns:a16="http://schemas.microsoft.com/office/drawing/2014/main" id="{97FF9FAB-D129-1B69-14D1-C92C53C42041}"/>
              </a:ext>
            </a:extLst>
          </p:cNvPr>
          <p:cNvPicPr>
            <a:picLocks noChangeAspect="1"/>
          </p:cNvPicPr>
          <p:nvPr/>
        </p:nvPicPr>
        <p:blipFill>
          <a:blip r:embed="rId4"/>
          <a:stretch>
            <a:fillRect/>
          </a:stretch>
        </p:blipFill>
        <p:spPr>
          <a:xfrm>
            <a:off x="16797390" y="3056969"/>
            <a:ext cx="14774663" cy="12474222"/>
          </a:xfrm>
          <a:prstGeom prst="rect">
            <a:avLst/>
          </a:prstGeom>
          <a:ln w="12700">
            <a:solidFill>
              <a:schemeClr val="bg2">
                <a:lumMod val="90000"/>
              </a:schemeClr>
            </a:solidFill>
          </a:ln>
          <a:effectLst/>
        </p:spPr>
      </p:pic>
    </p:spTree>
    <p:extLst>
      <p:ext uri="{BB962C8B-B14F-4D97-AF65-F5344CB8AC3E}">
        <p14:creationId xmlns:p14="http://schemas.microsoft.com/office/powerpoint/2010/main" val="3756852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8273-01B1-CB6D-EB69-C3E1484418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52CDF56-3934-DC20-F9C3-0C422AACABD4}"/>
              </a:ext>
            </a:extLst>
          </p:cNvPr>
          <p:cNvSpPr>
            <a:spLocks noGrp="1"/>
          </p:cNvSpPr>
          <p:nvPr>
            <p:ph type="title"/>
          </p:nvPr>
        </p:nvSpPr>
        <p:spPr/>
        <p:txBody>
          <a:bodyPr/>
          <a:lstStyle/>
          <a:p>
            <a:r>
              <a:rPr lang="en-GB" dirty="0"/>
              <a:t>Nationality details  </a:t>
            </a:r>
          </a:p>
        </p:txBody>
      </p:sp>
      <p:sp>
        <p:nvSpPr>
          <p:cNvPr id="6" name="Text Placeholder 5">
            <a:extLst>
              <a:ext uri="{FF2B5EF4-FFF2-40B4-BE49-F238E27FC236}">
                <a16:creationId xmlns:a16="http://schemas.microsoft.com/office/drawing/2014/main" id="{380C328F-1973-7F02-B6C2-F96ACB4D3AD7}"/>
              </a:ext>
            </a:extLst>
          </p:cNvPr>
          <p:cNvSpPr>
            <a:spLocks noGrp="1"/>
          </p:cNvSpPr>
          <p:nvPr>
            <p:ph type="body" sz="quarter" idx="10"/>
          </p:nvPr>
        </p:nvSpPr>
        <p:spPr/>
        <p:txBody>
          <a:bodyPr/>
          <a:lstStyle/>
          <a:p>
            <a:r>
              <a:rPr lang="en-GB" dirty="0"/>
              <a:t>Public </a:t>
            </a:r>
          </a:p>
        </p:txBody>
      </p:sp>
      <p:grpSp>
        <p:nvGrpSpPr>
          <p:cNvPr id="10" name="Group 9">
            <a:extLst>
              <a:ext uri="{FF2B5EF4-FFF2-40B4-BE49-F238E27FC236}">
                <a16:creationId xmlns:a16="http://schemas.microsoft.com/office/drawing/2014/main" id="{765EC86A-625A-3CEF-C8E7-E76A1F01B6BC}"/>
              </a:ext>
            </a:extLst>
          </p:cNvPr>
          <p:cNvGrpSpPr/>
          <p:nvPr/>
        </p:nvGrpSpPr>
        <p:grpSpPr>
          <a:xfrm>
            <a:off x="2043287" y="5541372"/>
            <a:ext cx="8876743" cy="6740306"/>
            <a:chOff x="203658" y="556069"/>
            <a:chExt cx="2446236" cy="1636606"/>
          </a:xfrm>
        </p:grpSpPr>
        <p:sp>
          <p:nvSpPr>
            <p:cNvPr id="8" name="TextBox 7">
              <a:extLst>
                <a:ext uri="{FF2B5EF4-FFF2-40B4-BE49-F238E27FC236}">
                  <a16:creationId xmlns:a16="http://schemas.microsoft.com/office/drawing/2014/main" id="{62E8B40A-4332-E2EB-3233-1549B53DBFD7}"/>
                </a:ext>
              </a:extLst>
            </p:cNvPr>
            <p:cNvSpPr txBox="1">
              <a:spLocks noGrp="1" noRot="1" noMove="1" noResize="1" noEditPoints="1" noAdjustHandles="1" noChangeArrowheads="1" noChangeShapeType="1"/>
            </p:cNvSpPr>
            <p:nvPr/>
          </p:nvSpPr>
          <p:spPr>
            <a:xfrm>
              <a:off x="203658" y="556069"/>
              <a:ext cx="2446236" cy="1636606"/>
            </a:xfrm>
            <a:prstGeom prst="rect">
              <a:avLst/>
            </a:prstGeom>
            <a:noFill/>
          </p:spPr>
          <p:txBody>
            <a:bodyPr wrap="square">
              <a:spAutoFit/>
            </a:bodyPr>
            <a:lstStyle/>
            <a:p>
              <a:pPr defTabSz="3251241">
                <a:defRPr sz="1800" b="0" i="0" u="none" strike="noStrike" kern="0" cap="none" spc="0" baseline="0">
                  <a:solidFill>
                    <a:srgbClr val="000000"/>
                  </a:solidFill>
                  <a:uFillTx/>
                </a:defRPr>
              </a:pPr>
              <a:r>
                <a:rPr lang="en-GB" sz="5400" dirty="0">
                  <a:latin typeface="Roboto Light" panose="02000000000000000000" pitchFamily="2" charset="0"/>
                </a:rPr>
                <a:t>Remember, everything with a red asterisk must be answered. </a:t>
              </a:r>
            </a:p>
            <a:p>
              <a:pPr defTabSz="3251241">
                <a:defRPr sz="1800" b="0" i="0" u="none" strike="noStrike" kern="0" cap="none" spc="0" baseline="0">
                  <a:solidFill>
                    <a:srgbClr val="000000"/>
                  </a:solidFill>
                  <a:uFillTx/>
                </a:defRPr>
              </a:pPr>
              <a:endParaRPr lang="en-GB" sz="5400" dirty="0">
                <a:latin typeface="Roboto Light" panose="02000000000000000000" pitchFamily="2" charset="0"/>
                <a:ea typeface="+mn-lt"/>
                <a:cs typeface="+mn-lt"/>
              </a:endParaRPr>
            </a:p>
            <a:p>
              <a:pPr defTabSz="3251241">
                <a:defRPr sz="1800" b="0" i="0" u="none" strike="noStrike" kern="0" cap="none" spc="0" baseline="0">
                  <a:solidFill>
                    <a:srgbClr val="000000"/>
                  </a:solidFill>
                  <a:uFillTx/>
                </a:defRPr>
              </a:pPr>
              <a:r>
                <a:rPr lang="en-GB" sz="5400" dirty="0">
                  <a:latin typeface="Roboto Light" panose="02000000000000000000" pitchFamily="2" charset="0"/>
                  <a:ea typeface="+mn-lt"/>
                  <a:cs typeface="+mn-lt"/>
                </a:rPr>
                <a:t>Don’t forget to read our help text. Just </a:t>
              </a:r>
              <a:r>
                <a:rPr lang="en-GB" sz="5400" dirty="0">
                  <a:latin typeface="Roboto Light "/>
                  <a:ea typeface="+mn-lt"/>
                  <a:cs typeface="+mn-lt"/>
                </a:rPr>
                <a:t>select       to bring up advice on how to complete the questions. </a:t>
              </a:r>
            </a:p>
          </p:txBody>
        </p:sp>
        <p:pic>
          <p:nvPicPr>
            <p:cNvPr id="9" name="Picture 8">
              <a:extLst>
                <a:ext uri="{FF2B5EF4-FFF2-40B4-BE49-F238E27FC236}">
                  <a16:creationId xmlns:a16="http://schemas.microsoft.com/office/drawing/2014/main" id="{858300B7-7A19-EF66-F3B6-BB07A011C323}"/>
                </a:ext>
              </a:extLst>
            </p:cNvPr>
            <p:cNvPicPr>
              <a:picLocks noGrp="1" noRot="1" noChangeAspect="1" noMove="1" noResize="1" noEditPoints="1" noAdjustHandles="1" noChangeArrowheads="1" noChangeShapeType="1" noCrop="1"/>
            </p:cNvPicPr>
            <p:nvPr/>
          </p:nvPicPr>
          <p:blipFill rotWithShape="1">
            <a:blip r:embed="rId2"/>
            <a:srcRect l="89398" t="93542" r="6569" b="-208"/>
            <a:stretch/>
          </p:blipFill>
          <p:spPr>
            <a:xfrm>
              <a:off x="1595828" y="1559788"/>
              <a:ext cx="186648" cy="223940"/>
            </a:xfrm>
            <a:prstGeom prst="rect">
              <a:avLst/>
            </a:prstGeom>
          </p:spPr>
        </p:pic>
      </p:grpSp>
      <p:pic>
        <p:nvPicPr>
          <p:cNvPr id="12" name="Picture 11">
            <a:extLst>
              <a:ext uri="{FF2B5EF4-FFF2-40B4-BE49-F238E27FC236}">
                <a16:creationId xmlns:a16="http://schemas.microsoft.com/office/drawing/2014/main" id="{8D260AA2-5476-6C5D-19FC-BF471909F91F}"/>
              </a:ext>
            </a:extLst>
          </p:cNvPr>
          <p:cNvPicPr>
            <a:picLocks noChangeAspect="1"/>
          </p:cNvPicPr>
          <p:nvPr/>
        </p:nvPicPr>
        <p:blipFill>
          <a:blip r:embed="rId3"/>
          <a:stretch>
            <a:fillRect/>
          </a:stretch>
        </p:blipFill>
        <p:spPr>
          <a:xfrm>
            <a:off x="11172531" y="4187443"/>
            <a:ext cx="19994763" cy="11897710"/>
          </a:xfrm>
          <a:prstGeom prst="rect">
            <a:avLst/>
          </a:prstGeom>
          <a:ln w="12700">
            <a:solidFill>
              <a:schemeClr val="bg2">
                <a:lumMod val="90000"/>
              </a:schemeClr>
            </a:solidFill>
          </a:ln>
          <a:effectLst/>
        </p:spPr>
      </p:pic>
    </p:spTree>
    <p:extLst>
      <p:ext uri="{BB962C8B-B14F-4D97-AF65-F5344CB8AC3E}">
        <p14:creationId xmlns:p14="http://schemas.microsoft.com/office/powerpoint/2010/main" val="2561312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820C5-6A1B-4DDB-90BF-791A90F3937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220B72-429C-A936-4793-CBA50A149554}"/>
              </a:ext>
            </a:extLst>
          </p:cNvPr>
          <p:cNvSpPr>
            <a:spLocks noGrp="1"/>
          </p:cNvSpPr>
          <p:nvPr>
            <p:ph type="title"/>
          </p:nvPr>
        </p:nvSpPr>
        <p:spPr/>
        <p:txBody>
          <a:bodyPr/>
          <a:lstStyle/>
          <a:p>
            <a:r>
              <a:rPr lang="en-GB" dirty="0"/>
              <a:t>Nationality details  </a:t>
            </a:r>
          </a:p>
        </p:txBody>
      </p:sp>
      <p:sp>
        <p:nvSpPr>
          <p:cNvPr id="6" name="Text Placeholder 5">
            <a:extLst>
              <a:ext uri="{FF2B5EF4-FFF2-40B4-BE49-F238E27FC236}">
                <a16:creationId xmlns:a16="http://schemas.microsoft.com/office/drawing/2014/main" id="{3361F47C-BEBF-1E6D-7A0A-4A3C7EA6FE15}"/>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a:spLocks noGrp="1" noRot="1" noMove="1" noResize="1" noEditPoints="1" noAdjustHandles="1" noChangeArrowheads="1" noChangeShapeType="1"/>
          </p:cNvSpPr>
          <p:nvPr/>
        </p:nvSpPr>
        <p:spPr>
          <a:xfrm>
            <a:off x="1770931" y="4140281"/>
            <a:ext cx="12231918" cy="12584984"/>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4978" dirty="0">
                <a:latin typeface="Roboto Light "/>
                <a:cs typeface="Calibri"/>
              </a:rPr>
              <a:t>If you select that you have </a:t>
            </a:r>
            <a:r>
              <a:rPr lang="en-GB" sz="4978" b="1" dirty="0">
                <a:latin typeface="Roboto Light "/>
                <a:cs typeface="Calibri"/>
              </a:rPr>
              <a:t>pre-settled status </a:t>
            </a:r>
            <a:r>
              <a:rPr lang="en-GB" sz="4978" dirty="0">
                <a:latin typeface="Roboto Light "/>
                <a:cs typeface="Calibri"/>
              </a:rPr>
              <a:t>you will be asked for an expiry date. </a:t>
            </a:r>
          </a:p>
          <a:p>
            <a:pPr defTabSz="3251241">
              <a:defRPr sz="1800" b="0" i="0" u="none" strike="noStrike" kern="0" cap="none" spc="0" baseline="0">
                <a:solidFill>
                  <a:srgbClr val="000000"/>
                </a:solidFill>
                <a:uFillTx/>
              </a:defRPr>
            </a:pPr>
            <a:endParaRPr lang="en-GB" sz="4978" dirty="0">
              <a:latin typeface="Roboto Light "/>
              <a:cs typeface="Calibri"/>
            </a:endParaRPr>
          </a:p>
          <a:p>
            <a:pPr defTabSz="3251241">
              <a:defRPr sz="1800" b="0" i="0" u="none" strike="noStrike" kern="0" cap="none" spc="0" baseline="0">
                <a:solidFill>
                  <a:srgbClr val="000000"/>
                </a:solidFill>
                <a:uFillTx/>
              </a:defRPr>
            </a:pPr>
            <a:r>
              <a:rPr lang="en-GB" sz="4978" dirty="0">
                <a:latin typeface="Roboto Light "/>
                <a:cs typeface="Calibri"/>
              </a:rPr>
              <a:t>If you select that you will need a </a:t>
            </a:r>
            <a:r>
              <a:rPr lang="en-GB" sz="4978" b="1" dirty="0">
                <a:latin typeface="Roboto Light "/>
                <a:cs typeface="Calibri"/>
              </a:rPr>
              <a:t>visa</a:t>
            </a:r>
            <a:r>
              <a:rPr lang="en-GB" sz="4978" dirty="0">
                <a:latin typeface="Roboto Light "/>
                <a:cs typeface="Calibri"/>
              </a:rPr>
              <a:t>, you’ll also be asked for your passport details.</a:t>
            </a:r>
          </a:p>
          <a:p>
            <a:pPr defTabSz="3251241">
              <a:defRPr sz="1800" b="0" i="0" u="none" strike="noStrike" kern="0" cap="none" spc="0" baseline="0">
                <a:solidFill>
                  <a:srgbClr val="000000"/>
                </a:solidFill>
                <a:uFillTx/>
              </a:defRPr>
            </a:pPr>
            <a:endParaRPr lang="en-GB" sz="4978" dirty="0">
              <a:latin typeface="Roboto Light "/>
              <a:cs typeface="Calibri"/>
            </a:endParaRPr>
          </a:p>
          <a:p>
            <a:pPr defTabSz="3251241">
              <a:defRPr sz="1800" b="0" i="0" u="none" strike="noStrike" kern="0" cap="none" spc="0" baseline="0">
                <a:solidFill>
                  <a:srgbClr val="000000"/>
                </a:solidFill>
                <a:uFillTx/>
              </a:defRPr>
            </a:pPr>
            <a:r>
              <a:rPr lang="en-GB" sz="4978" dirty="0">
                <a:solidFill>
                  <a:srgbClr val="313537"/>
                </a:solidFill>
                <a:latin typeface="Roboto Light "/>
                <a:cs typeface="Calibri"/>
              </a:rPr>
              <a:t>If you have a </a:t>
            </a:r>
            <a:r>
              <a:rPr lang="en-GB" sz="4978" b="1" dirty="0">
                <a:solidFill>
                  <a:srgbClr val="313537"/>
                </a:solidFill>
                <a:latin typeface="Roboto Light "/>
                <a:cs typeface="Calibri"/>
              </a:rPr>
              <a:t>passport</a:t>
            </a:r>
            <a:r>
              <a:rPr lang="en-GB" sz="4978" dirty="0">
                <a:solidFill>
                  <a:srgbClr val="313537"/>
                </a:solidFill>
                <a:latin typeface="Roboto Light "/>
                <a:cs typeface="Calibri"/>
              </a:rPr>
              <a:t>, we ask you for your passport number, valid from and expiry dates; and place of issue.</a:t>
            </a:r>
            <a:r>
              <a:rPr lang="en-GB" sz="4978" dirty="0">
                <a:solidFill>
                  <a:srgbClr val="313537"/>
                </a:solidFill>
                <a:latin typeface="Roboto Light "/>
              </a:rPr>
              <a:t> </a:t>
            </a:r>
            <a:endParaRPr lang="en-GB" sz="4978" dirty="0">
              <a:latin typeface="Roboto Light "/>
              <a:cs typeface="Calibri"/>
            </a:endParaRPr>
          </a:p>
          <a:p>
            <a:pPr defTabSz="3251241">
              <a:defRPr sz="1800" b="0" i="0" u="none" strike="noStrike" kern="0" cap="none" spc="0" baseline="0">
                <a:solidFill>
                  <a:srgbClr val="000000"/>
                </a:solidFill>
                <a:uFillTx/>
              </a:defRPr>
            </a:pPr>
            <a:endParaRPr lang="en-GB" sz="4978" dirty="0">
              <a:solidFill>
                <a:srgbClr val="313537"/>
              </a:solidFill>
              <a:latin typeface="Roboto Light "/>
            </a:endParaRPr>
          </a:p>
          <a:p>
            <a:pPr defTabSz="3251241">
              <a:defRPr sz="1800" b="0" i="0" u="none" strike="noStrike" kern="0" cap="none" spc="0" baseline="0">
                <a:solidFill>
                  <a:srgbClr val="000000"/>
                </a:solidFill>
                <a:uFillTx/>
              </a:defRPr>
            </a:pPr>
            <a:r>
              <a:rPr lang="en-GB" sz="4978" dirty="0">
                <a:latin typeface="Roboto Light "/>
                <a:ea typeface="+mn-lt"/>
                <a:cs typeface="+mn-lt"/>
              </a:rPr>
              <a:t>Select       to see our help text with advice about this. </a:t>
            </a:r>
          </a:p>
          <a:p>
            <a:pPr defTabSz="3251241">
              <a:defRPr sz="1800" b="0" i="0" u="none" strike="noStrike" kern="0" cap="none" spc="0" baseline="0">
                <a:solidFill>
                  <a:srgbClr val="000000"/>
                </a:solidFill>
                <a:uFillTx/>
              </a:defRPr>
            </a:pPr>
            <a:endParaRPr lang="en-GB" sz="4978" dirty="0">
              <a:solidFill>
                <a:srgbClr val="313537"/>
              </a:solidFill>
              <a:latin typeface="Merriweather"/>
            </a:endParaRPr>
          </a:p>
          <a:p>
            <a:pPr defTabSz="3251241">
              <a:defRPr sz="1800" b="0" i="0" u="none" strike="noStrike" kern="0" cap="none" spc="0" baseline="0">
                <a:solidFill>
                  <a:srgbClr val="000000"/>
                </a:solidFill>
                <a:uFillTx/>
              </a:defRPr>
            </a:pPr>
            <a:endParaRPr lang="en-GB" sz="4978" dirty="0">
              <a:solidFill>
                <a:srgbClr val="313537"/>
              </a:solidFill>
              <a:latin typeface="Merriweather"/>
            </a:endParaRPr>
          </a:p>
        </p:txBody>
      </p:sp>
      <p:pic>
        <p:nvPicPr>
          <p:cNvPr id="10" name="Picture 9" descr="A screenshot of a computer screen&#10;&#10;Description automatically generated">
            <a:extLst>
              <a:ext uri="{FF2B5EF4-FFF2-40B4-BE49-F238E27FC236}">
                <a16:creationId xmlns:a16="http://schemas.microsoft.com/office/drawing/2014/main" id="{004DBDA5-2582-1C7D-AAB2-971F72977CC9}"/>
              </a:ext>
            </a:extLst>
          </p:cNvPr>
          <p:cNvPicPr>
            <a:picLocks noChangeAspect="1"/>
          </p:cNvPicPr>
          <p:nvPr/>
        </p:nvPicPr>
        <p:blipFill>
          <a:blip r:embed="rId3"/>
          <a:stretch>
            <a:fillRect/>
          </a:stretch>
        </p:blipFill>
        <p:spPr>
          <a:xfrm>
            <a:off x="16171211" y="291694"/>
            <a:ext cx="13362802" cy="17704612"/>
          </a:xfrm>
          <a:prstGeom prst="rect">
            <a:avLst/>
          </a:prstGeom>
          <a:ln w="12700">
            <a:solidFill>
              <a:schemeClr val="bg2">
                <a:lumMod val="90000"/>
              </a:schemeClr>
            </a:solidFill>
          </a:ln>
          <a:effectLst/>
        </p:spPr>
      </p:pic>
      <p:pic>
        <p:nvPicPr>
          <p:cNvPr id="2" name="Picture 1">
            <a:extLst>
              <a:ext uri="{FF2B5EF4-FFF2-40B4-BE49-F238E27FC236}">
                <a16:creationId xmlns:a16="http://schemas.microsoft.com/office/drawing/2014/main" id="{4DE860F9-1F4F-EEDD-854A-9403F29D8AB6}"/>
              </a:ext>
            </a:extLst>
          </p:cNvPr>
          <p:cNvPicPr>
            <a:picLocks noGrp="1" noRot="1" noChangeAspect="1" noMove="1" noResize="1" noEditPoints="1" noAdjustHandles="1" noChangeArrowheads="1" noChangeShapeType="1" noCrop="1"/>
          </p:cNvPicPr>
          <p:nvPr/>
        </p:nvPicPr>
        <p:blipFill rotWithShape="1">
          <a:blip r:embed="rId4"/>
          <a:srcRect l="89398" t="93542" r="6569" b="-208"/>
          <a:stretch/>
        </p:blipFill>
        <p:spPr>
          <a:xfrm>
            <a:off x="3962271" y="13270974"/>
            <a:ext cx="797989" cy="957427"/>
          </a:xfrm>
          <a:prstGeom prst="rect">
            <a:avLst/>
          </a:prstGeom>
        </p:spPr>
      </p:pic>
    </p:spTree>
    <p:extLst>
      <p:ext uri="{BB962C8B-B14F-4D97-AF65-F5344CB8AC3E}">
        <p14:creationId xmlns:p14="http://schemas.microsoft.com/office/powerpoint/2010/main" val="4002320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FCECA56-C500-9F8D-B36C-2A713AB7DFB7}"/>
              </a:ext>
            </a:extLst>
          </p:cNvPr>
          <p:cNvSpPr>
            <a:spLocks noGrp="1"/>
          </p:cNvSpPr>
          <p:nvPr>
            <p:ph type="body" sz="quarter" idx="10"/>
          </p:nvPr>
        </p:nvSpPr>
        <p:spPr/>
        <p:txBody>
          <a:bodyPr/>
          <a:lstStyle/>
          <a:p>
            <a:r>
              <a:rPr lang="en-GB" dirty="0"/>
              <a:t>Public </a:t>
            </a:r>
          </a:p>
        </p:txBody>
      </p:sp>
      <p:sp>
        <p:nvSpPr>
          <p:cNvPr id="5" name="Title 4">
            <a:extLst>
              <a:ext uri="{FF2B5EF4-FFF2-40B4-BE49-F238E27FC236}">
                <a16:creationId xmlns:a16="http://schemas.microsoft.com/office/drawing/2014/main" id="{B6E660F8-0102-45C7-944E-D8A78D30AD11}"/>
              </a:ext>
            </a:extLst>
          </p:cNvPr>
          <p:cNvSpPr>
            <a:spLocks noGrp="1"/>
          </p:cNvSpPr>
          <p:nvPr>
            <p:ph type="ctrTitle"/>
          </p:nvPr>
        </p:nvSpPr>
        <p:spPr>
          <a:xfrm>
            <a:off x="4063999" y="6746252"/>
            <a:ext cx="24384000" cy="2397749"/>
          </a:xfrm>
        </p:spPr>
        <p:txBody>
          <a:bodyPr/>
          <a:lstStyle/>
          <a:p>
            <a:r>
              <a:rPr lang="en-GB" dirty="0">
                <a:latin typeface="Apricus Black" pitchFamily="50" charset="0"/>
                <a:ea typeface="Roboto"/>
                <a:cs typeface="Roboto"/>
              </a:rPr>
              <a:t>Where you live </a:t>
            </a:r>
          </a:p>
        </p:txBody>
      </p:sp>
      <p:sp>
        <p:nvSpPr>
          <p:cNvPr id="2" name="Date Placeholder 1">
            <a:extLst>
              <a:ext uri="{FF2B5EF4-FFF2-40B4-BE49-F238E27FC236}">
                <a16:creationId xmlns:a16="http://schemas.microsoft.com/office/drawing/2014/main" id="{94196424-4871-4CAF-8BD4-5BC144F378C9}"/>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24 September 2025</a:t>
            </a:fld>
            <a:endParaRPr lang="en-US"/>
          </a:p>
        </p:txBody>
      </p:sp>
      <p:sp>
        <p:nvSpPr>
          <p:cNvPr id="3" name="Slide Number Placeholder 2">
            <a:extLst>
              <a:ext uri="{FF2B5EF4-FFF2-40B4-BE49-F238E27FC236}">
                <a16:creationId xmlns:a16="http://schemas.microsoft.com/office/drawing/2014/main" id="{C1864315-9F3B-4E33-855C-2F78A591FD39}"/>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33</a:t>
            </a:fld>
            <a:endParaRPr lang="en-US"/>
          </a:p>
        </p:txBody>
      </p:sp>
      <p:sp>
        <p:nvSpPr>
          <p:cNvPr id="4" name="Footer Placeholder 3">
            <a:extLst>
              <a:ext uri="{FF2B5EF4-FFF2-40B4-BE49-F238E27FC236}">
                <a16:creationId xmlns:a16="http://schemas.microsoft.com/office/drawing/2014/main" id="{E2CB2EC9-F3CD-4D35-9F2E-F99D16017143}"/>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866902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EE111F-85F1-5905-5ABF-29B62A14931E}"/>
              </a:ext>
            </a:extLst>
          </p:cNvPr>
          <p:cNvSpPr>
            <a:spLocks noGrp="1"/>
          </p:cNvSpPr>
          <p:nvPr>
            <p:ph type="title"/>
          </p:nvPr>
        </p:nvSpPr>
        <p:spPr/>
        <p:txBody>
          <a:bodyPr/>
          <a:lstStyle/>
          <a:p>
            <a:r>
              <a:rPr lang="en-GB" dirty="0"/>
              <a:t>Where you live </a:t>
            </a:r>
          </a:p>
        </p:txBody>
      </p:sp>
      <p:sp>
        <p:nvSpPr>
          <p:cNvPr id="6" name="Text Placeholder 5">
            <a:extLst>
              <a:ext uri="{FF2B5EF4-FFF2-40B4-BE49-F238E27FC236}">
                <a16:creationId xmlns:a16="http://schemas.microsoft.com/office/drawing/2014/main" id="{1F3F55DE-C668-5CF2-7462-C771EFDDA957}"/>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a:spLocks noGrp="1" noRot="1" noMove="1" noResize="1" noEditPoints="1" noAdjustHandles="1" noChangeArrowheads="1" noChangeShapeType="1"/>
          </p:cNvSpPr>
          <p:nvPr/>
        </p:nvSpPr>
        <p:spPr>
          <a:xfrm>
            <a:off x="1521746" y="4199187"/>
            <a:ext cx="12318436" cy="11928394"/>
          </a:xfrm>
          <a:prstGeom prst="rect">
            <a:avLst/>
          </a:prstGeom>
          <a:noFill/>
          <a:ln cap="flat">
            <a:noFill/>
          </a:ln>
        </p:spPr>
        <p:txBody>
          <a:bodyPr vert="horz" wrap="square" lIns="325120" tIns="162560" rIns="325120" bIns="162560" anchor="t" anchorCtr="0" compatLnSpc="1">
            <a:spAutoFit/>
          </a:bodyPr>
          <a:lstStyle/>
          <a:p>
            <a:r>
              <a:rPr lang="en-GB" sz="4978" dirty="0">
                <a:solidFill>
                  <a:srgbClr val="313537"/>
                </a:solidFill>
                <a:latin typeface="Roboto Light "/>
              </a:rPr>
              <a:t>You must add three years of residency history between 1 September 2023 and 1 September 2026.</a:t>
            </a:r>
          </a:p>
          <a:p>
            <a:endParaRPr lang="en-GB" sz="4978" dirty="0">
              <a:solidFill>
                <a:srgbClr val="313537"/>
              </a:solidFill>
              <a:latin typeface="Roboto Light "/>
            </a:endParaRPr>
          </a:p>
          <a:p>
            <a:r>
              <a:rPr lang="en-GB" sz="4978" dirty="0">
                <a:solidFill>
                  <a:srgbClr val="313537"/>
                </a:solidFill>
                <a:latin typeface="Roboto Light "/>
              </a:rPr>
              <a:t>Your current address should be added first, once this has been added it can only be edited not deleted. </a:t>
            </a:r>
          </a:p>
          <a:p>
            <a:endParaRPr lang="en-GB" sz="4978" dirty="0">
              <a:solidFill>
                <a:srgbClr val="313537"/>
              </a:solidFill>
              <a:latin typeface="Roboto Light "/>
            </a:endParaRPr>
          </a:p>
          <a:p>
            <a:r>
              <a:rPr lang="en-GB" sz="4978" dirty="0">
                <a:solidFill>
                  <a:srgbClr val="313537"/>
                </a:solidFill>
                <a:latin typeface="Roboto Light "/>
              </a:rPr>
              <a:t>Then add your previous addresses until September 2023. </a:t>
            </a:r>
          </a:p>
          <a:p>
            <a:endParaRPr lang="en-GB" sz="4978" dirty="0">
              <a:solidFill>
                <a:srgbClr val="313537"/>
              </a:solidFill>
              <a:latin typeface="Roboto Light "/>
            </a:endParaRPr>
          </a:p>
          <a:p>
            <a:r>
              <a:rPr lang="en-GB" sz="4978" dirty="0">
                <a:latin typeface="Roboto Light "/>
                <a:ea typeface="+mn-lt"/>
                <a:cs typeface="+mn-lt"/>
              </a:rPr>
              <a:t>Select       to see our help text with advice about to help with this section. </a:t>
            </a:r>
          </a:p>
          <a:p>
            <a:endParaRPr lang="en-GB" sz="4978" dirty="0">
              <a:solidFill>
                <a:srgbClr val="313537"/>
              </a:solidFill>
              <a:latin typeface="Roboto Light "/>
            </a:endParaRPr>
          </a:p>
          <a:p>
            <a:endParaRPr lang="en-GB" sz="5689" dirty="0">
              <a:ea typeface="Calibri"/>
              <a:cs typeface="Calibri"/>
            </a:endParaRPr>
          </a:p>
        </p:txBody>
      </p:sp>
      <p:pic>
        <p:nvPicPr>
          <p:cNvPr id="7" name="Picture 6">
            <a:extLst>
              <a:ext uri="{FF2B5EF4-FFF2-40B4-BE49-F238E27FC236}">
                <a16:creationId xmlns:a16="http://schemas.microsoft.com/office/drawing/2014/main" id="{9831FCC0-2A70-08C3-3F19-C98C0ECF5FCA}"/>
              </a:ext>
            </a:extLst>
          </p:cNvPr>
          <p:cNvPicPr>
            <a:picLocks noChangeAspect="1"/>
          </p:cNvPicPr>
          <p:nvPr/>
        </p:nvPicPr>
        <p:blipFill>
          <a:blip r:embed="rId2"/>
          <a:stretch>
            <a:fillRect/>
          </a:stretch>
        </p:blipFill>
        <p:spPr>
          <a:xfrm>
            <a:off x="14409058" y="3234693"/>
            <a:ext cx="17018087" cy="12864679"/>
          </a:xfrm>
          <a:prstGeom prst="rect">
            <a:avLst/>
          </a:prstGeom>
          <a:ln w="12700">
            <a:solidFill>
              <a:schemeClr val="bg2">
                <a:lumMod val="90000"/>
              </a:schemeClr>
            </a:solidFill>
          </a:ln>
          <a:effectLst/>
        </p:spPr>
      </p:pic>
      <p:pic>
        <p:nvPicPr>
          <p:cNvPr id="8" name="Picture 7">
            <a:extLst>
              <a:ext uri="{FF2B5EF4-FFF2-40B4-BE49-F238E27FC236}">
                <a16:creationId xmlns:a16="http://schemas.microsoft.com/office/drawing/2014/main" id="{33E786D6-3B3B-1545-66B7-4FCEA580B71B}"/>
              </a:ext>
            </a:extLst>
          </p:cNvPr>
          <p:cNvPicPr>
            <a:picLocks noGrp="1" noRot="1" noChangeAspect="1" noMove="1" noResize="1" noEditPoints="1" noAdjustHandles="1" noChangeArrowheads="1" noChangeShapeType="1" noCrop="1"/>
          </p:cNvPicPr>
          <p:nvPr/>
        </p:nvPicPr>
        <p:blipFill rotWithShape="1">
          <a:blip r:embed="rId3"/>
          <a:srcRect l="89398" t="93542" r="6569" b="-208"/>
          <a:stretch/>
        </p:blipFill>
        <p:spPr>
          <a:xfrm>
            <a:off x="3654969" y="12578132"/>
            <a:ext cx="850965" cy="1020988"/>
          </a:xfrm>
          <a:prstGeom prst="rect">
            <a:avLst/>
          </a:prstGeom>
        </p:spPr>
      </p:pic>
    </p:spTree>
    <p:extLst>
      <p:ext uri="{BB962C8B-B14F-4D97-AF65-F5344CB8AC3E}">
        <p14:creationId xmlns:p14="http://schemas.microsoft.com/office/powerpoint/2010/main" val="1704107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D7E88-BC51-ED9C-D582-3FB3A7CD86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87E7842-11F6-C19A-5D68-90510B5365C1}"/>
              </a:ext>
            </a:extLst>
          </p:cNvPr>
          <p:cNvSpPr>
            <a:spLocks noGrp="1"/>
          </p:cNvSpPr>
          <p:nvPr>
            <p:ph type="title"/>
          </p:nvPr>
        </p:nvSpPr>
        <p:spPr/>
        <p:txBody>
          <a:bodyPr/>
          <a:lstStyle/>
          <a:p>
            <a:r>
              <a:rPr lang="en-GB" dirty="0"/>
              <a:t>Where you live </a:t>
            </a:r>
          </a:p>
        </p:txBody>
      </p:sp>
      <p:sp>
        <p:nvSpPr>
          <p:cNvPr id="6" name="Text Placeholder 5">
            <a:extLst>
              <a:ext uri="{FF2B5EF4-FFF2-40B4-BE49-F238E27FC236}">
                <a16:creationId xmlns:a16="http://schemas.microsoft.com/office/drawing/2014/main" id="{F42617DE-243F-2361-121B-CDEA30608D3D}"/>
              </a:ext>
            </a:extLst>
          </p:cNvPr>
          <p:cNvSpPr>
            <a:spLocks noGrp="1"/>
          </p:cNvSpPr>
          <p:nvPr>
            <p:ph type="body" sz="quarter" idx="10"/>
          </p:nvPr>
        </p:nvSpPr>
        <p:spPr/>
        <p:txBody>
          <a:bodyPr/>
          <a:lstStyle/>
          <a:p>
            <a:r>
              <a:rPr lang="en-GB" dirty="0"/>
              <a:t>Public </a:t>
            </a:r>
          </a:p>
        </p:txBody>
      </p:sp>
      <p:pic>
        <p:nvPicPr>
          <p:cNvPr id="2" name="Picture 1" descr="A screenshot of a computer&#10;&#10;Description automatically generated">
            <a:extLst>
              <a:ext uri="{FF2B5EF4-FFF2-40B4-BE49-F238E27FC236}">
                <a16:creationId xmlns:a16="http://schemas.microsoft.com/office/drawing/2014/main" id="{CD085C4F-CA85-9126-CB23-1A27CE4B26EC}"/>
              </a:ext>
            </a:extLst>
          </p:cNvPr>
          <p:cNvPicPr/>
          <p:nvPr/>
        </p:nvPicPr>
        <p:blipFill>
          <a:blip r:embed="rId2"/>
          <a:stretch>
            <a:fillRect/>
          </a:stretch>
        </p:blipFill>
        <p:spPr>
          <a:xfrm>
            <a:off x="13683941" y="2354271"/>
            <a:ext cx="8217647" cy="5507318"/>
          </a:xfrm>
          <a:prstGeom prst="rect">
            <a:avLst/>
          </a:prstGeom>
          <a:ln w="12700">
            <a:solidFill>
              <a:schemeClr val="bg2">
                <a:lumMod val="90000"/>
              </a:schemeClr>
            </a:solidFill>
          </a:ln>
          <a:effectLst/>
        </p:spPr>
      </p:pic>
      <p:pic>
        <p:nvPicPr>
          <p:cNvPr id="7" name="Picture 6" descr="A screenshot of a computer&#10;&#10;Description automatically generated">
            <a:extLst>
              <a:ext uri="{FF2B5EF4-FFF2-40B4-BE49-F238E27FC236}">
                <a16:creationId xmlns:a16="http://schemas.microsoft.com/office/drawing/2014/main" id="{CBD944C1-82C1-F8E9-4C26-5DBC79ACBED7}"/>
              </a:ext>
            </a:extLst>
          </p:cNvPr>
          <p:cNvPicPr/>
          <p:nvPr/>
        </p:nvPicPr>
        <p:blipFill>
          <a:blip r:embed="rId3"/>
          <a:stretch>
            <a:fillRect/>
          </a:stretch>
        </p:blipFill>
        <p:spPr>
          <a:xfrm>
            <a:off x="13683941" y="9144000"/>
            <a:ext cx="18018434" cy="7719934"/>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2AF39457-87AE-2978-A44B-0FEE6F169AD0}"/>
              </a:ext>
            </a:extLst>
          </p:cNvPr>
          <p:cNvSpPr txBox="1"/>
          <p:nvPr/>
        </p:nvSpPr>
        <p:spPr>
          <a:xfrm>
            <a:off x="1545605" y="4031310"/>
            <a:ext cx="11498041" cy="3830279"/>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dirty="0">
                <a:latin typeface="Roboto Light" panose="02000000000000000000" pitchFamily="2" charset="0"/>
                <a:ea typeface="Roboto Light" panose="02000000000000000000" pitchFamily="2" charset="0"/>
                <a:cs typeface="Roboto Light" panose="02000000000000000000" pitchFamily="2" charset="0"/>
              </a:rPr>
              <a:t>Use the look up for UK addresses.</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BFPO addresses can be added using the address type. </a:t>
            </a:r>
          </a:p>
        </p:txBody>
      </p:sp>
      <p:sp>
        <p:nvSpPr>
          <p:cNvPr id="9" name="TextBox 8">
            <a:extLst>
              <a:ext uri="{FF2B5EF4-FFF2-40B4-BE49-F238E27FC236}">
                <a16:creationId xmlns:a16="http://schemas.microsoft.com/office/drawing/2014/main" id="{821D8921-FD21-039A-1E08-D64136C68BC6}"/>
              </a:ext>
            </a:extLst>
          </p:cNvPr>
          <p:cNvSpPr txBox="1"/>
          <p:nvPr/>
        </p:nvSpPr>
        <p:spPr>
          <a:xfrm>
            <a:off x="1545605" y="11306008"/>
            <a:ext cx="11781216" cy="2954783"/>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dirty="0">
                <a:latin typeface="Roboto Light" panose="02000000000000000000" pitchFamily="2" charset="0"/>
                <a:ea typeface="Roboto Light" panose="02000000000000000000" pitchFamily="2" charset="0"/>
                <a:cs typeface="Roboto Light" panose="02000000000000000000" pitchFamily="2" charset="0"/>
              </a:rPr>
              <a:t>For each address tell us why you’re living there; for example you may have two permanent homes.</a:t>
            </a:r>
            <a:endParaRPr lang="en-US" sz="5689"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616674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348B5-E167-4174-F050-17BD68D33F6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D9C0112-A415-EE13-990C-7ECE12228A09}"/>
              </a:ext>
            </a:extLst>
          </p:cNvPr>
          <p:cNvSpPr>
            <a:spLocks noGrp="1"/>
          </p:cNvSpPr>
          <p:nvPr>
            <p:ph type="title"/>
          </p:nvPr>
        </p:nvSpPr>
        <p:spPr/>
        <p:txBody>
          <a:bodyPr/>
          <a:lstStyle/>
          <a:p>
            <a:r>
              <a:rPr lang="en-GB" dirty="0"/>
              <a:t>Where you live </a:t>
            </a:r>
          </a:p>
        </p:txBody>
      </p:sp>
      <p:sp>
        <p:nvSpPr>
          <p:cNvPr id="6" name="Text Placeholder 5">
            <a:extLst>
              <a:ext uri="{FF2B5EF4-FFF2-40B4-BE49-F238E27FC236}">
                <a16:creationId xmlns:a16="http://schemas.microsoft.com/office/drawing/2014/main" id="{EE6A6B03-0FC4-B3F7-42F2-AF67E343339C}"/>
              </a:ext>
            </a:extLst>
          </p:cNvPr>
          <p:cNvSpPr>
            <a:spLocks noGrp="1"/>
          </p:cNvSpPr>
          <p:nvPr>
            <p:ph type="body" sz="quarter" idx="10"/>
          </p:nvPr>
        </p:nvSpPr>
        <p:spPr/>
        <p:txBody>
          <a:bodyPr/>
          <a:lstStyle/>
          <a:p>
            <a:r>
              <a:rPr lang="en-GB" dirty="0"/>
              <a:t>Public </a:t>
            </a:r>
          </a:p>
        </p:txBody>
      </p:sp>
      <p:pic>
        <p:nvPicPr>
          <p:cNvPr id="2" name="Picture 1" descr="A screenshot of a computer&#10;&#10;Description automatically generated">
            <a:extLst>
              <a:ext uri="{FF2B5EF4-FFF2-40B4-BE49-F238E27FC236}">
                <a16:creationId xmlns:a16="http://schemas.microsoft.com/office/drawing/2014/main" id="{515F42BA-DB0F-5B78-A74D-298E8D5DB6EE}"/>
              </a:ext>
            </a:extLst>
          </p:cNvPr>
          <p:cNvPicPr>
            <a:picLocks noChangeAspect="1"/>
          </p:cNvPicPr>
          <p:nvPr/>
        </p:nvPicPr>
        <p:blipFill>
          <a:blip r:embed="rId2"/>
          <a:stretch>
            <a:fillRect/>
          </a:stretch>
        </p:blipFill>
        <p:spPr>
          <a:xfrm>
            <a:off x="15431067" y="790575"/>
            <a:ext cx="13385683" cy="16987659"/>
          </a:xfrm>
          <a:prstGeom prst="rect">
            <a:avLst/>
          </a:prstGeom>
          <a:ln w="12700">
            <a:solidFill>
              <a:schemeClr val="bg2">
                <a:lumMod val="90000"/>
              </a:schemeClr>
            </a:solidFill>
          </a:ln>
          <a:effectLst/>
        </p:spPr>
      </p:pic>
      <p:sp>
        <p:nvSpPr>
          <p:cNvPr id="3" name="TextBox 2">
            <a:extLst>
              <a:ext uri="{FF2B5EF4-FFF2-40B4-BE49-F238E27FC236}">
                <a16:creationId xmlns:a16="http://schemas.microsoft.com/office/drawing/2014/main" id="{2FD3AC6D-4193-EC18-321B-C517AA75CFEB}"/>
              </a:ext>
            </a:extLst>
          </p:cNvPr>
          <p:cNvSpPr txBox="1"/>
          <p:nvPr/>
        </p:nvSpPr>
        <p:spPr>
          <a:xfrm>
            <a:off x="2043622" y="5833879"/>
            <a:ext cx="10549493" cy="5581271"/>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dirty="0">
                <a:latin typeface="Roboto Light" panose="02000000000000000000" pitchFamily="2" charset="0"/>
                <a:ea typeface="Roboto Light" panose="02000000000000000000" pitchFamily="2" charset="0"/>
                <a:cs typeface="Roboto Light" panose="02000000000000000000" pitchFamily="2" charset="0"/>
              </a:rPr>
              <a:t>International applicants can add a non-UK address by using the address type drop down.</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All addresses must be written using the English alphabet.</a:t>
            </a:r>
          </a:p>
        </p:txBody>
      </p:sp>
    </p:spTree>
    <p:extLst>
      <p:ext uri="{BB962C8B-B14F-4D97-AF65-F5344CB8AC3E}">
        <p14:creationId xmlns:p14="http://schemas.microsoft.com/office/powerpoint/2010/main" val="662539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22BB3-E37E-6701-F2EB-93FDB8A8ED3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2B2FA00-B84A-9F62-9109-38C97C585361}"/>
              </a:ext>
            </a:extLst>
          </p:cNvPr>
          <p:cNvSpPr>
            <a:spLocks noGrp="1"/>
          </p:cNvSpPr>
          <p:nvPr>
            <p:ph type="title"/>
          </p:nvPr>
        </p:nvSpPr>
        <p:spPr/>
        <p:txBody>
          <a:bodyPr/>
          <a:lstStyle/>
          <a:p>
            <a:r>
              <a:rPr lang="en-GB" dirty="0"/>
              <a:t>Where you live </a:t>
            </a:r>
          </a:p>
        </p:txBody>
      </p:sp>
      <p:sp>
        <p:nvSpPr>
          <p:cNvPr id="6" name="Text Placeholder 5">
            <a:extLst>
              <a:ext uri="{FF2B5EF4-FFF2-40B4-BE49-F238E27FC236}">
                <a16:creationId xmlns:a16="http://schemas.microsoft.com/office/drawing/2014/main" id="{378A156C-19F4-0CCC-8D78-4B2A9E0BE8E1}"/>
              </a:ext>
            </a:extLst>
          </p:cNvPr>
          <p:cNvSpPr>
            <a:spLocks noGrp="1"/>
          </p:cNvSpPr>
          <p:nvPr>
            <p:ph type="body" sz="quarter" idx="10"/>
          </p:nvPr>
        </p:nvSpPr>
        <p:spPr/>
        <p:txBody>
          <a:bodyPr/>
          <a:lstStyle/>
          <a:p>
            <a:r>
              <a:rPr lang="en-GB" dirty="0"/>
              <a:t>Public </a:t>
            </a:r>
          </a:p>
        </p:txBody>
      </p:sp>
      <p:sp>
        <p:nvSpPr>
          <p:cNvPr id="2" name="TextBox 1">
            <a:extLst>
              <a:ext uri="{FF2B5EF4-FFF2-40B4-BE49-F238E27FC236}">
                <a16:creationId xmlns:a16="http://schemas.microsoft.com/office/drawing/2014/main" id="{61A3A75A-BA1B-BD62-EB4B-E0BD85773849}"/>
              </a:ext>
            </a:extLst>
          </p:cNvPr>
          <p:cNvSpPr txBox="1">
            <a:spLocks noGrp="1" noRot="1" noMove="1" noResize="1" noEditPoints="1" noAdjustHandles="1" noChangeArrowheads="1" noChangeShapeType="1"/>
          </p:cNvSpPr>
          <p:nvPr/>
        </p:nvSpPr>
        <p:spPr>
          <a:xfrm>
            <a:off x="1295589" y="4418957"/>
            <a:ext cx="12390862" cy="11709744"/>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dirty="0">
                <a:latin typeface="Roboto Light" panose="02000000000000000000" pitchFamily="2" charset="0"/>
                <a:ea typeface="Roboto Light" panose="02000000000000000000" pitchFamily="2" charset="0"/>
                <a:cs typeface="Roboto Light" panose="02000000000000000000" pitchFamily="2" charset="0"/>
              </a:rPr>
              <a:t>Until the required duration of address history is reached, you’ll see the ‘Add previous address’ option.</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Gaps in the address history will be flagged for you to fill in so that a full history is provided.</a:t>
            </a:r>
            <a:r>
              <a:rPr lang="en-US" sz="5689" dirty="0">
                <a:latin typeface="Roboto Light" panose="02000000000000000000" pitchFamily="2" charset="0"/>
                <a:ea typeface="Roboto Light" panose="02000000000000000000" pitchFamily="2" charset="0"/>
                <a:cs typeface="Roboto Light" panose="02000000000000000000" pitchFamily="2" charset="0"/>
              </a:rPr>
              <a:t>​</a:t>
            </a:r>
          </a:p>
          <a:p>
            <a:r>
              <a:rPr lang="en-GB" sz="5689" dirty="0">
                <a:latin typeface="Roboto Light" panose="02000000000000000000" pitchFamily="2" charset="0"/>
                <a:ea typeface="Roboto Light" panose="02000000000000000000" pitchFamily="2" charset="0"/>
                <a:cs typeface="Roboto Light" panose="02000000000000000000" pitchFamily="2" charset="0"/>
              </a:rPr>
              <a:t>​</a:t>
            </a:r>
          </a:p>
          <a:p>
            <a:r>
              <a:rPr lang="en-GB" sz="5689" dirty="0">
                <a:latin typeface="Roboto Light" panose="02000000000000000000" pitchFamily="2" charset="0"/>
                <a:ea typeface="Roboto Light" panose="02000000000000000000" pitchFamily="2" charset="0"/>
                <a:cs typeface="Roboto Light" panose="02000000000000000000" pitchFamily="2" charset="0"/>
              </a:rPr>
              <a:t>Overlapping addresses are allowed.</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
                <a:ea typeface="+mn-lt"/>
                <a:cs typeface="+mn-lt"/>
              </a:rPr>
              <a:t>Select       to see our help text with advice about this. </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3" name="Picture 2">
            <a:extLst>
              <a:ext uri="{FF2B5EF4-FFF2-40B4-BE49-F238E27FC236}">
                <a16:creationId xmlns:a16="http://schemas.microsoft.com/office/drawing/2014/main" id="{E7034F1D-027D-72A3-592A-3CBFAE8CEB54}"/>
              </a:ext>
            </a:extLst>
          </p:cNvPr>
          <p:cNvPicPr>
            <a:picLocks noGrp="1" noRot="1" noChangeAspect="1" noMove="1" noResize="1" noEditPoints="1" noAdjustHandles="1" noChangeArrowheads="1" noChangeShapeType="1" noCrop="1"/>
          </p:cNvPicPr>
          <p:nvPr/>
        </p:nvPicPr>
        <p:blipFill rotWithShape="1">
          <a:blip r:embed="rId2"/>
          <a:srcRect l="89398" t="93542" r="6569" b="-208"/>
          <a:stretch/>
        </p:blipFill>
        <p:spPr>
          <a:xfrm>
            <a:off x="3755184" y="13226806"/>
            <a:ext cx="850965" cy="1020988"/>
          </a:xfrm>
          <a:prstGeom prst="rect">
            <a:avLst/>
          </a:prstGeom>
        </p:spPr>
      </p:pic>
      <p:grpSp>
        <p:nvGrpSpPr>
          <p:cNvPr id="7" name="Group 6">
            <a:extLst>
              <a:ext uri="{FF2B5EF4-FFF2-40B4-BE49-F238E27FC236}">
                <a16:creationId xmlns:a16="http://schemas.microsoft.com/office/drawing/2014/main" id="{C633E404-4452-EFEA-1F11-6838B47776CB}"/>
              </a:ext>
            </a:extLst>
          </p:cNvPr>
          <p:cNvGrpSpPr/>
          <p:nvPr/>
        </p:nvGrpSpPr>
        <p:grpSpPr>
          <a:xfrm>
            <a:off x="15494935" y="3073323"/>
            <a:ext cx="15471460" cy="13298291"/>
            <a:chOff x="220652" y="382219"/>
            <a:chExt cx="4923198" cy="4421555"/>
          </a:xfrm>
        </p:grpSpPr>
        <p:pic>
          <p:nvPicPr>
            <p:cNvPr id="4" name="Picture 3" descr="A screenshot of a email&#10;&#10;Description automatically generated">
              <a:extLst>
                <a:ext uri="{FF2B5EF4-FFF2-40B4-BE49-F238E27FC236}">
                  <a16:creationId xmlns:a16="http://schemas.microsoft.com/office/drawing/2014/main" id="{AD08F571-A289-E599-2042-B4B2F1C71321}"/>
                </a:ext>
              </a:extLst>
            </p:cNvPr>
            <p:cNvPicPr/>
            <p:nvPr/>
          </p:nvPicPr>
          <p:blipFill>
            <a:blip r:embed="rId3"/>
            <a:srcRect t="27203" b="-3"/>
            <a:stretch/>
          </p:blipFill>
          <p:spPr>
            <a:xfrm>
              <a:off x="220653" y="1510565"/>
              <a:ext cx="4923197" cy="3293209"/>
            </a:xfrm>
            <a:prstGeom prst="rect">
              <a:avLst/>
            </a:prstGeom>
            <a:ln w="12700">
              <a:solidFill>
                <a:schemeClr val="bg2">
                  <a:lumMod val="90000"/>
                </a:schemeClr>
              </a:solidFill>
            </a:ln>
            <a:effectLst/>
          </p:spPr>
        </p:pic>
        <p:pic>
          <p:nvPicPr>
            <p:cNvPr id="8" name="Picture 7" descr="A screenshot of a computer&#10;&#10;AI-generated content may be incorrect.">
              <a:extLst>
                <a:ext uri="{FF2B5EF4-FFF2-40B4-BE49-F238E27FC236}">
                  <a16:creationId xmlns:a16="http://schemas.microsoft.com/office/drawing/2014/main" id="{EEA6B419-3D13-AC0D-A747-2ABCADA8A6DA}"/>
                </a:ext>
              </a:extLst>
            </p:cNvPr>
            <p:cNvPicPr/>
            <p:nvPr/>
          </p:nvPicPr>
          <p:blipFill>
            <a:blip r:embed="rId4"/>
            <a:srcRect l="4693" t="2550" r="8445" b="82983"/>
            <a:stretch/>
          </p:blipFill>
          <p:spPr>
            <a:xfrm>
              <a:off x="220652" y="382219"/>
              <a:ext cx="4923197" cy="1252906"/>
            </a:xfrm>
            <a:prstGeom prst="rect">
              <a:avLst/>
            </a:prstGeom>
            <a:ln w="12700">
              <a:solidFill>
                <a:schemeClr val="bg2">
                  <a:lumMod val="90000"/>
                </a:schemeClr>
              </a:solidFill>
            </a:ln>
            <a:effectLst/>
          </p:spPr>
        </p:pic>
      </p:grpSp>
    </p:spTree>
    <p:extLst>
      <p:ext uri="{BB962C8B-B14F-4D97-AF65-F5344CB8AC3E}">
        <p14:creationId xmlns:p14="http://schemas.microsoft.com/office/powerpoint/2010/main" val="537186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B1B21F94-16FE-EA4F-285D-69B4D7D590E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A046068-2F56-A312-FB41-97E41EEB08AB}"/>
              </a:ext>
            </a:extLst>
          </p:cNvPr>
          <p:cNvSpPr>
            <a:spLocks noGrp="1"/>
          </p:cNvSpPr>
          <p:nvPr>
            <p:ph type="title"/>
          </p:nvPr>
        </p:nvSpPr>
        <p:spPr/>
        <p:txBody>
          <a:bodyPr/>
          <a:lstStyle/>
          <a:p>
            <a:r>
              <a:rPr lang="en-GB" dirty="0"/>
              <a:t>Where you live </a:t>
            </a:r>
          </a:p>
        </p:txBody>
      </p:sp>
      <p:sp>
        <p:nvSpPr>
          <p:cNvPr id="6" name="Text Placeholder 5">
            <a:extLst>
              <a:ext uri="{FF2B5EF4-FFF2-40B4-BE49-F238E27FC236}">
                <a16:creationId xmlns:a16="http://schemas.microsoft.com/office/drawing/2014/main" id="{CAF54A1F-39BE-1FA2-4AB7-6E6A1359A160}"/>
              </a:ext>
            </a:extLst>
          </p:cNvPr>
          <p:cNvSpPr>
            <a:spLocks noGrp="1"/>
          </p:cNvSpPr>
          <p:nvPr>
            <p:ph type="body" sz="quarter" idx="10"/>
          </p:nvPr>
        </p:nvSpPr>
        <p:spPr/>
        <p:txBody>
          <a:bodyPr/>
          <a:lstStyle/>
          <a:p>
            <a:r>
              <a:rPr lang="en-GB" dirty="0"/>
              <a:t>Public </a:t>
            </a:r>
          </a:p>
        </p:txBody>
      </p:sp>
      <p:pic>
        <p:nvPicPr>
          <p:cNvPr id="2" name="Picture 1" descr="A white rectangular sign with black text&#10;&#10;Description automatically generated">
            <a:extLst>
              <a:ext uri="{FF2B5EF4-FFF2-40B4-BE49-F238E27FC236}">
                <a16:creationId xmlns:a16="http://schemas.microsoft.com/office/drawing/2014/main" id="{36D5206B-D162-A7E0-CF3E-BE4748C83685}"/>
              </a:ext>
            </a:extLst>
          </p:cNvPr>
          <p:cNvPicPr/>
          <p:nvPr/>
        </p:nvPicPr>
        <p:blipFill rotWithShape="1">
          <a:blip r:embed="rId3"/>
          <a:srcRect l="2495" t="13043" r="2287" b="10869"/>
          <a:stretch/>
        </p:blipFill>
        <p:spPr>
          <a:xfrm>
            <a:off x="16255999" y="1383042"/>
            <a:ext cx="13842095" cy="2064769"/>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29AA43B0-D50D-372A-14C9-63400CBCE161}"/>
              </a:ext>
            </a:extLst>
          </p:cNvPr>
          <p:cNvSpPr txBox="1">
            <a:spLocks noGrp="1" noRot="1" noMove="1" noResize="1" noEditPoints="1" noAdjustHandles="1" noChangeArrowheads="1" noChangeShapeType="1"/>
          </p:cNvSpPr>
          <p:nvPr/>
        </p:nvSpPr>
        <p:spPr>
          <a:xfrm>
            <a:off x="1545605" y="3965360"/>
            <a:ext cx="13344260" cy="12585240"/>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dirty="0">
                <a:latin typeface="Roboto Light" panose="02000000000000000000" pitchFamily="2" charset="0"/>
                <a:ea typeface="Roboto Light" panose="02000000000000000000" pitchFamily="2" charset="0"/>
                <a:cs typeface="Roboto Light" panose="02000000000000000000" pitchFamily="2" charset="0"/>
              </a:rPr>
              <a:t>Once you’ve added addresses to cover the required date range, you’ll need to confirm your home address.</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This can be selected from the list of addresses you entered, or a new one can be added.</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You need to select your area of permanent residence and residential category. </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US" sz="5689" dirty="0">
                <a:latin typeface="Roboto Light "/>
                <a:ea typeface="+mn-lt"/>
                <a:cs typeface="+mn-lt"/>
              </a:rPr>
              <a:t>Remember to </a:t>
            </a:r>
            <a:r>
              <a:rPr lang="en-GB" sz="5689" dirty="0">
                <a:latin typeface="Roboto Light "/>
                <a:ea typeface="+mn-lt"/>
                <a:cs typeface="+mn-lt"/>
              </a:rPr>
              <a:t>use our help text      . . </a:t>
            </a:r>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9" name="Picture 8" descr="A screenshot of a computer screen&#10;&#10;Description automatically generated">
            <a:extLst>
              <a:ext uri="{FF2B5EF4-FFF2-40B4-BE49-F238E27FC236}">
                <a16:creationId xmlns:a16="http://schemas.microsoft.com/office/drawing/2014/main" id="{9F578CFE-1932-54EC-224E-A098E2DDE540}"/>
              </a:ext>
            </a:extLst>
          </p:cNvPr>
          <p:cNvPicPr/>
          <p:nvPr/>
        </p:nvPicPr>
        <p:blipFill>
          <a:blip r:embed="rId4"/>
          <a:stretch>
            <a:fillRect/>
          </a:stretch>
        </p:blipFill>
        <p:spPr>
          <a:xfrm>
            <a:off x="16256000" y="3807197"/>
            <a:ext cx="13842094" cy="13557252"/>
          </a:xfrm>
          <a:prstGeom prst="rect">
            <a:avLst/>
          </a:prstGeom>
          <a:ln w="12700">
            <a:solidFill>
              <a:schemeClr val="bg2">
                <a:lumMod val="90000"/>
              </a:schemeClr>
            </a:solidFill>
          </a:ln>
          <a:effectLst/>
        </p:spPr>
      </p:pic>
      <p:pic>
        <p:nvPicPr>
          <p:cNvPr id="4" name="Picture 3">
            <a:extLst>
              <a:ext uri="{FF2B5EF4-FFF2-40B4-BE49-F238E27FC236}">
                <a16:creationId xmlns:a16="http://schemas.microsoft.com/office/drawing/2014/main" id="{F73034AB-87F4-214F-C1BA-C26E84E53ABA}"/>
              </a:ext>
            </a:extLst>
          </p:cNvPr>
          <p:cNvPicPr>
            <a:picLocks noGrp="1" noRot="1" noChangeAspect="1" noMove="1" noResize="1" noEditPoints="1" noAdjustHandles="1" noChangeArrowheads="1" noChangeShapeType="1" noCrop="1"/>
          </p:cNvPicPr>
          <p:nvPr/>
        </p:nvPicPr>
        <p:blipFill rotWithShape="1">
          <a:blip r:embed="rId5"/>
          <a:srcRect l="89398" t="93542" r="6569" b="-208"/>
          <a:stretch/>
        </p:blipFill>
        <p:spPr>
          <a:xfrm>
            <a:off x="11761036" y="14510898"/>
            <a:ext cx="842489" cy="951534"/>
          </a:xfrm>
          <a:prstGeom prst="rect">
            <a:avLst/>
          </a:prstGeom>
        </p:spPr>
      </p:pic>
    </p:spTree>
    <p:extLst>
      <p:ext uri="{BB962C8B-B14F-4D97-AF65-F5344CB8AC3E}">
        <p14:creationId xmlns:p14="http://schemas.microsoft.com/office/powerpoint/2010/main" val="2322668905"/>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9EFC65-C60D-493E-B9CE-57C0A3345915}"/>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24 September 2025</a:t>
            </a:fld>
            <a:endParaRPr lang="en-US"/>
          </a:p>
        </p:txBody>
      </p:sp>
      <p:sp>
        <p:nvSpPr>
          <p:cNvPr id="7" name="Text Placeholder 6">
            <a:extLst>
              <a:ext uri="{FF2B5EF4-FFF2-40B4-BE49-F238E27FC236}">
                <a16:creationId xmlns:a16="http://schemas.microsoft.com/office/drawing/2014/main" id="{7797CAA9-1F58-BF31-BFB1-C45B6AC31F0A}"/>
              </a:ext>
            </a:extLst>
          </p:cNvPr>
          <p:cNvSpPr>
            <a:spLocks noGrp="1"/>
          </p:cNvSpPr>
          <p:nvPr>
            <p:ph type="body" sz="quarter" idx="10"/>
          </p:nvPr>
        </p:nvSpPr>
        <p:spPr/>
        <p:txBody>
          <a:bodyPr/>
          <a:lstStyle/>
          <a:p>
            <a:r>
              <a:rPr lang="en-GB" dirty="0"/>
              <a:t>Public </a:t>
            </a:r>
          </a:p>
        </p:txBody>
      </p:sp>
      <p:sp>
        <p:nvSpPr>
          <p:cNvPr id="5" name="Title 4">
            <a:extLst>
              <a:ext uri="{FF2B5EF4-FFF2-40B4-BE49-F238E27FC236}">
                <a16:creationId xmlns:a16="http://schemas.microsoft.com/office/drawing/2014/main" id="{1A939626-E933-4731-B084-1D8D58175D12}"/>
              </a:ext>
            </a:extLst>
          </p:cNvPr>
          <p:cNvSpPr>
            <a:spLocks noGrp="1"/>
          </p:cNvSpPr>
          <p:nvPr>
            <p:ph type="ctrTitle"/>
          </p:nvPr>
        </p:nvSpPr>
        <p:spPr>
          <a:xfrm>
            <a:off x="4063999" y="6746252"/>
            <a:ext cx="24384000" cy="2397749"/>
          </a:xfrm>
        </p:spPr>
        <p:txBody>
          <a:bodyPr/>
          <a:lstStyle/>
          <a:p>
            <a:r>
              <a:rPr lang="en-GB" dirty="0">
                <a:latin typeface="Apricus Black" pitchFamily="50" charset="0"/>
              </a:rPr>
              <a:t>Contact details</a:t>
            </a:r>
          </a:p>
        </p:txBody>
      </p:sp>
      <p:sp>
        <p:nvSpPr>
          <p:cNvPr id="3" name="Slide Number Placeholder 2">
            <a:extLst>
              <a:ext uri="{FF2B5EF4-FFF2-40B4-BE49-F238E27FC236}">
                <a16:creationId xmlns:a16="http://schemas.microsoft.com/office/drawing/2014/main" id="{FB0B16E4-001A-4B0D-9961-CE487A521386}"/>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39</a:t>
            </a:fld>
            <a:endParaRPr lang="en-US"/>
          </a:p>
        </p:txBody>
      </p:sp>
      <p:sp>
        <p:nvSpPr>
          <p:cNvPr id="4" name="Footer Placeholder 3">
            <a:extLst>
              <a:ext uri="{FF2B5EF4-FFF2-40B4-BE49-F238E27FC236}">
                <a16:creationId xmlns:a16="http://schemas.microsoft.com/office/drawing/2014/main" id="{4C73F711-B315-4D6C-B820-6ED2C15F361F}"/>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Security marking: </a:t>
            </a:r>
            <a:r>
              <a:rPr lang="en-US" b="1" dirty="0"/>
              <a:t>PUBLIC/INTERNAL USE ONLY/CONFIDENTIAL</a:t>
            </a:r>
          </a:p>
        </p:txBody>
      </p:sp>
    </p:spTree>
    <p:custDataLst>
      <p:tags r:id="rId1"/>
    </p:custDataLst>
    <p:extLst>
      <p:ext uri="{BB962C8B-B14F-4D97-AF65-F5344CB8AC3E}">
        <p14:creationId xmlns:p14="http://schemas.microsoft.com/office/powerpoint/2010/main" val="1259083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F758F43-F0C0-4947-8499-8258830C3744}"/>
              </a:ext>
            </a:extLst>
          </p:cNvPr>
          <p:cNvSpPr>
            <a:spLocks noGrp="1"/>
          </p:cNvSpPr>
          <p:nvPr>
            <p:ph type="title"/>
          </p:nvPr>
        </p:nvSpPr>
        <p:spPr>
          <a:xfrm>
            <a:off x="1794065" y="1790257"/>
            <a:ext cx="30156770" cy="2064769"/>
          </a:xfrm>
        </p:spPr>
        <p:txBody>
          <a:bodyPr/>
          <a:lstStyle/>
          <a:p>
            <a:r>
              <a:rPr lang="en-GB" sz="11378" dirty="0">
                <a:latin typeface="Apricus Black" pitchFamily="50" charset="0"/>
              </a:rPr>
              <a:t>Registering for an account</a:t>
            </a:r>
            <a:br>
              <a:rPr lang="en-US" sz="12800" dirty="0"/>
            </a:br>
            <a:endParaRPr lang="en-GB" dirty="0"/>
          </a:p>
        </p:txBody>
      </p:sp>
      <p:sp>
        <p:nvSpPr>
          <p:cNvPr id="13" name="Content Placeholder 12">
            <a:extLst>
              <a:ext uri="{FF2B5EF4-FFF2-40B4-BE49-F238E27FC236}">
                <a16:creationId xmlns:a16="http://schemas.microsoft.com/office/drawing/2014/main" id="{B0652117-CBD3-414E-A725-44BBC7EFEA46}"/>
              </a:ext>
            </a:extLst>
          </p:cNvPr>
          <p:cNvSpPr>
            <a:spLocks noGrp="1"/>
          </p:cNvSpPr>
          <p:nvPr>
            <p:ph type="body" sz="quarter" idx="10"/>
          </p:nvPr>
        </p:nvSpPr>
        <p:spPr>
          <a:xfrm>
            <a:off x="1794065" y="3952702"/>
            <a:ext cx="15326845" cy="804862"/>
          </a:xfrm>
        </p:spPr>
        <p:txBody>
          <a:bodyPr/>
          <a:lstStyle/>
          <a:p>
            <a:pPr defTabSz="3251241">
              <a:defRPr sz="1800" b="0" i="0" u="none" strike="noStrike" kern="0" cap="none" spc="0" baseline="0">
                <a:solidFill>
                  <a:srgbClr val="000000"/>
                </a:solidFill>
                <a:uFillTx/>
              </a:defRPr>
            </a:pPr>
            <a:endParaRPr lang="en-GB" sz="6400" b="1" dirty="0">
              <a:cs typeface="Calibri"/>
            </a:endParaRPr>
          </a:p>
          <a:p>
            <a:pPr marL="0" indent="0" defTabSz="3251241">
              <a:buNone/>
              <a:defRPr sz="1800" b="0" i="0" u="none" strike="noStrike" kern="0" cap="none" spc="0" baseline="0">
                <a:solidFill>
                  <a:srgbClr val="000000"/>
                </a:solidFill>
                <a:uFillTx/>
              </a:defRPr>
            </a:pPr>
            <a:r>
              <a:rPr lang="en-GB" sz="5689" dirty="0">
                <a:latin typeface="Roboto Light "/>
              </a:rPr>
              <a:t>Head to </a:t>
            </a:r>
            <a:r>
              <a:rPr lang="en-GB" sz="5689" dirty="0">
                <a:latin typeface="Roboto Light "/>
                <a:hlinkClick r:id="rId4"/>
              </a:rPr>
              <a:t>ucas.com </a:t>
            </a:r>
            <a:r>
              <a:rPr lang="en-GB" sz="5689" dirty="0">
                <a:latin typeface="Roboto Light "/>
              </a:rPr>
              <a:t>and select </a:t>
            </a:r>
            <a:r>
              <a:rPr lang="en-GB" sz="5689" b="1" dirty="0">
                <a:solidFill>
                  <a:srgbClr val="FF0000"/>
                </a:solidFill>
                <a:latin typeface="Roboto Light "/>
              </a:rPr>
              <a:t>Sign in. </a:t>
            </a:r>
            <a:endParaRPr lang="en-GB" sz="5689" dirty="0">
              <a:solidFill>
                <a:srgbClr val="FF0000"/>
              </a:solidFill>
              <a:latin typeface="Roboto Light "/>
            </a:endParaRPr>
          </a:p>
          <a:p>
            <a:endParaRPr lang="en-GB" dirty="0"/>
          </a:p>
        </p:txBody>
      </p:sp>
      <p:grpSp>
        <p:nvGrpSpPr>
          <p:cNvPr id="2" name="Group 1">
            <a:extLst>
              <a:ext uri="{FF2B5EF4-FFF2-40B4-BE49-F238E27FC236}">
                <a16:creationId xmlns:a16="http://schemas.microsoft.com/office/drawing/2014/main" id="{AF6E12D5-5A8D-C30C-3F8F-32A0F7DE4CC6}"/>
              </a:ext>
            </a:extLst>
          </p:cNvPr>
          <p:cNvGrpSpPr>
            <a:grpSpLocks/>
          </p:cNvGrpSpPr>
          <p:nvPr/>
        </p:nvGrpSpPr>
        <p:grpSpPr>
          <a:xfrm>
            <a:off x="2459365" y="6329254"/>
            <a:ext cx="27074649" cy="10067196"/>
            <a:chOff x="691696" y="1780102"/>
            <a:chExt cx="7614745" cy="2831399"/>
          </a:xfrm>
        </p:grpSpPr>
        <p:pic>
          <p:nvPicPr>
            <p:cNvPr id="7" name="Picture 6">
              <a:extLst>
                <a:ext uri="{FF2B5EF4-FFF2-40B4-BE49-F238E27FC236}">
                  <a16:creationId xmlns:a16="http://schemas.microsoft.com/office/drawing/2014/main" id="{92739E97-4522-471D-94C9-2C3F3B6BE31A}"/>
                </a:ext>
              </a:extLst>
            </p:cNvPr>
            <p:cNvPicPr>
              <a:picLocks noChangeAspect="1"/>
            </p:cNvPicPr>
            <p:nvPr/>
          </p:nvPicPr>
          <p:blipFill>
            <a:blip r:embed="rId5"/>
            <a:stretch>
              <a:fillRect/>
            </a:stretch>
          </p:blipFill>
          <p:spPr>
            <a:xfrm>
              <a:off x="691696" y="1780102"/>
              <a:ext cx="7614745" cy="2831399"/>
            </a:xfrm>
            <a:prstGeom prst="rect">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28D2F02D-8971-43C2-BC75-28437FE9D472}"/>
                </a:ext>
              </a:extLst>
            </p:cNvPr>
            <p:cNvSpPr>
              <a:spLocks/>
            </p:cNvSpPr>
            <p:nvPr/>
          </p:nvSpPr>
          <p:spPr>
            <a:xfrm>
              <a:off x="7511022" y="1863140"/>
              <a:ext cx="771770" cy="330411"/>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7" b="1"/>
            </a:p>
          </p:txBody>
        </p:sp>
      </p:grpSp>
      <p:sp>
        <p:nvSpPr>
          <p:cNvPr id="4" name="Text Placeholder 2">
            <a:extLst>
              <a:ext uri="{FF2B5EF4-FFF2-40B4-BE49-F238E27FC236}">
                <a16:creationId xmlns:a16="http://schemas.microsoft.com/office/drawing/2014/main" id="{0F0E5782-4C50-1BAC-5F08-D116E6A7FFE8}"/>
              </a:ext>
            </a:extLst>
          </p:cNvPr>
          <p:cNvSpPr txBox="1">
            <a:spLocks/>
          </p:cNvSpPr>
          <p:nvPr/>
        </p:nvSpPr>
        <p:spPr>
          <a:xfrm>
            <a:off x="809625" y="17657763"/>
            <a:ext cx="5542714" cy="498475"/>
          </a:xfrm>
          <a:prstGeom prst="rect">
            <a:avLst/>
          </a:prstGeom>
        </p:spPr>
        <p:txBody>
          <a:bodyPr vert="horz" lIns="251999" tIns="72000" rIns="91440" bIns="45720" rtlCol="0" anchor="ctr" anchorCtr="0">
            <a:noAutofit/>
          </a:bodyPr>
          <a:lstStyle>
            <a:lvl1pPr marL="0" indent="0" algn="l" defTabSz="2438430" rtl="0" eaLnBrk="1" latinLnBrk="0" hangingPunct="1">
              <a:lnSpc>
                <a:spcPct val="90000"/>
              </a:lnSpc>
              <a:spcBef>
                <a:spcPts val="2667"/>
              </a:spcBef>
              <a:buFontTx/>
              <a:buNone/>
              <a:defRPr sz="2800" b="0" i="0" kern="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vl2pPr marL="1219215"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2438430"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3pPr>
            <a:lvl4pPr marL="3657645"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4pPr>
            <a:lvl5pPr marL="4876861"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r>
              <a:rPr lang="en-GB" dirty="0"/>
              <a:t>Public </a:t>
            </a:r>
          </a:p>
        </p:txBody>
      </p:sp>
    </p:spTree>
    <p:custDataLst>
      <p:tags r:id="rId1"/>
    </p:custDataLst>
    <p:extLst>
      <p:ext uri="{BB962C8B-B14F-4D97-AF65-F5344CB8AC3E}">
        <p14:creationId xmlns:p14="http://schemas.microsoft.com/office/powerpoint/2010/main" val="2042770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C327B9-F55A-5AEA-358C-E2399AD47553}"/>
              </a:ext>
            </a:extLst>
          </p:cNvPr>
          <p:cNvSpPr>
            <a:spLocks noGrp="1"/>
          </p:cNvSpPr>
          <p:nvPr>
            <p:ph type="title"/>
          </p:nvPr>
        </p:nvSpPr>
        <p:spPr/>
        <p:txBody>
          <a:bodyPr/>
          <a:lstStyle/>
          <a:p>
            <a:r>
              <a:rPr lang="en-GB" dirty="0"/>
              <a:t>CONTACT DETAILS </a:t>
            </a:r>
          </a:p>
        </p:txBody>
      </p:sp>
      <p:sp>
        <p:nvSpPr>
          <p:cNvPr id="6" name="Text Placeholder 5">
            <a:extLst>
              <a:ext uri="{FF2B5EF4-FFF2-40B4-BE49-F238E27FC236}">
                <a16:creationId xmlns:a16="http://schemas.microsoft.com/office/drawing/2014/main" id="{5A11C3B6-4125-108E-B6F6-41335E3889B8}"/>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2056593" y="5136305"/>
            <a:ext cx="12157774" cy="9520811"/>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4978" dirty="0">
                <a:latin typeface="Roboto Light "/>
                <a:cs typeface="Calibri"/>
              </a:rPr>
              <a:t>Your email will be used by both UCAS and your university and college choices. </a:t>
            </a:r>
          </a:p>
          <a:p>
            <a:pPr defTabSz="3251241">
              <a:defRPr sz="1800" b="0" i="0" u="none" strike="noStrike" kern="0" cap="none" spc="0" baseline="0">
                <a:solidFill>
                  <a:srgbClr val="000000"/>
                </a:solidFill>
                <a:uFillTx/>
              </a:defRPr>
            </a:pPr>
            <a:endParaRPr lang="en-GB" sz="4978" dirty="0">
              <a:latin typeface="Roboto Light "/>
              <a:cs typeface="Calibri"/>
            </a:endParaRPr>
          </a:p>
          <a:p>
            <a:pPr defTabSz="3251241">
              <a:defRPr sz="1800" b="0" i="0" u="none" strike="noStrike" kern="0" cap="none" spc="0" baseline="0">
                <a:solidFill>
                  <a:srgbClr val="000000"/>
                </a:solidFill>
                <a:uFillTx/>
              </a:defRPr>
            </a:pPr>
            <a:r>
              <a:rPr lang="en-GB" sz="4978" dirty="0">
                <a:latin typeface="Roboto Light "/>
                <a:cs typeface="Calibri"/>
              </a:rPr>
              <a:t>If you're using a school or college email address, make sure you can always access it, so you don’t miss anything important. </a:t>
            </a:r>
          </a:p>
          <a:p>
            <a:pPr defTabSz="3251241">
              <a:defRPr sz="1800" b="0" i="0" u="none" strike="noStrike" kern="0" cap="none" spc="0" baseline="0">
                <a:solidFill>
                  <a:srgbClr val="000000"/>
                </a:solidFill>
                <a:uFillTx/>
              </a:defRPr>
            </a:pPr>
            <a:endParaRPr lang="en-GB" sz="4978" b="1" dirty="0">
              <a:latin typeface="Roboto Light "/>
              <a:cs typeface="Calibri"/>
            </a:endParaRPr>
          </a:p>
          <a:p>
            <a:pPr defTabSz="3251241">
              <a:defRPr sz="1800" b="0" i="0" u="none" strike="noStrike" kern="0" cap="none" spc="0" baseline="0">
                <a:solidFill>
                  <a:srgbClr val="000000"/>
                </a:solidFill>
                <a:uFillTx/>
              </a:defRPr>
            </a:pPr>
            <a:r>
              <a:rPr lang="en-GB" sz="4978" b="1" dirty="0">
                <a:latin typeface="Roboto Light "/>
                <a:cs typeface="Calibri"/>
              </a:rPr>
              <a:t>We would advise using a personal email address, which can be updated in the Hub preferences.</a:t>
            </a:r>
          </a:p>
          <a:p>
            <a:pPr defTabSz="3251241">
              <a:defRPr sz="1800" b="0" i="0" u="none" strike="noStrike" kern="0" cap="none" spc="0" baseline="0">
                <a:solidFill>
                  <a:srgbClr val="000000"/>
                </a:solidFill>
                <a:uFillTx/>
              </a:defRPr>
            </a:pPr>
            <a:endParaRPr lang="en-GB" sz="4978" dirty="0">
              <a:latin typeface="Roboto Light "/>
              <a:cs typeface="Calibri"/>
            </a:endParaRPr>
          </a:p>
        </p:txBody>
      </p:sp>
      <p:pic>
        <p:nvPicPr>
          <p:cNvPr id="7" name="Picture 6" descr="A screenshot of a computer&#10;&#10;Description automatically generated">
            <a:extLst>
              <a:ext uri="{FF2B5EF4-FFF2-40B4-BE49-F238E27FC236}">
                <a16:creationId xmlns:a16="http://schemas.microsoft.com/office/drawing/2014/main" id="{8C267ED9-AAD5-A329-F5C8-CA1B89A97DBF}"/>
              </a:ext>
            </a:extLst>
          </p:cNvPr>
          <p:cNvPicPr>
            <a:picLocks noChangeAspect="1"/>
          </p:cNvPicPr>
          <p:nvPr/>
        </p:nvPicPr>
        <p:blipFill>
          <a:blip r:embed="rId2"/>
          <a:stretch>
            <a:fillRect/>
          </a:stretch>
        </p:blipFill>
        <p:spPr>
          <a:xfrm>
            <a:off x="15419888" y="284185"/>
            <a:ext cx="12157778" cy="17288676"/>
          </a:xfrm>
          <a:prstGeom prst="rect">
            <a:avLst/>
          </a:prstGeom>
          <a:ln w="12700">
            <a:solidFill>
              <a:schemeClr val="bg2">
                <a:lumMod val="90000"/>
              </a:schemeClr>
            </a:solidFill>
          </a:ln>
          <a:effectLst/>
        </p:spPr>
      </p:pic>
    </p:spTree>
    <p:extLst>
      <p:ext uri="{BB962C8B-B14F-4D97-AF65-F5344CB8AC3E}">
        <p14:creationId xmlns:p14="http://schemas.microsoft.com/office/powerpoint/2010/main" val="2532569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D8616-63BF-CDF4-5071-8253E92BC7E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0F3301D-ECDB-18A7-D647-FB9F63B5BBC0}"/>
              </a:ext>
            </a:extLst>
          </p:cNvPr>
          <p:cNvSpPr>
            <a:spLocks noGrp="1"/>
          </p:cNvSpPr>
          <p:nvPr>
            <p:ph type="title"/>
          </p:nvPr>
        </p:nvSpPr>
        <p:spPr/>
        <p:txBody>
          <a:bodyPr/>
          <a:lstStyle/>
          <a:p>
            <a:r>
              <a:rPr lang="en-GB" dirty="0"/>
              <a:t>CONTACT DETAILS </a:t>
            </a:r>
          </a:p>
        </p:txBody>
      </p:sp>
      <p:sp>
        <p:nvSpPr>
          <p:cNvPr id="6" name="Text Placeholder 5">
            <a:extLst>
              <a:ext uri="{FF2B5EF4-FFF2-40B4-BE49-F238E27FC236}">
                <a16:creationId xmlns:a16="http://schemas.microsoft.com/office/drawing/2014/main" id="{DA29D0AB-9BD0-9160-1190-D5EE1AE213D6}"/>
              </a:ext>
            </a:extLst>
          </p:cNvPr>
          <p:cNvSpPr>
            <a:spLocks noGrp="1"/>
          </p:cNvSpPr>
          <p:nvPr>
            <p:ph type="body" sz="quarter" idx="10"/>
          </p:nvPr>
        </p:nvSpPr>
        <p:spPr/>
        <p:txBody>
          <a:bodyPr/>
          <a:lstStyle/>
          <a:p>
            <a:r>
              <a:rPr lang="en-GB" dirty="0"/>
              <a:t>Public </a:t>
            </a:r>
          </a:p>
        </p:txBody>
      </p:sp>
      <p:sp>
        <p:nvSpPr>
          <p:cNvPr id="2" name="TextBox 1">
            <a:extLst>
              <a:ext uri="{FF2B5EF4-FFF2-40B4-BE49-F238E27FC236}">
                <a16:creationId xmlns:a16="http://schemas.microsoft.com/office/drawing/2014/main" id="{B38244D1-C9D8-6714-F80F-6BF7E9328F28}"/>
              </a:ext>
            </a:extLst>
          </p:cNvPr>
          <p:cNvSpPr txBox="1"/>
          <p:nvPr/>
        </p:nvSpPr>
        <p:spPr>
          <a:xfrm>
            <a:off x="1768645" y="5028431"/>
            <a:ext cx="13679577" cy="10064294"/>
          </a:xfrm>
          <a:prstGeom prst="rect">
            <a:avLst/>
          </a:prstGeom>
          <a:noFill/>
        </p:spPr>
        <p:txBody>
          <a:bodyPr wrap="square">
            <a:spAutoFit/>
          </a:bodyPr>
          <a:lstStyle/>
          <a:p>
            <a:pPr defTabSz="3251241">
              <a:defRPr sz="1800" b="0" i="0" u="none" strike="noStrike" kern="0" cap="none" spc="0" baseline="0">
                <a:solidFill>
                  <a:srgbClr val="000000"/>
                </a:solidFill>
                <a:uFillTx/>
              </a:defRPr>
            </a:pPr>
            <a:r>
              <a:rPr lang="en-GB" sz="5400" dirty="0">
                <a:latin typeface="Roboto Light "/>
                <a:ea typeface="+mn-lt"/>
                <a:cs typeface="+mn-lt"/>
              </a:rPr>
              <a:t>If you want someone else to be able to act, or speak on your behalf e.g. a parent, relative, or guardian you need to enter their details. This is called nominated access. </a:t>
            </a:r>
          </a:p>
          <a:p>
            <a:pPr defTabSz="3251241">
              <a:defRPr sz="1800" b="0" i="0" u="none" strike="noStrike" kern="0" cap="none" spc="0" baseline="0">
                <a:solidFill>
                  <a:srgbClr val="000000"/>
                </a:solidFill>
                <a:uFillTx/>
              </a:defRPr>
            </a:pPr>
            <a:endParaRPr lang="en-GB" sz="5400" dirty="0">
              <a:latin typeface="Roboto Light "/>
              <a:ea typeface="+mn-lt"/>
              <a:cs typeface="+mn-lt"/>
            </a:endParaRPr>
          </a:p>
          <a:p>
            <a:pPr defTabSz="3251241">
              <a:defRPr sz="1800" b="0" i="0" u="none" strike="noStrike" kern="0" cap="none" spc="0" baseline="0">
                <a:solidFill>
                  <a:srgbClr val="000000"/>
                </a:solidFill>
                <a:uFillTx/>
              </a:defRPr>
            </a:pPr>
            <a:r>
              <a:rPr lang="en-GB" sz="5400" dirty="0">
                <a:latin typeface="Roboto Light "/>
                <a:ea typeface="+mn-lt"/>
                <a:cs typeface="+mn-lt"/>
              </a:rPr>
              <a:t>If you are using an agent; you can choose to enter their details.</a:t>
            </a:r>
          </a:p>
          <a:p>
            <a:pPr defTabSz="3251241">
              <a:defRPr sz="1800" b="0" i="0" u="none" strike="noStrike" kern="0" cap="none" spc="0" baseline="0">
                <a:solidFill>
                  <a:srgbClr val="000000"/>
                </a:solidFill>
                <a:uFillTx/>
              </a:defRPr>
            </a:pPr>
            <a:endParaRPr lang="en-GB" sz="5400" dirty="0">
              <a:latin typeface="Roboto Light "/>
              <a:ea typeface="+mn-lt"/>
              <a:cs typeface="+mn-lt"/>
            </a:endParaRPr>
          </a:p>
          <a:p>
            <a:pPr defTabSz="3251241">
              <a:defRPr sz="1800" b="0" i="0" u="none" strike="noStrike" kern="0" cap="none" spc="0" baseline="0">
                <a:solidFill>
                  <a:srgbClr val="000000"/>
                </a:solidFill>
                <a:uFillTx/>
              </a:defRPr>
            </a:pPr>
            <a:r>
              <a:rPr lang="en-GB" sz="5400" dirty="0">
                <a:latin typeface="Roboto Light "/>
                <a:ea typeface="+mn-lt"/>
                <a:cs typeface="+mn-lt"/>
              </a:rPr>
              <a:t>You'll only see the fields to add the nominated contact details if you answer </a:t>
            </a:r>
            <a:r>
              <a:rPr lang="en-GB" sz="5400" b="1" dirty="0">
                <a:latin typeface="Roboto Light "/>
                <a:ea typeface="+mn-lt"/>
                <a:cs typeface="+mn-lt"/>
              </a:rPr>
              <a:t>Yes</a:t>
            </a:r>
            <a:r>
              <a:rPr lang="en-GB" sz="5400" dirty="0">
                <a:latin typeface="Roboto Light "/>
                <a:ea typeface="+mn-lt"/>
                <a:cs typeface="+mn-lt"/>
              </a:rPr>
              <a:t> to the question. </a:t>
            </a:r>
          </a:p>
          <a:p>
            <a:pPr defTabSz="3251241">
              <a:defRPr sz="1800" b="0" i="0" u="none" strike="noStrike" kern="0" cap="none" spc="0" baseline="0">
                <a:solidFill>
                  <a:srgbClr val="000000"/>
                </a:solidFill>
                <a:uFillTx/>
              </a:defRPr>
            </a:pPr>
            <a:endParaRPr lang="en-GB" sz="5400" dirty="0">
              <a:latin typeface="Roboto Light "/>
              <a:ea typeface="+mn-lt"/>
              <a:cs typeface="+mn-lt"/>
            </a:endParaRPr>
          </a:p>
        </p:txBody>
      </p:sp>
      <p:pic>
        <p:nvPicPr>
          <p:cNvPr id="8" name="Picture 7">
            <a:extLst>
              <a:ext uri="{FF2B5EF4-FFF2-40B4-BE49-F238E27FC236}">
                <a16:creationId xmlns:a16="http://schemas.microsoft.com/office/drawing/2014/main" id="{F303860D-38E7-4473-9CA6-4918E939EAA4}"/>
              </a:ext>
            </a:extLst>
          </p:cNvPr>
          <p:cNvPicPr>
            <a:picLocks noChangeAspect="1"/>
          </p:cNvPicPr>
          <p:nvPr/>
        </p:nvPicPr>
        <p:blipFill rotWithShape="1">
          <a:blip r:embed="rId2"/>
          <a:srcRect r="5694"/>
          <a:stretch/>
        </p:blipFill>
        <p:spPr>
          <a:xfrm>
            <a:off x="15851877" y="3706581"/>
            <a:ext cx="15638482" cy="9788964"/>
          </a:xfrm>
          <a:prstGeom prst="rect">
            <a:avLst/>
          </a:prstGeom>
          <a:ln w="12700">
            <a:solidFill>
              <a:schemeClr val="bg2">
                <a:lumMod val="90000"/>
              </a:schemeClr>
            </a:solidFill>
          </a:ln>
          <a:effectLst/>
        </p:spPr>
      </p:pic>
    </p:spTree>
    <p:extLst>
      <p:ext uri="{BB962C8B-B14F-4D97-AF65-F5344CB8AC3E}">
        <p14:creationId xmlns:p14="http://schemas.microsoft.com/office/powerpoint/2010/main" val="1087793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00D0DF5-75AC-9DE3-52EE-66C1D6D236D0}"/>
              </a:ext>
            </a:extLst>
          </p:cNvPr>
          <p:cNvSpPr>
            <a:spLocks noGrp="1"/>
          </p:cNvSpPr>
          <p:nvPr>
            <p:ph type="body" sz="quarter" idx="10"/>
          </p:nvPr>
        </p:nvSpPr>
        <p:spPr/>
        <p:txBody>
          <a:bodyPr/>
          <a:lstStyle/>
          <a:p>
            <a:r>
              <a:rPr lang="en-GB" dirty="0"/>
              <a:t>Public </a:t>
            </a:r>
          </a:p>
        </p:txBody>
      </p:sp>
      <p:sp>
        <p:nvSpPr>
          <p:cNvPr id="5" name="Title 4">
            <a:extLst>
              <a:ext uri="{FF2B5EF4-FFF2-40B4-BE49-F238E27FC236}">
                <a16:creationId xmlns:a16="http://schemas.microsoft.com/office/drawing/2014/main" id="{CF558A1A-C109-4393-AD98-896066D427D1}"/>
              </a:ext>
            </a:extLst>
          </p:cNvPr>
          <p:cNvSpPr>
            <a:spLocks noGrp="1"/>
          </p:cNvSpPr>
          <p:nvPr>
            <p:ph type="ctrTitle"/>
          </p:nvPr>
        </p:nvSpPr>
        <p:spPr>
          <a:xfrm>
            <a:off x="4063999" y="6746252"/>
            <a:ext cx="24384000" cy="2397749"/>
          </a:xfrm>
        </p:spPr>
        <p:txBody>
          <a:bodyPr/>
          <a:lstStyle/>
          <a:p>
            <a:r>
              <a:rPr lang="en-GB" dirty="0">
                <a:latin typeface="Apricus Black" pitchFamily="50" charset="0"/>
              </a:rPr>
              <a:t>Supporting information</a:t>
            </a:r>
          </a:p>
        </p:txBody>
      </p:sp>
      <p:sp>
        <p:nvSpPr>
          <p:cNvPr id="3" name="Slide Number Placeholder 2">
            <a:extLst>
              <a:ext uri="{FF2B5EF4-FFF2-40B4-BE49-F238E27FC236}">
                <a16:creationId xmlns:a16="http://schemas.microsoft.com/office/drawing/2014/main" id="{77983B96-AD67-43CE-9FD8-BFC1A983924C}"/>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42</a:t>
            </a:fld>
            <a:endParaRPr lang="en-US"/>
          </a:p>
        </p:txBody>
      </p:sp>
      <p:sp>
        <p:nvSpPr>
          <p:cNvPr id="4" name="Footer Placeholder 3">
            <a:extLst>
              <a:ext uri="{FF2B5EF4-FFF2-40B4-BE49-F238E27FC236}">
                <a16:creationId xmlns:a16="http://schemas.microsoft.com/office/drawing/2014/main" id="{5B515C16-34F3-4BD8-A3F2-1DD2949ED566}"/>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2415395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4ECBCD-66AC-36CC-5497-B246C203CAB7}"/>
              </a:ext>
            </a:extLst>
          </p:cNvPr>
          <p:cNvSpPr>
            <a:spLocks noGrp="1"/>
          </p:cNvSpPr>
          <p:nvPr>
            <p:ph type="title"/>
          </p:nvPr>
        </p:nvSpPr>
        <p:spPr/>
        <p:txBody>
          <a:bodyPr/>
          <a:lstStyle/>
          <a:p>
            <a:r>
              <a:rPr lang="en-GB" dirty="0"/>
              <a:t>Supporting information </a:t>
            </a:r>
          </a:p>
        </p:txBody>
      </p:sp>
      <p:sp>
        <p:nvSpPr>
          <p:cNvPr id="6" name="Text Placeholder 5">
            <a:extLst>
              <a:ext uri="{FF2B5EF4-FFF2-40B4-BE49-F238E27FC236}">
                <a16:creationId xmlns:a16="http://schemas.microsoft.com/office/drawing/2014/main" id="{7838C34E-EF35-1909-251D-DBA21B44452E}"/>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401355" y="6726260"/>
            <a:ext cx="7539449" cy="6893682"/>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333" dirty="0">
                <a:latin typeface="Roboto Light "/>
                <a:ea typeface="+mn-lt"/>
                <a:cs typeface="+mn-lt"/>
              </a:rPr>
              <a:t>All questions are mandatory (</a:t>
            </a:r>
            <a:r>
              <a:rPr lang="en-GB" sz="5333" dirty="0">
                <a:solidFill>
                  <a:srgbClr val="C00000"/>
                </a:solidFill>
                <a:latin typeface="Roboto Light "/>
                <a:ea typeface="+mn-lt"/>
                <a:cs typeface="+mn-lt"/>
              </a:rPr>
              <a:t>*</a:t>
            </a:r>
            <a:r>
              <a:rPr lang="en-GB" sz="5333" dirty="0">
                <a:latin typeface="Roboto Light "/>
                <a:ea typeface="+mn-lt"/>
                <a:cs typeface="+mn-lt"/>
              </a:rPr>
              <a:t>), but you have the option of </a:t>
            </a:r>
          </a:p>
          <a:p>
            <a:pPr defTabSz="3251241">
              <a:defRPr sz="1800" b="0" i="0" u="none" strike="noStrike" kern="0" cap="none" spc="0" baseline="0">
                <a:solidFill>
                  <a:srgbClr val="000000"/>
                </a:solidFill>
                <a:uFillTx/>
              </a:defRPr>
            </a:pPr>
            <a:endParaRPr lang="en-GB" sz="5333" i="1" dirty="0">
              <a:latin typeface="Roboto Light "/>
              <a:ea typeface="+mn-lt"/>
              <a:cs typeface="+mn-lt"/>
            </a:endParaRPr>
          </a:p>
          <a:p>
            <a:pPr marL="1016013" indent="-1016013" defTabSz="3251241">
              <a:buClr>
                <a:srgbClr val="FFC000"/>
              </a:buClr>
              <a:buFont typeface="Wingdings" panose="05000000000000000000" pitchFamily="2" charset="2"/>
              <a:buChar char="§"/>
              <a:defRPr sz="1800" b="0" i="0" u="none" strike="noStrike" kern="0" cap="none" spc="0" baseline="0">
                <a:solidFill>
                  <a:srgbClr val="000000"/>
                </a:solidFill>
                <a:uFillTx/>
              </a:defRPr>
            </a:pPr>
            <a:r>
              <a:rPr lang="en-GB" sz="5333" i="1" dirty="0">
                <a:latin typeface="Roboto Light "/>
                <a:ea typeface="+mn-lt"/>
                <a:cs typeface="+mn-lt"/>
              </a:rPr>
              <a:t>I</a:t>
            </a:r>
            <a:r>
              <a:rPr lang="en-GB" sz="5333" dirty="0">
                <a:latin typeface="Roboto Light "/>
                <a:ea typeface="+mn-lt"/>
                <a:cs typeface="+mn-lt"/>
              </a:rPr>
              <a:t> </a:t>
            </a:r>
            <a:r>
              <a:rPr lang="en-GB" sz="5333" i="1" dirty="0">
                <a:latin typeface="Roboto Light "/>
                <a:ea typeface="+mn-lt"/>
                <a:cs typeface="+mn-lt"/>
              </a:rPr>
              <a:t>don't know</a:t>
            </a:r>
            <a:r>
              <a:rPr lang="en-GB" sz="5333" dirty="0">
                <a:latin typeface="Roboto Light "/>
                <a:ea typeface="+mn-lt"/>
                <a:cs typeface="+mn-lt"/>
              </a:rPr>
              <a:t> </a:t>
            </a:r>
          </a:p>
          <a:p>
            <a:pPr marL="1016013" indent="-1016013" defTabSz="3251241">
              <a:buClr>
                <a:srgbClr val="FFC000"/>
              </a:buClr>
              <a:buFont typeface="Wingdings" panose="05000000000000000000" pitchFamily="2" charset="2"/>
              <a:buChar char="§"/>
              <a:defRPr sz="1800" b="0" i="0" u="none" strike="noStrike" kern="0" cap="none" spc="0" baseline="0">
                <a:solidFill>
                  <a:srgbClr val="000000"/>
                </a:solidFill>
                <a:uFillTx/>
              </a:defRPr>
            </a:pPr>
            <a:r>
              <a:rPr lang="en-GB" sz="5333" i="1" dirty="0">
                <a:latin typeface="Roboto Light "/>
                <a:ea typeface="+mn-lt"/>
                <a:cs typeface="+mn-lt"/>
              </a:rPr>
              <a:t>Prefer not to say</a:t>
            </a:r>
            <a:r>
              <a:rPr lang="en-GB" sz="5333" dirty="0">
                <a:latin typeface="Roboto Light "/>
                <a:ea typeface="+mn-lt"/>
                <a:cs typeface="+mn-lt"/>
              </a:rPr>
              <a:t>.</a:t>
            </a:r>
            <a:endParaRPr lang="en-GB" sz="5333" dirty="0">
              <a:latin typeface="Roboto Light "/>
              <a:cs typeface="Calibri"/>
            </a:endParaRPr>
          </a:p>
          <a:p>
            <a:pPr defTabSz="3251241">
              <a:defRPr sz="1800" b="0" i="0" u="none" strike="noStrike" kern="0" cap="none" spc="0" baseline="0">
                <a:solidFill>
                  <a:srgbClr val="000000"/>
                </a:solidFill>
                <a:uFillTx/>
              </a:defRPr>
            </a:pPr>
            <a:endParaRPr lang="en-GB" sz="5333" dirty="0">
              <a:latin typeface="+mj-lt"/>
              <a:ea typeface="+mn-lt"/>
              <a:cs typeface="+mn-lt"/>
            </a:endParaRPr>
          </a:p>
          <a:p>
            <a:pPr defTabSz="3251241">
              <a:defRPr sz="1800" b="0" i="0" u="none" strike="noStrike" kern="0" cap="none" spc="0" baseline="0">
                <a:solidFill>
                  <a:srgbClr val="000000"/>
                </a:solidFill>
                <a:uFillTx/>
              </a:defRPr>
            </a:pPr>
            <a:endParaRPr lang="en-GB" sz="5333" i="1" dirty="0">
              <a:latin typeface="+mj-lt"/>
              <a:ea typeface="+mn-lt"/>
              <a:cs typeface="+mn-lt"/>
            </a:endParaRPr>
          </a:p>
        </p:txBody>
      </p:sp>
      <p:pic>
        <p:nvPicPr>
          <p:cNvPr id="7" name="Picture 6" descr="A screenshot of a computer&#10;&#10;Description automatically generated">
            <a:extLst>
              <a:ext uri="{FF2B5EF4-FFF2-40B4-BE49-F238E27FC236}">
                <a16:creationId xmlns:a16="http://schemas.microsoft.com/office/drawing/2014/main" id="{E4BF0B7A-282F-EC59-D02D-7B6A1E83A94C}"/>
              </a:ext>
            </a:extLst>
          </p:cNvPr>
          <p:cNvPicPr/>
          <p:nvPr/>
        </p:nvPicPr>
        <p:blipFill>
          <a:blip r:embed="rId2"/>
          <a:stretch>
            <a:fillRect/>
          </a:stretch>
        </p:blipFill>
        <p:spPr>
          <a:xfrm>
            <a:off x="9687861" y="3989259"/>
            <a:ext cx="21422784" cy="12367684"/>
          </a:xfrm>
          <a:prstGeom prst="rect">
            <a:avLst/>
          </a:prstGeom>
          <a:ln w="12700">
            <a:solidFill>
              <a:schemeClr val="bg2">
                <a:lumMod val="90000"/>
              </a:schemeClr>
            </a:solidFill>
          </a:ln>
          <a:effectLst/>
        </p:spPr>
      </p:pic>
    </p:spTree>
    <p:extLst>
      <p:ext uri="{BB962C8B-B14F-4D97-AF65-F5344CB8AC3E}">
        <p14:creationId xmlns:p14="http://schemas.microsoft.com/office/powerpoint/2010/main" val="31702064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476A3D-B4B3-5B30-C148-676A4688AE8C}"/>
              </a:ext>
            </a:extLst>
          </p:cNvPr>
          <p:cNvSpPr>
            <a:spLocks noGrp="1"/>
          </p:cNvSpPr>
          <p:nvPr>
            <p:ph type="body" sz="quarter" idx="10"/>
          </p:nvPr>
        </p:nvSpPr>
        <p:spPr/>
        <p:txBody>
          <a:bodyPr/>
          <a:lstStyle/>
          <a:p>
            <a:r>
              <a:rPr lang="en-GB" dirty="0"/>
              <a:t>Public</a:t>
            </a:r>
          </a:p>
        </p:txBody>
      </p:sp>
      <p:sp>
        <p:nvSpPr>
          <p:cNvPr id="5" name="Title 4">
            <a:extLst>
              <a:ext uri="{FF2B5EF4-FFF2-40B4-BE49-F238E27FC236}">
                <a16:creationId xmlns:a16="http://schemas.microsoft.com/office/drawing/2014/main" id="{DD1E01DF-B5C9-4196-8665-7BCB462092BF}"/>
              </a:ext>
            </a:extLst>
          </p:cNvPr>
          <p:cNvSpPr>
            <a:spLocks noGrp="1"/>
          </p:cNvSpPr>
          <p:nvPr>
            <p:ph type="ctrTitle"/>
          </p:nvPr>
        </p:nvSpPr>
        <p:spPr>
          <a:xfrm>
            <a:off x="4063999" y="6746252"/>
            <a:ext cx="24384000" cy="2397749"/>
          </a:xfrm>
        </p:spPr>
        <p:txBody>
          <a:bodyPr/>
          <a:lstStyle/>
          <a:p>
            <a:r>
              <a:rPr lang="en-GB" dirty="0">
                <a:latin typeface="Apricus Black" pitchFamily="50" charset="0"/>
              </a:rPr>
              <a:t>Finance and funding </a:t>
            </a:r>
          </a:p>
        </p:txBody>
      </p:sp>
      <p:sp>
        <p:nvSpPr>
          <p:cNvPr id="2" name="Date Placeholder 1">
            <a:extLst>
              <a:ext uri="{FF2B5EF4-FFF2-40B4-BE49-F238E27FC236}">
                <a16:creationId xmlns:a16="http://schemas.microsoft.com/office/drawing/2014/main" id="{47C3F6D7-ED34-4ED1-B3F5-98FEFC105A0E}"/>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24 September 2025</a:t>
            </a:fld>
            <a:endParaRPr lang="en-US"/>
          </a:p>
        </p:txBody>
      </p:sp>
      <p:sp>
        <p:nvSpPr>
          <p:cNvPr id="3" name="Slide Number Placeholder 2">
            <a:extLst>
              <a:ext uri="{FF2B5EF4-FFF2-40B4-BE49-F238E27FC236}">
                <a16:creationId xmlns:a16="http://schemas.microsoft.com/office/drawing/2014/main" id="{5F12E536-9A55-42B0-B9D3-12A24BEA0B59}"/>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44</a:t>
            </a:fld>
            <a:endParaRPr lang="en-US"/>
          </a:p>
        </p:txBody>
      </p:sp>
      <p:sp>
        <p:nvSpPr>
          <p:cNvPr id="4" name="Footer Placeholder 3">
            <a:extLst>
              <a:ext uri="{FF2B5EF4-FFF2-40B4-BE49-F238E27FC236}">
                <a16:creationId xmlns:a16="http://schemas.microsoft.com/office/drawing/2014/main" id="{5392DCA8-F715-4E61-83A7-83D7FFE6E5AD}"/>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005345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66B734-59E5-E309-BD44-961149ADB550}"/>
              </a:ext>
            </a:extLst>
          </p:cNvPr>
          <p:cNvSpPr>
            <a:spLocks noGrp="1"/>
          </p:cNvSpPr>
          <p:nvPr>
            <p:ph type="title"/>
          </p:nvPr>
        </p:nvSpPr>
        <p:spPr/>
        <p:txBody>
          <a:bodyPr/>
          <a:lstStyle/>
          <a:p>
            <a:r>
              <a:rPr lang="en-GB" dirty="0">
                <a:latin typeface="Apricus Black" pitchFamily="50" charset="0"/>
              </a:rPr>
              <a:t>Finance and funding </a:t>
            </a:r>
            <a:endParaRPr lang="en-GB" dirty="0"/>
          </a:p>
        </p:txBody>
      </p:sp>
      <p:sp>
        <p:nvSpPr>
          <p:cNvPr id="6" name="Text Placeholder 5">
            <a:extLst>
              <a:ext uri="{FF2B5EF4-FFF2-40B4-BE49-F238E27FC236}">
                <a16:creationId xmlns:a16="http://schemas.microsoft.com/office/drawing/2014/main" id="{CD08F793-62B6-2DF7-944D-0C3D6484B652}"/>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a:spLocks noGrp="1" noRot="1" noMove="1" noResize="1" noEditPoints="1" noAdjustHandles="1" noChangeArrowheads="1" noChangeShapeType="1"/>
          </p:cNvSpPr>
          <p:nvPr/>
        </p:nvSpPr>
        <p:spPr>
          <a:xfrm>
            <a:off x="1685081" y="3951768"/>
            <a:ext cx="11648572" cy="12793246"/>
          </a:xfrm>
          <a:prstGeom prst="rect">
            <a:avLst/>
          </a:prstGeom>
          <a:noFill/>
          <a:ln cap="flat">
            <a:noFill/>
          </a:ln>
        </p:spPr>
        <p:txBody>
          <a:bodyPr vert="horz" wrap="square" lIns="325120" tIns="162560" rIns="325120" bIns="162560" anchor="t" anchorCtr="0" compatLnSpc="1">
            <a:spAutoFit/>
          </a:bodyPr>
          <a:lstStyle/>
          <a:p>
            <a:r>
              <a:rPr lang="en-GB" sz="5400" dirty="0">
                <a:solidFill>
                  <a:srgbClr val="313537"/>
                </a:solidFill>
                <a:latin typeface="Roboto Light "/>
              </a:rPr>
              <a:t>You will only be asked further questions in finance and funding if you select UK, </a:t>
            </a:r>
            <a:r>
              <a:rPr lang="en-GB" sz="5400" dirty="0" err="1">
                <a:solidFill>
                  <a:srgbClr val="313537"/>
                </a:solidFill>
                <a:latin typeface="Roboto Light "/>
              </a:rPr>
              <a:t>ChI</a:t>
            </a:r>
            <a:r>
              <a:rPr lang="en-GB" sz="5400" dirty="0">
                <a:solidFill>
                  <a:srgbClr val="313537"/>
                </a:solidFill>
                <a:latin typeface="Roboto Light "/>
              </a:rPr>
              <a:t>, IoM or EU Student Finance Services.  </a:t>
            </a:r>
          </a:p>
          <a:p>
            <a:endParaRPr lang="en-GB" sz="5400" dirty="0">
              <a:solidFill>
                <a:srgbClr val="313537"/>
              </a:solidFill>
              <a:latin typeface="Roboto Light "/>
            </a:endParaRPr>
          </a:p>
          <a:p>
            <a:r>
              <a:rPr lang="en-GB" sz="5400" dirty="0">
                <a:solidFill>
                  <a:srgbClr val="313537"/>
                </a:solidFill>
                <a:latin typeface="Roboto Light "/>
              </a:rPr>
              <a:t>We'll ask you for your current local authority under ‘Student support arrangements’.</a:t>
            </a:r>
          </a:p>
          <a:p>
            <a:endParaRPr lang="en-GB" sz="5400" dirty="0">
              <a:solidFill>
                <a:srgbClr val="313537"/>
              </a:solidFill>
              <a:latin typeface="Roboto Light "/>
            </a:endParaRPr>
          </a:p>
          <a:p>
            <a:r>
              <a:rPr lang="en-GB" sz="5400" dirty="0">
                <a:latin typeface="Roboto Light "/>
                <a:ea typeface="+mn-lt"/>
                <a:cs typeface="+mn-lt"/>
              </a:rPr>
              <a:t>Select       to see our help text with advice about this. </a:t>
            </a:r>
            <a:endParaRPr lang="en-GB" sz="5400" dirty="0">
              <a:solidFill>
                <a:srgbClr val="313537"/>
              </a:solidFill>
              <a:latin typeface="Roboto Light "/>
            </a:endParaRPr>
          </a:p>
          <a:p>
            <a:endParaRPr lang="en-GB" sz="5400" dirty="0">
              <a:solidFill>
                <a:srgbClr val="313537"/>
              </a:solidFill>
              <a:latin typeface="Roboto Light "/>
            </a:endParaRPr>
          </a:p>
          <a:p>
            <a:r>
              <a:rPr lang="en-GB" sz="5400" dirty="0">
                <a:solidFill>
                  <a:srgbClr val="313537"/>
                </a:solidFill>
                <a:latin typeface="Roboto Light "/>
              </a:rPr>
              <a:t>For more information head to: </a:t>
            </a:r>
            <a:r>
              <a:rPr lang="en-GB" sz="5400" b="1" dirty="0">
                <a:solidFill>
                  <a:srgbClr val="313537"/>
                </a:solidFill>
                <a:latin typeface="Roboto Light "/>
                <a:hlinkClick r:id="rId2"/>
              </a:rPr>
              <a:t>ucas.com/finance</a:t>
            </a:r>
            <a:r>
              <a:rPr lang="en-GB" sz="5400" b="1" dirty="0">
                <a:solidFill>
                  <a:srgbClr val="313537"/>
                </a:solidFill>
                <a:latin typeface="Roboto Light "/>
              </a:rPr>
              <a:t> </a:t>
            </a:r>
          </a:p>
          <a:p>
            <a:endParaRPr lang="en-GB" sz="5400" dirty="0">
              <a:solidFill>
                <a:srgbClr val="313537"/>
              </a:solidFill>
            </a:endParaRPr>
          </a:p>
        </p:txBody>
      </p:sp>
      <p:pic>
        <p:nvPicPr>
          <p:cNvPr id="7" name="Picture 6">
            <a:extLst>
              <a:ext uri="{FF2B5EF4-FFF2-40B4-BE49-F238E27FC236}">
                <a16:creationId xmlns:a16="http://schemas.microsoft.com/office/drawing/2014/main" id="{1E122FE0-5625-472C-8BFC-9E9718004A94}"/>
              </a:ext>
            </a:extLst>
          </p:cNvPr>
          <p:cNvPicPr>
            <a:picLocks noChangeAspect="1"/>
          </p:cNvPicPr>
          <p:nvPr/>
        </p:nvPicPr>
        <p:blipFill>
          <a:blip r:embed="rId3"/>
          <a:srcRect r="4049"/>
          <a:stretch/>
        </p:blipFill>
        <p:spPr>
          <a:xfrm>
            <a:off x="13333653" y="4651212"/>
            <a:ext cx="18368722" cy="11400395"/>
          </a:xfrm>
          <a:prstGeom prst="rect">
            <a:avLst/>
          </a:prstGeom>
          <a:ln w="12700">
            <a:solidFill>
              <a:schemeClr val="bg2">
                <a:lumMod val="90000"/>
              </a:schemeClr>
            </a:solidFill>
          </a:ln>
          <a:effectLst/>
        </p:spPr>
      </p:pic>
      <p:pic>
        <p:nvPicPr>
          <p:cNvPr id="8" name="Picture 7">
            <a:extLst>
              <a:ext uri="{FF2B5EF4-FFF2-40B4-BE49-F238E27FC236}">
                <a16:creationId xmlns:a16="http://schemas.microsoft.com/office/drawing/2014/main" id="{A13B81EC-44E8-4210-644D-5DA2830D1C0E}"/>
              </a:ext>
            </a:extLst>
          </p:cNvPr>
          <p:cNvPicPr>
            <a:picLocks noGrp="1" noRot="1" noChangeAspect="1" noMove="1" noResize="1" noEditPoints="1" noAdjustHandles="1" noChangeArrowheads="1" noChangeShapeType="1" noCrop="1"/>
          </p:cNvPicPr>
          <p:nvPr/>
        </p:nvPicPr>
        <p:blipFill rotWithShape="1">
          <a:blip r:embed="rId4"/>
          <a:srcRect l="89398" t="93542" r="6569" b="-208"/>
          <a:stretch/>
        </p:blipFill>
        <p:spPr>
          <a:xfrm>
            <a:off x="4048970" y="11467985"/>
            <a:ext cx="850965" cy="1020988"/>
          </a:xfrm>
          <a:prstGeom prst="rect">
            <a:avLst/>
          </a:prstGeom>
        </p:spPr>
      </p:pic>
    </p:spTree>
    <p:extLst>
      <p:ext uri="{BB962C8B-B14F-4D97-AF65-F5344CB8AC3E}">
        <p14:creationId xmlns:p14="http://schemas.microsoft.com/office/powerpoint/2010/main" val="3705887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6E259-7D53-9A54-8658-9AA9C90A3135}"/>
              </a:ext>
            </a:extLst>
          </p:cNvPr>
          <p:cNvSpPr>
            <a:spLocks noGrp="1"/>
          </p:cNvSpPr>
          <p:nvPr>
            <p:ph type="title"/>
          </p:nvPr>
        </p:nvSpPr>
        <p:spPr/>
        <p:txBody>
          <a:bodyPr/>
          <a:lstStyle/>
          <a:p>
            <a:r>
              <a:rPr lang="en-GB" dirty="0"/>
              <a:t>Finance and funding</a:t>
            </a:r>
          </a:p>
        </p:txBody>
      </p:sp>
      <p:sp>
        <p:nvSpPr>
          <p:cNvPr id="3" name="Text Placeholder 2">
            <a:extLst>
              <a:ext uri="{FF2B5EF4-FFF2-40B4-BE49-F238E27FC236}">
                <a16:creationId xmlns:a16="http://schemas.microsoft.com/office/drawing/2014/main" id="{8406F5B4-6165-6A00-6143-CDB83776EC82}"/>
              </a:ext>
            </a:extLst>
          </p:cNvPr>
          <p:cNvSpPr>
            <a:spLocks noGrp="1"/>
          </p:cNvSpPr>
          <p:nvPr>
            <p:ph type="body" sz="quarter" idx="10"/>
          </p:nvPr>
        </p:nvSpPr>
        <p:spPr/>
        <p:txBody>
          <a:bodyPr/>
          <a:lstStyle/>
          <a:p>
            <a:endParaRPr lang="en-GB"/>
          </a:p>
        </p:txBody>
      </p:sp>
      <p:sp>
        <p:nvSpPr>
          <p:cNvPr id="4" name="TextBox 5">
            <a:extLst>
              <a:ext uri="{FF2B5EF4-FFF2-40B4-BE49-F238E27FC236}">
                <a16:creationId xmlns:a16="http://schemas.microsoft.com/office/drawing/2014/main" id="{DEB79145-77C9-2F6D-E175-871D03E101B2}"/>
              </a:ext>
            </a:extLst>
          </p:cNvPr>
          <p:cNvSpPr txBox="1"/>
          <p:nvPr/>
        </p:nvSpPr>
        <p:spPr>
          <a:xfrm>
            <a:off x="1685081" y="3951768"/>
            <a:ext cx="11648572" cy="15286236"/>
          </a:xfrm>
          <a:prstGeom prst="rect">
            <a:avLst/>
          </a:prstGeom>
          <a:noFill/>
          <a:ln cap="flat">
            <a:noFill/>
          </a:ln>
        </p:spPr>
        <p:txBody>
          <a:bodyPr vert="horz" wrap="square" lIns="325120" tIns="162560" rIns="325120" bIns="162560" anchor="t" anchorCtr="0" compatLnSpc="1">
            <a:spAutoFit/>
          </a:bodyPr>
          <a:lstStyle/>
          <a:p>
            <a:r>
              <a:rPr lang="en-GB" sz="5400" dirty="0">
                <a:solidFill>
                  <a:srgbClr val="313537"/>
                </a:solidFill>
                <a:latin typeface="Roboto Light "/>
              </a:rPr>
              <a:t>For Scottish applicants who choose UK, </a:t>
            </a:r>
            <a:r>
              <a:rPr lang="en-GB" sz="5400" dirty="0" err="1">
                <a:solidFill>
                  <a:srgbClr val="313537"/>
                </a:solidFill>
                <a:latin typeface="Roboto Light "/>
              </a:rPr>
              <a:t>ChI</a:t>
            </a:r>
            <a:r>
              <a:rPr lang="en-GB" sz="5400" dirty="0">
                <a:solidFill>
                  <a:srgbClr val="313537"/>
                </a:solidFill>
                <a:latin typeface="Roboto Light "/>
              </a:rPr>
              <a:t>, IoM or EU Student Finance Services, you’ll need to select your local authority from the drop-down list available, rather than SAAS.</a:t>
            </a:r>
          </a:p>
          <a:p>
            <a:endParaRPr lang="en-GB" sz="5400" dirty="0">
              <a:solidFill>
                <a:srgbClr val="313537"/>
              </a:solidFill>
              <a:latin typeface="Roboto Light "/>
            </a:endParaRPr>
          </a:p>
          <a:p>
            <a:r>
              <a:rPr lang="en-GB" sz="5400" dirty="0">
                <a:solidFill>
                  <a:srgbClr val="313537"/>
                </a:solidFill>
                <a:latin typeface="Roboto Light "/>
              </a:rPr>
              <a:t>You’ll still apply through SAAS for funding as usual.</a:t>
            </a:r>
          </a:p>
          <a:p>
            <a:endParaRPr lang="en-GB" sz="5400" dirty="0">
              <a:solidFill>
                <a:srgbClr val="313537"/>
              </a:solidFill>
              <a:latin typeface="Roboto Light "/>
            </a:endParaRPr>
          </a:p>
          <a:p>
            <a:r>
              <a:rPr lang="en-GB" sz="5400" dirty="0">
                <a:solidFill>
                  <a:srgbClr val="313537"/>
                </a:solidFill>
                <a:latin typeface="Roboto Light "/>
              </a:rPr>
              <a:t>For Northern Irish applicants you’ll need to select ‘Northern Ireland’ from the drop-down.</a:t>
            </a:r>
          </a:p>
          <a:p>
            <a:endParaRPr lang="en-GB" sz="5400" b="1" dirty="0">
              <a:solidFill>
                <a:srgbClr val="313537"/>
              </a:solidFill>
              <a:latin typeface="Roboto Light "/>
            </a:endParaRPr>
          </a:p>
          <a:p>
            <a:r>
              <a:rPr lang="en-GB" sz="5400" dirty="0">
                <a:latin typeface="Roboto Light "/>
                <a:ea typeface="+mn-lt"/>
                <a:cs typeface="+mn-lt"/>
              </a:rPr>
              <a:t>Select            to see our help text with advice about this. </a:t>
            </a:r>
          </a:p>
          <a:p>
            <a:endParaRPr lang="en-GB" sz="5400" dirty="0">
              <a:solidFill>
                <a:srgbClr val="313537"/>
              </a:solidFill>
              <a:latin typeface="Roboto Light "/>
            </a:endParaRPr>
          </a:p>
          <a:p>
            <a:endParaRPr lang="en-GB" sz="5400" b="1" dirty="0">
              <a:solidFill>
                <a:srgbClr val="313537"/>
              </a:solidFill>
              <a:latin typeface="Roboto Light "/>
            </a:endParaRPr>
          </a:p>
          <a:p>
            <a:endParaRPr lang="en-GB" sz="5400" dirty="0">
              <a:solidFill>
                <a:srgbClr val="313537"/>
              </a:solidFill>
            </a:endParaRPr>
          </a:p>
        </p:txBody>
      </p:sp>
      <p:pic>
        <p:nvPicPr>
          <p:cNvPr id="5" name="Picture 4">
            <a:extLst>
              <a:ext uri="{FF2B5EF4-FFF2-40B4-BE49-F238E27FC236}">
                <a16:creationId xmlns:a16="http://schemas.microsoft.com/office/drawing/2014/main" id="{F341E33F-7759-551C-5549-198E987AE437}"/>
              </a:ext>
            </a:extLst>
          </p:cNvPr>
          <p:cNvPicPr/>
          <p:nvPr/>
        </p:nvPicPr>
        <p:blipFill rotWithShape="1">
          <a:blip r:embed="rId3"/>
          <a:srcRect l="89398" t="93542" r="6569" b="-208"/>
          <a:stretch/>
        </p:blipFill>
        <p:spPr>
          <a:xfrm>
            <a:off x="4137460" y="14674621"/>
            <a:ext cx="850965" cy="1020988"/>
          </a:xfrm>
          <a:prstGeom prst="rect">
            <a:avLst/>
          </a:prstGeom>
        </p:spPr>
      </p:pic>
      <p:pic>
        <p:nvPicPr>
          <p:cNvPr id="1028" name="x_x__x0000_i1025">
            <a:extLst>
              <a:ext uri="{FF2B5EF4-FFF2-40B4-BE49-F238E27FC236}">
                <a16:creationId xmlns:a16="http://schemas.microsoft.com/office/drawing/2014/main" id="{697F7204-AA23-4320-4C77-4D0865E70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4854" y="4018859"/>
            <a:ext cx="19272245" cy="97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47203C9-79A2-9423-2DD1-EC075231FF8E}"/>
              </a:ext>
            </a:extLst>
          </p:cNvPr>
          <p:cNvPicPr>
            <a:picLocks noChangeAspect="1"/>
          </p:cNvPicPr>
          <p:nvPr/>
        </p:nvPicPr>
        <p:blipFill>
          <a:blip r:embed="rId5"/>
          <a:stretch>
            <a:fillRect/>
          </a:stretch>
        </p:blipFill>
        <p:spPr>
          <a:xfrm>
            <a:off x="21240082" y="11474570"/>
            <a:ext cx="9965991" cy="4754183"/>
          </a:xfrm>
          <a:prstGeom prst="rect">
            <a:avLst/>
          </a:prstGeom>
          <a:effectLst>
            <a:outerShdw blurRad="50800" dist="38100" algn="l"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380564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48BC8A0-019C-F746-BDB0-26779817ED66}"/>
              </a:ext>
            </a:extLst>
          </p:cNvPr>
          <p:cNvSpPr>
            <a:spLocks noGrp="1"/>
          </p:cNvSpPr>
          <p:nvPr>
            <p:ph type="body" sz="quarter" idx="10"/>
          </p:nvPr>
        </p:nvSpPr>
        <p:spPr/>
        <p:txBody>
          <a:bodyPr/>
          <a:lstStyle/>
          <a:p>
            <a:r>
              <a:rPr lang="en-GB" dirty="0"/>
              <a:t>Public</a:t>
            </a:r>
          </a:p>
        </p:txBody>
      </p:sp>
      <p:sp>
        <p:nvSpPr>
          <p:cNvPr id="8" name="Subtitle 7">
            <a:extLst>
              <a:ext uri="{FF2B5EF4-FFF2-40B4-BE49-F238E27FC236}">
                <a16:creationId xmlns:a16="http://schemas.microsoft.com/office/drawing/2014/main" id="{2EEC70D3-E5AA-953D-075B-C3CDA1898142}"/>
              </a:ext>
            </a:extLst>
          </p:cNvPr>
          <p:cNvSpPr>
            <a:spLocks noGrp="1"/>
          </p:cNvSpPr>
          <p:nvPr>
            <p:ph type="subTitle" idx="1"/>
          </p:nvPr>
        </p:nvSpPr>
        <p:spPr>
          <a:xfrm>
            <a:off x="4064000" y="10799237"/>
            <a:ext cx="24384000" cy="1168557"/>
          </a:xfrm>
        </p:spPr>
        <p:txBody>
          <a:bodyPr/>
          <a:lstStyle/>
          <a:p>
            <a:r>
              <a:rPr lang="en-GB" sz="6600" dirty="0">
                <a:latin typeface="Apricus Black" pitchFamily="50" charset="0"/>
              </a:rPr>
              <a:t>You’ll only see these questions if you have a UK home address.</a:t>
            </a:r>
            <a:endParaRPr lang="en-GB" dirty="0"/>
          </a:p>
        </p:txBody>
      </p:sp>
      <p:sp>
        <p:nvSpPr>
          <p:cNvPr id="5" name="Title 4">
            <a:extLst>
              <a:ext uri="{FF2B5EF4-FFF2-40B4-BE49-F238E27FC236}">
                <a16:creationId xmlns:a16="http://schemas.microsoft.com/office/drawing/2014/main" id="{2E3218B9-B248-478C-A03C-ABD89C03C038}"/>
              </a:ext>
            </a:extLst>
          </p:cNvPr>
          <p:cNvSpPr>
            <a:spLocks noGrp="1"/>
          </p:cNvSpPr>
          <p:nvPr>
            <p:ph type="ctrTitle"/>
          </p:nvPr>
        </p:nvSpPr>
        <p:spPr>
          <a:xfrm>
            <a:off x="4114800" y="6178779"/>
            <a:ext cx="24384000" cy="5204736"/>
          </a:xfrm>
        </p:spPr>
        <p:txBody>
          <a:bodyPr/>
          <a:lstStyle/>
          <a:p>
            <a:r>
              <a:rPr lang="en-GB" dirty="0">
                <a:latin typeface="Apricus Black" pitchFamily="50" charset="0"/>
              </a:rPr>
              <a:t>Diversity and inclusion</a:t>
            </a:r>
            <a:br>
              <a:rPr lang="en-GB" dirty="0">
                <a:latin typeface="Apricus Black" pitchFamily="50" charset="0"/>
              </a:rPr>
            </a:br>
            <a:br>
              <a:rPr lang="en-GB" sz="3556" dirty="0">
                <a:solidFill>
                  <a:srgbClr val="000000"/>
                </a:solidFill>
                <a:latin typeface="Roboto Light "/>
              </a:rPr>
            </a:br>
            <a:r>
              <a:rPr lang="en-GB" dirty="0">
                <a:latin typeface="Roboto "/>
              </a:rPr>
              <a:t> </a:t>
            </a:r>
          </a:p>
        </p:txBody>
      </p:sp>
      <p:sp>
        <p:nvSpPr>
          <p:cNvPr id="2" name="Date Placeholder 1">
            <a:extLst>
              <a:ext uri="{FF2B5EF4-FFF2-40B4-BE49-F238E27FC236}">
                <a16:creationId xmlns:a16="http://schemas.microsoft.com/office/drawing/2014/main" id="{FD9068DC-5B47-435C-AFCC-11F871307EFC}"/>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24 September 2025</a:t>
            </a:fld>
            <a:endParaRPr lang="en-US"/>
          </a:p>
        </p:txBody>
      </p:sp>
      <p:sp>
        <p:nvSpPr>
          <p:cNvPr id="3" name="Slide Number Placeholder 2">
            <a:extLst>
              <a:ext uri="{FF2B5EF4-FFF2-40B4-BE49-F238E27FC236}">
                <a16:creationId xmlns:a16="http://schemas.microsoft.com/office/drawing/2014/main" id="{86CA44EC-D6D4-4C5A-A4E0-EE1A40C08583}"/>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47</a:t>
            </a:fld>
            <a:endParaRPr lang="en-US"/>
          </a:p>
        </p:txBody>
      </p:sp>
      <p:sp>
        <p:nvSpPr>
          <p:cNvPr id="4" name="Footer Placeholder 3">
            <a:extLst>
              <a:ext uri="{FF2B5EF4-FFF2-40B4-BE49-F238E27FC236}">
                <a16:creationId xmlns:a16="http://schemas.microsoft.com/office/drawing/2014/main" id="{3400C0DB-11DF-457F-A50E-FBF23CA1D3D8}"/>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579100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F060C1-E9A3-7EBD-261E-0DA6549FDE24}"/>
              </a:ext>
            </a:extLst>
          </p:cNvPr>
          <p:cNvSpPr>
            <a:spLocks noGrp="1"/>
          </p:cNvSpPr>
          <p:nvPr>
            <p:ph type="title"/>
          </p:nvPr>
        </p:nvSpPr>
        <p:spPr/>
        <p:txBody>
          <a:bodyPr/>
          <a:lstStyle/>
          <a:p>
            <a:r>
              <a:rPr lang="en-GB" dirty="0">
                <a:latin typeface="Apricus Black" pitchFamily="50" charset="0"/>
              </a:rPr>
              <a:t>Diversity and inclusion</a:t>
            </a:r>
            <a:endParaRPr lang="en-GB" dirty="0"/>
          </a:p>
        </p:txBody>
      </p:sp>
      <p:sp>
        <p:nvSpPr>
          <p:cNvPr id="6" name="Text Placeholder 5">
            <a:extLst>
              <a:ext uri="{FF2B5EF4-FFF2-40B4-BE49-F238E27FC236}">
                <a16:creationId xmlns:a16="http://schemas.microsoft.com/office/drawing/2014/main" id="{9B1D6EC8-65D0-B855-DC5C-592A91117AAD}"/>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904278" y="4383734"/>
            <a:ext cx="12219300" cy="10300256"/>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400" b="1" dirty="0">
                <a:solidFill>
                  <a:srgbClr val="000000"/>
                </a:solidFill>
                <a:latin typeface="Roboto Light "/>
              </a:rPr>
              <a:t>You’ll only see these questions if you have a UK home address.</a:t>
            </a:r>
          </a:p>
          <a:p>
            <a:pPr defTabSz="3251241">
              <a:defRPr sz="1800" b="0" i="0" u="none" strike="noStrike" kern="0" cap="none" spc="0" baseline="0">
                <a:solidFill>
                  <a:srgbClr val="000000"/>
                </a:solidFill>
                <a:uFillTx/>
              </a:defRPr>
            </a:pPr>
            <a:endParaRPr lang="en-GB" sz="5400" b="1" dirty="0">
              <a:solidFill>
                <a:srgbClr val="000000"/>
              </a:solidFill>
              <a:latin typeface="Roboto Light "/>
            </a:endParaRPr>
          </a:p>
          <a:p>
            <a:pPr defTabSz="3251241">
              <a:defRPr sz="1800" b="0" i="0" u="none" strike="noStrike" kern="0" cap="none" spc="0" baseline="0">
                <a:solidFill>
                  <a:srgbClr val="000000"/>
                </a:solidFill>
                <a:uFillTx/>
              </a:defRPr>
            </a:pPr>
            <a:r>
              <a:rPr lang="en-GB" sz="5400" dirty="0">
                <a:solidFill>
                  <a:srgbClr val="000000"/>
                </a:solidFill>
                <a:latin typeface="Roboto Light "/>
              </a:rPr>
              <a:t>There are two mandatory fields(</a:t>
            </a:r>
            <a:r>
              <a:rPr lang="en-GB" sz="5400" dirty="0">
                <a:solidFill>
                  <a:srgbClr val="C00000"/>
                </a:solidFill>
                <a:latin typeface="Roboto Light "/>
              </a:rPr>
              <a:t>*</a:t>
            </a:r>
            <a:r>
              <a:rPr lang="en-GB" sz="5400" dirty="0">
                <a:solidFill>
                  <a:srgbClr val="000000"/>
                </a:solidFill>
                <a:latin typeface="Roboto Light "/>
              </a:rPr>
              <a:t>), but you have the option to respond with </a:t>
            </a:r>
            <a:r>
              <a:rPr lang="en-GB" sz="5400" b="1" dirty="0">
                <a:solidFill>
                  <a:srgbClr val="000000"/>
                </a:solidFill>
                <a:latin typeface="Roboto Light "/>
              </a:rPr>
              <a:t>I prefer not to say.</a:t>
            </a:r>
          </a:p>
          <a:p>
            <a:pPr defTabSz="3251241">
              <a:defRPr sz="1800" b="0" i="0" u="none" strike="noStrike" kern="0" cap="none" spc="0" baseline="0">
                <a:solidFill>
                  <a:srgbClr val="000000"/>
                </a:solidFill>
                <a:uFillTx/>
              </a:defRPr>
            </a:pPr>
            <a:endParaRPr lang="en-GB" sz="5400" b="1" dirty="0">
              <a:solidFill>
                <a:srgbClr val="000000"/>
              </a:solidFill>
              <a:latin typeface="Roboto Light "/>
            </a:endParaRPr>
          </a:p>
          <a:p>
            <a:pPr defTabSz="3251241">
              <a:defRPr sz="1800" b="0" i="0" u="none" strike="noStrike" kern="0" cap="none" spc="0" baseline="0">
                <a:solidFill>
                  <a:srgbClr val="000000"/>
                </a:solidFill>
                <a:uFillTx/>
              </a:defRPr>
            </a:pPr>
            <a:r>
              <a:rPr lang="en-GB" sz="5400" dirty="0">
                <a:solidFill>
                  <a:srgbClr val="313537"/>
                </a:solidFill>
                <a:latin typeface="Roboto Light "/>
              </a:rPr>
              <a:t>This information is only shared with universities or colleges once you have secured a place, it does not influence any decision making. It’s used to ensure applications are treated fairly. </a:t>
            </a:r>
            <a:endParaRPr lang="en-GB" sz="5400" b="1" dirty="0">
              <a:latin typeface="Roboto Light "/>
            </a:endParaRPr>
          </a:p>
        </p:txBody>
      </p:sp>
      <p:pic>
        <p:nvPicPr>
          <p:cNvPr id="7" name="Picture 6">
            <a:extLst>
              <a:ext uri="{FF2B5EF4-FFF2-40B4-BE49-F238E27FC236}">
                <a16:creationId xmlns:a16="http://schemas.microsoft.com/office/drawing/2014/main" id="{F7B7BDAA-6AC8-B558-8827-6E0881FD7537}"/>
              </a:ext>
            </a:extLst>
          </p:cNvPr>
          <p:cNvPicPr>
            <a:picLocks noChangeAspect="1"/>
          </p:cNvPicPr>
          <p:nvPr/>
        </p:nvPicPr>
        <p:blipFill>
          <a:blip r:embed="rId2"/>
          <a:stretch>
            <a:fillRect/>
          </a:stretch>
        </p:blipFill>
        <p:spPr>
          <a:xfrm>
            <a:off x="14446521" y="4383734"/>
            <a:ext cx="16053625" cy="11063680"/>
          </a:xfrm>
          <a:prstGeom prst="rect">
            <a:avLst/>
          </a:prstGeom>
          <a:ln w="12700">
            <a:solidFill>
              <a:schemeClr val="bg2">
                <a:lumMod val="90000"/>
              </a:schemeClr>
            </a:solidFill>
          </a:ln>
          <a:effectLst/>
        </p:spPr>
      </p:pic>
    </p:spTree>
    <p:extLst>
      <p:ext uri="{BB962C8B-B14F-4D97-AF65-F5344CB8AC3E}">
        <p14:creationId xmlns:p14="http://schemas.microsoft.com/office/powerpoint/2010/main" val="3306503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81B1D-C07D-281D-95DF-69776B04AC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EC3601B-4D9E-18FA-7317-0E48D66763C8}"/>
              </a:ext>
            </a:extLst>
          </p:cNvPr>
          <p:cNvSpPr>
            <a:spLocks noGrp="1"/>
          </p:cNvSpPr>
          <p:nvPr>
            <p:ph type="title"/>
          </p:nvPr>
        </p:nvSpPr>
        <p:spPr/>
        <p:txBody>
          <a:bodyPr/>
          <a:lstStyle/>
          <a:p>
            <a:r>
              <a:rPr lang="en-GB" dirty="0">
                <a:latin typeface="Apricus Black" pitchFamily="50" charset="0"/>
              </a:rPr>
              <a:t>Diversity and inclusion</a:t>
            </a:r>
            <a:endParaRPr lang="en-GB" dirty="0"/>
          </a:p>
        </p:txBody>
      </p:sp>
      <p:sp>
        <p:nvSpPr>
          <p:cNvPr id="6" name="Text Placeholder 5">
            <a:extLst>
              <a:ext uri="{FF2B5EF4-FFF2-40B4-BE49-F238E27FC236}">
                <a16:creationId xmlns:a16="http://schemas.microsoft.com/office/drawing/2014/main" id="{2A18ED4D-F53B-C364-0DDE-EACFEEC48833}"/>
              </a:ext>
            </a:extLst>
          </p:cNvPr>
          <p:cNvSpPr>
            <a:spLocks noGrp="1"/>
          </p:cNvSpPr>
          <p:nvPr>
            <p:ph type="body" sz="quarter" idx="10"/>
          </p:nvPr>
        </p:nvSpPr>
        <p:spPr/>
        <p:txBody>
          <a:bodyPr/>
          <a:lstStyle/>
          <a:p>
            <a:r>
              <a:rPr lang="en-GB" dirty="0"/>
              <a:t>Public </a:t>
            </a:r>
          </a:p>
        </p:txBody>
      </p:sp>
      <p:pic>
        <p:nvPicPr>
          <p:cNvPr id="2" name="Picture 1">
            <a:extLst>
              <a:ext uri="{FF2B5EF4-FFF2-40B4-BE49-F238E27FC236}">
                <a16:creationId xmlns:a16="http://schemas.microsoft.com/office/drawing/2014/main" id="{BEB516F8-DCEF-4F9D-8BAC-E751670C159A}"/>
              </a:ext>
            </a:extLst>
          </p:cNvPr>
          <p:cNvPicPr/>
          <p:nvPr/>
        </p:nvPicPr>
        <p:blipFill rotWithShape="1">
          <a:blip r:embed="rId2"/>
          <a:srcRect r="21549"/>
          <a:stretch/>
        </p:blipFill>
        <p:spPr>
          <a:xfrm>
            <a:off x="15144298" y="4515068"/>
            <a:ext cx="16823012" cy="11157888"/>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BCFC33FC-6B08-47E1-B46F-271698311969}"/>
              </a:ext>
            </a:extLst>
          </p:cNvPr>
          <p:cNvSpPr txBox="1"/>
          <p:nvPr/>
        </p:nvSpPr>
        <p:spPr>
          <a:xfrm>
            <a:off x="1903072" y="4467994"/>
            <a:ext cx="12088377" cy="11726287"/>
          </a:xfrm>
          <a:prstGeom prst="rect">
            <a:avLst/>
          </a:prstGeom>
          <a:noFill/>
        </p:spPr>
        <p:txBody>
          <a:bodyPr wrap="square">
            <a:spAutoFit/>
          </a:bodyPr>
          <a:lstStyle/>
          <a:p>
            <a:pPr algn="l"/>
            <a:r>
              <a:rPr lang="en-GB" sz="5400" dirty="0">
                <a:solidFill>
                  <a:srgbClr val="333333"/>
                </a:solidFill>
                <a:latin typeface="Roboto Light "/>
              </a:rPr>
              <a:t>Growing up in care means you are entitled to a range of practical support; for example, during your application, financial assistance, year-round accommodation, or help with managing your health and wellbeing.</a:t>
            </a:r>
          </a:p>
          <a:p>
            <a:pPr algn="l"/>
            <a:endParaRPr lang="en-GB" sz="5400" dirty="0">
              <a:solidFill>
                <a:srgbClr val="333333"/>
              </a:solidFill>
              <a:latin typeface="Roboto Light "/>
            </a:endParaRPr>
          </a:p>
          <a:p>
            <a:pPr algn="l"/>
            <a:r>
              <a:rPr lang="en-GB" sz="5400" dirty="0">
                <a:solidFill>
                  <a:srgbClr val="333333"/>
                </a:solidFill>
                <a:latin typeface="Roboto Light "/>
              </a:rPr>
              <a:t>When you give this information, you are letting the university or college know that you may need additional support during your studies. They may get in touch to tell you more about the benefits and options available, if you want it.</a:t>
            </a:r>
          </a:p>
        </p:txBody>
      </p:sp>
    </p:spTree>
    <p:extLst>
      <p:ext uri="{BB962C8B-B14F-4D97-AF65-F5344CB8AC3E}">
        <p14:creationId xmlns:p14="http://schemas.microsoft.com/office/powerpoint/2010/main" val="4007510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26589C-6BA4-40F2-A1C1-537C08242705}"/>
              </a:ext>
            </a:extLst>
          </p:cNvPr>
          <p:cNvSpPr>
            <a:spLocks noGrp="1"/>
          </p:cNvSpPr>
          <p:nvPr>
            <p:ph type="title"/>
          </p:nvPr>
        </p:nvSpPr>
        <p:spPr>
          <a:xfrm>
            <a:off x="1545605" y="1562735"/>
            <a:ext cx="30156770" cy="2767218"/>
          </a:xfrm>
        </p:spPr>
        <p:txBody>
          <a:bodyPr/>
          <a:lstStyle/>
          <a:p>
            <a:r>
              <a:rPr lang="en-GB" dirty="0">
                <a:latin typeface="Apricus Black" pitchFamily="50" charset="0"/>
              </a:rPr>
              <a:t>Registering for an account</a:t>
            </a:r>
            <a:br>
              <a:rPr lang="en-US" dirty="0"/>
            </a:br>
            <a:endParaRPr lang="en-GB" dirty="0"/>
          </a:p>
        </p:txBody>
      </p:sp>
      <p:sp>
        <p:nvSpPr>
          <p:cNvPr id="7" name="Content Placeholder 6">
            <a:extLst>
              <a:ext uri="{FF2B5EF4-FFF2-40B4-BE49-F238E27FC236}">
                <a16:creationId xmlns:a16="http://schemas.microsoft.com/office/drawing/2014/main" id="{771C6133-CA17-4828-8481-9EF0C1D2160B}"/>
              </a:ext>
            </a:extLst>
          </p:cNvPr>
          <p:cNvSpPr>
            <a:spLocks noGrp="1"/>
          </p:cNvSpPr>
          <p:nvPr>
            <p:ph type="body" sz="quarter" idx="10"/>
          </p:nvPr>
        </p:nvSpPr>
        <p:spPr>
          <a:xfrm>
            <a:off x="1885390" y="11041811"/>
            <a:ext cx="7635128" cy="415084"/>
          </a:xfrm>
        </p:spPr>
        <p:txBody>
          <a:bodyPr/>
          <a:lstStyle/>
          <a:p>
            <a:pPr marL="0" indent="0">
              <a:buNone/>
            </a:pPr>
            <a:r>
              <a:rPr lang="en-GB" sz="5689" kern="0" dirty="0">
                <a:solidFill>
                  <a:srgbClr val="000000"/>
                </a:solidFill>
                <a:latin typeface="Roboto Light "/>
              </a:rPr>
              <a:t>Complete the short form. Make sure the </a:t>
            </a:r>
            <a:r>
              <a:rPr lang="en-GB" sz="5689" b="1" dirty="0">
                <a:solidFill>
                  <a:srgbClr val="000000"/>
                </a:solidFill>
                <a:latin typeface="Roboto Light "/>
              </a:rPr>
              <a:t>password </a:t>
            </a:r>
            <a:r>
              <a:rPr lang="en-GB" sz="5689" dirty="0">
                <a:solidFill>
                  <a:srgbClr val="000000"/>
                </a:solidFill>
                <a:latin typeface="Roboto Light "/>
              </a:rPr>
              <a:t>is </a:t>
            </a:r>
            <a:r>
              <a:rPr lang="en-GB" sz="5689" b="1" dirty="0">
                <a:solidFill>
                  <a:srgbClr val="000000"/>
                </a:solidFill>
                <a:latin typeface="Roboto Light "/>
              </a:rPr>
              <a:t>memorable</a:t>
            </a:r>
            <a:r>
              <a:rPr lang="en-GB" sz="5689" dirty="0">
                <a:solidFill>
                  <a:srgbClr val="000000"/>
                </a:solidFill>
                <a:latin typeface="Roboto Light "/>
              </a:rPr>
              <a:t>.</a:t>
            </a:r>
          </a:p>
          <a:p>
            <a:pPr marL="0" indent="0">
              <a:buNone/>
            </a:pPr>
            <a:r>
              <a:rPr lang="en-GB" sz="5689" dirty="0">
                <a:solidFill>
                  <a:srgbClr val="000000"/>
                </a:solidFill>
                <a:latin typeface="Roboto Light "/>
              </a:rPr>
              <a:t>We recommend you use a </a:t>
            </a:r>
            <a:r>
              <a:rPr lang="en-GB" sz="5689" b="1" dirty="0">
                <a:solidFill>
                  <a:srgbClr val="000000"/>
                </a:solidFill>
                <a:latin typeface="Roboto Light "/>
              </a:rPr>
              <a:t>personal email address </a:t>
            </a:r>
            <a:r>
              <a:rPr lang="en-GB" sz="5689" dirty="0">
                <a:solidFill>
                  <a:srgbClr val="000000"/>
                </a:solidFill>
                <a:latin typeface="Roboto Light "/>
              </a:rPr>
              <a:t>so you always have access to updates. </a:t>
            </a:r>
            <a:endParaRPr lang="en-GB" sz="5689" dirty="0">
              <a:latin typeface="Roboto Light "/>
              <a:cs typeface="Calibri"/>
            </a:endParaRPr>
          </a:p>
          <a:p>
            <a:pPr marL="0" indent="0">
              <a:buNone/>
            </a:pPr>
            <a:endParaRPr lang="en-GB" dirty="0"/>
          </a:p>
        </p:txBody>
      </p:sp>
      <p:grpSp>
        <p:nvGrpSpPr>
          <p:cNvPr id="2" name="Group 1">
            <a:extLst>
              <a:ext uri="{FF2B5EF4-FFF2-40B4-BE49-F238E27FC236}">
                <a16:creationId xmlns:a16="http://schemas.microsoft.com/office/drawing/2014/main" id="{12C8B445-98BA-0D5A-055A-F977B63DCF2C}"/>
              </a:ext>
            </a:extLst>
          </p:cNvPr>
          <p:cNvGrpSpPr>
            <a:grpSpLocks noGrp="1" noUngrp="1" noRot="1" noMove="1" noResize="1"/>
          </p:cNvGrpSpPr>
          <p:nvPr/>
        </p:nvGrpSpPr>
        <p:grpSpPr>
          <a:xfrm>
            <a:off x="10625715" y="5073952"/>
            <a:ext cx="19466059" cy="10896135"/>
            <a:chOff x="2988482" y="1427049"/>
            <a:chExt cx="5474829" cy="3064538"/>
          </a:xfrm>
        </p:grpSpPr>
        <p:pic>
          <p:nvPicPr>
            <p:cNvPr id="10" name="Picture 9">
              <a:extLst>
                <a:ext uri="{FF2B5EF4-FFF2-40B4-BE49-F238E27FC236}">
                  <a16:creationId xmlns:a16="http://schemas.microsoft.com/office/drawing/2014/main" id="{52060EC8-816A-4BC5-A143-A7F223DC5596}"/>
                </a:ext>
              </a:extLst>
            </p:cNvPr>
            <p:cNvPicPr>
              <a:picLocks noChangeAspect="1"/>
            </p:cNvPicPr>
            <p:nvPr/>
          </p:nvPicPr>
          <p:blipFill rotWithShape="1">
            <a:blip r:embed="rId4"/>
            <a:srcRect b="6778"/>
            <a:stretch/>
          </p:blipFill>
          <p:spPr>
            <a:xfrm>
              <a:off x="2988482" y="1427049"/>
              <a:ext cx="5474829" cy="3064538"/>
            </a:xfrm>
            <a:prstGeom prst="rect">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9C7ED941-07EA-427E-BF12-B3B88CAA9C9B}"/>
                </a:ext>
              </a:extLst>
            </p:cNvPr>
            <p:cNvSpPr>
              <a:spLocks/>
            </p:cNvSpPr>
            <p:nvPr/>
          </p:nvSpPr>
          <p:spPr>
            <a:xfrm>
              <a:off x="3673974" y="1928788"/>
              <a:ext cx="418798" cy="236619"/>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6400" dirty="0"/>
            </a:p>
          </p:txBody>
        </p:sp>
      </p:grpSp>
      <p:sp>
        <p:nvSpPr>
          <p:cNvPr id="8" name="Text Placeholder 2">
            <a:extLst>
              <a:ext uri="{FF2B5EF4-FFF2-40B4-BE49-F238E27FC236}">
                <a16:creationId xmlns:a16="http://schemas.microsoft.com/office/drawing/2014/main" id="{F5285A51-4CFD-7C92-9F29-2EF773A8B203}"/>
              </a:ext>
            </a:extLst>
          </p:cNvPr>
          <p:cNvSpPr txBox="1">
            <a:spLocks/>
          </p:cNvSpPr>
          <p:nvPr/>
        </p:nvSpPr>
        <p:spPr>
          <a:xfrm>
            <a:off x="809625" y="17657763"/>
            <a:ext cx="5542714" cy="498475"/>
          </a:xfrm>
          <a:prstGeom prst="rect">
            <a:avLst/>
          </a:prstGeom>
        </p:spPr>
        <p:txBody>
          <a:bodyPr vert="horz" lIns="251999" tIns="72000" rIns="91440" bIns="45720" rtlCol="0" anchor="ctr" anchorCtr="0">
            <a:noAutofit/>
          </a:bodyPr>
          <a:lstStyle>
            <a:lvl1pPr marL="0" indent="0" algn="l" defTabSz="2438430" rtl="0" eaLnBrk="1" latinLnBrk="0" hangingPunct="1">
              <a:lnSpc>
                <a:spcPct val="90000"/>
              </a:lnSpc>
              <a:spcBef>
                <a:spcPts val="2667"/>
              </a:spcBef>
              <a:buFontTx/>
              <a:buNone/>
              <a:defRPr sz="2800" b="0" i="0" kern="120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vl2pPr marL="1219215"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2438430"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3pPr>
            <a:lvl4pPr marL="3657645"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4pPr>
            <a:lvl5pPr marL="4876861" indent="0" algn="l" defTabSz="2438430" rtl="0" eaLnBrk="1" latinLnBrk="0" hangingPunct="1">
              <a:lnSpc>
                <a:spcPct val="90000"/>
              </a:lnSpc>
              <a:spcBef>
                <a:spcPts val="1333"/>
              </a:spcBef>
              <a:buFontTx/>
              <a:buNone/>
              <a:defRPr sz="2800" b="0" i="0" kern="1200">
                <a:solidFill>
                  <a:schemeClr val="bg1"/>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r>
              <a:rPr lang="en-GB" dirty="0"/>
              <a:t>Public </a:t>
            </a:r>
          </a:p>
        </p:txBody>
      </p:sp>
    </p:spTree>
    <p:custDataLst>
      <p:tags r:id="rId1"/>
    </p:custDataLst>
    <p:extLst>
      <p:ext uri="{BB962C8B-B14F-4D97-AF65-F5344CB8AC3E}">
        <p14:creationId xmlns:p14="http://schemas.microsoft.com/office/powerpoint/2010/main" val="3167614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BAD04-DF03-BAE0-427A-943600AE95E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B452E61-2FE1-2F27-B56A-2D5648DF42DE}"/>
              </a:ext>
            </a:extLst>
          </p:cNvPr>
          <p:cNvSpPr>
            <a:spLocks noGrp="1"/>
          </p:cNvSpPr>
          <p:nvPr>
            <p:ph type="title"/>
          </p:nvPr>
        </p:nvSpPr>
        <p:spPr/>
        <p:txBody>
          <a:bodyPr/>
          <a:lstStyle/>
          <a:p>
            <a:r>
              <a:rPr lang="en-GB" dirty="0">
                <a:latin typeface="Apricus Black" pitchFamily="50" charset="0"/>
              </a:rPr>
              <a:t>Diversity and inclusion</a:t>
            </a:r>
            <a:endParaRPr lang="en-GB" dirty="0"/>
          </a:p>
        </p:txBody>
      </p:sp>
      <p:sp>
        <p:nvSpPr>
          <p:cNvPr id="6" name="Text Placeholder 5">
            <a:extLst>
              <a:ext uri="{FF2B5EF4-FFF2-40B4-BE49-F238E27FC236}">
                <a16:creationId xmlns:a16="http://schemas.microsoft.com/office/drawing/2014/main" id="{8CDDDFE6-1CE9-E794-4A62-0E2D1C7A4629}"/>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937829" y="4140025"/>
            <a:ext cx="10960658" cy="11131252"/>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400" dirty="0">
                <a:solidFill>
                  <a:srgbClr val="000000"/>
                </a:solidFill>
                <a:latin typeface="Roboto Light "/>
              </a:rPr>
              <a:t>You can select </a:t>
            </a:r>
            <a:r>
              <a:rPr lang="en-GB" sz="5400" i="1" dirty="0">
                <a:solidFill>
                  <a:srgbClr val="000000"/>
                </a:solidFill>
                <a:latin typeface="Roboto Light "/>
              </a:rPr>
              <a:t>I prefer not to say</a:t>
            </a:r>
            <a:r>
              <a:rPr lang="en-GB" sz="5400" dirty="0">
                <a:solidFill>
                  <a:srgbClr val="000000"/>
                </a:solidFill>
                <a:latin typeface="Roboto Light "/>
              </a:rPr>
              <a:t> for the parental education question. </a:t>
            </a:r>
          </a:p>
          <a:p>
            <a:pPr defTabSz="3251241">
              <a:defRPr sz="1800" b="0" i="0" u="none" strike="noStrike" kern="0" cap="none" spc="0" baseline="0">
                <a:solidFill>
                  <a:srgbClr val="000000"/>
                </a:solidFill>
                <a:uFillTx/>
              </a:defRPr>
            </a:pPr>
            <a:endParaRPr lang="en-GB" sz="5400" dirty="0">
              <a:solidFill>
                <a:srgbClr val="000000"/>
              </a:solidFill>
              <a:latin typeface="Roboto Light "/>
            </a:endParaRPr>
          </a:p>
          <a:p>
            <a:r>
              <a:rPr lang="en-GB" sz="5400" dirty="0">
                <a:solidFill>
                  <a:srgbClr val="000000"/>
                </a:solidFill>
                <a:latin typeface="Roboto Light "/>
              </a:rPr>
              <a:t>For the occupational background, you must type at least 3 letters into the response field, and then select an option from the menu that appears below it. </a:t>
            </a:r>
          </a:p>
          <a:p>
            <a:endParaRPr lang="en-GB" sz="5400" dirty="0">
              <a:solidFill>
                <a:srgbClr val="000000"/>
              </a:solidFill>
              <a:latin typeface="Roboto Light "/>
            </a:endParaRPr>
          </a:p>
          <a:p>
            <a:r>
              <a:rPr lang="en-GB" sz="5400" dirty="0">
                <a:solidFill>
                  <a:srgbClr val="000000"/>
                </a:solidFill>
                <a:latin typeface="Roboto Light "/>
              </a:rPr>
              <a:t>If you prefer not to give this information, please enter </a:t>
            </a:r>
            <a:r>
              <a:rPr lang="en-GB" sz="5400" i="1" dirty="0">
                <a:solidFill>
                  <a:srgbClr val="000000"/>
                </a:solidFill>
                <a:latin typeface="Roboto Light "/>
              </a:rPr>
              <a:t>‘I prefer not to say’</a:t>
            </a:r>
            <a:r>
              <a:rPr lang="en-GB" sz="5400" dirty="0">
                <a:solidFill>
                  <a:srgbClr val="000000"/>
                </a:solidFill>
                <a:latin typeface="Roboto Light "/>
              </a:rPr>
              <a:t>. </a:t>
            </a:r>
          </a:p>
        </p:txBody>
      </p:sp>
      <p:pic>
        <p:nvPicPr>
          <p:cNvPr id="3" name="Picture 2">
            <a:extLst>
              <a:ext uri="{FF2B5EF4-FFF2-40B4-BE49-F238E27FC236}">
                <a16:creationId xmlns:a16="http://schemas.microsoft.com/office/drawing/2014/main" id="{A763A6A0-B39C-4D5C-9E53-19094D3CA99F}"/>
              </a:ext>
            </a:extLst>
          </p:cNvPr>
          <p:cNvPicPr/>
          <p:nvPr/>
        </p:nvPicPr>
        <p:blipFill>
          <a:blip r:embed="rId2"/>
          <a:stretch>
            <a:fillRect/>
          </a:stretch>
        </p:blipFill>
        <p:spPr>
          <a:xfrm>
            <a:off x="13718809" y="5308811"/>
            <a:ext cx="18509355" cy="9036786"/>
          </a:xfrm>
          <a:prstGeom prst="rect">
            <a:avLst/>
          </a:prstGeom>
          <a:ln w="12700">
            <a:solidFill>
              <a:schemeClr val="bg2">
                <a:lumMod val="90000"/>
              </a:schemeClr>
            </a:solidFill>
          </a:ln>
          <a:effectLst/>
        </p:spPr>
      </p:pic>
    </p:spTree>
    <p:extLst>
      <p:ext uri="{BB962C8B-B14F-4D97-AF65-F5344CB8AC3E}">
        <p14:creationId xmlns:p14="http://schemas.microsoft.com/office/powerpoint/2010/main" val="25873686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82C251-28F6-6E5A-524A-055D089D6DD1}"/>
              </a:ext>
            </a:extLst>
          </p:cNvPr>
          <p:cNvSpPr>
            <a:spLocks noGrp="1"/>
          </p:cNvSpPr>
          <p:nvPr>
            <p:ph type="body" sz="quarter" idx="10"/>
          </p:nvPr>
        </p:nvSpPr>
        <p:spPr/>
        <p:txBody>
          <a:bodyPr/>
          <a:lstStyle/>
          <a:p>
            <a:r>
              <a:rPr lang="en-GB" dirty="0"/>
              <a:t>Public</a:t>
            </a:r>
          </a:p>
        </p:txBody>
      </p:sp>
      <p:sp>
        <p:nvSpPr>
          <p:cNvPr id="5" name="Title 4">
            <a:extLst>
              <a:ext uri="{FF2B5EF4-FFF2-40B4-BE49-F238E27FC236}">
                <a16:creationId xmlns:a16="http://schemas.microsoft.com/office/drawing/2014/main" id="{A620775D-71A1-414D-B447-53487D2E777A}"/>
              </a:ext>
            </a:extLst>
          </p:cNvPr>
          <p:cNvSpPr>
            <a:spLocks noGrp="1"/>
          </p:cNvSpPr>
          <p:nvPr>
            <p:ph type="ctrTitle"/>
          </p:nvPr>
        </p:nvSpPr>
        <p:spPr>
          <a:xfrm>
            <a:off x="4063999" y="6746252"/>
            <a:ext cx="24384000" cy="2397749"/>
          </a:xfrm>
        </p:spPr>
        <p:txBody>
          <a:bodyPr/>
          <a:lstStyle/>
          <a:p>
            <a:r>
              <a:rPr lang="en-GB" dirty="0">
                <a:latin typeface="Apricus Black" pitchFamily="50" charset="0"/>
              </a:rPr>
              <a:t>More about you </a:t>
            </a:r>
          </a:p>
        </p:txBody>
      </p:sp>
      <p:sp>
        <p:nvSpPr>
          <p:cNvPr id="2" name="Date Placeholder 1">
            <a:extLst>
              <a:ext uri="{FF2B5EF4-FFF2-40B4-BE49-F238E27FC236}">
                <a16:creationId xmlns:a16="http://schemas.microsoft.com/office/drawing/2014/main" id="{7DDE7B31-BF5E-45FB-906B-831FC348FABF}"/>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24 September 2025</a:t>
            </a:fld>
            <a:endParaRPr lang="en-US"/>
          </a:p>
        </p:txBody>
      </p:sp>
      <p:sp>
        <p:nvSpPr>
          <p:cNvPr id="3" name="Slide Number Placeholder 2">
            <a:extLst>
              <a:ext uri="{FF2B5EF4-FFF2-40B4-BE49-F238E27FC236}">
                <a16:creationId xmlns:a16="http://schemas.microsoft.com/office/drawing/2014/main" id="{B5FEC909-ABC9-48CE-8F01-4091BE34153B}"/>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51</a:t>
            </a:fld>
            <a:endParaRPr lang="en-US"/>
          </a:p>
        </p:txBody>
      </p:sp>
      <p:sp>
        <p:nvSpPr>
          <p:cNvPr id="4" name="Footer Placeholder 3">
            <a:extLst>
              <a:ext uri="{FF2B5EF4-FFF2-40B4-BE49-F238E27FC236}">
                <a16:creationId xmlns:a16="http://schemas.microsoft.com/office/drawing/2014/main" id="{2CD5C7B0-8404-4728-9D3F-33C354A05C8C}"/>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202100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25364-E64E-7A80-B914-57DCE80645FF}"/>
              </a:ext>
            </a:extLst>
          </p:cNvPr>
          <p:cNvSpPr>
            <a:spLocks noGrp="1"/>
          </p:cNvSpPr>
          <p:nvPr>
            <p:ph type="title"/>
          </p:nvPr>
        </p:nvSpPr>
        <p:spPr/>
        <p:txBody>
          <a:bodyPr/>
          <a:lstStyle/>
          <a:p>
            <a:r>
              <a:rPr lang="en-GB" dirty="0">
                <a:latin typeface="Apricus Black" pitchFamily="50" charset="0"/>
              </a:rPr>
              <a:t>More about you </a:t>
            </a:r>
            <a:endParaRPr lang="en-GB" dirty="0"/>
          </a:p>
        </p:txBody>
      </p:sp>
      <p:sp>
        <p:nvSpPr>
          <p:cNvPr id="6" name="Text Placeholder 5">
            <a:extLst>
              <a:ext uri="{FF2B5EF4-FFF2-40B4-BE49-F238E27FC236}">
                <a16:creationId xmlns:a16="http://schemas.microsoft.com/office/drawing/2014/main" id="{7222E381-2092-992C-E9E5-A9FD25C0277E}"/>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489CB2AD-EF19-4146-8260-7C478C17CD6C}"/>
              </a:ext>
            </a:extLst>
          </p:cNvPr>
          <p:cNvSpPr txBox="1"/>
          <p:nvPr/>
        </p:nvSpPr>
        <p:spPr>
          <a:xfrm>
            <a:off x="2325175" y="3923552"/>
            <a:ext cx="29659090" cy="3477875"/>
          </a:xfrm>
          <a:prstGeom prst="rect">
            <a:avLst/>
          </a:prstGeom>
          <a:noFill/>
        </p:spPr>
        <p:txBody>
          <a:bodyPr wrap="square">
            <a:spAutoFit/>
          </a:bodyPr>
          <a:lstStyle/>
          <a:p>
            <a:r>
              <a:rPr lang="en-GB" sz="4400" dirty="0">
                <a:latin typeface="Roboto Light "/>
              </a:rPr>
              <a:t>You can share any individual needs or circumstances, such as a disability or health condition. </a:t>
            </a:r>
          </a:p>
          <a:p>
            <a:r>
              <a:rPr lang="en-GB" sz="4400" dirty="0">
                <a:latin typeface="Roboto Light "/>
              </a:rPr>
              <a:t>Sharing this information helps the university connect you to the right support – they may send you more information or contact you to discuss what would help you succeed. See our support on </a:t>
            </a:r>
            <a:r>
              <a:rPr lang="en-GB" sz="4400" dirty="0">
                <a:latin typeface="Roboto Light "/>
                <a:hlinkClick r:id="rId3"/>
              </a:rPr>
              <a:t>individual needs </a:t>
            </a:r>
            <a:r>
              <a:rPr lang="en-GB" sz="4400" dirty="0">
                <a:latin typeface="Roboto Light "/>
              </a:rPr>
              <a:t>for more advice. </a:t>
            </a:r>
          </a:p>
          <a:p>
            <a:endParaRPr lang="en-GB" sz="4400" dirty="0">
              <a:latin typeface="Roboto Light "/>
            </a:endParaRPr>
          </a:p>
          <a:p>
            <a:pPr algn="l"/>
            <a:r>
              <a:rPr lang="en-GB" sz="4400" dirty="0">
                <a:latin typeface="Roboto Light "/>
              </a:rPr>
              <a:t>If you don't have any conditions to report, you select "No disability" to mark the section as complete. </a:t>
            </a:r>
          </a:p>
        </p:txBody>
      </p:sp>
      <p:pic>
        <p:nvPicPr>
          <p:cNvPr id="8" name="Picture 7">
            <a:extLst>
              <a:ext uri="{FF2B5EF4-FFF2-40B4-BE49-F238E27FC236}">
                <a16:creationId xmlns:a16="http://schemas.microsoft.com/office/drawing/2014/main" id="{06F100B8-2869-1F74-FA12-47AD9B474388}"/>
              </a:ext>
            </a:extLst>
          </p:cNvPr>
          <p:cNvPicPr>
            <a:picLocks noChangeAspect="1"/>
          </p:cNvPicPr>
          <p:nvPr/>
        </p:nvPicPr>
        <p:blipFill>
          <a:blip r:embed="rId4"/>
          <a:srcRect t="29268"/>
          <a:stretch/>
        </p:blipFill>
        <p:spPr>
          <a:xfrm>
            <a:off x="3488267" y="8801825"/>
            <a:ext cx="24165858" cy="8567055"/>
          </a:xfrm>
          <a:prstGeom prst="rect">
            <a:avLst/>
          </a:prstGeom>
          <a:ln w="12700">
            <a:solidFill>
              <a:schemeClr val="bg2">
                <a:lumMod val="90000"/>
              </a:schemeClr>
            </a:solidFill>
          </a:ln>
          <a:effectLst/>
        </p:spPr>
      </p:pic>
    </p:spTree>
    <p:extLst>
      <p:ext uri="{BB962C8B-B14F-4D97-AF65-F5344CB8AC3E}">
        <p14:creationId xmlns:p14="http://schemas.microsoft.com/office/powerpoint/2010/main" val="13845542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12FBC-FEAE-E6A9-D648-FDC4DB74FE1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9C8C0FF-0366-D2DF-2CF7-354D58502D51}"/>
              </a:ext>
            </a:extLst>
          </p:cNvPr>
          <p:cNvSpPr>
            <a:spLocks noGrp="1"/>
          </p:cNvSpPr>
          <p:nvPr>
            <p:ph type="title"/>
          </p:nvPr>
        </p:nvSpPr>
        <p:spPr/>
        <p:txBody>
          <a:bodyPr/>
          <a:lstStyle/>
          <a:p>
            <a:r>
              <a:rPr lang="en-GB" dirty="0">
                <a:latin typeface="Apricus Black" pitchFamily="50" charset="0"/>
              </a:rPr>
              <a:t>More about you </a:t>
            </a:r>
            <a:endParaRPr lang="en-GB" dirty="0"/>
          </a:p>
        </p:txBody>
      </p:sp>
      <p:sp>
        <p:nvSpPr>
          <p:cNvPr id="6" name="Text Placeholder 5">
            <a:extLst>
              <a:ext uri="{FF2B5EF4-FFF2-40B4-BE49-F238E27FC236}">
                <a16:creationId xmlns:a16="http://schemas.microsoft.com/office/drawing/2014/main" id="{DBE02524-0279-24B0-DEC3-FDF33AC921C1}"/>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EFC80A93-A7BA-4A79-AF77-5A892F38953E}"/>
              </a:ext>
            </a:extLst>
          </p:cNvPr>
          <p:cNvSpPr txBox="1"/>
          <p:nvPr/>
        </p:nvSpPr>
        <p:spPr>
          <a:xfrm>
            <a:off x="1744968" y="4468122"/>
            <a:ext cx="9214742" cy="13115065"/>
          </a:xfrm>
          <a:prstGeom prst="rect">
            <a:avLst/>
          </a:prstGeom>
          <a:noFill/>
        </p:spPr>
        <p:txBody>
          <a:bodyPr wrap="square">
            <a:spAutoFit/>
          </a:bodyPr>
          <a:lstStyle/>
          <a:p>
            <a:pPr algn="l"/>
            <a:r>
              <a:rPr lang="en-GB" sz="4978" dirty="0">
                <a:solidFill>
                  <a:srgbClr val="333333"/>
                </a:solidFill>
                <a:latin typeface="Roboto Light "/>
              </a:rPr>
              <a:t>You might feel uncertain about sharing personal circumstances, be reassured it’s never used to decide whether to offer you a place, but it might be used to make you an offer that looks at your achievements in context.</a:t>
            </a:r>
          </a:p>
          <a:p>
            <a:pPr algn="l"/>
            <a:endParaRPr lang="en-GB" sz="4978" dirty="0">
              <a:solidFill>
                <a:srgbClr val="333333"/>
              </a:solidFill>
              <a:latin typeface="Roboto Light "/>
            </a:endParaRPr>
          </a:p>
          <a:p>
            <a:r>
              <a:rPr lang="en-GB" sz="4978" dirty="0">
                <a:solidFill>
                  <a:srgbClr val="333333"/>
                </a:solidFill>
                <a:latin typeface="Roboto Light "/>
              </a:rPr>
              <a:t>These questions are intended to connect you  to the right support for your needs. </a:t>
            </a:r>
          </a:p>
          <a:p>
            <a:endParaRPr lang="en-GB" sz="4978" dirty="0">
              <a:solidFill>
                <a:srgbClr val="333333"/>
              </a:solidFill>
              <a:latin typeface="Roboto Light "/>
            </a:endParaRPr>
          </a:p>
          <a:p>
            <a:r>
              <a:rPr lang="en-GB" sz="4978" dirty="0">
                <a:latin typeface="Roboto Light "/>
                <a:ea typeface="+mn-lt"/>
                <a:cs typeface="+mn-lt"/>
              </a:rPr>
              <a:t>Select       to see our help text with advice about this. </a:t>
            </a:r>
          </a:p>
          <a:p>
            <a:endParaRPr lang="en-GB" sz="4978" dirty="0">
              <a:solidFill>
                <a:srgbClr val="333333"/>
              </a:solidFill>
              <a:latin typeface="Roboto Light "/>
            </a:endParaRPr>
          </a:p>
          <a:p>
            <a:r>
              <a:rPr lang="en-GB" sz="4978" b="1" dirty="0">
                <a:solidFill>
                  <a:srgbClr val="333333"/>
                </a:solidFill>
                <a:latin typeface="Roboto Light "/>
              </a:rPr>
              <a:t>You will only see these questions if you have a UK home address. </a:t>
            </a:r>
          </a:p>
        </p:txBody>
      </p:sp>
      <p:pic>
        <p:nvPicPr>
          <p:cNvPr id="2" name="Picture 1">
            <a:extLst>
              <a:ext uri="{FF2B5EF4-FFF2-40B4-BE49-F238E27FC236}">
                <a16:creationId xmlns:a16="http://schemas.microsoft.com/office/drawing/2014/main" id="{BCAED5B3-0522-BAA8-9932-A36EB92EFB41}"/>
              </a:ext>
            </a:extLst>
          </p:cNvPr>
          <p:cNvPicPr>
            <a:picLocks noChangeAspect="1"/>
          </p:cNvPicPr>
          <p:nvPr/>
        </p:nvPicPr>
        <p:blipFill>
          <a:blip r:embed="rId3"/>
          <a:stretch>
            <a:fillRect/>
          </a:stretch>
        </p:blipFill>
        <p:spPr>
          <a:xfrm>
            <a:off x="11733882" y="4074981"/>
            <a:ext cx="19636819" cy="12650284"/>
          </a:xfrm>
          <a:prstGeom prst="rect">
            <a:avLst/>
          </a:prstGeom>
          <a:ln w="12700">
            <a:solidFill>
              <a:schemeClr val="bg2">
                <a:lumMod val="90000"/>
              </a:schemeClr>
            </a:solidFill>
          </a:ln>
          <a:effectLst/>
        </p:spPr>
      </p:pic>
      <p:pic>
        <p:nvPicPr>
          <p:cNvPr id="3" name="Picture 2">
            <a:extLst>
              <a:ext uri="{FF2B5EF4-FFF2-40B4-BE49-F238E27FC236}">
                <a16:creationId xmlns:a16="http://schemas.microsoft.com/office/drawing/2014/main" id="{6480CE22-6EB5-598F-584E-2116C2BC0BB8}"/>
              </a:ext>
            </a:extLst>
          </p:cNvPr>
          <p:cNvPicPr>
            <a:picLocks noChangeAspect="1"/>
          </p:cNvPicPr>
          <p:nvPr/>
        </p:nvPicPr>
        <p:blipFill rotWithShape="1">
          <a:blip r:embed="rId4"/>
          <a:srcRect l="89398" t="93542" r="6569" b="-208"/>
          <a:stretch/>
        </p:blipFill>
        <p:spPr>
          <a:xfrm>
            <a:off x="3682583" y="13570443"/>
            <a:ext cx="810974" cy="973007"/>
          </a:xfrm>
          <a:prstGeom prst="rect">
            <a:avLst/>
          </a:prstGeom>
        </p:spPr>
      </p:pic>
    </p:spTree>
    <p:extLst>
      <p:ext uri="{BB962C8B-B14F-4D97-AF65-F5344CB8AC3E}">
        <p14:creationId xmlns:p14="http://schemas.microsoft.com/office/powerpoint/2010/main" val="19004371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A338A-814F-B3F6-7C40-B28BD0EE56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9D00DB-59B9-7889-674B-C941BB8FB47E}"/>
              </a:ext>
            </a:extLst>
          </p:cNvPr>
          <p:cNvSpPr>
            <a:spLocks noGrp="1"/>
          </p:cNvSpPr>
          <p:nvPr>
            <p:ph type="title"/>
          </p:nvPr>
        </p:nvSpPr>
        <p:spPr/>
        <p:txBody>
          <a:bodyPr/>
          <a:lstStyle/>
          <a:p>
            <a:r>
              <a:rPr lang="en-GB" dirty="0">
                <a:latin typeface="Apricus Black" pitchFamily="50" charset="0"/>
              </a:rPr>
              <a:t>More about you </a:t>
            </a:r>
            <a:endParaRPr lang="en-GB" dirty="0"/>
          </a:p>
        </p:txBody>
      </p:sp>
      <p:sp>
        <p:nvSpPr>
          <p:cNvPr id="6" name="Text Placeholder 5">
            <a:extLst>
              <a:ext uri="{FF2B5EF4-FFF2-40B4-BE49-F238E27FC236}">
                <a16:creationId xmlns:a16="http://schemas.microsoft.com/office/drawing/2014/main" id="{C948D32B-53FD-5509-AA17-586A9AAF9D69}"/>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EFC80A93-A7BA-4A79-AF77-5A892F38953E}"/>
              </a:ext>
            </a:extLst>
          </p:cNvPr>
          <p:cNvSpPr txBox="1"/>
          <p:nvPr/>
        </p:nvSpPr>
        <p:spPr>
          <a:xfrm>
            <a:off x="1779619" y="4350311"/>
            <a:ext cx="11499716" cy="12349022"/>
          </a:xfrm>
          <a:prstGeom prst="rect">
            <a:avLst/>
          </a:prstGeom>
          <a:noFill/>
        </p:spPr>
        <p:txBody>
          <a:bodyPr wrap="square">
            <a:spAutoFit/>
          </a:bodyPr>
          <a:lstStyle/>
          <a:p>
            <a:r>
              <a:rPr lang="en-GB" sz="4978" b="1" dirty="0">
                <a:latin typeface="Roboto Light "/>
                <a:ea typeface="Roboto" panose="02000000000000000000" pitchFamily="2" charset="0"/>
                <a:cs typeface="Roboto" panose="02000000000000000000" pitchFamily="2" charset="0"/>
              </a:rPr>
              <a:t>UCAS Free Schools meal Application Fee Waiver </a:t>
            </a:r>
          </a:p>
          <a:p>
            <a:endParaRPr lang="en-GB" sz="4978" b="1" dirty="0">
              <a:latin typeface="Roboto Light "/>
              <a:ea typeface="Roboto" panose="02000000000000000000" pitchFamily="2" charset="0"/>
              <a:cs typeface="Roboto" panose="02000000000000000000" pitchFamily="2" charset="0"/>
            </a:endParaRPr>
          </a:p>
          <a:p>
            <a:r>
              <a:rPr lang="en-GB" sz="4978" b="1" dirty="0">
                <a:latin typeface="Roboto Light "/>
                <a:ea typeface="Roboto" panose="02000000000000000000" pitchFamily="2" charset="0"/>
                <a:cs typeface="Roboto" panose="02000000000000000000" pitchFamily="2" charset="0"/>
              </a:rPr>
              <a:t>You must answer, ‘Yes’ to this question in ‘More about you’ to </a:t>
            </a:r>
            <a:r>
              <a:rPr lang="en-GB" sz="4978" dirty="0">
                <a:latin typeface="Roboto Light "/>
                <a:ea typeface="Roboto" panose="02000000000000000000" pitchFamily="2" charset="0"/>
                <a:cs typeface="Roboto" panose="02000000000000000000" pitchFamily="2" charset="0"/>
              </a:rPr>
              <a:t>identify you are eligible for the free school meals application fee waiver. </a:t>
            </a:r>
          </a:p>
          <a:p>
            <a:endParaRPr lang="en-GB" sz="4978" b="1" dirty="0">
              <a:solidFill>
                <a:srgbClr val="333333"/>
              </a:solidFill>
              <a:latin typeface="Roboto Light "/>
              <a:ea typeface="Roboto" panose="02000000000000000000" pitchFamily="2" charset="0"/>
              <a:cs typeface="Roboto" panose="02000000000000000000" pitchFamily="2" charset="0"/>
            </a:endParaRPr>
          </a:p>
          <a:p>
            <a:r>
              <a:rPr lang="en-GB" sz="4978" b="1" dirty="0">
                <a:solidFill>
                  <a:srgbClr val="333333"/>
                </a:solidFill>
                <a:latin typeface="Roboto Light "/>
                <a:ea typeface="Roboto" panose="02000000000000000000" pitchFamily="2" charset="0"/>
                <a:cs typeface="Roboto" panose="02000000000000000000" pitchFamily="2" charset="0"/>
                <a:hlinkClick r:id="rId3"/>
              </a:rPr>
              <a:t>Read our guidance to check if you’re eligible to have your application fee waived.  </a:t>
            </a:r>
            <a:endParaRPr lang="en-GB" sz="4978" b="1" dirty="0">
              <a:solidFill>
                <a:srgbClr val="333333"/>
              </a:solidFill>
              <a:latin typeface="Roboto Light "/>
              <a:ea typeface="Roboto" panose="02000000000000000000" pitchFamily="2" charset="0"/>
              <a:cs typeface="Roboto" panose="02000000000000000000" pitchFamily="2" charset="0"/>
            </a:endParaRPr>
          </a:p>
          <a:p>
            <a:endParaRPr lang="en-GB" sz="4978" b="1" dirty="0">
              <a:solidFill>
                <a:srgbClr val="333333"/>
              </a:solidFill>
              <a:latin typeface="Roboto Light "/>
            </a:endParaRPr>
          </a:p>
          <a:p>
            <a:r>
              <a:rPr lang="en-GB" sz="4978" b="1" dirty="0">
                <a:solidFill>
                  <a:srgbClr val="333333"/>
                </a:solidFill>
                <a:latin typeface="Roboto Light "/>
              </a:rPr>
              <a:t>Your school or college will need to agree to your eligibility when reviewing your application and may require you to evidence this. </a:t>
            </a:r>
          </a:p>
        </p:txBody>
      </p:sp>
      <p:grpSp>
        <p:nvGrpSpPr>
          <p:cNvPr id="3" name="Group 2">
            <a:extLst>
              <a:ext uri="{FF2B5EF4-FFF2-40B4-BE49-F238E27FC236}">
                <a16:creationId xmlns:a16="http://schemas.microsoft.com/office/drawing/2014/main" id="{0D0E69D3-C756-112A-1D02-EDEF6ECD6A9A}"/>
              </a:ext>
            </a:extLst>
          </p:cNvPr>
          <p:cNvGrpSpPr/>
          <p:nvPr/>
        </p:nvGrpSpPr>
        <p:grpSpPr>
          <a:xfrm>
            <a:off x="13975431" y="2916908"/>
            <a:ext cx="17726944" cy="13782425"/>
            <a:chOff x="13975431" y="2916908"/>
            <a:chExt cx="17726944" cy="13782425"/>
          </a:xfrm>
        </p:grpSpPr>
        <p:pic>
          <p:nvPicPr>
            <p:cNvPr id="2" name="Picture 1">
              <a:extLst>
                <a:ext uri="{FF2B5EF4-FFF2-40B4-BE49-F238E27FC236}">
                  <a16:creationId xmlns:a16="http://schemas.microsoft.com/office/drawing/2014/main" id="{91F51FD6-71F6-3588-E1F7-0C147B1FB812}"/>
                </a:ext>
              </a:extLst>
            </p:cNvPr>
            <p:cNvPicPr>
              <a:picLocks noChangeAspect="1"/>
            </p:cNvPicPr>
            <p:nvPr/>
          </p:nvPicPr>
          <p:blipFill rotWithShape="1">
            <a:blip r:embed="rId4"/>
            <a:srcRect r="27022"/>
            <a:stretch/>
          </p:blipFill>
          <p:spPr>
            <a:xfrm>
              <a:off x="13975431" y="2916908"/>
              <a:ext cx="17726944" cy="13782425"/>
            </a:xfrm>
            <a:prstGeom prst="rect">
              <a:avLst/>
            </a:prstGeom>
            <a:ln w="12700">
              <a:solidFill>
                <a:schemeClr val="bg2">
                  <a:lumMod val="90000"/>
                </a:schemeClr>
              </a:solidFill>
            </a:ln>
            <a:effectLst/>
          </p:spPr>
        </p:pic>
        <p:pic>
          <p:nvPicPr>
            <p:cNvPr id="8" name="Picture 7">
              <a:extLst>
                <a:ext uri="{FF2B5EF4-FFF2-40B4-BE49-F238E27FC236}">
                  <a16:creationId xmlns:a16="http://schemas.microsoft.com/office/drawing/2014/main" id="{CF7504B0-6AF4-9467-EFD4-28C0C40DFF85}"/>
                </a:ext>
              </a:extLst>
            </p:cNvPr>
            <p:cNvPicPr>
              <a:picLocks noChangeAspect="1"/>
            </p:cNvPicPr>
            <p:nvPr/>
          </p:nvPicPr>
          <p:blipFill>
            <a:blip r:embed="rId5"/>
            <a:srcRect b="10193"/>
            <a:stretch/>
          </p:blipFill>
          <p:spPr>
            <a:xfrm>
              <a:off x="27465867" y="4350312"/>
              <a:ext cx="4236508" cy="6283822"/>
            </a:xfrm>
            <a:prstGeom prst="rect">
              <a:avLst/>
            </a:prstGeom>
            <a:ln w="12700">
              <a:solidFill>
                <a:schemeClr val="bg2">
                  <a:lumMod val="90000"/>
                </a:schemeClr>
              </a:solidFill>
            </a:ln>
            <a:effectLst/>
          </p:spPr>
        </p:pic>
      </p:grpSp>
    </p:spTree>
    <p:extLst>
      <p:ext uri="{BB962C8B-B14F-4D97-AF65-F5344CB8AC3E}">
        <p14:creationId xmlns:p14="http://schemas.microsoft.com/office/powerpoint/2010/main" val="26262321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5B7896E-C916-331C-5917-87C5EB0A247E}"/>
              </a:ext>
            </a:extLst>
          </p:cNvPr>
          <p:cNvSpPr>
            <a:spLocks noGrp="1"/>
          </p:cNvSpPr>
          <p:nvPr>
            <p:ph type="body" sz="quarter" idx="10"/>
          </p:nvPr>
        </p:nvSpPr>
        <p:spPr/>
        <p:txBody>
          <a:bodyPr/>
          <a:lstStyle/>
          <a:p>
            <a:r>
              <a:rPr lang="en-GB" dirty="0"/>
              <a:t>Public</a:t>
            </a:r>
          </a:p>
        </p:txBody>
      </p:sp>
      <p:sp>
        <p:nvSpPr>
          <p:cNvPr id="2" name="Title 1">
            <a:extLst>
              <a:ext uri="{FF2B5EF4-FFF2-40B4-BE49-F238E27FC236}">
                <a16:creationId xmlns:a16="http://schemas.microsoft.com/office/drawing/2014/main" id="{FBA50C66-F12E-4D30-BE11-DF0959B61BBD}"/>
              </a:ext>
            </a:extLst>
          </p:cNvPr>
          <p:cNvSpPr>
            <a:spLocks noGrp="1"/>
          </p:cNvSpPr>
          <p:nvPr>
            <p:ph type="ctrTitle"/>
          </p:nvPr>
        </p:nvSpPr>
        <p:spPr>
          <a:xfrm>
            <a:off x="4063999" y="6746252"/>
            <a:ext cx="24384000" cy="2397749"/>
          </a:xfrm>
        </p:spPr>
        <p:txBody>
          <a:bodyPr/>
          <a:lstStyle/>
          <a:p>
            <a:r>
              <a:rPr lang="en-GB" dirty="0">
                <a:latin typeface="Apricus Black" pitchFamily="50" charset="0"/>
              </a:rPr>
              <a:t>Education</a:t>
            </a:r>
            <a:r>
              <a:rPr lang="en-GB" dirty="0">
                <a:latin typeface="Roboto "/>
              </a:rPr>
              <a:t>  </a:t>
            </a:r>
          </a:p>
        </p:txBody>
      </p:sp>
    </p:spTree>
    <p:custDataLst>
      <p:tags r:id="rId1"/>
    </p:custDataLst>
    <p:extLst>
      <p:ext uri="{BB962C8B-B14F-4D97-AF65-F5344CB8AC3E}">
        <p14:creationId xmlns:p14="http://schemas.microsoft.com/office/powerpoint/2010/main" val="12794451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65C645-A29D-7492-BA4E-797817CCAD3E}"/>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1EF8229B-6A86-BC7C-1FB5-FF4DE69C200F}"/>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710436" y="4338735"/>
            <a:ext cx="14710395" cy="11962249"/>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400" kern="0" dirty="0">
                <a:solidFill>
                  <a:srgbClr val="000000"/>
                </a:solidFill>
                <a:latin typeface="Roboto Light "/>
                <a:ea typeface="+mn-lt"/>
                <a:cs typeface="+mn-lt"/>
              </a:rPr>
              <a:t>You must enter all your qualifications from secondary education onwards – whether you have the result (even any that were ungraded) or you’re still awaiting exams and results.</a:t>
            </a:r>
          </a:p>
          <a:p>
            <a:pPr defTabSz="3251241">
              <a:defRPr sz="1800" b="0" i="0" u="none" strike="noStrike" kern="0" cap="none" spc="0" baseline="0">
                <a:solidFill>
                  <a:srgbClr val="000000"/>
                </a:solidFill>
                <a:uFillTx/>
              </a:defRPr>
            </a:pPr>
            <a:endParaRPr lang="en-GB" sz="5400" dirty="0">
              <a:latin typeface="Roboto Light "/>
              <a:ea typeface="+mn-lt"/>
              <a:cs typeface="+mn-lt"/>
            </a:endParaRPr>
          </a:p>
          <a:p>
            <a:pPr defTabSz="3251241">
              <a:defRPr sz="1800" b="0" i="0" u="none" strike="noStrike" kern="0" cap="none" spc="0" baseline="0">
                <a:solidFill>
                  <a:srgbClr val="000000"/>
                </a:solidFill>
                <a:uFillTx/>
              </a:defRPr>
            </a:pPr>
            <a:r>
              <a:rPr lang="en-GB" sz="5400" dirty="0">
                <a:latin typeface="Roboto Light "/>
                <a:ea typeface="+mn-lt"/>
                <a:cs typeface="+mn-lt"/>
              </a:rPr>
              <a:t>First you need to add details of where you’ve studied, or are studying, then add qualifications. </a:t>
            </a:r>
            <a:endParaRPr lang="en-GB" sz="5400" kern="0" dirty="0">
              <a:latin typeface="Roboto Light "/>
              <a:ea typeface="+mn-lt"/>
              <a:cs typeface="+mn-lt"/>
            </a:endParaRPr>
          </a:p>
          <a:p>
            <a:pPr algn="l"/>
            <a:endParaRPr lang="en-GB" sz="5400" kern="0" dirty="0">
              <a:solidFill>
                <a:srgbClr val="000000"/>
              </a:solidFill>
              <a:latin typeface="Roboto Light "/>
              <a:cs typeface="Calibri"/>
            </a:endParaRPr>
          </a:p>
          <a:p>
            <a:r>
              <a:rPr lang="en-GB" sz="5400" kern="0" dirty="0">
                <a:solidFill>
                  <a:srgbClr val="000000"/>
                </a:solidFill>
                <a:latin typeface="Roboto Light "/>
                <a:ea typeface="+mn-lt"/>
                <a:cs typeface="+mn-lt"/>
              </a:rPr>
              <a:t>Start by clicking </a:t>
            </a:r>
            <a:r>
              <a:rPr lang="en-GB" sz="5400" b="1" kern="0" dirty="0">
                <a:solidFill>
                  <a:srgbClr val="000000"/>
                </a:solidFill>
                <a:latin typeface="Roboto Light "/>
                <a:ea typeface="+mn-lt"/>
                <a:cs typeface="+mn-lt"/>
              </a:rPr>
              <a:t>Add place of education</a:t>
            </a:r>
            <a:r>
              <a:rPr lang="en-GB" sz="5400" kern="0" dirty="0">
                <a:solidFill>
                  <a:srgbClr val="000000"/>
                </a:solidFill>
                <a:latin typeface="Roboto Light "/>
                <a:ea typeface="+mn-lt"/>
                <a:cs typeface="+mn-lt"/>
              </a:rPr>
              <a:t>.</a:t>
            </a:r>
            <a:endParaRPr lang="en-GB" sz="5400" dirty="0">
              <a:latin typeface="Roboto Light "/>
            </a:endParaRPr>
          </a:p>
          <a:p>
            <a:endParaRPr lang="en-GB" sz="5400" kern="0" dirty="0">
              <a:solidFill>
                <a:srgbClr val="000000"/>
              </a:solidFill>
              <a:latin typeface="Roboto Light "/>
              <a:cs typeface="Calibri" panose="020F0502020204030204"/>
            </a:endParaRPr>
          </a:p>
          <a:p>
            <a:r>
              <a:rPr lang="en-GB" sz="5400" kern="0" dirty="0">
                <a:latin typeface="Roboto Light "/>
                <a:ea typeface="+mn-lt"/>
                <a:cs typeface="+mn-lt"/>
              </a:rPr>
              <a:t>You’ll be asked for a ‘Unique Learner Number’ – if you don’t have one leave the question blank. </a:t>
            </a:r>
          </a:p>
        </p:txBody>
      </p:sp>
      <p:pic>
        <p:nvPicPr>
          <p:cNvPr id="14" name="Picture 13">
            <a:extLst>
              <a:ext uri="{FF2B5EF4-FFF2-40B4-BE49-F238E27FC236}">
                <a16:creationId xmlns:a16="http://schemas.microsoft.com/office/drawing/2014/main" id="{008E8D4E-D257-8C86-5D80-E01BABDCA393}"/>
              </a:ext>
            </a:extLst>
          </p:cNvPr>
          <p:cNvPicPr>
            <a:picLocks noChangeAspect="1"/>
          </p:cNvPicPr>
          <p:nvPr/>
        </p:nvPicPr>
        <p:blipFill>
          <a:blip r:embed="rId3"/>
          <a:stretch>
            <a:fillRect/>
          </a:stretch>
        </p:blipFill>
        <p:spPr>
          <a:xfrm>
            <a:off x="16856596" y="851504"/>
            <a:ext cx="12981806" cy="16584992"/>
          </a:xfrm>
          <a:prstGeom prst="rect">
            <a:avLst/>
          </a:prstGeom>
          <a:ln w="12700">
            <a:solidFill>
              <a:schemeClr val="bg2">
                <a:lumMod val="90000"/>
              </a:schemeClr>
            </a:solidFill>
          </a:ln>
          <a:effectLst/>
        </p:spPr>
      </p:pic>
    </p:spTree>
    <p:extLst>
      <p:ext uri="{BB962C8B-B14F-4D97-AF65-F5344CB8AC3E}">
        <p14:creationId xmlns:p14="http://schemas.microsoft.com/office/powerpoint/2010/main" val="4055630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16E87-6036-D4E9-A9CA-94C5C81DBB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5C1198F-669F-0683-5452-95D98BC91DA3}"/>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C50D7345-7505-A61E-E2EB-12593C8D6449}"/>
              </a:ext>
            </a:extLst>
          </p:cNvPr>
          <p:cNvSpPr>
            <a:spLocks noGrp="1"/>
          </p:cNvSpPr>
          <p:nvPr>
            <p:ph type="body" sz="quarter" idx="10"/>
          </p:nvPr>
        </p:nvSpPr>
        <p:spPr/>
        <p:txBody>
          <a:bodyPr/>
          <a:lstStyle/>
          <a:p>
            <a:r>
              <a:rPr lang="en-GB" dirty="0"/>
              <a:t>Public </a:t>
            </a:r>
          </a:p>
        </p:txBody>
      </p:sp>
      <p:pic>
        <p:nvPicPr>
          <p:cNvPr id="8" name="Picture 7">
            <a:extLst>
              <a:ext uri="{FF2B5EF4-FFF2-40B4-BE49-F238E27FC236}">
                <a16:creationId xmlns:a16="http://schemas.microsoft.com/office/drawing/2014/main" id="{3309D015-EA33-97CB-2790-7B9FD9CC44E3}"/>
              </a:ext>
            </a:extLst>
          </p:cNvPr>
          <p:cNvPicPr>
            <a:picLocks noChangeAspect="1"/>
          </p:cNvPicPr>
          <p:nvPr/>
        </p:nvPicPr>
        <p:blipFill>
          <a:blip r:embed="rId2"/>
          <a:srcRect t="20771" r="5637" b="22987"/>
          <a:stretch/>
        </p:blipFill>
        <p:spPr>
          <a:xfrm>
            <a:off x="14648494" y="4075666"/>
            <a:ext cx="17053881" cy="12985710"/>
          </a:xfrm>
          <a:prstGeom prst="rect">
            <a:avLst/>
          </a:prstGeom>
          <a:ln w="12700">
            <a:solidFill>
              <a:schemeClr val="bg2">
                <a:lumMod val="90000"/>
              </a:schemeClr>
            </a:solidFill>
          </a:ln>
          <a:effectLst/>
        </p:spPr>
      </p:pic>
      <p:sp>
        <p:nvSpPr>
          <p:cNvPr id="11" name="TextBox 10">
            <a:extLst>
              <a:ext uri="{FF2B5EF4-FFF2-40B4-BE49-F238E27FC236}">
                <a16:creationId xmlns:a16="http://schemas.microsoft.com/office/drawing/2014/main" id="{DBE660A2-98E9-CC8D-3DA4-B66D77F93EE6}"/>
              </a:ext>
            </a:extLst>
          </p:cNvPr>
          <p:cNvSpPr txBox="1"/>
          <p:nvPr/>
        </p:nvSpPr>
        <p:spPr>
          <a:xfrm>
            <a:off x="2211683" y="4892756"/>
            <a:ext cx="12436811" cy="11726287"/>
          </a:xfrm>
          <a:prstGeom prst="rect">
            <a:avLst/>
          </a:prstGeom>
          <a:noFill/>
        </p:spPr>
        <p:txBody>
          <a:bodyPr wrap="square">
            <a:spAutoFit/>
          </a:bodyPr>
          <a:lstStyle/>
          <a:p>
            <a:r>
              <a:rPr lang="en-GB" sz="5400" b="1" dirty="0">
                <a:latin typeface="Roboto Light "/>
              </a:rPr>
              <a:t>Unique Learner Number (ULN)</a:t>
            </a:r>
          </a:p>
          <a:p>
            <a:r>
              <a:rPr lang="en-GB" sz="5400" dirty="0">
                <a:latin typeface="Roboto Light "/>
              </a:rPr>
              <a:t>Students in England, Wales and Northern Ireland ONLY – This 10-digit is usually printed on your qualification certificates or results slip. Inputting this number can help us to check the information you submit, but if you don't have one or don't know yours, please leave this blank.</a:t>
            </a:r>
          </a:p>
          <a:p>
            <a:endParaRPr lang="en-GB" sz="5400" dirty="0">
              <a:latin typeface="Roboto Light "/>
            </a:endParaRPr>
          </a:p>
          <a:p>
            <a:r>
              <a:rPr lang="en-GB" sz="5400" b="1" kern="0" dirty="0">
                <a:latin typeface="Roboto Light "/>
                <a:ea typeface="Calibri"/>
                <a:cs typeface="Calibri"/>
              </a:rPr>
              <a:t>English language tests </a:t>
            </a:r>
            <a:r>
              <a:rPr lang="en-GB" sz="5400" kern="0" dirty="0">
                <a:latin typeface="Roboto Light "/>
                <a:ea typeface="Calibri"/>
                <a:cs typeface="Calibri"/>
              </a:rPr>
              <a:t>can be entered here too, if you have any other English language tests they can be added as a qualification.</a:t>
            </a:r>
            <a:endParaRPr lang="en-GB" sz="5400" dirty="0"/>
          </a:p>
          <a:p>
            <a:endParaRPr lang="en-GB" sz="5400" dirty="0">
              <a:latin typeface="Roboto Light "/>
            </a:endParaRPr>
          </a:p>
        </p:txBody>
      </p:sp>
    </p:spTree>
    <p:extLst>
      <p:ext uri="{BB962C8B-B14F-4D97-AF65-F5344CB8AC3E}">
        <p14:creationId xmlns:p14="http://schemas.microsoft.com/office/powerpoint/2010/main" val="222849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79A48-82CE-9A70-D4AB-A05B012A34B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3304B74-2323-9634-1CBE-86DD94EDB760}"/>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9712E1F6-E701-51DE-34EB-2612F27DC982}"/>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823150" y="3873182"/>
            <a:ext cx="13499847" cy="13624243"/>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400" dirty="0">
                <a:solidFill>
                  <a:srgbClr val="000000"/>
                </a:solidFill>
                <a:latin typeface="Roboto Light "/>
                <a:cs typeface="Calibri"/>
              </a:rPr>
              <a:t>If you are linked to a school/college, when you click on ‘Add place of education’, you’ll be asked to add it. </a:t>
            </a:r>
          </a:p>
          <a:p>
            <a:pPr defTabSz="3251241">
              <a:defRPr sz="1800" b="0" i="0" u="none" strike="noStrike" kern="0" cap="none" spc="0" baseline="0">
                <a:solidFill>
                  <a:srgbClr val="000000"/>
                </a:solidFill>
                <a:uFillTx/>
              </a:defRPr>
            </a:pPr>
            <a:endParaRPr lang="en-GB" sz="5400" dirty="0">
              <a:solidFill>
                <a:srgbClr val="000000"/>
              </a:solidFill>
              <a:latin typeface="Roboto Light "/>
              <a:cs typeface="Calibri"/>
            </a:endParaRPr>
          </a:p>
          <a:p>
            <a:pPr defTabSz="3251241">
              <a:defRPr sz="1800" b="0" i="0" u="none" strike="noStrike" kern="0" cap="none" spc="0" baseline="0">
                <a:solidFill>
                  <a:srgbClr val="000000"/>
                </a:solidFill>
                <a:uFillTx/>
              </a:defRPr>
            </a:pPr>
            <a:r>
              <a:rPr lang="en-GB" sz="5400" dirty="0">
                <a:solidFill>
                  <a:srgbClr val="000000"/>
                </a:solidFill>
                <a:latin typeface="Roboto Light "/>
                <a:cs typeface="Calibri"/>
              </a:rPr>
              <a:t>If you can’t find the name you can type this in and add it. </a:t>
            </a:r>
          </a:p>
          <a:p>
            <a:endParaRPr lang="en-GB" sz="5400" dirty="0">
              <a:solidFill>
                <a:srgbClr val="000000"/>
              </a:solidFill>
              <a:latin typeface="Roboto Light "/>
            </a:endParaRPr>
          </a:p>
          <a:p>
            <a:r>
              <a:rPr lang="en-GB" sz="5400" dirty="0">
                <a:solidFill>
                  <a:srgbClr val="000000"/>
                </a:solidFill>
                <a:latin typeface="Roboto Light "/>
              </a:rPr>
              <a:t>If you’ve attended another school or college, type the name of where you studied.</a:t>
            </a:r>
            <a:r>
              <a:rPr lang="en-GB" sz="5400" dirty="0">
                <a:solidFill>
                  <a:srgbClr val="1F2834"/>
                </a:solidFill>
                <a:latin typeface="Roboto Light "/>
              </a:rPr>
              <a:t> </a:t>
            </a:r>
            <a:r>
              <a:rPr lang="en-GB" sz="5400" dirty="0">
                <a:solidFill>
                  <a:srgbClr val="000000"/>
                </a:solidFill>
                <a:latin typeface="Roboto Light "/>
              </a:rPr>
              <a:t>Once you find your centre, click on the name and the Exam centre number will automatically populate. </a:t>
            </a:r>
            <a:endParaRPr lang="en-GB" sz="5400" dirty="0">
              <a:solidFill>
                <a:srgbClr val="1F2834"/>
              </a:solidFill>
              <a:latin typeface="Roboto Light "/>
            </a:endParaRPr>
          </a:p>
          <a:p>
            <a:endParaRPr lang="en-GB" sz="5400" dirty="0">
              <a:latin typeface="Roboto Light "/>
              <a:cs typeface="Calibri"/>
            </a:endParaRPr>
          </a:p>
          <a:p>
            <a:r>
              <a:rPr lang="en-GB" sz="5400" dirty="0">
                <a:latin typeface="Roboto Light "/>
                <a:ea typeface="+mn-lt"/>
                <a:cs typeface="+mn-lt"/>
              </a:rPr>
              <a:t>Add when you started and finished; if you’re still studying add the month, you’re due to finish. </a:t>
            </a:r>
          </a:p>
        </p:txBody>
      </p:sp>
      <p:pic>
        <p:nvPicPr>
          <p:cNvPr id="11" name="Picture 10">
            <a:extLst>
              <a:ext uri="{FF2B5EF4-FFF2-40B4-BE49-F238E27FC236}">
                <a16:creationId xmlns:a16="http://schemas.microsoft.com/office/drawing/2014/main" id="{9AD4CFBA-EF63-126A-83EC-82E41C909F2E}"/>
              </a:ext>
            </a:extLst>
          </p:cNvPr>
          <p:cNvPicPr>
            <a:picLocks noChangeAspect="1"/>
          </p:cNvPicPr>
          <p:nvPr/>
        </p:nvPicPr>
        <p:blipFill>
          <a:blip r:embed="rId3"/>
          <a:stretch>
            <a:fillRect/>
          </a:stretch>
        </p:blipFill>
        <p:spPr>
          <a:xfrm>
            <a:off x="16256002" y="4538574"/>
            <a:ext cx="12802329" cy="13539719"/>
          </a:xfrm>
          <a:prstGeom prst="rect">
            <a:avLst/>
          </a:prstGeom>
          <a:ln w="12700">
            <a:solidFill>
              <a:schemeClr val="bg2">
                <a:lumMod val="90000"/>
              </a:schemeClr>
            </a:solidFill>
          </a:ln>
          <a:effectLst/>
        </p:spPr>
      </p:pic>
      <p:pic>
        <p:nvPicPr>
          <p:cNvPr id="8" name="Picture 7" descr="A close up of a sign&#10;&#10;AI-generated content may be incorrect.">
            <a:extLst>
              <a:ext uri="{FF2B5EF4-FFF2-40B4-BE49-F238E27FC236}">
                <a16:creationId xmlns:a16="http://schemas.microsoft.com/office/drawing/2014/main" id="{9A89CB26-2C0C-C45B-960C-506BE62AD891}"/>
              </a:ext>
            </a:extLst>
          </p:cNvPr>
          <p:cNvPicPr>
            <a:picLocks noChangeAspect="1"/>
          </p:cNvPicPr>
          <p:nvPr/>
        </p:nvPicPr>
        <p:blipFill>
          <a:blip r:embed="rId4"/>
          <a:stretch>
            <a:fillRect/>
          </a:stretch>
        </p:blipFill>
        <p:spPr>
          <a:xfrm>
            <a:off x="15322997" y="1615478"/>
            <a:ext cx="14802340" cy="3169951"/>
          </a:xfrm>
          <a:prstGeom prst="rect">
            <a:avLst/>
          </a:prstGeom>
        </p:spPr>
      </p:pic>
    </p:spTree>
    <p:extLst>
      <p:ext uri="{BB962C8B-B14F-4D97-AF65-F5344CB8AC3E}">
        <p14:creationId xmlns:p14="http://schemas.microsoft.com/office/powerpoint/2010/main" val="1977707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54440-BD58-A506-C0FC-8EC913CA28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B53ABE2-59DF-4EB3-2681-AFC5A4110DAA}"/>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78C28F35-683D-CC90-F979-6B24FCD9612C}"/>
              </a:ext>
            </a:extLst>
          </p:cNvPr>
          <p:cNvSpPr>
            <a:spLocks noGrp="1"/>
          </p:cNvSpPr>
          <p:nvPr>
            <p:ph type="body" sz="quarter" idx="10"/>
          </p:nvPr>
        </p:nvSpPr>
        <p:spPr/>
        <p:txBody>
          <a:bodyPr/>
          <a:lstStyle/>
          <a:p>
            <a:r>
              <a:rPr lang="en-GB" dirty="0"/>
              <a:t>Public </a:t>
            </a:r>
          </a:p>
        </p:txBody>
      </p:sp>
      <p:pic>
        <p:nvPicPr>
          <p:cNvPr id="2" name="Picture 1" descr="A screenshot of a chat&#10;&#10;Description automatically generated">
            <a:extLst>
              <a:ext uri="{FF2B5EF4-FFF2-40B4-BE49-F238E27FC236}">
                <a16:creationId xmlns:a16="http://schemas.microsoft.com/office/drawing/2014/main" id="{82CC97A7-36F6-F6B5-FB8B-3B207D623384}"/>
              </a:ext>
            </a:extLst>
          </p:cNvPr>
          <p:cNvPicPr/>
          <p:nvPr/>
        </p:nvPicPr>
        <p:blipFill>
          <a:blip r:embed="rId2"/>
          <a:stretch>
            <a:fillRect/>
          </a:stretch>
        </p:blipFill>
        <p:spPr>
          <a:xfrm>
            <a:off x="13828713" y="5208953"/>
            <a:ext cx="17137682" cy="7870094"/>
          </a:xfrm>
          <a:prstGeom prst="rect">
            <a:avLst/>
          </a:prstGeom>
          <a:ln w="12700">
            <a:solidFill>
              <a:schemeClr val="bg2">
                <a:lumMod val="90000"/>
              </a:schemeClr>
            </a:solidFill>
          </a:ln>
          <a:effectLst/>
        </p:spPr>
      </p:pic>
      <p:sp>
        <p:nvSpPr>
          <p:cNvPr id="3" name="TextBox 2">
            <a:extLst>
              <a:ext uri="{FF2B5EF4-FFF2-40B4-BE49-F238E27FC236}">
                <a16:creationId xmlns:a16="http://schemas.microsoft.com/office/drawing/2014/main" id="{0362437D-72FA-72EC-5AFA-66E44FCEDD5A}"/>
              </a:ext>
            </a:extLst>
          </p:cNvPr>
          <p:cNvSpPr txBox="1"/>
          <p:nvPr/>
        </p:nvSpPr>
        <p:spPr>
          <a:xfrm>
            <a:off x="1545605" y="5208953"/>
            <a:ext cx="11252299" cy="9083256"/>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r>
              <a:rPr lang="en-GB" sz="5689" dirty="0">
                <a:latin typeface="Roboto Light" panose="02000000000000000000" pitchFamily="2" charset="0"/>
                <a:ea typeface="Roboto Light" panose="02000000000000000000" pitchFamily="2" charset="0"/>
                <a:cs typeface="Roboto Light" panose="02000000000000000000" pitchFamily="2" charset="0"/>
              </a:rPr>
              <a:t>Tell us how you studied at each place of education. </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For type of study did you attend full time, part time or exam only.</a:t>
            </a: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For study mode did you attend a centre in person or if you studied a course completely remotely, select online.</a:t>
            </a:r>
          </a:p>
        </p:txBody>
      </p:sp>
    </p:spTree>
    <p:extLst>
      <p:ext uri="{BB962C8B-B14F-4D97-AF65-F5344CB8AC3E}">
        <p14:creationId xmlns:p14="http://schemas.microsoft.com/office/powerpoint/2010/main" val="3276281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9AA9-AC91-D2D0-7DD0-3F621D14B6F7}"/>
              </a:ext>
            </a:extLst>
          </p:cNvPr>
          <p:cNvSpPr>
            <a:spLocks noGrp="1"/>
          </p:cNvSpPr>
          <p:nvPr>
            <p:ph type="title"/>
          </p:nvPr>
        </p:nvSpPr>
        <p:spPr/>
        <p:txBody>
          <a:bodyPr/>
          <a:lstStyle/>
          <a:p>
            <a:r>
              <a:rPr lang="en-GB" sz="15000" dirty="0">
                <a:latin typeface="Apricus Black" pitchFamily="50" charset="0"/>
              </a:rPr>
              <a:t>Registering for an account</a:t>
            </a:r>
            <a:endParaRPr lang="en-GB" dirty="0"/>
          </a:p>
        </p:txBody>
      </p:sp>
      <p:sp>
        <p:nvSpPr>
          <p:cNvPr id="3" name="Text Placeholder 2">
            <a:extLst>
              <a:ext uri="{FF2B5EF4-FFF2-40B4-BE49-F238E27FC236}">
                <a16:creationId xmlns:a16="http://schemas.microsoft.com/office/drawing/2014/main" id="{77275508-780A-3B6E-FFE7-0C31D25F440B}"/>
              </a:ext>
            </a:extLst>
          </p:cNvPr>
          <p:cNvSpPr>
            <a:spLocks noGrp="1"/>
          </p:cNvSpPr>
          <p:nvPr>
            <p:ph type="body" sz="quarter" idx="10"/>
          </p:nvPr>
        </p:nvSpPr>
        <p:spPr/>
        <p:txBody>
          <a:bodyPr/>
          <a:lstStyle/>
          <a:p>
            <a:r>
              <a:rPr lang="en-GB" dirty="0"/>
              <a:t>Public </a:t>
            </a:r>
          </a:p>
        </p:txBody>
      </p:sp>
      <p:sp>
        <p:nvSpPr>
          <p:cNvPr id="8" name="TextBox 5">
            <a:extLst>
              <a:ext uri="{FF2B5EF4-FFF2-40B4-BE49-F238E27FC236}">
                <a16:creationId xmlns:a16="http://schemas.microsoft.com/office/drawing/2014/main" id="{8C917077-3DE6-48FB-A816-D1BFF1239008}"/>
              </a:ext>
            </a:extLst>
          </p:cNvPr>
          <p:cNvSpPr txBox="1"/>
          <p:nvPr/>
        </p:nvSpPr>
        <p:spPr>
          <a:xfrm>
            <a:off x="1545605" y="6812354"/>
            <a:ext cx="9296889" cy="3830279"/>
          </a:xfrm>
          <a:prstGeom prst="rect">
            <a:avLst/>
          </a:prstGeom>
          <a:noFill/>
          <a:ln cap="flat">
            <a:noFill/>
          </a:ln>
        </p:spPr>
        <p:txBody>
          <a:bodyPr vert="horz" wrap="square" lIns="325120" tIns="162560" rIns="325120" bIns="162560" anchor="t" anchorCtr="0" compatLnSpc="1">
            <a:spAutoFit/>
          </a:bodyPr>
          <a:lstStyle/>
          <a:p>
            <a:r>
              <a:rPr lang="en-GB" sz="5689" dirty="0">
                <a:solidFill>
                  <a:srgbClr val="000000"/>
                </a:solidFill>
                <a:latin typeface="Roboto Light "/>
              </a:rPr>
              <a:t>We’ll email you a </a:t>
            </a:r>
            <a:r>
              <a:rPr lang="en-GB" sz="5689" b="1" dirty="0">
                <a:solidFill>
                  <a:srgbClr val="000000"/>
                </a:solidFill>
                <a:latin typeface="Roboto Light "/>
              </a:rPr>
              <a:t>code </a:t>
            </a:r>
            <a:r>
              <a:rPr lang="en-GB" sz="5689" dirty="0">
                <a:solidFill>
                  <a:srgbClr val="000000"/>
                </a:solidFill>
                <a:latin typeface="Roboto Light "/>
              </a:rPr>
              <a:t>to </a:t>
            </a:r>
            <a:r>
              <a:rPr lang="en-GB" sz="5689" b="1" dirty="0">
                <a:solidFill>
                  <a:srgbClr val="000000"/>
                </a:solidFill>
                <a:latin typeface="Roboto Light "/>
              </a:rPr>
              <a:t>verify </a:t>
            </a:r>
            <a:r>
              <a:rPr lang="en-GB" sz="5689" dirty="0">
                <a:solidFill>
                  <a:srgbClr val="000000"/>
                </a:solidFill>
                <a:latin typeface="Roboto Light "/>
              </a:rPr>
              <a:t>your email address, so we know we’ve got the right details.</a:t>
            </a:r>
            <a:endParaRPr lang="en-GB" sz="5689" dirty="0">
              <a:latin typeface="Roboto Light "/>
            </a:endParaRPr>
          </a:p>
        </p:txBody>
      </p:sp>
      <p:grpSp>
        <p:nvGrpSpPr>
          <p:cNvPr id="9" name="Group 8">
            <a:extLst>
              <a:ext uri="{FF2B5EF4-FFF2-40B4-BE49-F238E27FC236}">
                <a16:creationId xmlns:a16="http://schemas.microsoft.com/office/drawing/2014/main" id="{4851BEDD-8F8F-4511-8256-35BE57AB41D4}"/>
              </a:ext>
            </a:extLst>
          </p:cNvPr>
          <p:cNvGrpSpPr/>
          <p:nvPr/>
        </p:nvGrpSpPr>
        <p:grpSpPr>
          <a:xfrm>
            <a:off x="10837838" y="4703114"/>
            <a:ext cx="20864537" cy="10202492"/>
            <a:chOff x="1734743" y="1033390"/>
            <a:chExt cx="7081490" cy="3265105"/>
          </a:xfrm>
        </p:grpSpPr>
        <p:pic>
          <p:nvPicPr>
            <p:cNvPr id="7" name="Picture 6">
              <a:extLst>
                <a:ext uri="{FF2B5EF4-FFF2-40B4-BE49-F238E27FC236}">
                  <a16:creationId xmlns:a16="http://schemas.microsoft.com/office/drawing/2014/main" id="{8337E831-3273-4411-9B15-CD8471F4AC14}"/>
                </a:ext>
              </a:extLst>
            </p:cNvPr>
            <p:cNvPicPr/>
            <p:nvPr/>
          </p:nvPicPr>
          <p:blipFill rotWithShape="1">
            <a:blip r:embed="rId2"/>
            <a:srcRect l="11639" t="3033" r="10467" b="19939"/>
            <a:stretch/>
          </p:blipFill>
          <p:spPr>
            <a:xfrm>
              <a:off x="1734743" y="1033390"/>
              <a:ext cx="5349145" cy="3265105"/>
            </a:xfrm>
            <a:prstGeom prst="rect">
              <a:avLst/>
            </a:prstGeom>
            <a:ln w="9525">
              <a:solidFill>
                <a:schemeClr val="bg2">
                  <a:lumMod val="90000"/>
                </a:schemeClr>
              </a:solidFill>
            </a:ln>
            <a:effectLst/>
          </p:spPr>
        </p:pic>
        <p:pic>
          <p:nvPicPr>
            <p:cNvPr id="4" name="Picture 3">
              <a:extLst>
                <a:ext uri="{FF2B5EF4-FFF2-40B4-BE49-F238E27FC236}">
                  <a16:creationId xmlns:a16="http://schemas.microsoft.com/office/drawing/2014/main" id="{E89C26F8-0BFA-4234-AA10-FD00AAE672FF}"/>
                </a:ext>
              </a:extLst>
            </p:cNvPr>
            <p:cNvPicPr/>
            <p:nvPr/>
          </p:nvPicPr>
          <p:blipFill rotWithShape="1">
            <a:blip r:embed="rId3"/>
            <a:srcRect r="59727"/>
            <a:stretch/>
          </p:blipFill>
          <p:spPr>
            <a:xfrm>
              <a:off x="5694218" y="1526292"/>
              <a:ext cx="3122015" cy="2736323"/>
            </a:xfrm>
            <a:prstGeom prst="rect">
              <a:avLst/>
            </a:prstGeom>
            <a:ln w="9525">
              <a:solidFill>
                <a:schemeClr val="bg2">
                  <a:lumMod val="90000"/>
                </a:schemeClr>
              </a:solidFill>
            </a:ln>
            <a:effectLst/>
          </p:spPr>
        </p:pic>
      </p:grpSp>
    </p:spTree>
    <p:extLst>
      <p:ext uri="{BB962C8B-B14F-4D97-AF65-F5344CB8AC3E}">
        <p14:creationId xmlns:p14="http://schemas.microsoft.com/office/powerpoint/2010/main" val="2058535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BA0C4-9DDD-6A41-A4D4-8834FEAA6E9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950DD3-7279-020C-6778-1E0275BE6B85}"/>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75D76965-8CB0-B36C-29CB-1F4B222C340C}"/>
              </a:ext>
            </a:extLst>
          </p:cNvPr>
          <p:cNvSpPr>
            <a:spLocks noGrp="1"/>
          </p:cNvSpPr>
          <p:nvPr>
            <p:ph type="body" sz="quarter" idx="10"/>
          </p:nvPr>
        </p:nvSpPr>
        <p:spPr/>
        <p:txBody>
          <a:bodyPr/>
          <a:lstStyle/>
          <a:p>
            <a:r>
              <a:rPr lang="en-GB" dirty="0"/>
              <a:t>Public </a:t>
            </a:r>
          </a:p>
        </p:txBody>
      </p:sp>
      <p:sp>
        <p:nvSpPr>
          <p:cNvPr id="2" name="TextBox 5">
            <a:extLst>
              <a:ext uri="{FF2B5EF4-FFF2-40B4-BE49-F238E27FC236}">
                <a16:creationId xmlns:a16="http://schemas.microsoft.com/office/drawing/2014/main" id="{62BC1834-ADC5-49FE-A95C-6D31750329FC}"/>
              </a:ext>
            </a:extLst>
          </p:cNvPr>
          <p:cNvSpPr txBox="1"/>
          <p:nvPr/>
        </p:nvSpPr>
        <p:spPr>
          <a:xfrm>
            <a:off x="1638803" y="4695565"/>
            <a:ext cx="10594692" cy="13460673"/>
          </a:xfrm>
          <a:prstGeom prst="rect">
            <a:avLst/>
          </a:prstGeom>
          <a:noFill/>
          <a:ln cap="flat">
            <a:noFill/>
          </a:ln>
        </p:spPr>
        <p:txBody>
          <a:bodyPr vert="horz" wrap="square" lIns="325120" tIns="162560" rIns="325120" bIns="162560" anchor="t" anchorCtr="0" compatLnSpc="1">
            <a:spAutoFit/>
          </a:bodyPr>
          <a:lstStyle/>
          <a:p>
            <a:r>
              <a:rPr lang="en-GB" sz="5689" dirty="0">
                <a:solidFill>
                  <a:srgbClr val="313537"/>
                </a:solidFill>
                <a:latin typeface="Roboto Light "/>
              </a:rPr>
              <a:t>There are warning messages to help you. </a:t>
            </a:r>
            <a:endParaRPr lang="en-GB" sz="5689" b="1" dirty="0">
              <a:solidFill>
                <a:srgbClr val="000000"/>
              </a:solidFill>
              <a:latin typeface="Roboto Light "/>
              <a:cs typeface="Calibri"/>
            </a:endParaRPr>
          </a:p>
          <a:p>
            <a:endParaRPr lang="en-GB" sz="5689" dirty="0">
              <a:solidFill>
                <a:srgbClr val="313537"/>
              </a:solidFill>
              <a:latin typeface="Roboto Light "/>
            </a:endParaRPr>
          </a:p>
          <a:p>
            <a:r>
              <a:rPr lang="en-GB" sz="5689" dirty="0">
                <a:solidFill>
                  <a:srgbClr val="313537"/>
                </a:solidFill>
                <a:latin typeface="Roboto Light "/>
              </a:rPr>
              <a:t>For example, you can't say you attended two or more places for full-time study during the same date range. </a:t>
            </a:r>
            <a:endParaRPr lang="en-GB" sz="5689" dirty="0">
              <a:solidFill>
                <a:srgbClr val="313537"/>
              </a:solidFill>
              <a:latin typeface="Roboto Light "/>
              <a:cs typeface="Calibri"/>
            </a:endParaRPr>
          </a:p>
          <a:p>
            <a:endParaRPr lang="en-GB" sz="5689" dirty="0">
              <a:solidFill>
                <a:srgbClr val="313537"/>
              </a:solidFill>
              <a:latin typeface="Roboto Light "/>
            </a:endParaRPr>
          </a:p>
          <a:p>
            <a:r>
              <a:rPr lang="en-GB" sz="5689" dirty="0">
                <a:solidFill>
                  <a:srgbClr val="313537"/>
                </a:solidFill>
                <a:latin typeface="Roboto Light "/>
              </a:rPr>
              <a:t>Red text are warnings, it means something is wrong and the section can’t be completed until you change it.</a:t>
            </a:r>
            <a:endParaRPr lang="en-GB" sz="5689" dirty="0">
              <a:solidFill>
                <a:srgbClr val="313537"/>
              </a:solidFill>
              <a:latin typeface="Roboto Light "/>
              <a:cs typeface="Calibri"/>
            </a:endParaRPr>
          </a:p>
          <a:p>
            <a:endParaRPr lang="en-GB" sz="17067" dirty="0">
              <a:solidFill>
                <a:srgbClr val="313537"/>
              </a:solidFill>
              <a:latin typeface="Merriweather"/>
            </a:endParaRPr>
          </a:p>
        </p:txBody>
      </p:sp>
      <p:pic>
        <p:nvPicPr>
          <p:cNvPr id="3" name="Picture 2" descr="A screenshot of a chat&#10;&#10;Description automatically generated">
            <a:extLst>
              <a:ext uri="{FF2B5EF4-FFF2-40B4-BE49-F238E27FC236}">
                <a16:creationId xmlns:a16="http://schemas.microsoft.com/office/drawing/2014/main" id="{BB8A9A67-A327-FF72-7819-DDA498838135}"/>
              </a:ext>
            </a:extLst>
          </p:cNvPr>
          <p:cNvPicPr/>
          <p:nvPr/>
        </p:nvPicPr>
        <p:blipFill>
          <a:blip r:embed="rId3"/>
          <a:stretch>
            <a:fillRect/>
          </a:stretch>
        </p:blipFill>
        <p:spPr>
          <a:xfrm>
            <a:off x="12950659" y="4464653"/>
            <a:ext cx="18751716" cy="12593191"/>
          </a:xfrm>
          <a:prstGeom prst="rect">
            <a:avLst/>
          </a:prstGeom>
          <a:ln w="12700">
            <a:solidFill>
              <a:schemeClr val="bg2">
                <a:lumMod val="90000"/>
              </a:schemeClr>
            </a:solidFill>
          </a:ln>
          <a:effectLst/>
        </p:spPr>
      </p:pic>
    </p:spTree>
    <p:extLst>
      <p:ext uri="{BB962C8B-B14F-4D97-AF65-F5344CB8AC3E}">
        <p14:creationId xmlns:p14="http://schemas.microsoft.com/office/powerpoint/2010/main" val="9892535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F736C-4C9E-152B-CB1B-414A938189E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17A9359-79AC-7AEF-7833-9AA6E35D0D9B}"/>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B99D0DB7-2C6B-A402-FA08-B1B9D85282A1}"/>
              </a:ext>
            </a:extLst>
          </p:cNvPr>
          <p:cNvSpPr>
            <a:spLocks noGrp="1"/>
          </p:cNvSpPr>
          <p:nvPr>
            <p:ph type="body" sz="quarter" idx="10"/>
          </p:nvPr>
        </p:nvSpPr>
        <p:spPr/>
        <p:txBody>
          <a:bodyPr/>
          <a:lstStyle/>
          <a:p>
            <a:r>
              <a:rPr lang="en-GB" dirty="0"/>
              <a:t>Public </a:t>
            </a:r>
          </a:p>
        </p:txBody>
      </p:sp>
      <p:sp>
        <p:nvSpPr>
          <p:cNvPr id="4" name="TextBox 3">
            <a:extLst>
              <a:ext uri="{FF2B5EF4-FFF2-40B4-BE49-F238E27FC236}">
                <a16:creationId xmlns:a16="http://schemas.microsoft.com/office/drawing/2014/main" id="{536EED91-154F-B6D8-6A4A-6098BA8184F3}"/>
              </a:ext>
            </a:extLst>
          </p:cNvPr>
          <p:cNvSpPr txBox="1"/>
          <p:nvPr/>
        </p:nvSpPr>
        <p:spPr>
          <a:xfrm>
            <a:off x="1524803" y="3627504"/>
            <a:ext cx="13904569" cy="13018951"/>
          </a:xfrm>
          <a:prstGeom prst="rect">
            <a:avLst/>
          </a:prstGeom>
          <a:noFill/>
        </p:spPr>
        <p:txBody>
          <a:bodyPr wrap="square" lIns="91442" tIns="45721" rIns="91442" bIns="45721" anchor="t">
            <a:spAutoFit/>
          </a:bodyPr>
          <a:lstStyle/>
          <a:p>
            <a:endParaRPr lang="en-GB" sz="5600" b="1" dirty="0">
              <a:latin typeface="Roboto Light "/>
              <a:ea typeface="Roboto"/>
              <a:cs typeface="Roboto"/>
            </a:endParaRPr>
          </a:p>
          <a:p>
            <a:r>
              <a:rPr lang="en-GB" sz="5600" b="1" dirty="0">
                <a:latin typeface="Roboto Light "/>
                <a:ea typeface="Roboto"/>
                <a:cs typeface="Roboto"/>
              </a:rPr>
              <a:t>Dual enrolments:</a:t>
            </a:r>
          </a:p>
          <a:p>
            <a:endParaRPr lang="en-GB" sz="5600" dirty="0">
              <a:latin typeface="Roboto Light "/>
              <a:ea typeface="Roboto"/>
              <a:cs typeface="Roboto"/>
            </a:endParaRPr>
          </a:p>
          <a:p>
            <a:r>
              <a:rPr lang="en-GB" sz="5600" dirty="0">
                <a:latin typeface="Roboto Light "/>
                <a:ea typeface="Roboto"/>
                <a:cs typeface="Roboto"/>
              </a:rPr>
              <a:t>If you’re enrolled at two different educational institutions e.g. two part-time, or you’re taking additional courses with another educational institution, indicate this by selecting part time study and inputting the relevant date. </a:t>
            </a:r>
          </a:p>
          <a:p>
            <a:endParaRPr lang="en-GB" sz="5600" dirty="0">
              <a:latin typeface="Roboto Light "/>
              <a:ea typeface="Roboto" panose="02000000000000000000" pitchFamily="2" charset="0"/>
              <a:cs typeface="Roboto" panose="02000000000000000000" pitchFamily="2" charset="0"/>
            </a:endParaRPr>
          </a:p>
          <a:p>
            <a:r>
              <a:rPr lang="en-GB" sz="5600" dirty="0">
                <a:latin typeface="Roboto Light "/>
                <a:ea typeface="Roboto" panose="02000000000000000000" pitchFamily="2" charset="0"/>
                <a:cs typeface="Roboto" panose="02000000000000000000" pitchFamily="2" charset="0"/>
              </a:rPr>
              <a:t>You should enter qualifications against the relevant institution awarding them.</a:t>
            </a:r>
          </a:p>
          <a:p>
            <a:endParaRPr lang="en-GB" sz="5600" dirty="0">
              <a:latin typeface="Roboto Light "/>
              <a:ea typeface="Roboto" panose="02000000000000000000" pitchFamily="2" charset="0"/>
              <a:cs typeface="Roboto" panose="02000000000000000000" pitchFamily="2" charset="0"/>
            </a:endParaRPr>
          </a:p>
          <a:p>
            <a:r>
              <a:rPr lang="en-GB" sz="5600" dirty="0">
                <a:latin typeface="Roboto Light "/>
                <a:ea typeface="Roboto" panose="02000000000000000000" pitchFamily="2" charset="0"/>
                <a:cs typeface="Roboto" panose="02000000000000000000" pitchFamily="2" charset="0"/>
              </a:rPr>
              <a:t>Blue text warnings indicate we need you to double check the details you have entered. </a:t>
            </a:r>
          </a:p>
        </p:txBody>
      </p:sp>
      <p:pic>
        <p:nvPicPr>
          <p:cNvPr id="3" name="Picture 2" descr="A screenshot of a chat&#10;&#10;AI-generated content may be incorrect.">
            <a:extLst>
              <a:ext uri="{FF2B5EF4-FFF2-40B4-BE49-F238E27FC236}">
                <a16:creationId xmlns:a16="http://schemas.microsoft.com/office/drawing/2014/main" id="{21534D0A-D8B0-4D2A-109D-29A83E43BE5B}"/>
              </a:ext>
            </a:extLst>
          </p:cNvPr>
          <p:cNvPicPr>
            <a:picLocks noChangeAspect="1"/>
          </p:cNvPicPr>
          <p:nvPr/>
        </p:nvPicPr>
        <p:blipFill>
          <a:blip r:embed="rId2"/>
          <a:stretch>
            <a:fillRect/>
          </a:stretch>
        </p:blipFill>
        <p:spPr>
          <a:xfrm>
            <a:off x="16380153" y="4521028"/>
            <a:ext cx="16131847" cy="11263652"/>
          </a:xfrm>
          <a:prstGeom prst="rect">
            <a:avLst/>
          </a:prstGeom>
          <a:ln w="12700">
            <a:solidFill>
              <a:schemeClr val="bg2">
                <a:lumMod val="90000"/>
              </a:schemeClr>
            </a:solidFill>
          </a:ln>
          <a:effectLst/>
        </p:spPr>
      </p:pic>
    </p:spTree>
    <p:extLst>
      <p:ext uri="{BB962C8B-B14F-4D97-AF65-F5344CB8AC3E}">
        <p14:creationId xmlns:p14="http://schemas.microsoft.com/office/powerpoint/2010/main" val="1683625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5E494-0E30-BDD2-EBA0-7A062A3836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39AEA3C-97B8-7B02-ACE5-3D3CF1A0B31C}"/>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89A602BD-9FBE-174F-61CD-258F51C6F826}"/>
              </a:ext>
            </a:extLst>
          </p:cNvPr>
          <p:cNvSpPr>
            <a:spLocks noGrp="1"/>
          </p:cNvSpPr>
          <p:nvPr>
            <p:ph type="body" sz="quarter" idx="10"/>
          </p:nvPr>
        </p:nvSpPr>
        <p:spPr/>
        <p:txBody>
          <a:bodyPr/>
          <a:lstStyle/>
          <a:p>
            <a:r>
              <a:rPr lang="en-GB" dirty="0"/>
              <a:t>Public </a:t>
            </a:r>
          </a:p>
        </p:txBody>
      </p:sp>
      <p:pic>
        <p:nvPicPr>
          <p:cNvPr id="3" name="Picture 2" descr="A white rectangular object with black border&#10;&#10;Description automatically generated">
            <a:extLst>
              <a:ext uri="{FF2B5EF4-FFF2-40B4-BE49-F238E27FC236}">
                <a16:creationId xmlns:a16="http://schemas.microsoft.com/office/drawing/2014/main" id="{D61B4288-147A-49BF-3595-4ECCF314801C}"/>
              </a:ext>
            </a:extLst>
          </p:cNvPr>
          <p:cNvPicPr>
            <a:picLocks noChangeAspect="1"/>
          </p:cNvPicPr>
          <p:nvPr/>
        </p:nvPicPr>
        <p:blipFill>
          <a:blip r:embed="rId2"/>
          <a:stretch>
            <a:fillRect/>
          </a:stretch>
        </p:blipFill>
        <p:spPr>
          <a:xfrm>
            <a:off x="13151257" y="5915765"/>
            <a:ext cx="18551118" cy="5418667"/>
          </a:xfrm>
          <a:prstGeom prst="rect">
            <a:avLst/>
          </a:prstGeom>
          <a:ln w="12700">
            <a:solidFill>
              <a:schemeClr val="bg2">
                <a:lumMod val="90000"/>
              </a:schemeClr>
            </a:solidFill>
          </a:ln>
          <a:effectLst/>
        </p:spPr>
      </p:pic>
      <p:sp>
        <p:nvSpPr>
          <p:cNvPr id="9" name="TextBox 5">
            <a:extLst>
              <a:ext uri="{FF2B5EF4-FFF2-40B4-BE49-F238E27FC236}">
                <a16:creationId xmlns:a16="http://schemas.microsoft.com/office/drawing/2014/main" id="{601985E1-6884-4751-A47B-D3E77B91C158}"/>
              </a:ext>
            </a:extLst>
          </p:cNvPr>
          <p:cNvSpPr txBox="1"/>
          <p:nvPr/>
        </p:nvSpPr>
        <p:spPr>
          <a:xfrm>
            <a:off x="2158699" y="7165925"/>
            <a:ext cx="10992558" cy="6456768"/>
          </a:xfrm>
          <a:prstGeom prst="rect">
            <a:avLst/>
          </a:prstGeom>
          <a:noFill/>
          <a:ln cap="flat">
            <a:noFill/>
          </a:ln>
        </p:spPr>
        <p:txBody>
          <a:bodyPr vert="horz" wrap="square" lIns="325120" tIns="162560" rIns="325120" bIns="162560" anchor="t" anchorCtr="0" compatLnSpc="1">
            <a:spAutoFit/>
          </a:bodyPr>
          <a:lstStyle/>
          <a:p>
            <a:r>
              <a:rPr lang="en-GB" sz="5689" dirty="0">
                <a:latin typeface="Roboto Light" panose="02000000000000000000" pitchFamily="2" charset="0"/>
                <a:ea typeface="Roboto Light" panose="02000000000000000000" pitchFamily="2" charset="0"/>
                <a:cs typeface="Roboto Light" panose="02000000000000000000" pitchFamily="2" charset="0"/>
              </a:rPr>
              <a:t>Once you’ve added where you studied you need to ‘Add qualification’.</a:t>
            </a:r>
            <a:endPar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633162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29432-B231-7442-0A5E-CA9777C215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E3FDD62-B24A-4B5B-CFEA-031DEE7CB7B8}"/>
              </a:ext>
            </a:extLst>
          </p:cNvPr>
          <p:cNvPicPr>
            <a:picLocks noChangeAspect="1"/>
          </p:cNvPicPr>
          <p:nvPr/>
        </p:nvPicPr>
        <p:blipFill>
          <a:blip r:embed="rId2"/>
          <a:srcRect b="1092"/>
          <a:stretch/>
        </p:blipFill>
        <p:spPr>
          <a:xfrm>
            <a:off x="17870408" y="0"/>
            <a:ext cx="14144784" cy="18288000"/>
          </a:xfrm>
          <a:prstGeom prst="rect">
            <a:avLst/>
          </a:prstGeom>
          <a:noFill/>
        </p:spPr>
      </p:pic>
      <p:sp>
        <p:nvSpPr>
          <p:cNvPr id="9" name="TextBox 5">
            <a:extLst>
              <a:ext uri="{FF2B5EF4-FFF2-40B4-BE49-F238E27FC236}">
                <a16:creationId xmlns:a16="http://schemas.microsoft.com/office/drawing/2014/main" id="{601985E1-6884-4751-A47B-D3E77B91C158}"/>
              </a:ext>
            </a:extLst>
          </p:cNvPr>
          <p:cNvSpPr txBox="1"/>
          <p:nvPr/>
        </p:nvSpPr>
        <p:spPr>
          <a:xfrm>
            <a:off x="1545605" y="4519849"/>
            <a:ext cx="14710395" cy="10413192"/>
          </a:xfrm>
          <a:prstGeom prst="rect">
            <a:avLst/>
          </a:prstGeom>
        </p:spPr>
        <p:txBody>
          <a:bodyPr vert="horz" lIns="91440" tIns="45720" rIns="91440" bIns="45720" numCol="1" spcCol="972000" rtlCol="0" anchorCtr="0" compatLnSpc="1">
            <a:normAutofit fontScale="92500"/>
          </a:bodyPr>
          <a:lstStyle/>
          <a:p>
            <a:pPr defTabSz="2438430">
              <a:lnSpc>
                <a:spcPct val="90000"/>
              </a:lnSpc>
              <a:spcBef>
                <a:spcPts val="2667"/>
              </a:spcBef>
            </a:pPr>
            <a:r>
              <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If you are linked to your school or college then select ‘All qualifications’ and the shortlisted qualifications provided will appear to help you choose the correct qualifications. </a:t>
            </a:r>
          </a:p>
          <a:p>
            <a:pPr defTabSz="2438430">
              <a:lnSpc>
                <a:spcPct val="90000"/>
              </a:lnSpc>
              <a:spcBef>
                <a:spcPts val="2667"/>
              </a:spcBef>
            </a:pPr>
            <a:endPar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defTabSz="2438430">
              <a:lnSpc>
                <a:spcPct val="90000"/>
              </a:lnSpc>
              <a:spcBef>
                <a:spcPts val="2667"/>
              </a:spcBef>
            </a:pPr>
            <a:r>
              <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If you are not sure of the qualification you are taking, please check with your school/college or adviser.</a:t>
            </a:r>
          </a:p>
          <a:p>
            <a:pPr defTabSz="2438430">
              <a:lnSpc>
                <a:spcPct val="90000"/>
              </a:lnSpc>
              <a:spcBef>
                <a:spcPts val="2667"/>
              </a:spcBef>
            </a:pPr>
            <a:endPar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defTabSz="2438430">
              <a:lnSpc>
                <a:spcPct val="90000"/>
              </a:lnSpc>
              <a:spcBef>
                <a:spcPts val="2667"/>
              </a:spcBef>
            </a:pPr>
            <a:r>
              <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If there’s no shortlist, select the qualification category then use the search to narrow this down. If you are searching for a qualification, make sure you use the full qualification title. For more </a:t>
            </a:r>
            <a:r>
              <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hlinkClick r:id="rId3">
                  <a:extLst>
                    <a:ext uri="{A12FA001-AC4F-418D-AE19-62706E023703}">
                      <ahyp:hlinkClr xmlns:ahyp="http://schemas.microsoft.com/office/drawing/2018/hyperlinkcolor" val="tx"/>
                    </a:ext>
                  </a:extLst>
                </a:hlinkClick>
              </a:rPr>
              <a:t>help and advice </a:t>
            </a:r>
            <a:r>
              <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head to ucas.com.</a:t>
            </a:r>
          </a:p>
          <a:p>
            <a:pPr defTabSz="2438430">
              <a:lnSpc>
                <a:spcPct val="90000"/>
              </a:lnSpc>
              <a:spcBef>
                <a:spcPts val="2667"/>
              </a:spcBef>
            </a:pPr>
            <a:endParaRPr lang="en-GB" sz="5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Title 4">
            <a:extLst>
              <a:ext uri="{FF2B5EF4-FFF2-40B4-BE49-F238E27FC236}">
                <a16:creationId xmlns:a16="http://schemas.microsoft.com/office/drawing/2014/main" id="{8E6DB628-6771-CFA1-A7B1-960E4DA94AB3}"/>
              </a:ext>
            </a:extLst>
          </p:cNvPr>
          <p:cNvSpPr>
            <a:spLocks noGrp="1"/>
          </p:cNvSpPr>
          <p:nvPr>
            <p:ph type="title"/>
          </p:nvPr>
        </p:nvSpPr>
        <p:spPr>
          <a:xfrm>
            <a:off x="1545605" y="-33673"/>
            <a:ext cx="14710395" cy="3875077"/>
          </a:xfrm>
        </p:spPr>
        <p:txBody>
          <a:bodyPr vert="horz" wrap="square" lIns="0" tIns="108000" rIns="0" bIns="108000" rtlCol="0" anchor="b" anchorCtr="0">
            <a:normAutofit/>
          </a:bodyPr>
          <a:lstStyle/>
          <a:p>
            <a:r>
              <a:rPr lang="en-GB" dirty="0"/>
              <a:t>Education</a:t>
            </a:r>
          </a:p>
        </p:txBody>
      </p:sp>
      <p:sp>
        <p:nvSpPr>
          <p:cNvPr id="6" name="Text Placeholder 5">
            <a:extLst>
              <a:ext uri="{FF2B5EF4-FFF2-40B4-BE49-F238E27FC236}">
                <a16:creationId xmlns:a16="http://schemas.microsoft.com/office/drawing/2014/main" id="{1637ED77-F5E4-6316-09ED-DE2B690243CB}"/>
              </a:ext>
            </a:extLst>
          </p:cNvPr>
          <p:cNvSpPr>
            <a:spLocks noGrp="1"/>
          </p:cNvSpPr>
          <p:nvPr>
            <p:ph type="body" sz="quarter" idx="10"/>
          </p:nvPr>
        </p:nvSpPr>
        <p:spPr>
          <a:xfrm>
            <a:off x="809625" y="17657763"/>
            <a:ext cx="5542714" cy="498475"/>
          </a:xfrm>
        </p:spPr>
        <p:txBody>
          <a:bodyPr vert="horz" lIns="251999" tIns="72000" rIns="91440" bIns="45720" rtlCol="0" anchor="ctr" anchorCtr="0">
            <a:normAutofit/>
          </a:bodyPr>
          <a:lstStyle/>
          <a:p>
            <a:r>
              <a:rPr lang="en-GB" sz="2600" b="0" i="0" kern="1200">
                <a:latin typeface="Roboto" panose="02000000000000000000" pitchFamily="2" charset="0"/>
                <a:ea typeface="Roboto" panose="02000000000000000000" pitchFamily="2" charset="0"/>
                <a:cs typeface="Roboto" panose="02000000000000000000" pitchFamily="2" charset="0"/>
              </a:rPr>
              <a:t>Public </a:t>
            </a:r>
          </a:p>
        </p:txBody>
      </p:sp>
    </p:spTree>
    <p:extLst>
      <p:ext uri="{BB962C8B-B14F-4D97-AF65-F5344CB8AC3E}">
        <p14:creationId xmlns:p14="http://schemas.microsoft.com/office/powerpoint/2010/main" val="42192340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F15AF-B0A2-BCBC-C978-31790FF1BB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DAD0FD1-8125-5F9E-0DF4-87658B3ADDDC}"/>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C8C13280-A35B-7461-A3AD-9D3C47ABDFBA}"/>
              </a:ext>
            </a:extLst>
          </p:cNvPr>
          <p:cNvSpPr>
            <a:spLocks noGrp="1"/>
          </p:cNvSpPr>
          <p:nvPr>
            <p:ph type="body" sz="quarter" idx="10"/>
          </p:nvPr>
        </p:nvSpPr>
        <p:spPr/>
        <p:txBody>
          <a:bodyPr/>
          <a:lstStyle/>
          <a:p>
            <a:r>
              <a:rPr lang="en-GB" dirty="0"/>
              <a:t>Public </a:t>
            </a:r>
          </a:p>
        </p:txBody>
      </p:sp>
      <p:sp>
        <p:nvSpPr>
          <p:cNvPr id="2" name="TextBox 1">
            <a:extLst>
              <a:ext uri="{FF2B5EF4-FFF2-40B4-BE49-F238E27FC236}">
                <a16:creationId xmlns:a16="http://schemas.microsoft.com/office/drawing/2014/main" id="{CD51237E-5640-179D-7F13-995392E42EE0}"/>
              </a:ext>
            </a:extLst>
          </p:cNvPr>
          <p:cNvSpPr txBox="1"/>
          <p:nvPr/>
        </p:nvSpPr>
        <p:spPr>
          <a:xfrm>
            <a:off x="1545605" y="3819874"/>
            <a:ext cx="10273862" cy="13388280"/>
          </a:xfrm>
          <a:prstGeom prst="rect">
            <a:avLst/>
          </a:prstGeom>
          <a:noFill/>
        </p:spPr>
        <p:txBody>
          <a:bodyPr wrap="square">
            <a:spAutoFit/>
          </a:bodyPr>
          <a:lstStyle/>
          <a:p>
            <a:r>
              <a:rPr lang="en-GB" sz="5400" b="1" dirty="0">
                <a:latin typeface="Roboto Light "/>
                <a:ea typeface="+mn-lt"/>
                <a:cs typeface="+mn-lt"/>
              </a:rPr>
              <a:t>International qualifications </a:t>
            </a:r>
            <a:r>
              <a:rPr lang="en-GB" sz="5400" dirty="0">
                <a:latin typeface="Roboto Light "/>
                <a:ea typeface="+mn-lt"/>
                <a:cs typeface="+mn-lt"/>
              </a:rPr>
              <a:t>are grouped together and are listed by name and country. </a:t>
            </a:r>
          </a:p>
          <a:p>
            <a:endParaRPr lang="en-GB" sz="5400" dirty="0">
              <a:latin typeface="Roboto Light "/>
              <a:ea typeface="+mn-lt"/>
              <a:cs typeface="+mn-lt"/>
            </a:endParaRPr>
          </a:p>
          <a:p>
            <a:r>
              <a:rPr lang="en-GB" sz="5400" dirty="0">
                <a:latin typeface="Roboto Light "/>
                <a:ea typeface="+mn-lt"/>
                <a:cs typeface="+mn-lt"/>
              </a:rPr>
              <a:t>You can also type the country you're looking for to quickly bring up relevant qualifications in the full search.  </a:t>
            </a:r>
          </a:p>
          <a:p>
            <a:endParaRPr lang="en-GB" sz="5400" dirty="0">
              <a:latin typeface="Roboto Light "/>
              <a:ea typeface="+mn-lt"/>
              <a:cs typeface="+mn-lt"/>
            </a:endParaRPr>
          </a:p>
          <a:p>
            <a:r>
              <a:rPr lang="en-GB" sz="5400" dirty="0">
                <a:latin typeface="Roboto Light "/>
                <a:ea typeface="+mn-lt"/>
                <a:cs typeface="+mn-lt"/>
              </a:rPr>
              <a:t>Don’t worry if yours isn’t there – type ‘Other’ into the search box and select the relevant option.</a:t>
            </a:r>
          </a:p>
          <a:p>
            <a:endParaRPr lang="en-GB" sz="5400" dirty="0">
              <a:latin typeface="Roboto Light "/>
              <a:ea typeface="+mn-lt"/>
              <a:cs typeface="+mn-lt"/>
            </a:endParaRPr>
          </a:p>
          <a:p>
            <a:r>
              <a:rPr lang="en-GB" sz="5400" dirty="0">
                <a:latin typeface="Roboto Light "/>
                <a:ea typeface="+mn-lt"/>
                <a:cs typeface="+mn-lt"/>
              </a:rPr>
              <a:t>We have guidance on entering international qualifications available </a:t>
            </a:r>
            <a:r>
              <a:rPr lang="en-GB" sz="5400" dirty="0">
                <a:latin typeface="Roboto Light "/>
                <a:ea typeface="+mn-lt"/>
                <a:cs typeface="+mn-lt"/>
                <a:hlinkClick r:id="rId3"/>
              </a:rPr>
              <a:t>here</a:t>
            </a:r>
            <a:endParaRPr lang="en-GB" sz="5400" dirty="0"/>
          </a:p>
        </p:txBody>
      </p:sp>
      <p:grpSp>
        <p:nvGrpSpPr>
          <p:cNvPr id="8" name="Group 7">
            <a:extLst>
              <a:ext uri="{FF2B5EF4-FFF2-40B4-BE49-F238E27FC236}">
                <a16:creationId xmlns:a16="http://schemas.microsoft.com/office/drawing/2014/main" id="{BBB7CD06-B3C8-9B9F-CDE4-DAB3E37DBBE6}"/>
              </a:ext>
            </a:extLst>
          </p:cNvPr>
          <p:cNvGrpSpPr>
            <a:grpSpLocks noGrp="1" noUngrp="1" noRot="1" noMove="1" noResize="1"/>
          </p:cNvGrpSpPr>
          <p:nvPr/>
        </p:nvGrpSpPr>
        <p:grpSpPr>
          <a:xfrm>
            <a:off x="13105120" y="1755105"/>
            <a:ext cx="11140761" cy="13252039"/>
            <a:chOff x="13105120" y="1755105"/>
            <a:chExt cx="11140761" cy="13252039"/>
          </a:xfrm>
        </p:grpSpPr>
        <p:pic>
          <p:nvPicPr>
            <p:cNvPr id="14" name="Picture 13">
              <a:extLst>
                <a:ext uri="{FF2B5EF4-FFF2-40B4-BE49-F238E27FC236}">
                  <a16:creationId xmlns:a16="http://schemas.microsoft.com/office/drawing/2014/main" id="{CFD6566D-A5AB-08FA-C99D-112A7CFE3C88}"/>
                </a:ext>
              </a:extLst>
            </p:cNvPr>
            <p:cNvPicPr>
              <a:picLocks noGrp="1" noRot="1" noChangeAspect="1" noMove="1" noResize="1" noEditPoints="1" noAdjustHandles="1" noChangeArrowheads="1" noChangeShapeType="1" noCrop="1"/>
            </p:cNvPicPr>
            <p:nvPr/>
          </p:nvPicPr>
          <p:blipFill>
            <a:blip r:embed="rId4"/>
            <a:stretch>
              <a:fillRect/>
            </a:stretch>
          </p:blipFill>
          <p:spPr>
            <a:xfrm>
              <a:off x="13105120" y="1755105"/>
              <a:ext cx="11140761" cy="13252039"/>
            </a:xfrm>
            <a:prstGeom prst="rect">
              <a:avLst/>
            </a:prstGeom>
            <a:ln w="12700">
              <a:solidFill>
                <a:schemeClr val="bg2">
                  <a:lumMod val="90000"/>
                </a:schemeClr>
              </a:solidFill>
            </a:ln>
            <a:effectLst/>
          </p:spPr>
        </p:pic>
        <p:sp>
          <p:nvSpPr>
            <p:cNvPr id="19" name="Rectangle 18">
              <a:extLst>
                <a:ext uri="{FF2B5EF4-FFF2-40B4-BE49-F238E27FC236}">
                  <a16:creationId xmlns:a16="http://schemas.microsoft.com/office/drawing/2014/main" id="{E5A229DF-0C8C-1455-98C2-F05193D2B9A3}"/>
                </a:ext>
              </a:extLst>
            </p:cNvPr>
            <p:cNvSpPr>
              <a:spLocks noGrp="1" noRot="1" noMove="1" noResize="1" noEditPoints="1" noAdjustHandles="1" noChangeArrowheads="1" noChangeShapeType="1"/>
            </p:cNvSpPr>
            <p:nvPr/>
          </p:nvSpPr>
          <p:spPr>
            <a:xfrm>
              <a:off x="13168310" y="3819874"/>
              <a:ext cx="3619346" cy="100716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grpSp>
        <p:nvGrpSpPr>
          <p:cNvPr id="7" name="Group 6">
            <a:extLst>
              <a:ext uri="{FF2B5EF4-FFF2-40B4-BE49-F238E27FC236}">
                <a16:creationId xmlns:a16="http://schemas.microsoft.com/office/drawing/2014/main" id="{B216C822-6157-B67A-561D-6E301E9DACD6}"/>
              </a:ext>
            </a:extLst>
          </p:cNvPr>
          <p:cNvGrpSpPr>
            <a:grpSpLocks noGrp="1" noUngrp="1" noRot="1" noMove="1" noResize="1"/>
          </p:cNvGrpSpPr>
          <p:nvPr/>
        </p:nvGrpSpPr>
        <p:grpSpPr>
          <a:xfrm>
            <a:off x="22897900" y="7227502"/>
            <a:ext cx="8592459" cy="10740572"/>
            <a:chOff x="22897900" y="7227502"/>
            <a:chExt cx="8592459" cy="10740572"/>
          </a:xfrm>
        </p:grpSpPr>
        <p:pic>
          <p:nvPicPr>
            <p:cNvPr id="16" name="Picture 15">
              <a:extLst>
                <a:ext uri="{FF2B5EF4-FFF2-40B4-BE49-F238E27FC236}">
                  <a16:creationId xmlns:a16="http://schemas.microsoft.com/office/drawing/2014/main" id="{85B74AC4-E4D3-8AC1-2DBF-7BB5366E9643}"/>
                </a:ext>
              </a:extLst>
            </p:cNvPr>
            <p:cNvPicPr>
              <a:picLocks noGrp="1" noRot="1" noChangeAspect="1" noMove="1" noResize="1" noEditPoints="1" noAdjustHandles="1" noChangeArrowheads="1" noChangeShapeType="1" noCrop="1"/>
            </p:cNvPicPr>
            <p:nvPr/>
          </p:nvPicPr>
          <p:blipFill>
            <a:blip r:embed="rId5"/>
            <a:stretch>
              <a:fillRect/>
            </a:stretch>
          </p:blipFill>
          <p:spPr>
            <a:xfrm>
              <a:off x="22897900" y="7227502"/>
              <a:ext cx="8592459" cy="10740572"/>
            </a:xfrm>
            <a:prstGeom prst="rect">
              <a:avLst/>
            </a:prstGeom>
            <a:ln w="12700">
              <a:solidFill>
                <a:schemeClr val="bg2">
                  <a:lumMod val="90000"/>
                </a:schemeClr>
              </a:solidFill>
            </a:ln>
            <a:effectLst/>
          </p:spPr>
        </p:pic>
        <p:sp>
          <p:nvSpPr>
            <p:cNvPr id="3" name="Rectangle 2">
              <a:extLst>
                <a:ext uri="{FF2B5EF4-FFF2-40B4-BE49-F238E27FC236}">
                  <a16:creationId xmlns:a16="http://schemas.microsoft.com/office/drawing/2014/main" id="{9C11771F-EDEB-573B-38F0-434FCCD92EAA}"/>
                </a:ext>
              </a:extLst>
            </p:cNvPr>
            <p:cNvSpPr>
              <a:spLocks noGrp="1" noRot="1" noMove="1" noResize="1" noEditPoints="1" noAdjustHandles="1" noChangeArrowheads="1" noChangeShapeType="1"/>
            </p:cNvSpPr>
            <p:nvPr/>
          </p:nvSpPr>
          <p:spPr>
            <a:xfrm>
              <a:off x="22969601" y="7272355"/>
              <a:ext cx="2836799" cy="100716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sp>
          <p:nvSpPr>
            <p:cNvPr id="4" name="Rectangle 3">
              <a:extLst>
                <a:ext uri="{FF2B5EF4-FFF2-40B4-BE49-F238E27FC236}">
                  <a16:creationId xmlns:a16="http://schemas.microsoft.com/office/drawing/2014/main" id="{A7737B2F-E027-B41B-3733-EF2C101E9D1D}"/>
                </a:ext>
              </a:extLst>
            </p:cNvPr>
            <p:cNvSpPr>
              <a:spLocks noGrp="1" noRot="1" noMove="1" noResize="1" noEditPoints="1" noAdjustHandles="1" noChangeArrowheads="1" noChangeShapeType="1"/>
            </p:cNvSpPr>
            <p:nvPr/>
          </p:nvSpPr>
          <p:spPr>
            <a:xfrm>
              <a:off x="23034682" y="14503560"/>
              <a:ext cx="3347451" cy="134604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spTree>
    <p:extLst>
      <p:ext uri="{BB962C8B-B14F-4D97-AF65-F5344CB8AC3E}">
        <p14:creationId xmlns:p14="http://schemas.microsoft.com/office/powerpoint/2010/main" val="20272283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3E76E-2379-803C-1762-9F6F5555F83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5985DA-9A43-36A1-2363-1582022DFB46}"/>
              </a:ext>
            </a:extLst>
          </p:cNvPr>
          <p:cNvSpPr>
            <a:spLocks noGrp="1"/>
          </p:cNvSpPr>
          <p:nvPr>
            <p:ph type="title"/>
          </p:nvPr>
        </p:nvSpPr>
        <p:spPr/>
        <p:txBody>
          <a:bodyPr/>
          <a:lstStyle/>
          <a:p>
            <a:r>
              <a:rPr lang="en-GB" dirty="0">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4BBFDD21-6D64-C21B-6B60-FDBFA80F6CCD}"/>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545605" y="3888218"/>
            <a:ext cx="12975067" cy="12393136"/>
          </a:xfrm>
          <a:prstGeom prst="rect">
            <a:avLst/>
          </a:prstGeom>
          <a:noFill/>
          <a:ln cap="flat">
            <a:noFill/>
          </a:ln>
        </p:spPr>
        <p:txBody>
          <a:bodyPr vert="horz" wrap="square" lIns="325120" tIns="162560" rIns="325120" bIns="162560" anchor="t" anchorCtr="0" compatLnSpc="1">
            <a:spAutoFit/>
          </a:bodyPr>
          <a:lstStyle/>
          <a:p>
            <a:endParaRPr lang="en-GB" dirty="0">
              <a:latin typeface="Roboto Light" panose="02000000000000000000" pitchFamily="2" charset="0"/>
              <a:ea typeface="Roboto Light" panose="02000000000000000000" pitchFamily="2" charset="0"/>
              <a:cs typeface="Roboto Light" panose="02000000000000000000" pitchFamily="2" charset="0"/>
            </a:endParaRPr>
          </a:p>
          <a:p>
            <a:r>
              <a:rPr lang="en-GB" dirty="0">
                <a:latin typeface="Roboto Light" panose="02000000000000000000" pitchFamily="2" charset="0"/>
                <a:ea typeface="Roboto Light" panose="02000000000000000000" pitchFamily="2" charset="0"/>
                <a:cs typeface="Roboto Light" panose="02000000000000000000" pitchFamily="2" charset="0"/>
              </a:rPr>
              <a:t>It’s important the awarding organisation is entered accurately – speak to your teacher or adviser if you’re not sure what this is. </a:t>
            </a:r>
          </a:p>
          <a:p>
            <a:endParaRPr lang="en-GB" dirty="0">
              <a:latin typeface="Roboto Light" panose="02000000000000000000" pitchFamily="2" charset="0"/>
              <a:ea typeface="Roboto Light" panose="02000000000000000000" pitchFamily="2" charset="0"/>
              <a:cs typeface="Roboto Light" panose="02000000000000000000" pitchFamily="2" charset="0"/>
            </a:endParaRPr>
          </a:p>
          <a:p>
            <a:r>
              <a:rPr lang="en-GB" dirty="0">
                <a:latin typeface="Roboto Light" panose="02000000000000000000" pitchFamily="2" charset="0"/>
                <a:ea typeface="Roboto Light" panose="02000000000000000000" pitchFamily="2" charset="0"/>
                <a:cs typeface="Roboto Light" panose="02000000000000000000" pitchFamily="2" charset="0"/>
              </a:rPr>
              <a:t>If you haven't finished the qualification or had your result, then choose </a:t>
            </a:r>
            <a:r>
              <a:rPr lang="en-GB" b="1" dirty="0">
                <a:latin typeface="Roboto Light" panose="02000000000000000000" pitchFamily="2" charset="0"/>
                <a:ea typeface="Roboto Light" panose="02000000000000000000" pitchFamily="2" charset="0"/>
                <a:cs typeface="Roboto Light" panose="02000000000000000000" pitchFamily="2" charset="0"/>
              </a:rPr>
              <a:t>Pending*</a:t>
            </a:r>
            <a:r>
              <a:rPr lang="en-GB" dirty="0">
                <a:latin typeface="Roboto Light" panose="02000000000000000000" pitchFamily="2" charset="0"/>
                <a:ea typeface="Roboto Light" panose="02000000000000000000" pitchFamily="2" charset="0"/>
                <a:cs typeface="Roboto Light" panose="02000000000000000000" pitchFamily="2" charset="0"/>
              </a:rPr>
              <a:t> in the Grade field. </a:t>
            </a:r>
          </a:p>
          <a:p>
            <a:endParaRPr lang="en-GB" dirty="0">
              <a:latin typeface="Roboto Light" panose="02000000000000000000" pitchFamily="2" charset="0"/>
              <a:ea typeface="Roboto Light" panose="02000000000000000000" pitchFamily="2" charset="0"/>
              <a:cs typeface="Roboto Light" panose="02000000000000000000" pitchFamily="2" charset="0"/>
            </a:endParaRPr>
          </a:p>
          <a:p>
            <a:r>
              <a:rPr lang="en-GB" dirty="0">
                <a:latin typeface="Roboto Light "/>
              </a:rPr>
              <a:t>When adding qualifications you’ll sometimes have the option of adding modules. Not all universities need you to, but some do, always check the course entry requirements to see if modules are mentioned. If they are, be sure to include them on your UCAS application.</a:t>
            </a:r>
          </a:p>
          <a:p>
            <a:endParaRPr lang="en-GB" sz="3200" dirty="0">
              <a:latin typeface="Roboto Light "/>
              <a:ea typeface="Roboto Light" panose="02000000000000000000" pitchFamily="2" charset="0"/>
              <a:cs typeface="Roboto Light" panose="02000000000000000000" pitchFamily="2" charset="0"/>
            </a:endParaRPr>
          </a:p>
          <a:p>
            <a:r>
              <a:rPr lang="en-GB" sz="3200" dirty="0">
                <a:latin typeface="Roboto Light" panose="02000000000000000000" pitchFamily="2" charset="0"/>
                <a:ea typeface="Roboto Light" panose="02000000000000000000" pitchFamily="2" charset="0"/>
                <a:cs typeface="Roboto Light" panose="02000000000000000000" pitchFamily="2" charset="0"/>
              </a:rPr>
              <a:t>* If presented with a free text box then the result must be left blank.</a:t>
            </a:r>
          </a:p>
        </p:txBody>
      </p:sp>
      <p:pic>
        <p:nvPicPr>
          <p:cNvPr id="10" name="Picture 9">
            <a:extLst>
              <a:ext uri="{FF2B5EF4-FFF2-40B4-BE49-F238E27FC236}">
                <a16:creationId xmlns:a16="http://schemas.microsoft.com/office/drawing/2014/main" id="{0D6D2296-A6B5-6807-BC15-DCCD8D8F4620}"/>
              </a:ext>
            </a:extLst>
          </p:cNvPr>
          <p:cNvPicPr>
            <a:picLocks noChangeAspect="1"/>
          </p:cNvPicPr>
          <p:nvPr/>
        </p:nvPicPr>
        <p:blipFill>
          <a:blip r:embed="rId3"/>
          <a:stretch>
            <a:fillRect/>
          </a:stretch>
        </p:blipFill>
        <p:spPr>
          <a:xfrm>
            <a:off x="15231534" y="4762789"/>
            <a:ext cx="16470841" cy="10643993"/>
          </a:xfrm>
          <a:prstGeom prst="rect">
            <a:avLst/>
          </a:prstGeom>
          <a:ln w="12700">
            <a:solidFill>
              <a:schemeClr val="bg2">
                <a:lumMod val="90000"/>
              </a:schemeClr>
            </a:solidFill>
          </a:ln>
          <a:effectLst/>
        </p:spPr>
      </p:pic>
    </p:spTree>
    <p:extLst>
      <p:ext uri="{BB962C8B-B14F-4D97-AF65-F5344CB8AC3E}">
        <p14:creationId xmlns:p14="http://schemas.microsoft.com/office/powerpoint/2010/main" val="245528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DD6CF-01C6-C959-681D-885369B9D9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EB6DBB7-1C54-0783-FAF2-B06976C90E95}"/>
              </a:ext>
            </a:extLst>
          </p:cNvPr>
          <p:cNvSpPr>
            <a:spLocks noGrp="1"/>
          </p:cNvSpPr>
          <p:nvPr>
            <p:ph type="title"/>
          </p:nvPr>
        </p:nvSpPr>
        <p:spPr/>
        <p:txBody>
          <a:bodyPr/>
          <a:lstStyle/>
          <a:p>
            <a:r>
              <a:rPr lang="en-GB">
                <a:latin typeface="Apricus Black" pitchFamily="50" charset="0"/>
              </a:rPr>
              <a:t>Education</a:t>
            </a:r>
            <a:endParaRPr lang="en-GB" dirty="0"/>
          </a:p>
        </p:txBody>
      </p:sp>
      <p:sp>
        <p:nvSpPr>
          <p:cNvPr id="6" name="Text Placeholder 5">
            <a:extLst>
              <a:ext uri="{FF2B5EF4-FFF2-40B4-BE49-F238E27FC236}">
                <a16:creationId xmlns:a16="http://schemas.microsoft.com/office/drawing/2014/main" id="{856D3EC6-8C5C-5E0E-CF78-DAF0834A6F0E}"/>
              </a:ext>
            </a:extLst>
          </p:cNvPr>
          <p:cNvSpPr>
            <a:spLocks noGrp="1"/>
          </p:cNvSpPr>
          <p:nvPr>
            <p:ph type="body" sz="quarter" idx="10"/>
          </p:nvPr>
        </p:nvSpPr>
        <p:spPr/>
        <p:txBody>
          <a:bodyPr/>
          <a:lstStyle/>
          <a:p>
            <a:r>
              <a:rPr lang="en-GB"/>
              <a:t>Public </a:t>
            </a:r>
            <a:endParaRPr lang="en-GB" dirty="0"/>
          </a:p>
        </p:txBody>
      </p:sp>
      <p:sp>
        <p:nvSpPr>
          <p:cNvPr id="2" name="TextBox 1">
            <a:extLst>
              <a:ext uri="{FF2B5EF4-FFF2-40B4-BE49-F238E27FC236}">
                <a16:creationId xmlns:a16="http://schemas.microsoft.com/office/drawing/2014/main" id="{7FED2B05-A1B4-591D-9C3B-77ACD385D36B}"/>
              </a:ext>
            </a:extLst>
          </p:cNvPr>
          <p:cNvSpPr txBox="1"/>
          <p:nvPr/>
        </p:nvSpPr>
        <p:spPr>
          <a:xfrm>
            <a:off x="1545605" y="4286491"/>
            <a:ext cx="30186713" cy="8207760"/>
          </a:xfrm>
          <a:prstGeom prst="rect">
            <a:avLst/>
          </a:prstGeom>
          <a:noFill/>
        </p:spPr>
        <p:txBody>
          <a:bodyPr rot="0" spcFirstLastPara="0" vertOverflow="overflow" horzOverflow="overflow" vert="horz" wrap="square" lIns="325120" tIns="162560" rIns="325120" bIns="162560" numCol="1" spcCol="0" rtlCol="0" fromWordArt="0" anchor="t" anchorCtr="0" forceAA="0" compatLnSpc="1">
            <a:prstTxWarp prst="textNoShape">
              <a:avLst/>
            </a:prstTxWarp>
            <a:spAutoFit/>
          </a:bodyPr>
          <a:lstStyle/>
          <a:p>
            <a:pPr>
              <a:buNone/>
            </a:pPr>
            <a:r>
              <a:rPr lang="en-GB" sz="5689" b="1" dirty="0">
                <a:latin typeface="Roboto Light "/>
              </a:rPr>
              <a:t>The education section is an important part of your application. It shows your qualifications and helps universities and colleges decide if you meet their requirements.</a:t>
            </a:r>
          </a:p>
          <a:p>
            <a:pPr>
              <a:buNone/>
            </a:pPr>
            <a:endParaRPr lang="en-GB" sz="5689" dirty="0">
              <a:latin typeface="Roboto Light "/>
            </a:endParaRPr>
          </a:p>
          <a:p>
            <a:pPr>
              <a:buNone/>
            </a:pPr>
            <a:r>
              <a:rPr lang="en-GB" sz="5689" dirty="0">
                <a:latin typeface="Roboto Light "/>
              </a:rPr>
              <a:t>Double check all details are correct, especially qualification titles, levels, and awarding organisations.</a:t>
            </a:r>
          </a:p>
          <a:p>
            <a:pPr>
              <a:buNone/>
            </a:pPr>
            <a:endParaRPr lang="en-GB" sz="5689" dirty="0">
              <a:latin typeface="Roboto Light "/>
            </a:endParaRPr>
          </a:p>
          <a:p>
            <a:r>
              <a:rPr lang="en-GB" sz="5689" dirty="0">
                <a:latin typeface="Roboto Light "/>
              </a:rPr>
              <a:t>If you’re not sure which version of a qualification you’re taking, ask your school or college, or exams officer for help.</a:t>
            </a:r>
          </a:p>
          <a:p>
            <a:r>
              <a:rPr lang="en-GB" sz="5689" dirty="0">
                <a:latin typeface="Roboto Light" panose="02000000000000000000" pitchFamily="2" charset="0"/>
                <a:ea typeface="Roboto Light" panose="02000000000000000000" pitchFamily="2" charset="0"/>
                <a:cs typeface="Roboto Light" panose="02000000000000000000" pitchFamily="2" charset="0"/>
              </a:rPr>
              <a:t> </a:t>
            </a:r>
          </a:p>
        </p:txBody>
      </p:sp>
      <p:pic>
        <p:nvPicPr>
          <p:cNvPr id="3" name="Picture 2" descr="A screenshot of a computer&#10;&#10;Description automatically generated">
            <a:extLst>
              <a:ext uri="{FF2B5EF4-FFF2-40B4-BE49-F238E27FC236}">
                <a16:creationId xmlns:a16="http://schemas.microsoft.com/office/drawing/2014/main" id="{78CC27F3-4276-CD03-F160-11F64C916854}"/>
              </a:ext>
            </a:extLst>
          </p:cNvPr>
          <p:cNvPicPr>
            <a:picLocks noChangeAspect="1"/>
          </p:cNvPicPr>
          <p:nvPr/>
        </p:nvPicPr>
        <p:blipFill>
          <a:blip r:embed="rId3"/>
          <a:stretch>
            <a:fillRect/>
          </a:stretch>
        </p:blipFill>
        <p:spPr>
          <a:xfrm>
            <a:off x="16256000" y="11167985"/>
            <a:ext cx="14012284" cy="5557280"/>
          </a:xfrm>
          <a:prstGeom prst="rect">
            <a:avLst/>
          </a:prstGeom>
          <a:ln w="12700">
            <a:solidFill>
              <a:schemeClr val="bg2">
                <a:lumMod val="90000"/>
              </a:schemeClr>
            </a:solidFill>
          </a:ln>
          <a:effectLst/>
        </p:spPr>
      </p:pic>
      <p:sp>
        <p:nvSpPr>
          <p:cNvPr id="7" name="TextBox 6">
            <a:extLst>
              <a:ext uri="{FF2B5EF4-FFF2-40B4-BE49-F238E27FC236}">
                <a16:creationId xmlns:a16="http://schemas.microsoft.com/office/drawing/2014/main" id="{00BFCF49-C15A-B7EC-307E-F5D761D41B04}"/>
              </a:ext>
            </a:extLst>
          </p:cNvPr>
          <p:cNvSpPr txBox="1"/>
          <p:nvPr/>
        </p:nvSpPr>
        <p:spPr>
          <a:xfrm>
            <a:off x="1720412" y="12494251"/>
            <a:ext cx="14535588" cy="3594317"/>
          </a:xfrm>
          <a:prstGeom prst="rect">
            <a:avLst/>
          </a:prstGeom>
          <a:noFill/>
        </p:spPr>
        <p:txBody>
          <a:bodyPr wrap="square">
            <a:spAutoFit/>
          </a:bodyPr>
          <a:lstStyle/>
          <a:p>
            <a:r>
              <a:rPr lang="en-GB" sz="5689" dirty="0">
                <a:latin typeface="Roboto Light "/>
              </a:rPr>
              <a:t>You must enter at least one qualification or employment record before marking the sections as complete. Warnings will guide you on the next steps.</a:t>
            </a:r>
          </a:p>
        </p:txBody>
      </p:sp>
    </p:spTree>
    <p:extLst>
      <p:ext uri="{BB962C8B-B14F-4D97-AF65-F5344CB8AC3E}">
        <p14:creationId xmlns:p14="http://schemas.microsoft.com/office/powerpoint/2010/main" val="20603648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A6142F-DC07-5FD1-9B9B-85CC004E80C9}"/>
              </a:ext>
            </a:extLst>
          </p:cNvPr>
          <p:cNvSpPr>
            <a:spLocks noGrp="1"/>
          </p:cNvSpPr>
          <p:nvPr>
            <p:ph type="body" sz="quarter" idx="10"/>
          </p:nvPr>
        </p:nvSpPr>
        <p:spPr/>
        <p:txBody>
          <a:bodyPr/>
          <a:lstStyle/>
          <a:p>
            <a:r>
              <a:rPr lang="en-GB" dirty="0"/>
              <a:t>Public </a:t>
            </a:r>
          </a:p>
        </p:txBody>
      </p:sp>
      <p:sp>
        <p:nvSpPr>
          <p:cNvPr id="2" name="Title 1">
            <a:extLst>
              <a:ext uri="{FF2B5EF4-FFF2-40B4-BE49-F238E27FC236}">
                <a16:creationId xmlns:a16="http://schemas.microsoft.com/office/drawing/2014/main" id="{43F23422-7CB6-4A5F-8CA7-1695E8C1E797}"/>
              </a:ext>
            </a:extLst>
          </p:cNvPr>
          <p:cNvSpPr>
            <a:spLocks noGrp="1"/>
          </p:cNvSpPr>
          <p:nvPr>
            <p:ph type="ctrTitle"/>
          </p:nvPr>
        </p:nvSpPr>
        <p:spPr>
          <a:xfrm>
            <a:off x="4063999" y="6746252"/>
            <a:ext cx="24384000" cy="2397749"/>
          </a:xfrm>
        </p:spPr>
        <p:txBody>
          <a:bodyPr/>
          <a:lstStyle/>
          <a:p>
            <a:r>
              <a:rPr lang="en-GB" dirty="0">
                <a:latin typeface="Apricus Black "/>
              </a:rPr>
              <a:t>Employment</a:t>
            </a:r>
            <a:r>
              <a:rPr lang="en-GB" dirty="0">
                <a:latin typeface="Roboto "/>
              </a:rPr>
              <a:t> </a:t>
            </a:r>
          </a:p>
        </p:txBody>
      </p:sp>
    </p:spTree>
    <p:custDataLst>
      <p:tags r:id="rId1"/>
    </p:custDataLst>
    <p:extLst>
      <p:ext uri="{BB962C8B-B14F-4D97-AF65-F5344CB8AC3E}">
        <p14:creationId xmlns:p14="http://schemas.microsoft.com/office/powerpoint/2010/main" val="2761669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0D2990-60FB-0CF5-EAE4-D66C5FE2F711}"/>
              </a:ext>
            </a:extLst>
          </p:cNvPr>
          <p:cNvSpPr>
            <a:spLocks noGrp="1"/>
          </p:cNvSpPr>
          <p:nvPr>
            <p:ph type="title"/>
          </p:nvPr>
        </p:nvSpPr>
        <p:spPr/>
        <p:txBody>
          <a:bodyPr/>
          <a:lstStyle/>
          <a:p>
            <a:r>
              <a:rPr lang="en-GB" dirty="0"/>
              <a:t>Employment </a:t>
            </a:r>
          </a:p>
        </p:txBody>
      </p:sp>
      <p:sp>
        <p:nvSpPr>
          <p:cNvPr id="8" name="Text Placeholder 7">
            <a:extLst>
              <a:ext uri="{FF2B5EF4-FFF2-40B4-BE49-F238E27FC236}">
                <a16:creationId xmlns:a16="http://schemas.microsoft.com/office/drawing/2014/main" id="{00E48B98-2705-8E36-33CD-0687DCF40A84}"/>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2174716" y="4856493"/>
            <a:ext cx="12542482" cy="11817722"/>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333" kern="0" dirty="0">
                <a:solidFill>
                  <a:srgbClr val="000000"/>
                </a:solidFill>
                <a:latin typeface="Roboto Light "/>
                <a:ea typeface="+mn-lt"/>
                <a:cs typeface="+mn-lt"/>
              </a:rPr>
              <a:t>Include details of any paid employment relevant to the courses or subjects you're applying for.</a:t>
            </a:r>
          </a:p>
          <a:p>
            <a:pPr defTabSz="3251241">
              <a:defRPr sz="1800" b="0" i="0" u="none" strike="noStrike" kern="0" cap="none" spc="0" baseline="0">
                <a:solidFill>
                  <a:srgbClr val="000000"/>
                </a:solidFill>
                <a:uFillTx/>
              </a:defRPr>
            </a:pPr>
            <a:endParaRPr lang="en-GB" sz="5333" kern="0" dirty="0">
              <a:solidFill>
                <a:srgbClr val="000000"/>
              </a:solidFill>
              <a:latin typeface="Roboto Light "/>
              <a:ea typeface="+mn-lt"/>
              <a:cs typeface="+mn-lt"/>
            </a:endParaRPr>
          </a:p>
          <a:p>
            <a:pPr defTabSz="3251241">
              <a:defRPr sz="1800" b="0" i="0" u="none" strike="noStrike" kern="0" cap="none" spc="0" baseline="0">
                <a:solidFill>
                  <a:srgbClr val="000000"/>
                </a:solidFill>
                <a:uFillTx/>
              </a:defRPr>
            </a:pPr>
            <a:r>
              <a:rPr lang="en-GB" sz="5333" kern="0" dirty="0">
                <a:solidFill>
                  <a:srgbClr val="000000"/>
                </a:solidFill>
                <a:latin typeface="Roboto Light "/>
                <a:ea typeface="+mn-lt"/>
                <a:cs typeface="+mn-lt"/>
              </a:rPr>
              <a:t>Any unpaid or voluntary work relevant to the courses or subjects you're applying for shouldn’t be included in this section – you may wish mention that in your personal statement. </a:t>
            </a:r>
          </a:p>
          <a:p>
            <a:pPr defTabSz="3251241">
              <a:defRPr sz="1800" b="0" i="0" u="none" strike="noStrike" kern="0" cap="none" spc="0" baseline="0">
                <a:solidFill>
                  <a:srgbClr val="000000"/>
                </a:solidFill>
                <a:uFillTx/>
              </a:defRPr>
            </a:pPr>
            <a:endParaRPr lang="en-GB" sz="5333" kern="0" dirty="0">
              <a:solidFill>
                <a:srgbClr val="000000"/>
              </a:solidFill>
              <a:latin typeface="Roboto Light "/>
              <a:ea typeface="+mn-lt"/>
              <a:cs typeface="+mn-lt"/>
            </a:endParaRPr>
          </a:p>
          <a:p>
            <a:pPr defTabSz="3251241">
              <a:defRPr sz="1800" b="0" i="0" u="none" strike="noStrike" kern="0" cap="none" spc="0" baseline="0">
                <a:solidFill>
                  <a:srgbClr val="000000"/>
                </a:solidFill>
                <a:uFillTx/>
              </a:defRPr>
            </a:pPr>
            <a:r>
              <a:rPr lang="en-GB" sz="5333" kern="0" dirty="0">
                <a:solidFill>
                  <a:srgbClr val="000000"/>
                </a:solidFill>
                <a:latin typeface="Roboto Light "/>
                <a:ea typeface="+mn-lt"/>
                <a:cs typeface="+mn-lt"/>
              </a:rPr>
              <a:t>If you don’t have any paid work experience, leave this section blank, and mark it as complete.</a:t>
            </a:r>
          </a:p>
          <a:p>
            <a:pPr defTabSz="3251241">
              <a:defRPr sz="1800" b="0" i="0" u="none" strike="noStrike" kern="0" cap="none" spc="0" baseline="0">
                <a:solidFill>
                  <a:srgbClr val="000000"/>
                </a:solidFill>
                <a:uFillTx/>
              </a:defRPr>
            </a:pPr>
            <a:endParaRPr lang="en-GB" sz="5333" dirty="0">
              <a:latin typeface="Roboto Light "/>
              <a:ea typeface="+mn-lt"/>
              <a:cs typeface="+mn-lt"/>
            </a:endParaRPr>
          </a:p>
        </p:txBody>
      </p:sp>
      <p:pic>
        <p:nvPicPr>
          <p:cNvPr id="4" name="Picture 3" descr="A screenshot of a web page&#10;&#10;Description automatically generated">
            <a:extLst>
              <a:ext uri="{FF2B5EF4-FFF2-40B4-BE49-F238E27FC236}">
                <a16:creationId xmlns:a16="http://schemas.microsoft.com/office/drawing/2014/main" id="{D354B54E-3CFC-4DA9-57AE-8364B848A1FB}"/>
              </a:ext>
            </a:extLst>
          </p:cNvPr>
          <p:cNvPicPr>
            <a:picLocks noChangeAspect="1"/>
          </p:cNvPicPr>
          <p:nvPr/>
        </p:nvPicPr>
        <p:blipFill rotWithShape="1">
          <a:blip r:embed="rId4"/>
          <a:srcRect l="23919" t="6481"/>
          <a:stretch/>
        </p:blipFill>
        <p:spPr>
          <a:xfrm>
            <a:off x="15346308" y="790575"/>
            <a:ext cx="14117692" cy="17112629"/>
          </a:xfrm>
          <a:prstGeom prst="rect">
            <a:avLst/>
          </a:prstGeom>
          <a:ln w="12700">
            <a:solidFill>
              <a:schemeClr val="bg2">
                <a:lumMod val="90000"/>
              </a:schemeClr>
            </a:solidFill>
          </a:ln>
          <a:effectLst/>
        </p:spPr>
      </p:pic>
    </p:spTree>
    <p:custDataLst>
      <p:tags r:id="rId1"/>
    </p:custDataLst>
    <p:extLst>
      <p:ext uri="{BB962C8B-B14F-4D97-AF65-F5344CB8AC3E}">
        <p14:creationId xmlns:p14="http://schemas.microsoft.com/office/powerpoint/2010/main" val="14369670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1E256F2-34AD-710A-00B1-5D563C2DD690}"/>
              </a:ext>
            </a:extLst>
          </p:cNvPr>
          <p:cNvSpPr>
            <a:spLocks noGrp="1"/>
          </p:cNvSpPr>
          <p:nvPr>
            <p:ph type="body" sz="quarter" idx="10"/>
          </p:nvPr>
        </p:nvSpPr>
        <p:spPr/>
        <p:txBody>
          <a:bodyPr/>
          <a:lstStyle/>
          <a:p>
            <a:r>
              <a:rPr lang="en-GB" dirty="0"/>
              <a:t>Public</a:t>
            </a:r>
          </a:p>
        </p:txBody>
      </p:sp>
      <p:sp>
        <p:nvSpPr>
          <p:cNvPr id="3" name="Subtitle 2">
            <a:extLst>
              <a:ext uri="{FF2B5EF4-FFF2-40B4-BE49-F238E27FC236}">
                <a16:creationId xmlns:a16="http://schemas.microsoft.com/office/drawing/2014/main" id="{41B8C8A3-5C91-102C-D5B9-BE103F3E5D9C}"/>
              </a:ext>
            </a:extLst>
          </p:cNvPr>
          <p:cNvSpPr>
            <a:spLocks noGrp="1"/>
          </p:cNvSpPr>
          <p:nvPr>
            <p:ph type="subTitle" idx="1"/>
          </p:nvPr>
        </p:nvSpPr>
        <p:spPr>
          <a:xfrm>
            <a:off x="4064000" y="10799237"/>
            <a:ext cx="24384000" cy="1168557"/>
          </a:xfrm>
        </p:spPr>
        <p:txBody>
          <a:bodyPr/>
          <a:lstStyle/>
          <a:p>
            <a:r>
              <a:rPr lang="en-GB" sz="6600" dirty="0">
                <a:latin typeface="Roboto "/>
              </a:rPr>
              <a:t>You’ll only see this section if you have a UK home address.</a:t>
            </a:r>
            <a:endParaRPr lang="en-GB" dirty="0">
              <a:latin typeface="Roboto "/>
            </a:endParaRPr>
          </a:p>
        </p:txBody>
      </p:sp>
      <p:sp>
        <p:nvSpPr>
          <p:cNvPr id="2" name="Title 1">
            <a:extLst>
              <a:ext uri="{FF2B5EF4-FFF2-40B4-BE49-F238E27FC236}">
                <a16:creationId xmlns:a16="http://schemas.microsoft.com/office/drawing/2014/main" id="{FD408723-6058-4988-B719-3CB424D59396}"/>
              </a:ext>
            </a:extLst>
          </p:cNvPr>
          <p:cNvSpPr>
            <a:spLocks noGrp="1"/>
          </p:cNvSpPr>
          <p:nvPr>
            <p:ph type="ctrTitle"/>
          </p:nvPr>
        </p:nvSpPr>
        <p:spPr>
          <a:xfrm>
            <a:off x="4063999" y="6229251"/>
            <a:ext cx="24384000" cy="2914750"/>
          </a:xfrm>
        </p:spPr>
        <p:txBody>
          <a:bodyPr/>
          <a:lstStyle/>
          <a:p>
            <a:r>
              <a:rPr lang="en-GB" dirty="0">
                <a:latin typeface="Apricus Black" pitchFamily="50" charset="0"/>
              </a:rPr>
              <a:t>Extra Activities </a:t>
            </a:r>
            <a:br>
              <a:rPr lang="en-GB" dirty="0">
                <a:latin typeface="Roboto "/>
              </a:rPr>
            </a:br>
            <a:endParaRPr lang="en-GB" sz="3200" dirty="0">
              <a:latin typeface="Roboto "/>
            </a:endParaRPr>
          </a:p>
        </p:txBody>
      </p:sp>
    </p:spTree>
    <p:custDataLst>
      <p:tags r:id="rId1"/>
    </p:custDataLst>
    <p:extLst>
      <p:ext uri="{BB962C8B-B14F-4D97-AF65-F5344CB8AC3E}">
        <p14:creationId xmlns:p14="http://schemas.microsoft.com/office/powerpoint/2010/main" val="437148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DFB9-27F8-BF2C-E560-CFA0FB60584F}"/>
              </a:ext>
            </a:extLst>
          </p:cNvPr>
          <p:cNvSpPr>
            <a:spLocks noGrp="1"/>
          </p:cNvSpPr>
          <p:nvPr>
            <p:ph type="title"/>
          </p:nvPr>
        </p:nvSpPr>
        <p:spPr/>
        <p:txBody>
          <a:bodyPr/>
          <a:lstStyle/>
          <a:p>
            <a:r>
              <a:rPr lang="en-GB" sz="15000">
                <a:latin typeface="Apricus Black" pitchFamily="50" charset="0"/>
              </a:rPr>
              <a:t>Registering for an account</a:t>
            </a:r>
            <a:endParaRPr lang="en-GB" dirty="0"/>
          </a:p>
        </p:txBody>
      </p:sp>
      <p:sp>
        <p:nvSpPr>
          <p:cNvPr id="3" name="Text Placeholder 2">
            <a:extLst>
              <a:ext uri="{FF2B5EF4-FFF2-40B4-BE49-F238E27FC236}">
                <a16:creationId xmlns:a16="http://schemas.microsoft.com/office/drawing/2014/main" id="{5AC047FE-070F-9769-6D2A-D8DA22A33F4F}"/>
              </a:ext>
            </a:extLst>
          </p:cNvPr>
          <p:cNvSpPr>
            <a:spLocks noGrp="1"/>
          </p:cNvSpPr>
          <p:nvPr>
            <p:ph type="body" sz="quarter" idx="10"/>
          </p:nvPr>
        </p:nvSpPr>
        <p:spPr/>
        <p:txBody>
          <a:bodyPr/>
          <a:lstStyle/>
          <a:p>
            <a:r>
              <a:rPr lang="en-GB" dirty="0"/>
              <a:t>Public </a:t>
            </a:r>
          </a:p>
        </p:txBody>
      </p:sp>
      <p:sp>
        <p:nvSpPr>
          <p:cNvPr id="8" name="TextBox 5">
            <a:extLst>
              <a:ext uri="{FF2B5EF4-FFF2-40B4-BE49-F238E27FC236}">
                <a16:creationId xmlns:a16="http://schemas.microsoft.com/office/drawing/2014/main" id="{8C917077-3DE6-48FB-A816-D1BFF1239008}"/>
              </a:ext>
            </a:extLst>
          </p:cNvPr>
          <p:cNvSpPr txBox="1"/>
          <p:nvPr/>
        </p:nvSpPr>
        <p:spPr>
          <a:xfrm>
            <a:off x="1545605" y="5853158"/>
            <a:ext cx="9586283" cy="7332264"/>
          </a:xfrm>
          <a:prstGeom prst="rect">
            <a:avLst/>
          </a:prstGeom>
          <a:noFill/>
          <a:ln cap="flat">
            <a:noFill/>
          </a:ln>
        </p:spPr>
        <p:txBody>
          <a:bodyPr vert="horz" wrap="square" lIns="325120" tIns="162560" rIns="325120" bIns="162560" anchor="t" anchorCtr="0" compatLnSpc="1">
            <a:spAutoFit/>
          </a:bodyPr>
          <a:lstStyle/>
          <a:p>
            <a:r>
              <a:rPr lang="en-GB" sz="5689" dirty="0">
                <a:latin typeface="Roboto Light "/>
                <a:ea typeface="+mn-lt"/>
                <a:cs typeface="+mn-lt"/>
              </a:rPr>
              <a:t>Once you’ve registered, you’re ready to get started. </a:t>
            </a:r>
          </a:p>
          <a:p>
            <a:endParaRPr lang="en-GB" sz="5689" dirty="0">
              <a:latin typeface="Roboto Light "/>
              <a:ea typeface="+mn-lt"/>
              <a:cs typeface="+mn-lt"/>
            </a:endParaRPr>
          </a:p>
          <a:p>
            <a:r>
              <a:rPr lang="en-GB" sz="5689" dirty="0">
                <a:latin typeface="Roboto Light "/>
                <a:ea typeface="+mn-lt"/>
                <a:cs typeface="+mn-lt"/>
              </a:rPr>
              <a:t>We’ll ask you a few questions like where you live so we can tailor the information you see.  </a:t>
            </a:r>
          </a:p>
          <a:p>
            <a:endParaRPr lang="en-GB" sz="5689" dirty="0">
              <a:latin typeface="Roboto Light "/>
              <a:ea typeface="+mn-lt"/>
              <a:cs typeface="+mn-lt"/>
            </a:endParaRPr>
          </a:p>
        </p:txBody>
      </p:sp>
      <p:pic>
        <p:nvPicPr>
          <p:cNvPr id="4" name="Picture 3">
            <a:extLst>
              <a:ext uri="{FF2B5EF4-FFF2-40B4-BE49-F238E27FC236}">
                <a16:creationId xmlns:a16="http://schemas.microsoft.com/office/drawing/2014/main" id="{80ED44EA-B4A7-B737-CC5A-891303BBF4D4}"/>
              </a:ext>
            </a:extLst>
          </p:cNvPr>
          <p:cNvPicPr/>
          <p:nvPr/>
        </p:nvPicPr>
        <p:blipFill rotWithShape="1">
          <a:blip r:embed="rId3"/>
          <a:srcRect l="22430" t="3774" r="21827" b="7684"/>
          <a:stretch/>
        </p:blipFill>
        <p:spPr>
          <a:xfrm>
            <a:off x="11131888" y="3933530"/>
            <a:ext cx="11996199" cy="9721692"/>
          </a:xfrm>
          <a:prstGeom prst="rect">
            <a:avLst/>
          </a:prstGeom>
        </p:spPr>
      </p:pic>
      <p:pic>
        <p:nvPicPr>
          <p:cNvPr id="7" name="Picture 6">
            <a:extLst>
              <a:ext uri="{FF2B5EF4-FFF2-40B4-BE49-F238E27FC236}">
                <a16:creationId xmlns:a16="http://schemas.microsoft.com/office/drawing/2014/main" id="{9F4DB63F-37E8-72FF-C286-6CEA22B2FF7F}"/>
              </a:ext>
            </a:extLst>
          </p:cNvPr>
          <p:cNvPicPr/>
          <p:nvPr/>
        </p:nvPicPr>
        <p:blipFill rotWithShape="1">
          <a:blip r:embed="rId4"/>
          <a:srcRect l="19982" t="8875" r="21785" b="10264"/>
          <a:stretch/>
        </p:blipFill>
        <p:spPr>
          <a:xfrm>
            <a:off x="19909177" y="8077958"/>
            <a:ext cx="11793198" cy="8647307"/>
          </a:xfrm>
          <a:prstGeom prst="rect">
            <a:avLst/>
          </a:prstGeom>
        </p:spPr>
      </p:pic>
    </p:spTree>
    <p:extLst>
      <p:ext uri="{BB962C8B-B14F-4D97-AF65-F5344CB8AC3E}">
        <p14:creationId xmlns:p14="http://schemas.microsoft.com/office/powerpoint/2010/main" val="10695225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136459-C6E0-2098-6BEA-949919130241}"/>
              </a:ext>
            </a:extLst>
          </p:cNvPr>
          <p:cNvSpPr>
            <a:spLocks noGrp="1"/>
          </p:cNvSpPr>
          <p:nvPr>
            <p:ph type="title"/>
          </p:nvPr>
        </p:nvSpPr>
        <p:spPr/>
        <p:txBody>
          <a:bodyPr/>
          <a:lstStyle/>
          <a:p>
            <a:r>
              <a:rPr lang="en-GB" dirty="0"/>
              <a:t>Extra activities </a:t>
            </a:r>
          </a:p>
        </p:txBody>
      </p:sp>
      <p:sp>
        <p:nvSpPr>
          <p:cNvPr id="6" name="Text Placeholder 5">
            <a:extLst>
              <a:ext uri="{FF2B5EF4-FFF2-40B4-BE49-F238E27FC236}">
                <a16:creationId xmlns:a16="http://schemas.microsoft.com/office/drawing/2014/main" id="{B9CEBC59-5A6C-25C8-5C68-8F1603F709C3}"/>
              </a:ext>
            </a:extLst>
          </p:cNvPr>
          <p:cNvSpPr>
            <a:spLocks noGrp="1"/>
          </p:cNvSpPr>
          <p:nvPr>
            <p:ph type="body" sz="quarter" idx="10"/>
          </p:nvPr>
        </p:nvSpPr>
        <p:spPr/>
        <p:txBody>
          <a:bodyPr/>
          <a:lstStyle/>
          <a:p>
            <a:r>
              <a:rPr lang="en-GB" dirty="0"/>
              <a:t>Public </a:t>
            </a:r>
          </a:p>
        </p:txBody>
      </p:sp>
      <p:sp>
        <p:nvSpPr>
          <p:cNvPr id="9" name="TextBox 8">
            <a:extLst>
              <a:ext uri="{FF2B5EF4-FFF2-40B4-BE49-F238E27FC236}">
                <a16:creationId xmlns:a16="http://schemas.microsoft.com/office/drawing/2014/main" id="{6379A713-A94B-42EA-84AA-9F9D3206FFA6}"/>
              </a:ext>
            </a:extLst>
          </p:cNvPr>
          <p:cNvSpPr txBox="1"/>
          <p:nvPr/>
        </p:nvSpPr>
        <p:spPr>
          <a:xfrm>
            <a:off x="2159709" y="4229756"/>
            <a:ext cx="12836636" cy="12349278"/>
          </a:xfrm>
          <a:prstGeom prst="rect">
            <a:avLst/>
          </a:prstGeom>
          <a:noFill/>
        </p:spPr>
        <p:txBody>
          <a:bodyPr wrap="square">
            <a:spAutoFit/>
          </a:bodyPr>
          <a:lstStyle/>
          <a:p>
            <a:pPr algn="l"/>
            <a:r>
              <a:rPr lang="en-GB" sz="5689" dirty="0">
                <a:solidFill>
                  <a:srgbClr val="333333"/>
                </a:solidFill>
                <a:latin typeface="Roboto Light "/>
              </a:rPr>
              <a:t>Please add any activity you have taken part in to prepare for higher education. </a:t>
            </a:r>
          </a:p>
          <a:p>
            <a:pPr algn="l"/>
            <a:endParaRPr lang="en-GB" sz="5689" dirty="0">
              <a:solidFill>
                <a:srgbClr val="333333"/>
              </a:solidFill>
              <a:latin typeface="Roboto Light "/>
            </a:endParaRPr>
          </a:p>
          <a:p>
            <a:pPr algn="l"/>
            <a:r>
              <a:rPr lang="en-GB" sz="5689" dirty="0">
                <a:solidFill>
                  <a:srgbClr val="333333"/>
                </a:solidFill>
                <a:latin typeface="Roboto Light "/>
              </a:rPr>
              <a:t>These include national or regional schemes, university-run programmes, summer schools, taster courses, and booster courses. </a:t>
            </a:r>
          </a:p>
          <a:p>
            <a:pPr algn="l"/>
            <a:endParaRPr lang="en-GB" sz="5689" dirty="0">
              <a:solidFill>
                <a:srgbClr val="333333"/>
              </a:solidFill>
              <a:latin typeface="Roboto Light "/>
            </a:endParaRPr>
          </a:p>
          <a:p>
            <a:pPr algn="l"/>
            <a:r>
              <a:rPr lang="en-GB" sz="5689" dirty="0">
                <a:solidFill>
                  <a:srgbClr val="333333"/>
                </a:solidFill>
                <a:latin typeface="Roboto Light "/>
              </a:rPr>
              <a:t>Open days are </a:t>
            </a:r>
            <a:r>
              <a:rPr lang="en-GB" sz="5689" b="1" dirty="0">
                <a:solidFill>
                  <a:srgbClr val="333333"/>
                </a:solidFill>
                <a:latin typeface="Roboto Light "/>
              </a:rPr>
              <a:t>not relevant </a:t>
            </a:r>
            <a:r>
              <a:rPr lang="en-GB" sz="5689" dirty="0">
                <a:solidFill>
                  <a:srgbClr val="333333"/>
                </a:solidFill>
                <a:latin typeface="Roboto Light "/>
              </a:rPr>
              <a:t>to this question.</a:t>
            </a:r>
          </a:p>
          <a:p>
            <a:pPr algn="l"/>
            <a:endParaRPr lang="en-GB" sz="5689" dirty="0">
              <a:solidFill>
                <a:srgbClr val="333333"/>
              </a:solidFill>
              <a:latin typeface="Roboto Light "/>
            </a:endParaRPr>
          </a:p>
          <a:p>
            <a:pPr algn="l"/>
            <a:r>
              <a:rPr lang="en-GB" sz="5689" dirty="0">
                <a:solidFill>
                  <a:srgbClr val="333333"/>
                </a:solidFill>
                <a:latin typeface="Roboto Light "/>
              </a:rPr>
              <a:t>If you haven’t attended any such activity, please leave this section blank and mark it as complete </a:t>
            </a:r>
          </a:p>
        </p:txBody>
      </p:sp>
      <p:pic>
        <p:nvPicPr>
          <p:cNvPr id="7" name="Picture 6">
            <a:extLst>
              <a:ext uri="{FF2B5EF4-FFF2-40B4-BE49-F238E27FC236}">
                <a16:creationId xmlns:a16="http://schemas.microsoft.com/office/drawing/2014/main" id="{C3400BA8-D8CE-93C0-F027-A01D8910722B}"/>
              </a:ext>
            </a:extLst>
          </p:cNvPr>
          <p:cNvPicPr>
            <a:picLocks noChangeAspect="1"/>
          </p:cNvPicPr>
          <p:nvPr/>
        </p:nvPicPr>
        <p:blipFill>
          <a:blip r:embed="rId2"/>
          <a:stretch>
            <a:fillRect/>
          </a:stretch>
        </p:blipFill>
        <p:spPr>
          <a:xfrm>
            <a:off x="16865600" y="2715807"/>
            <a:ext cx="14573099" cy="14781618"/>
          </a:xfrm>
          <a:prstGeom prst="rect">
            <a:avLst/>
          </a:prstGeom>
          <a:ln w="12700">
            <a:solidFill>
              <a:schemeClr val="bg2">
                <a:lumMod val="90000"/>
              </a:schemeClr>
            </a:solidFill>
          </a:ln>
          <a:effectLst/>
        </p:spPr>
      </p:pic>
    </p:spTree>
    <p:extLst>
      <p:ext uri="{BB962C8B-B14F-4D97-AF65-F5344CB8AC3E}">
        <p14:creationId xmlns:p14="http://schemas.microsoft.com/office/powerpoint/2010/main" val="24896895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A8CDD-E301-A836-7853-9EB688A4B06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E01A87F-36F5-0ED8-7304-254B66C6C8E9}"/>
              </a:ext>
            </a:extLst>
          </p:cNvPr>
          <p:cNvSpPr>
            <a:spLocks noGrp="1"/>
          </p:cNvSpPr>
          <p:nvPr>
            <p:ph type="title"/>
          </p:nvPr>
        </p:nvSpPr>
        <p:spPr/>
        <p:txBody>
          <a:bodyPr/>
          <a:lstStyle/>
          <a:p>
            <a:r>
              <a:rPr lang="en-GB" dirty="0"/>
              <a:t>Extra activities </a:t>
            </a:r>
          </a:p>
        </p:txBody>
      </p:sp>
      <p:sp>
        <p:nvSpPr>
          <p:cNvPr id="6" name="Text Placeholder 5">
            <a:extLst>
              <a:ext uri="{FF2B5EF4-FFF2-40B4-BE49-F238E27FC236}">
                <a16:creationId xmlns:a16="http://schemas.microsoft.com/office/drawing/2014/main" id="{CD46F677-8C4C-27D2-61CD-959F4A64250E}"/>
              </a:ext>
            </a:extLst>
          </p:cNvPr>
          <p:cNvSpPr>
            <a:spLocks noGrp="1"/>
          </p:cNvSpPr>
          <p:nvPr>
            <p:ph type="body" sz="quarter" idx="10"/>
          </p:nvPr>
        </p:nvSpPr>
        <p:spPr/>
        <p:txBody>
          <a:bodyPr/>
          <a:lstStyle/>
          <a:p>
            <a:r>
              <a:rPr lang="en-GB" dirty="0"/>
              <a:t>Public </a:t>
            </a:r>
          </a:p>
        </p:txBody>
      </p:sp>
      <p:sp>
        <p:nvSpPr>
          <p:cNvPr id="2" name="TextBox 1">
            <a:extLst>
              <a:ext uri="{FF2B5EF4-FFF2-40B4-BE49-F238E27FC236}">
                <a16:creationId xmlns:a16="http://schemas.microsoft.com/office/drawing/2014/main" id="{8DF56F1C-CD3A-4A3F-8CA0-A4FED2EA157D}"/>
              </a:ext>
            </a:extLst>
          </p:cNvPr>
          <p:cNvSpPr txBox="1"/>
          <p:nvPr/>
        </p:nvSpPr>
        <p:spPr>
          <a:xfrm>
            <a:off x="1977990" y="4824789"/>
            <a:ext cx="13369159" cy="10598286"/>
          </a:xfrm>
          <a:prstGeom prst="rect">
            <a:avLst/>
          </a:prstGeom>
          <a:noFill/>
        </p:spPr>
        <p:txBody>
          <a:bodyPr wrap="square">
            <a:spAutoFit/>
          </a:bodyPr>
          <a:lstStyle/>
          <a:p>
            <a:r>
              <a:rPr lang="en-GB" sz="5689" dirty="0">
                <a:solidFill>
                  <a:srgbClr val="333333"/>
                </a:solidFill>
                <a:latin typeface="Roboto Light "/>
              </a:rPr>
              <a:t>If this section is relevant to you, you need to include:</a:t>
            </a:r>
          </a:p>
          <a:p>
            <a:pPr marL="1281307" indent="-637832">
              <a:buFont typeface="Arial" panose="020B0604020202020204" pitchFamily="34" charset="0"/>
              <a:buChar char="•"/>
            </a:pPr>
            <a:r>
              <a:rPr lang="en-GB" sz="5689" dirty="0">
                <a:solidFill>
                  <a:srgbClr val="000000"/>
                </a:solidFill>
                <a:latin typeface="Roboto Light "/>
              </a:rPr>
              <a:t>t</a:t>
            </a:r>
            <a:r>
              <a:rPr lang="en-GB" sz="5689" dirty="0">
                <a:solidFill>
                  <a:srgbClr val="000000"/>
                </a:solidFill>
                <a:latin typeface="Roboto Light "/>
                <a:ea typeface="Times New Roman" panose="02020603050405020304" pitchFamily="18" charset="0"/>
              </a:rPr>
              <a:t>ype of activity</a:t>
            </a:r>
          </a:p>
          <a:p>
            <a:pPr marL="1281307" indent="-637832">
              <a:buFont typeface="Arial" panose="020B0604020202020204" pitchFamily="34" charset="0"/>
              <a:buChar char="•"/>
            </a:pPr>
            <a:r>
              <a:rPr lang="en-GB" sz="5689" dirty="0">
                <a:solidFill>
                  <a:srgbClr val="000000"/>
                </a:solidFill>
                <a:latin typeface="Roboto Light "/>
                <a:ea typeface="Times New Roman" panose="02020603050405020304" pitchFamily="18" charset="0"/>
              </a:rPr>
              <a:t>name of the activity provider (from a drop-down list)</a:t>
            </a:r>
          </a:p>
          <a:p>
            <a:pPr marL="1281307" indent="-637832">
              <a:buFont typeface="Arial" panose="020B0604020202020204" pitchFamily="34" charset="0"/>
              <a:buChar char="•"/>
            </a:pPr>
            <a:r>
              <a:rPr lang="en-GB" sz="5689" dirty="0">
                <a:solidFill>
                  <a:srgbClr val="000000"/>
                </a:solidFill>
                <a:latin typeface="Roboto Light "/>
                <a:ea typeface="Times New Roman" panose="02020603050405020304" pitchFamily="18" charset="0"/>
              </a:rPr>
              <a:t>name of the activity/programme (a free-text box) </a:t>
            </a:r>
          </a:p>
          <a:p>
            <a:pPr marL="1281307" indent="-637832">
              <a:buFont typeface="Arial" panose="020B0604020202020204" pitchFamily="34" charset="0"/>
              <a:buChar char="•"/>
            </a:pPr>
            <a:r>
              <a:rPr lang="en-GB" sz="5689" dirty="0">
                <a:solidFill>
                  <a:srgbClr val="000000"/>
                </a:solidFill>
                <a:latin typeface="Roboto Light "/>
                <a:ea typeface="Times New Roman" panose="02020603050405020304" pitchFamily="18" charset="0"/>
              </a:rPr>
              <a:t>dates of the activity. </a:t>
            </a:r>
          </a:p>
          <a:p>
            <a:endParaRPr lang="en-GB" sz="5689" dirty="0">
              <a:solidFill>
                <a:srgbClr val="333333"/>
              </a:solidFill>
              <a:latin typeface="Roboto Light "/>
            </a:endParaRPr>
          </a:p>
          <a:p>
            <a:pPr algn="l"/>
            <a:r>
              <a:rPr lang="en-GB" sz="5689" dirty="0">
                <a:solidFill>
                  <a:srgbClr val="000000"/>
                </a:solidFill>
                <a:latin typeface="Roboto Light "/>
                <a:ea typeface="Times New Roman" panose="02020603050405020304" pitchFamily="18" charset="0"/>
              </a:rPr>
              <a:t>If the type of activity you attended is not listed, please select ‘Other’. </a:t>
            </a:r>
          </a:p>
          <a:p>
            <a:pPr algn="l"/>
            <a:endParaRPr lang="en-GB" sz="5689" dirty="0">
              <a:solidFill>
                <a:srgbClr val="000000"/>
              </a:solidFill>
              <a:latin typeface="Roboto Light "/>
              <a:ea typeface="Times New Roman" panose="02020603050405020304" pitchFamily="18" charset="0"/>
            </a:endParaRPr>
          </a:p>
        </p:txBody>
      </p:sp>
      <p:pic>
        <p:nvPicPr>
          <p:cNvPr id="10" name="Picture 9">
            <a:extLst>
              <a:ext uri="{FF2B5EF4-FFF2-40B4-BE49-F238E27FC236}">
                <a16:creationId xmlns:a16="http://schemas.microsoft.com/office/drawing/2014/main" id="{C89221D9-5ECA-45C0-BADC-3A53729C9023}"/>
              </a:ext>
            </a:extLst>
          </p:cNvPr>
          <p:cNvPicPr/>
          <p:nvPr/>
        </p:nvPicPr>
        <p:blipFill rotWithShape="1">
          <a:blip r:embed="rId3"/>
          <a:srcRect l="4364" t="2884" r="4119" b="2769"/>
          <a:stretch/>
        </p:blipFill>
        <p:spPr>
          <a:xfrm>
            <a:off x="16256000" y="1562735"/>
            <a:ext cx="13369159" cy="14742512"/>
          </a:xfrm>
          <a:prstGeom prst="rect">
            <a:avLst/>
          </a:prstGeom>
          <a:ln w="12700">
            <a:solidFill>
              <a:schemeClr val="bg2">
                <a:lumMod val="90000"/>
              </a:schemeClr>
            </a:solidFill>
          </a:ln>
          <a:effectLst/>
        </p:spPr>
      </p:pic>
    </p:spTree>
    <p:extLst>
      <p:ext uri="{BB962C8B-B14F-4D97-AF65-F5344CB8AC3E}">
        <p14:creationId xmlns:p14="http://schemas.microsoft.com/office/powerpoint/2010/main" val="33927971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34DE-D7BE-36E1-28B5-CB3C9F60AC2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916DF1B-C263-5F26-C062-A0E9F9FE9A0A}"/>
              </a:ext>
            </a:extLst>
          </p:cNvPr>
          <p:cNvSpPr>
            <a:spLocks noGrp="1"/>
          </p:cNvSpPr>
          <p:nvPr>
            <p:ph type="title"/>
          </p:nvPr>
        </p:nvSpPr>
        <p:spPr/>
        <p:txBody>
          <a:bodyPr/>
          <a:lstStyle/>
          <a:p>
            <a:r>
              <a:rPr lang="en-GB" dirty="0"/>
              <a:t>Extra activities </a:t>
            </a:r>
          </a:p>
        </p:txBody>
      </p:sp>
      <p:sp>
        <p:nvSpPr>
          <p:cNvPr id="6" name="Text Placeholder 5">
            <a:extLst>
              <a:ext uri="{FF2B5EF4-FFF2-40B4-BE49-F238E27FC236}">
                <a16:creationId xmlns:a16="http://schemas.microsoft.com/office/drawing/2014/main" id="{699C1981-5CCD-BD81-4327-42E96529DF49}"/>
              </a:ext>
            </a:extLst>
          </p:cNvPr>
          <p:cNvSpPr>
            <a:spLocks noGrp="1"/>
          </p:cNvSpPr>
          <p:nvPr>
            <p:ph type="body" sz="quarter" idx="10"/>
          </p:nvPr>
        </p:nvSpPr>
        <p:spPr/>
        <p:txBody>
          <a:bodyPr/>
          <a:lstStyle/>
          <a:p>
            <a:r>
              <a:rPr lang="en-GB" dirty="0"/>
              <a:t>Public </a:t>
            </a:r>
          </a:p>
        </p:txBody>
      </p:sp>
      <p:sp>
        <p:nvSpPr>
          <p:cNvPr id="2" name="TextBox 1">
            <a:extLst>
              <a:ext uri="{FF2B5EF4-FFF2-40B4-BE49-F238E27FC236}">
                <a16:creationId xmlns:a16="http://schemas.microsoft.com/office/drawing/2014/main" id="{70766289-B2C3-4461-BE14-B89CC86CFC8C}"/>
              </a:ext>
            </a:extLst>
          </p:cNvPr>
          <p:cNvSpPr txBox="1"/>
          <p:nvPr/>
        </p:nvSpPr>
        <p:spPr>
          <a:xfrm>
            <a:off x="2918374" y="4375987"/>
            <a:ext cx="11042869" cy="12349278"/>
          </a:xfrm>
          <a:prstGeom prst="rect">
            <a:avLst/>
          </a:prstGeom>
          <a:noFill/>
        </p:spPr>
        <p:txBody>
          <a:bodyPr wrap="square">
            <a:spAutoFit/>
          </a:bodyPr>
          <a:lstStyle/>
          <a:p>
            <a:pPr algn="l"/>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The activity provider is the organiser of the activity. It may be a university or college, or a national, regional, or local organisation. </a:t>
            </a:r>
          </a:p>
          <a:p>
            <a:pPr algn="l"/>
            <a:endPar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pPr algn="l"/>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If the activity provider isn’t listed, please select “Other”. If you’re unsure of the answer, contact whoever organised the activity to find out, and, if you’re still unsure, select ‘Don't know’. </a:t>
            </a:r>
            <a:b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br>
            <a:b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br>
            <a:endParaRPr lang="en-GB" sz="5689" dirty="0">
              <a:solidFill>
                <a:srgbClr val="333333"/>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Picture 7">
            <a:extLst>
              <a:ext uri="{FF2B5EF4-FFF2-40B4-BE49-F238E27FC236}">
                <a16:creationId xmlns:a16="http://schemas.microsoft.com/office/drawing/2014/main" id="{4C7A9309-732A-40FC-BCEA-1B3A4FAB63B4}"/>
              </a:ext>
            </a:extLst>
          </p:cNvPr>
          <p:cNvPicPr/>
          <p:nvPr/>
        </p:nvPicPr>
        <p:blipFill rotWithShape="1">
          <a:blip r:embed="rId2"/>
          <a:srcRect l="4439" t="5342" r="3111" b="2924"/>
          <a:stretch/>
        </p:blipFill>
        <p:spPr>
          <a:xfrm>
            <a:off x="15167860" y="2625931"/>
            <a:ext cx="14350126" cy="15103374"/>
          </a:xfrm>
          <a:prstGeom prst="rect">
            <a:avLst/>
          </a:prstGeom>
          <a:ln w="12700">
            <a:solidFill>
              <a:schemeClr val="bg2">
                <a:lumMod val="90000"/>
              </a:schemeClr>
            </a:solidFill>
          </a:ln>
          <a:effectLst/>
        </p:spPr>
      </p:pic>
    </p:spTree>
    <p:extLst>
      <p:ext uri="{BB962C8B-B14F-4D97-AF65-F5344CB8AC3E}">
        <p14:creationId xmlns:p14="http://schemas.microsoft.com/office/powerpoint/2010/main" val="18449905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8EDFE-5E51-607E-D4DD-D9D4241C563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66AA27C-6370-E062-BD27-EFF45B1D1EEE}"/>
              </a:ext>
            </a:extLst>
          </p:cNvPr>
          <p:cNvSpPr>
            <a:spLocks noGrp="1"/>
          </p:cNvSpPr>
          <p:nvPr>
            <p:ph type="title"/>
          </p:nvPr>
        </p:nvSpPr>
        <p:spPr/>
        <p:txBody>
          <a:bodyPr/>
          <a:lstStyle/>
          <a:p>
            <a:r>
              <a:rPr lang="en-GB" dirty="0"/>
              <a:t>Extra activities </a:t>
            </a:r>
          </a:p>
        </p:txBody>
      </p:sp>
      <p:sp>
        <p:nvSpPr>
          <p:cNvPr id="6" name="Text Placeholder 5">
            <a:extLst>
              <a:ext uri="{FF2B5EF4-FFF2-40B4-BE49-F238E27FC236}">
                <a16:creationId xmlns:a16="http://schemas.microsoft.com/office/drawing/2014/main" id="{014007EB-1191-8799-1EF1-F6EB8109A142}"/>
              </a:ext>
            </a:extLst>
          </p:cNvPr>
          <p:cNvSpPr>
            <a:spLocks noGrp="1"/>
          </p:cNvSpPr>
          <p:nvPr>
            <p:ph type="body" sz="quarter" idx="10"/>
          </p:nvPr>
        </p:nvSpPr>
        <p:spPr/>
        <p:txBody>
          <a:bodyPr/>
          <a:lstStyle/>
          <a:p>
            <a:r>
              <a:rPr lang="en-GB" dirty="0"/>
              <a:t>Public </a:t>
            </a:r>
          </a:p>
        </p:txBody>
      </p:sp>
      <p:pic>
        <p:nvPicPr>
          <p:cNvPr id="2" name="Picture 1">
            <a:extLst>
              <a:ext uri="{FF2B5EF4-FFF2-40B4-BE49-F238E27FC236}">
                <a16:creationId xmlns:a16="http://schemas.microsoft.com/office/drawing/2014/main" id="{D05601BE-8513-4E7C-95DD-B88B8671401E}"/>
              </a:ext>
            </a:extLst>
          </p:cNvPr>
          <p:cNvPicPr/>
          <p:nvPr/>
        </p:nvPicPr>
        <p:blipFill rotWithShape="1">
          <a:blip r:embed="rId3"/>
          <a:srcRect l="2067" t="2464" r="2659" b="2153"/>
          <a:stretch/>
        </p:blipFill>
        <p:spPr>
          <a:xfrm>
            <a:off x="15091652" y="2099605"/>
            <a:ext cx="14209984" cy="15289255"/>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3D04989F-2892-4DEE-A32C-652D26E146D4}"/>
              </a:ext>
            </a:extLst>
          </p:cNvPr>
          <p:cNvSpPr txBox="1"/>
          <p:nvPr/>
        </p:nvSpPr>
        <p:spPr>
          <a:xfrm>
            <a:off x="2496832" y="4272651"/>
            <a:ext cx="11297778" cy="13224774"/>
          </a:xfrm>
          <a:prstGeom prst="rect">
            <a:avLst/>
          </a:prstGeom>
          <a:noFill/>
        </p:spPr>
        <p:txBody>
          <a:bodyPr wrap="square">
            <a:spAutoFit/>
          </a:bodyPr>
          <a:lstStyle/>
          <a:p>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Add the official title of the activity. If you’re unsure of the answer, contact whoever organised the activity to find out.</a:t>
            </a:r>
          </a:p>
          <a:p>
            <a:endPar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r>
              <a:rPr lang="en-GB" sz="5689" dirty="0">
                <a:solidFill>
                  <a:srgbClr val="000000"/>
                </a:solidFill>
                <a:latin typeface="Roboto Light "/>
                <a:ea typeface="Times New Roman" panose="02020603050405020304" pitchFamily="18" charset="0"/>
              </a:rPr>
              <a:t>You can add a maximum of 2 activities. </a:t>
            </a:r>
          </a:p>
          <a:p>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a:t>
            </a:r>
          </a:p>
          <a:p>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You can use your personal statement to include more details about these and other activities you took part in; reflecting on the skills learned, and how this prepared you for higher education. </a:t>
            </a:r>
            <a:b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br>
            <a:endParaRPr lang="en-GB" sz="5689"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7893195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5AB1301-D59F-B09B-9FB1-26426DD3873C}"/>
              </a:ext>
            </a:extLst>
          </p:cNvPr>
          <p:cNvSpPr>
            <a:spLocks noGrp="1"/>
          </p:cNvSpPr>
          <p:nvPr>
            <p:ph type="body" sz="quarter" idx="10"/>
          </p:nvPr>
        </p:nvSpPr>
        <p:spPr/>
        <p:txBody>
          <a:bodyPr/>
          <a:lstStyle/>
          <a:p>
            <a:r>
              <a:rPr lang="en-GB" dirty="0"/>
              <a:t>Public </a:t>
            </a:r>
          </a:p>
        </p:txBody>
      </p:sp>
      <p:sp>
        <p:nvSpPr>
          <p:cNvPr id="2" name="Title 1">
            <a:extLst>
              <a:ext uri="{FF2B5EF4-FFF2-40B4-BE49-F238E27FC236}">
                <a16:creationId xmlns:a16="http://schemas.microsoft.com/office/drawing/2014/main" id="{EE099FAD-CAFA-405D-B4F6-E989BACAD14C}"/>
              </a:ext>
            </a:extLst>
          </p:cNvPr>
          <p:cNvSpPr>
            <a:spLocks noGrp="1"/>
          </p:cNvSpPr>
          <p:nvPr>
            <p:ph type="ctrTitle"/>
          </p:nvPr>
        </p:nvSpPr>
        <p:spPr/>
        <p:txBody>
          <a:bodyPr/>
          <a:lstStyle/>
          <a:p>
            <a:r>
              <a:rPr lang="en-GB" dirty="0">
                <a:latin typeface="Apricus Black" pitchFamily="50" charset="0"/>
              </a:rPr>
              <a:t>Personal statement</a:t>
            </a:r>
          </a:p>
        </p:txBody>
      </p:sp>
    </p:spTree>
    <p:custDataLst>
      <p:tags r:id="rId1"/>
    </p:custDataLst>
    <p:extLst>
      <p:ext uri="{BB962C8B-B14F-4D97-AF65-F5344CB8AC3E}">
        <p14:creationId xmlns:p14="http://schemas.microsoft.com/office/powerpoint/2010/main" val="11581920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66522C-9D47-A9B9-CB22-E7577971F8D2}"/>
              </a:ext>
            </a:extLst>
          </p:cNvPr>
          <p:cNvSpPr>
            <a:spLocks noGrp="1"/>
          </p:cNvSpPr>
          <p:nvPr>
            <p:ph type="title"/>
          </p:nvPr>
        </p:nvSpPr>
        <p:spPr/>
        <p:txBody>
          <a:bodyPr/>
          <a:lstStyle/>
          <a:p>
            <a:r>
              <a:rPr lang="en-GB" dirty="0">
                <a:latin typeface="Apricus Black" pitchFamily="50" charset="0"/>
              </a:rPr>
              <a:t>Personal statement</a:t>
            </a:r>
            <a:endParaRPr lang="en-GB" dirty="0"/>
          </a:p>
        </p:txBody>
      </p:sp>
      <p:sp>
        <p:nvSpPr>
          <p:cNvPr id="6" name="Text Placeholder 5">
            <a:extLst>
              <a:ext uri="{FF2B5EF4-FFF2-40B4-BE49-F238E27FC236}">
                <a16:creationId xmlns:a16="http://schemas.microsoft.com/office/drawing/2014/main" id="{6217F481-49E7-1363-C652-DF6BB2021937}"/>
              </a:ext>
            </a:extLst>
          </p:cNvPr>
          <p:cNvSpPr>
            <a:spLocks noGrp="1"/>
          </p:cNvSpPr>
          <p:nvPr>
            <p:ph type="body" sz="quarter" idx="10"/>
          </p:nvPr>
        </p:nvSpPr>
        <p:spPr/>
        <p:txBody>
          <a:bodyPr/>
          <a:lstStyle/>
          <a:p>
            <a:r>
              <a:rPr lang="en-GB" dirty="0"/>
              <a:t>Public </a:t>
            </a:r>
          </a:p>
        </p:txBody>
      </p:sp>
      <p:sp>
        <p:nvSpPr>
          <p:cNvPr id="8" name="TextBox 7">
            <a:extLst>
              <a:ext uri="{FF2B5EF4-FFF2-40B4-BE49-F238E27FC236}">
                <a16:creationId xmlns:a16="http://schemas.microsoft.com/office/drawing/2014/main" id="{8DA55FC3-6524-435A-AB5F-0774A57AD569}"/>
              </a:ext>
            </a:extLst>
          </p:cNvPr>
          <p:cNvSpPr txBox="1"/>
          <p:nvPr/>
        </p:nvSpPr>
        <p:spPr>
          <a:xfrm>
            <a:off x="2054826" y="3951768"/>
            <a:ext cx="11425327" cy="14336232"/>
          </a:xfrm>
          <a:prstGeom prst="rect">
            <a:avLst/>
          </a:prstGeom>
          <a:noFill/>
        </p:spPr>
        <p:txBody>
          <a:bodyPr wrap="square" lIns="325120" tIns="162560" rIns="325120" bIns="162560" anchor="t">
            <a:spAutoFit/>
          </a:bodyPr>
          <a:lstStyle/>
          <a:p>
            <a:pPr defTabSz="3251241">
              <a:defRPr sz="1800" b="0" i="0" u="none" strike="noStrike" kern="0" cap="none" spc="0" baseline="0">
                <a:solidFill>
                  <a:srgbClr val="000000"/>
                </a:solidFill>
                <a:uFillTx/>
              </a:defRPr>
            </a:pPr>
            <a:r>
              <a:rPr lang="en-GB" sz="5689" dirty="0">
                <a:solidFill>
                  <a:srgbClr val="000000"/>
                </a:solidFill>
                <a:latin typeface="Roboto Light "/>
              </a:rPr>
              <a:t>You can save and edit this as many times as you need to. </a:t>
            </a:r>
          </a:p>
          <a:p>
            <a:pPr defTabSz="3251241">
              <a:defRPr sz="1800" b="0" i="0" u="none" strike="noStrike" kern="0" cap="none" spc="0" baseline="0">
                <a:solidFill>
                  <a:srgbClr val="000000"/>
                </a:solidFill>
                <a:uFillTx/>
              </a:defRPr>
            </a:pPr>
            <a:endParaRPr lang="en-GB" sz="5689" dirty="0">
              <a:solidFill>
                <a:srgbClr val="000000"/>
              </a:solidFill>
              <a:latin typeface="Roboto Light "/>
            </a:endParaRPr>
          </a:p>
          <a:p>
            <a:pPr defTabSz="3251241">
              <a:defRPr sz="1800" b="0" i="0" u="none" strike="noStrike" kern="0" cap="none" spc="0" baseline="0">
                <a:solidFill>
                  <a:srgbClr val="000000"/>
                </a:solidFill>
                <a:uFillTx/>
              </a:defRPr>
            </a:pPr>
            <a:r>
              <a:rPr lang="en-GB" sz="5689" kern="0" dirty="0">
                <a:solidFill>
                  <a:srgbClr val="000000"/>
                </a:solidFill>
                <a:latin typeface="Roboto Light "/>
              </a:rPr>
              <a:t>If it's over the character count you can’t 'Complete' it until it meets the count. </a:t>
            </a:r>
          </a:p>
          <a:p>
            <a:pPr defTabSz="3251241">
              <a:defRPr sz="1800" b="0" i="0" u="none" strike="noStrike" kern="0" cap="none" spc="0" baseline="0">
                <a:solidFill>
                  <a:srgbClr val="000000"/>
                </a:solidFill>
                <a:uFillTx/>
              </a:defRPr>
            </a:pPr>
            <a:endParaRPr lang="en-GB" sz="5689" dirty="0">
              <a:solidFill>
                <a:srgbClr val="000000"/>
              </a:solidFill>
              <a:latin typeface="Roboto Light "/>
            </a:endParaRPr>
          </a:p>
          <a:p>
            <a:pPr fontAlgn="base"/>
            <a:r>
              <a:rPr lang="en-GB" sz="5689" kern="0" dirty="0">
                <a:solidFill>
                  <a:srgbClr val="000000"/>
                </a:solidFill>
                <a:latin typeface="Roboto Light "/>
              </a:rPr>
              <a:t>If you try to navigate away without saving your work. We'll remind you with a pop-up warning</a:t>
            </a:r>
            <a:r>
              <a:rPr lang="en-GB" sz="5689" dirty="0">
                <a:solidFill>
                  <a:srgbClr val="313537"/>
                </a:solidFill>
                <a:latin typeface="Roboto Light "/>
              </a:rPr>
              <a:t>.</a:t>
            </a:r>
          </a:p>
          <a:p>
            <a:pPr fontAlgn="base"/>
            <a:endParaRPr lang="en-GB" sz="5689" dirty="0">
              <a:solidFill>
                <a:srgbClr val="313537"/>
              </a:solidFill>
              <a:latin typeface="Roboto Light "/>
            </a:endParaRPr>
          </a:p>
          <a:p>
            <a:pPr defTabSz="3251241">
              <a:defRPr sz="1800" b="0" i="0" u="none" strike="noStrike" kern="0" cap="none" spc="0" baseline="0">
                <a:solidFill>
                  <a:srgbClr val="000000"/>
                </a:solidFill>
                <a:uFillTx/>
              </a:defRPr>
            </a:pPr>
            <a:r>
              <a:rPr lang="en-GB" sz="5689" dirty="0">
                <a:solidFill>
                  <a:srgbClr val="000000"/>
                </a:solidFill>
                <a:latin typeface="Roboto Light "/>
              </a:rPr>
              <a:t>You can expand each question box by dragging the bottom right-hand corner. </a:t>
            </a:r>
          </a:p>
          <a:p>
            <a:pPr defTabSz="3251241">
              <a:defRPr sz="1800" b="0" i="0" u="none" strike="noStrike" kern="0" cap="none" spc="0" baseline="0">
                <a:solidFill>
                  <a:srgbClr val="000000"/>
                </a:solidFill>
                <a:uFillTx/>
              </a:defRPr>
            </a:pPr>
            <a:endParaRPr lang="en-GB" sz="5689" dirty="0">
              <a:solidFill>
                <a:srgbClr val="000000"/>
              </a:solidFill>
              <a:latin typeface="Roboto Light "/>
            </a:endParaRPr>
          </a:p>
        </p:txBody>
      </p:sp>
      <p:grpSp>
        <p:nvGrpSpPr>
          <p:cNvPr id="7" name="Group 6">
            <a:extLst>
              <a:ext uri="{FF2B5EF4-FFF2-40B4-BE49-F238E27FC236}">
                <a16:creationId xmlns:a16="http://schemas.microsoft.com/office/drawing/2014/main" id="{14263FA0-ADE7-BBC7-5115-2952FFE09954}"/>
              </a:ext>
            </a:extLst>
          </p:cNvPr>
          <p:cNvGrpSpPr/>
          <p:nvPr/>
        </p:nvGrpSpPr>
        <p:grpSpPr>
          <a:xfrm>
            <a:off x="14513319" y="1801010"/>
            <a:ext cx="16843995" cy="15211728"/>
            <a:chOff x="3789138" y="174171"/>
            <a:chExt cx="4928329" cy="4606716"/>
          </a:xfrm>
        </p:grpSpPr>
        <p:pic>
          <p:nvPicPr>
            <p:cNvPr id="9" name="Picture 8" descr="A screenshot of a computer screen&#10;&#10;AI-generated content may be incorrect.">
              <a:extLst>
                <a:ext uri="{FF2B5EF4-FFF2-40B4-BE49-F238E27FC236}">
                  <a16:creationId xmlns:a16="http://schemas.microsoft.com/office/drawing/2014/main" id="{7A539F42-4CD0-9848-1DE4-058E89F3205B}"/>
                </a:ext>
              </a:extLst>
            </p:cNvPr>
            <p:cNvPicPr>
              <a:picLocks noChangeAspect="1"/>
            </p:cNvPicPr>
            <p:nvPr/>
          </p:nvPicPr>
          <p:blipFill>
            <a:blip r:embed="rId3"/>
            <a:srcRect l="5523" b="5552"/>
            <a:stretch/>
          </p:blipFill>
          <p:spPr>
            <a:xfrm>
              <a:off x="3789138" y="174171"/>
              <a:ext cx="4928329" cy="4606716"/>
            </a:xfrm>
            <a:prstGeom prst="rect">
              <a:avLst/>
            </a:prstGeom>
            <a:ln w="12700">
              <a:solidFill>
                <a:schemeClr val="bg2">
                  <a:lumMod val="90000"/>
                </a:schemeClr>
              </a:solidFill>
            </a:ln>
            <a:effectLst/>
          </p:spPr>
        </p:pic>
        <p:sp>
          <p:nvSpPr>
            <p:cNvPr id="12" name="Oval 11">
              <a:extLst>
                <a:ext uri="{FF2B5EF4-FFF2-40B4-BE49-F238E27FC236}">
                  <a16:creationId xmlns:a16="http://schemas.microsoft.com/office/drawing/2014/main" id="{6911E627-564E-CAC8-C5AA-54ED477EDDEE}"/>
                </a:ext>
              </a:extLst>
            </p:cNvPr>
            <p:cNvSpPr/>
            <p:nvPr/>
          </p:nvSpPr>
          <p:spPr>
            <a:xfrm>
              <a:off x="7474689" y="1316148"/>
              <a:ext cx="414670" cy="318977"/>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dirty="0"/>
            </a:p>
          </p:txBody>
        </p:sp>
      </p:grpSp>
      <p:sp>
        <p:nvSpPr>
          <p:cNvPr id="10" name="Rectangle 9">
            <a:extLst>
              <a:ext uri="{FF2B5EF4-FFF2-40B4-BE49-F238E27FC236}">
                <a16:creationId xmlns:a16="http://schemas.microsoft.com/office/drawing/2014/main" id="{4F23266A-11A1-BB37-E85B-FA1A27195F5F}"/>
              </a:ext>
            </a:extLst>
          </p:cNvPr>
          <p:cNvSpPr/>
          <p:nvPr/>
        </p:nvSpPr>
        <p:spPr>
          <a:xfrm>
            <a:off x="27989201" y="1657236"/>
            <a:ext cx="3435847" cy="1422176"/>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spTree>
    <p:extLst>
      <p:ext uri="{BB962C8B-B14F-4D97-AF65-F5344CB8AC3E}">
        <p14:creationId xmlns:p14="http://schemas.microsoft.com/office/powerpoint/2010/main" val="7262721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411E5-CF4F-2409-A6CE-E18029A88A9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A6F9614-BE29-506A-F133-128B991B6A6A}"/>
              </a:ext>
            </a:extLst>
          </p:cNvPr>
          <p:cNvSpPr>
            <a:spLocks noGrp="1"/>
          </p:cNvSpPr>
          <p:nvPr>
            <p:ph type="title"/>
          </p:nvPr>
        </p:nvSpPr>
        <p:spPr/>
        <p:txBody>
          <a:bodyPr/>
          <a:lstStyle/>
          <a:p>
            <a:r>
              <a:rPr lang="en-GB" dirty="0">
                <a:latin typeface="Apricus Black" pitchFamily="50" charset="0"/>
              </a:rPr>
              <a:t>Personal statement</a:t>
            </a:r>
            <a:endParaRPr lang="en-GB" dirty="0"/>
          </a:p>
        </p:txBody>
      </p:sp>
      <p:sp>
        <p:nvSpPr>
          <p:cNvPr id="6" name="Text Placeholder 5">
            <a:extLst>
              <a:ext uri="{FF2B5EF4-FFF2-40B4-BE49-F238E27FC236}">
                <a16:creationId xmlns:a16="http://schemas.microsoft.com/office/drawing/2014/main" id="{D91F52FA-18D9-2A31-5489-169F2020A6B1}"/>
              </a:ext>
            </a:extLst>
          </p:cNvPr>
          <p:cNvSpPr>
            <a:spLocks noGrp="1"/>
          </p:cNvSpPr>
          <p:nvPr>
            <p:ph type="body" sz="quarter" idx="10"/>
          </p:nvPr>
        </p:nvSpPr>
        <p:spPr/>
        <p:txBody>
          <a:bodyPr/>
          <a:lstStyle/>
          <a:p>
            <a:r>
              <a:rPr lang="en-GB" dirty="0"/>
              <a:t>Public </a:t>
            </a:r>
          </a:p>
        </p:txBody>
      </p:sp>
      <p:sp>
        <p:nvSpPr>
          <p:cNvPr id="11" name="TextBox 5">
            <a:extLst>
              <a:ext uri="{FF2B5EF4-FFF2-40B4-BE49-F238E27FC236}">
                <a16:creationId xmlns:a16="http://schemas.microsoft.com/office/drawing/2014/main" id="{773DD8AC-0CC2-994E-AED4-FA43183250FC}"/>
              </a:ext>
            </a:extLst>
          </p:cNvPr>
          <p:cNvSpPr txBox="1"/>
          <p:nvPr/>
        </p:nvSpPr>
        <p:spPr>
          <a:xfrm>
            <a:off x="2350550" y="3689013"/>
            <a:ext cx="9958165" cy="14992566"/>
          </a:xfrm>
          <a:prstGeom prst="rect">
            <a:avLst/>
          </a:prstGeom>
          <a:noFill/>
          <a:ln cap="flat">
            <a:noFill/>
          </a:ln>
        </p:spPr>
        <p:txBody>
          <a:bodyPr vert="horz" wrap="square" lIns="325120" tIns="162560" rIns="325120" bIns="162560" anchor="t" anchorCtr="0" compatLnSpc="1">
            <a:spAutoFit/>
          </a:bodyPr>
          <a:lstStyle/>
          <a:p>
            <a:pPr algn="l"/>
            <a:endParaRPr lang="en-GB" sz="4978" dirty="0">
              <a:solidFill>
                <a:srgbClr val="333333"/>
              </a:solidFill>
              <a:latin typeface="Roboto Light "/>
            </a:endParaRPr>
          </a:p>
          <a:p>
            <a:pPr algn="l"/>
            <a:r>
              <a:rPr lang="en-GB" sz="4978" dirty="0">
                <a:solidFill>
                  <a:srgbClr val="333333"/>
                </a:solidFill>
                <a:latin typeface="Roboto Light "/>
              </a:rPr>
              <a:t>Remember we'll carry out checks to verify your personal statement is your own work.</a:t>
            </a:r>
          </a:p>
          <a:p>
            <a:pPr fontAlgn="base"/>
            <a:endParaRPr lang="en-GB" sz="4978" kern="0" dirty="0">
              <a:solidFill>
                <a:srgbClr val="000000"/>
              </a:solidFill>
              <a:latin typeface="Roboto Light "/>
              <a:cs typeface="Calibri"/>
            </a:endParaRPr>
          </a:p>
          <a:p>
            <a:pPr algn="l"/>
            <a:r>
              <a:rPr lang="en-GB" sz="4978" dirty="0">
                <a:solidFill>
                  <a:srgbClr val="333333"/>
                </a:solidFill>
                <a:latin typeface="Roboto Light "/>
              </a:rPr>
              <a:t>If it looks like it’s been copied from other sources, we’ll tell the universities and colleges you applied to, and they’ll decide what to do next</a:t>
            </a:r>
            <a:r>
              <a:rPr lang="en-GB" sz="4978" dirty="0"/>
              <a:t>.</a:t>
            </a:r>
          </a:p>
          <a:p>
            <a:pPr algn="l"/>
            <a:endParaRPr lang="en-GB" sz="4978" dirty="0">
              <a:solidFill>
                <a:srgbClr val="333333"/>
              </a:solidFill>
              <a:latin typeface="Roboto Light "/>
            </a:endParaRPr>
          </a:p>
          <a:p>
            <a:pPr algn="l"/>
            <a:r>
              <a:rPr lang="en-GB" sz="4978" dirty="0">
                <a:solidFill>
                  <a:srgbClr val="333333"/>
                </a:solidFill>
                <a:latin typeface="Roboto Light "/>
              </a:rPr>
              <a:t>We'll also contact you by email to tell you this has happened.</a:t>
            </a:r>
          </a:p>
          <a:p>
            <a:pPr algn="l"/>
            <a:endParaRPr lang="en-GB" sz="4978" dirty="0">
              <a:solidFill>
                <a:srgbClr val="333333"/>
              </a:solidFill>
              <a:latin typeface="Roboto Light "/>
            </a:endParaRPr>
          </a:p>
          <a:p>
            <a:pPr algn="l"/>
            <a:r>
              <a:rPr lang="en-GB" sz="4978" dirty="0">
                <a:solidFill>
                  <a:srgbClr val="333333"/>
                </a:solidFill>
                <a:latin typeface="Roboto Light "/>
              </a:rPr>
              <a:t>Check out ucas.com for all the support in writing your personal statement. </a:t>
            </a:r>
          </a:p>
          <a:p>
            <a:pPr defTabSz="3251241">
              <a:defRPr sz="1800" b="0" i="0" u="none" strike="noStrike" kern="0" cap="none" spc="0" baseline="0">
                <a:solidFill>
                  <a:srgbClr val="000000"/>
                </a:solidFill>
                <a:uFillTx/>
              </a:defRPr>
            </a:pPr>
            <a:endParaRPr lang="en-GB" sz="4978" dirty="0">
              <a:solidFill>
                <a:srgbClr val="333333"/>
              </a:solidFill>
              <a:latin typeface="Roboto Light "/>
            </a:endParaRPr>
          </a:p>
          <a:p>
            <a:pPr defTabSz="3251241">
              <a:defRPr sz="1800" b="0" i="0" u="none" strike="noStrike" kern="0" cap="none" spc="0" baseline="0">
                <a:solidFill>
                  <a:srgbClr val="000000"/>
                </a:solidFill>
                <a:uFillTx/>
              </a:defRPr>
            </a:pPr>
            <a:endParaRPr lang="en-GB" sz="5689" dirty="0">
              <a:latin typeface="+mj-lt"/>
            </a:endParaRPr>
          </a:p>
        </p:txBody>
      </p:sp>
      <p:pic>
        <p:nvPicPr>
          <p:cNvPr id="14" name="Picture 13" descr="A screenshot of a chat&#10;&#10;AI-generated content may be incorrect.">
            <a:extLst>
              <a:ext uri="{FF2B5EF4-FFF2-40B4-BE49-F238E27FC236}">
                <a16:creationId xmlns:a16="http://schemas.microsoft.com/office/drawing/2014/main" id="{F5BD6DE6-F25A-672C-D3C8-D5EC21318CD5}"/>
              </a:ext>
            </a:extLst>
          </p:cNvPr>
          <p:cNvPicPr>
            <a:picLocks noChangeAspect="1"/>
          </p:cNvPicPr>
          <p:nvPr/>
        </p:nvPicPr>
        <p:blipFill>
          <a:blip r:embed="rId3"/>
          <a:srcRect b="5080"/>
          <a:stretch/>
        </p:blipFill>
        <p:spPr>
          <a:xfrm>
            <a:off x="13751673" y="3627504"/>
            <a:ext cx="17950702" cy="13097761"/>
          </a:xfrm>
          <a:prstGeom prst="rect">
            <a:avLst/>
          </a:prstGeom>
          <a:ln w="12700">
            <a:solidFill>
              <a:schemeClr val="bg2">
                <a:lumMod val="90000"/>
              </a:schemeClr>
            </a:solidFill>
          </a:ln>
          <a:effectLst/>
        </p:spPr>
      </p:pic>
    </p:spTree>
    <p:extLst>
      <p:ext uri="{BB962C8B-B14F-4D97-AF65-F5344CB8AC3E}">
        <p14:creationId xmlns:p14="http://schemas.microsoft.com/office/powerpoint/2010/main" val="33572133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3199468-6052-1D74-34FB-C596E4F94B4C}"/>
              </a:ext>
            </a:extLst>
          </p:cNvPr>
          <p:cNvSpPr>
            <a:spLocks noGrp="1"/>
          </p:cNvSpPr>
          <p:nvPr>
            <p:ph type="body" sz="quarter" idx="10"/>
          </p:nvPr>
        </p:nvSpPr>
        <p:spPr/>
        <p:txBody>
          <a:bodyPr/>
          <a:lstStyle/>
          <a:p>
            <a:r>
              <a:rPr lang="en-GB" dirty="0"/>
              <a:t>Public </a:t>
            </a:r>
          </a:p>
        </p:txBody>
      </p:sp>
      <p:sp>
        <p:nvSpPr>
          <p:cNvPr id="5" name="Title 4">
            <a:extLst>
              <a:ext uri="{FF2B5EF4-FFF2-40B4-BE49-F238E27FC236}">
                <a16:creationId xmlns:a16="http://schemas.microsoft.com/office/drawing/2014/main" id="{9076DD80-F71E-4F47-BCFB-FECDF30C5723}"/>
              </a:ext>
            </a:extLst>
          </p:cNvPr>
          <p:cNvSpPr>
            <a:spLocks noGrp="1"/>
          </p:cNvSpPr>
          <p:nvPr>
            <p:ph type="ctrTitle"/>
          </p:nvPr>
        </p:nvSpPr>
        <p:spPr>
          <a:xfrm>
            <a:off x="4063999" y="6746252"/>
            <a:ext cx="24384000" cy="2397749"/>
          </a:xfrm>
        </p:spPr>
        <p:txBody>
          <a:bodyPr/>
          <a:lstStyle/>
          <a:p>
            <a:r>
              <a:rPr lang="en-GB" dirty="0">
                <a:latin typeface="Apricus Black" pitchFamily="50" charset="0"/>
              </a:rPr>
              <a:t>Adding a choice</a:t>
            </a:r>
          </a:p>
        </p:txBody>
      </p:sp>
      <p:sp>
        <p:nvSpPr>
          <p:cNvPr id="2" name="Date Placeholder 1">
            <a:extLst>
              <a:ext uri="{FF2B5EF4-FFF2-40B4-BE49-F238E27FC236}">
                <a16:creationId xmlns:a16="http://schemas.microsoft.com/office/drawing/2014/main" id="{AFEEA380-51A0-4363-AB4C-BA9D585D3A6B}"/>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24 September 2025</a:t>
            </a:fld>
            <a:endParaRPr lang="en-US"/>
          </a:p>
        </p:txBody>
      </p:sp>
      <p:sp>
        <p:nvSpPr>
          <p:cNvPr id="3" name="Slide Number Placeholder 2">
            <a:extLst>
              <a:ext uri="{FF2B5EF4-FFF2-40B4-BE49-F238E27FC236}">
                <a16:creationId xmlns:a16="http://schemas.microsoft.com/office/drawing/2014/main" id="{90B60499-9D17-45F1-85AC-3F3C9DC666B1}"/>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77</a:t>
            </a:fld>
            <a:endParaRPr lang="en-US"/>
          </a:p>
        </p:txBody>
      </p:sp>
      <p:sp>
        <p:nvSpPr>
          <p:cNvPr id="4" name="Footer Placeholder 3">
            <a:extLst>
              <a:ext uri="{FF2B5EF4-FFF2-40B4-BE49-F238E27FC236}">
                <a16:creationId xmlns:a16="http://schemas.microsoft.com/office/drawing/2014/main" id="{AFA24578-3908-43BA-B2C1-7EE92D83FBB6}"/>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4956110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B8B969-A961-71B4-0B29-73927FEA64DA}"/>
              </a:ext>
            </a:extLst>
          </p:cNvPr>
          <p:cNvSpPr>
            <a:spLocks noGrp="1"/>
          </p:cNvSpPr>
          <p:nvPr>
            <p:ph type="title"/>
          </p:nvPr>
        </p:nvSpPr>
        <p:spPr/>
        <p:txBody>
          <a:bodyPr/>
          <a:lstStyle/>
          <a:p>
            <a:r>
              <a:rPr lang="en-GB" dirty="0">
                <a:latin typeface="Apricus Black" pitchFamily="50" charset="0"/>
              </a:rPr>
              <a:t>Adding a choice</a:t>
            </a:r>
            <a:endParaRPr lang="en-GB" dirty="0"/>
          </a:p>
        </p:txBody>
      </p:sp>
      <p:sp>
        <p:nvSpPr>
          <p:cNvPr id="6" name="Text Placeholder 5">
            <a:extLst>
              <a:ext uri="{FF2B5EF4-FFF2-40B4-BE49-F238E27FC236}">
                <a16:creationId xmlns:a16="http://schemas.microsoft.com/office/drawing/2014/main" id="{3C618FB6-E4F5-001D-EFD8-CB8E1A2F8F64}"/>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606914" y="4197027"/>
            <a:ext cx="13988101" cy="13460736"/>
          </a:xfrm>
          <a:prstGeom prst="rect">
            <a:avLst/>
          </a:prstGeom>
          <a:noFill/>
          <a:ln cap="flat">
            <a:noFill/>
          </a:ln>
        </p:spPr>
        <p:txBody>
          <a:bodyPr vert="horz" wrap="square" lIns="325120" tIns="162560" rIns="325120" bIns="162560" anchor="t" anchorCtr="0" compatLnSpc="1">
            <a:spAutoFit/>
          </a:bodyPr>
          <a:lstStyle/>
          <a:p>
            <a:r>
              <a:rPr lang="en-GB" sz="5689" dirty="0">
                <a:solidFill>
                  <a:srgbClr val="000000"/>
                </a:solidFill>
                <a:latin typeface="Roboto Light "/>
              </a:rPr>
              <a:t>Start </a:t>
            </a:r>
            <a:r>
              <a:rPr lang="en-GB" sz="5689" dirty="0">
                <a:solidFill>
                  <a:srgbClr val="313537"/>
                </a:solidFill>
                <a:latin typeface="Roboto Light "/>
              </a:rPr>
              <a:t>typing the </a:t>
            </a:r>
            <a:r>
              <a:rPr lang="en-GB" sz="5689" b="1" dirty="0">
                <a:solidFill>
                  <a:srgbClr val="313537"/>
                </a:solidFill>
                <a:latin typeface="Roboto Light "/>
              </a:rPr>
              <a:t>name</a:t>
            </a:r>
            <a:r>
              <a:rPr lang="en-GB" sz="5689" dirty="0">
                <a:solidFill>
                  <a:srgbClr val="313537"/>
                </a:solidFill>
                <a:latin typeface="Roboto Light "/>
              </a:rPr>
              <a:t> of the university or college, select from the options displayed. </a:t>
            </a:r>
          </a:p>
          <a:p>
            <a:endParaRPr lang="en-GB" sz="5689" dirty="0">
              <a:solidFill>
                <a:srgbClr val="313537"/>
              </a:solidFill>
              <a:latin typeface="Roboto Light "/>
            </a:endParaRPr>
          </a:p>
          <a:p>
            <a:r>
              <a:rPr lang="en-GB" sz="5689" dirty="0">
                <a:solidFill>
                  <a:srgbClr val="313537"/>
                </a:solidFill>
                <a:latin typeface="Roboto Light "/>
              </a:rPr>
              <a:t>Do the same for the course you have </a:t>
            </a:r>
            <a:r>
              <a:rPr lang="en-GB" sz="5689" dirty="0">
                <a:solidFill>
                  <a:srgbClr val="000000"/>
                </a:solidFill>
                <a:latin typeface="Roboto Light "/>
              </a:rPr>
              <a:t>selected. </a:t>
            </a:r>
          </a:p>
          <a:p>
            <a:endParaRPr lang="en-GB" sz="5689" dirty="0">
              <a:solidFill>
                <a:srgbClr val="000000"/>
              </a:solidFill>
              <a:latin typeface="Roboto Light "/>
            </a:endParaRPr>
          </a:p>
          <a:p>
            <a:r>
              <a:rPr lang="en-GB" sz="5689" dirty="0">
                <a:solidFill>
                  <a:srgbClr val="313537"/>
                </a:solidFill>
                <a:latin typeface="Roboto Light "/>
                <a:cs typeface="Calibri"/>
              </a:rPr>
              <a:t>Locations and start dates are displayed according to the course details. </a:t>
            </a:r>
          </a:p>
          <a:p>
            <a:endParaRPr lang="en-GB" sz="5689" dirty="0">
              <a:solidFill>
                <a:srgbClr val="313537"/>
              </a:solidFill>
              <a:latin typeface="Roboto Light "/>
              <a:cs typeface="Calibri"/>
            </a:endParaRPr>
          </a:p>
          <a:p>
            <a:r>
              <a:rPr lang="en-GB" sz="5689" dirty="0">
                <a:solidFill>
                  <a:srgbClr val="313537"/>
                </a:solidFill>
                <a:latin typeface="Roboto Light "/>
                <a:cs typeface="Calibri"/>
              </a:rPr>
              <a:t>Universities and colleges will display the points of entry available in the UCAS course search, check this if you’re not sure. </a:t>
            </a:r>
          </a:p>
          <a:p>
            <a:endParaRPr lang="en-GB" sz="5689" dirty="0">
              <a:solidFill>
                <a:srgbClr val="313537"/>
              </a:solidFill>
              <a:latin typeface="+mj-lt"/>
            </a:endParaRPr>
          </a:p>
        </p:txBody>
      </p:sp>
      <p:pic>
        <p:nvPicPr>
          <p:cNvPr id="11" name="Picture 10">
            <a:extLst>
              <a:ext uri="{FF2B5EF4-FFF2-40B4-BE49-F238E27FC236}">
                <a16:creationId xmlns:a16="http://schemas.microsoft.com/office/drawing/2014/main" id="{3F1D8B1C-0A54-458E-ACE4-28BC39AD93B6}"/>
              </a:ext>
            </a:extLst>
          </p:cNvPr>
          <p:cNvPicPr>
            <a:picLocks noChangeAspect="1"/>
          </p:cNvPicPr>
          <p:nvPr/>
        </p:nvPicPr>
        <p:blipFill rotWithShape="1">
          <a:blip r:embed="rId3"/>
          <a:srcRect l="5482" t="28503" r="4350" b="13213"/>
          <a:stretch/>
        </p:blipFill>
        <p:spPr>
          <a:xfrm>
            <a:off x="15276139" y="1752180"/>
            <a:ext cx="12257522" cy="2160085"/>
          </a:xfrm>
          <a:prstGeom prst="rect">
            <a:avLst/>
          </a:prstGeom>
          <a:ln w="12700">
            <a:solidFill>
              <a:schemeClr val="bg2">
                <a:lumMod val="90000"/>
              </a:schemeClr>
            </a:solidFill>
          </a:ln>
          <a:effectLst/>
        </p:spPr>
      </p:pic>
      <p:pic>
        <p:nvPicPr>
          <p:cNvPr id="7" name="Picture 6" descr="Graphical user interface, text, application, email&#10;&#10;Description automatically generated">
            <a:extLst>
              <a:ext uri="{FF2B5EF4-FFF2-40B4-BE49-F238E27FC236}">
                <a16:creationId xmlns:a16="http://schemas.microsoft.com/office/drawing/2014/main" id="{EA45CCD2-A890-4E9F-99ED-391257F6D775}"/>
              </a:ext>
            </a:extLst>
          </p:cNvPr>
          <p:cNvPicPr>
            <a:picLocks noChangeAspect="1"/>
          </p:cNvPicPr>
          <p:nvPr/>
        </p:nvPicPr>
        <p:blipFill rotWithShape="1">
          <a:blip r:embed="rId4"/>
          <a:srcRect l="4721" t="2364" r="4980" b="3355"/>
          <a:stretch/>
        </p:blipFill>
        <p:spPr>
          <a:xfrm>
            <a:off x="20008553" y="3318335"/>
            <a:ext cx="10994151" cy="14339428"/>
          </a:xfrm>
          <a:prstGeom prst="rect">
            <a:avLst/>
          </a:prstGeom>
          <a:ln w="12700">
            <a:solidFill>
              <a:schemeClr val="bg2">
                <a:lumMod val="90000"/>
              </a:schemeClr>
            </a:solidFill>
          </a:ln>
          <a:effectLst/>
        </p:spPr>
      </p:pic>
    </p:spTree>
    <p:extLst>
      <p:ext uri="{BB962C8B-B14F-4D97-AF65-F5344CB8AC3E}">
        <p14:creationId xmlns:p14="http://schemas.microsoft.com/office/powerpoint/2010/main" val="35262400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95121-DD8D-E083-5603-62BE172C8C5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F5BECB9-733A-D9F2-F23B-CDEDF897989E}"/>
              </a:ext>
            </a:extLst>
          </p:cNvPr>
          <p:cNvSpPr>
            <a:spLocks noGrp="1"/>
          </p:cNvSpPr>
          <p:nvPr>
            <p:ph type="title"/>
          </p:nvPr>
        </p:nvSpPr>
        <p:spPr/>
        <p:txBody>
          <a:bodyPr/>
          <a:lstStyle/>
          <a:p>
            <a:r>
              <a:rPr lang="en-GB" dirty="0">
                <a:latin typeface="Apricus Black" pitchFamily="50" charset="0"/>
              </a:rPr>
              <a:t>Adding a choice</a:t>
            </a:r>
            <a:endParaRPr lang="en-GB" dirty="0"/>
          </a:p>
        </p:txBody>
      </p:sp>
      <p:sp>
        <p:nvSpPr>
          <p:cNvPr id="6" name="Text Placeholder 5">
            <a:extLst>
              <a:ext uri="{FF2B5EF4-FFF2-40B4-BE49-F238E27FC236}">
                <a16:creationId xmlns:a16="http://schemas.microsoft.com/office/drawing/2014/main" id="{7BF8D897-3F7C-0976-4B4D-F4904F1ADD64}"/>
              </a:ext>
            </a:extLst>
          </p:cNvPr>
          <p:cNvSpPr>
            <a:spLocks noGrp="1"/>
          </p:cNvSpPr>
          <p:nvPr>
            <p:ph type="body" sz="quarter" idx="10"/>
          </p:nvPr>
        </p:nvSpPr>
        <p:spPr/>
        <p:txBody>
          <a:bodyPr/>
          <a:lstStyle/>
          <a:p>
            <a:r>
              <a:rPr lang="en-GB" dirty="0"/>
              <a:t>Public </a:t>
            </a:r>
          </a:p>
        </p:txBody>
      </p:sp>
      <p:sp>
        <p:nvSpPr>
          <p:cNvPr id="7" name="TextBox 5">
            <a:extLst>
              <a:ext uri="{FF2B5EF4-FFF2-40B4-BE49-F238E27FC236}">
                <a16:creationId xmlns:a16="http://schemas.microsoft.com/office/drawing/2014/main" id="{32693E66-A2C0-436D-BB73-7E282CD38684}"/>
              </a:ext>
            </a:extLst>
          </p:cNvPr>
          <p:cNvSpPr txBox="1"/>
          <p:nvPr/>
        </p:nvSpPr>
        <p:spPr>
          <a:xfrm>
            <a:off x="2211555" y="4306666"/>
            <a:ext cx="11745920" cy="10834248"/>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endParaRPr lang="en-GB" sz="5689" b="1" dirty="0">
              <a:solidFill>
                <a:srgbClr val="000000"/>
              </a:solidFill>
              <a:latin typeface="Roboto Light "/>
            </a:endParaRPr>
          </a:p>
          <a:p>
            <a:r>
              <a:rPr lang="en-GB" sz="5689" dirty="0">
                <a:solidFill>
                  <a:srgbClr val="000000"/>
                </a:solidFill>
                <a:latin typeface="Roboto Light "/>
              </a:rPr>
              <a:t>Some courses may require you to disclose your criminal conviction status. </a:t>
            </a:r>
          </a:p>
          <a:p>
            <a:endParaRPr lang="en-GB" sz="5689" dirty="0">
              <a:solidFill>
                <a:srgbClr val="000000"/>
              </a:solidFill>
              <a:latin typeface="Roboto Light "/>
            </a:endParaRPr>
          </a:p>
          <a:p>
            <a:r>
              <a:rPr lang="en-GB" sz="5689" dirty="0">
                <a:solidFill>
                  <a:srgbClr val="000000"/>
                </a:solidFill>
                <a:latin typeface="Roboto Light "/>
              </a:rPr>
              <a:t>We'll only show this question if the course choice requires it.</a:t>
            </a:r>
          </a:p>
          <a:p>
            <a:endParaRPr lang="en-GB" sz="5689" dirty="0">
              <a:solidFill>
                <a:srgbClr val="000000"/>
              </a:solidFill>
              <a:latin typeface="Roboto Light "/>
            </a:endParaRPr>
          </a:p>
          <a:p>
            <a:r>
              <a:rPr lang="en-GB" sz="5689" dirty="0">
                <a:solidFill>
                  <a:srgbClr val="000000"/>
                </a:solidFill>
                <a:latin typeface="Roboto Light "/>
              </a:rPr>
              <a:t>Only tick this box if you have any convictions; otherwise leave it blank.</a:t>
            </a:r>
          </a:p>
          <a:p>
            <a:endParaRPr lang="en-GB" sz="5689" dirty="0">
              <a:solidFill>
                <a:srgbClr val="000000"/>
              </a:solidFill>
              <a:latin typeface="Roboto Light "/>
            </a:endParaRPr>
          </a:p>
        </p:txBody>
      </p:sp>
      <p:pic>
        <p:nvPicPr>
          <p:cNvPr id="13" name="Picture 12" descr="A screenshot of a computer screen&#10;&#10;AI-generated content may be incorrect.">
            <a:extLst>
              <a:ext uri="{FF2B5EF4-FFF2-40B4-BE49-F238E27FC236}">
                <a16:creationId xmlns:a16="http://schemas.microsoft.com/office/drawing/2014/main" id="{1187B9C7-BF3F-684F-7F15-7BFEE190822D}"/>
              </a:ext>
            </a:extLst>
          </p:cNvPr>
          <p:cNvPicPr>
            <a:picLocks noChangeAspect="1"/>
          </p:cNvPicPr>
          <p:nvPr/>
        </p:nvPicPr>
        <p:blipFill>
          <a:blip r:embed="rId3"/>
          <a:stretch>
            <a:fillRect/>
          </a:stretch>
        </p:blipFill>
        <p:spPr>
          <a:xfrm>
            <a:off x="14623424" y="1355077"/>
            <a:ext cx="15194688" cy="15370188"/>
          </a:xfrm>
          <a:prstGeom prst="rect">
            <a:avLst/>
          </a:prstGeom>
          <a:ln w="12700">
            <a:solidFill>
              <a:schemeClr val="bg2">
                <a:lumMod val="90000"/>
              </a:schemeClr>
            </a:solidFill>
          </a:ln>
          <a:effectLst/>
        </p:spPr>
      </p:pic>
    </p:spTree>
    <p:extLst>
      <p:ext uri="{BB962C8B-B14F-4D97-AF65-F5344CB8AC3E}">
        <p14:creationId xmlns:p14="http://schemas.microsoft.com/office/powerpoint/2010/main" val="143199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FDC4-5BE0-5384-4FD5-1EB43711EF04}"/>
              </a:ext>
            </a:extLst>
          </p:cNvPr>
          <p:cNvSpPr>
            <a:spLocks noGrp="1"/>
          </p:cNvSpPr>
          <p:nvPr>
            <p:ph type="title"/>
          </p:nvPr>
        </p:nvSpPr>
        <p:spPr/>
        <p:txBody>
          <a:bodyPr/>
          <a:lstStyle/>
          <a:p>
            <a:r>
              <a:rPr lang="en-GB" sz="15000" dirty="0">
                <a:latin typeface="Apricus Black" pitchFamily="50" charset="0"/>
              </a:rPr>
              <a:t>Registering for an account</a:t>
            </a:r>
            <a:endParaRPr lang="en-GB" dirty="0"/>
          </a:p>
        </p:txBody>
      </p:sp>
      <p:sp>
        <p:nvSpPr>
          <p:cNvPr id="3" name="Text Placeholder 2">
            <a:extLst>
              <a:ext uri="{FF2B5EF4-FFF2-40B4-BE49-F238E27FC236}">
                <a16:creationId xmlns:a16="http://schemas.microsoft.com/office/drawing/2014/main" id="{1DB3F39B-AC4E-9D44-DB45-109E2B3E7519}"/>
              </a:ext>
            </a:extLst>
          </p:cNvPr>
          <p:cNvSpPr>
            <a:spLocks noGrp="1"/>
          </p:cNvSpPr>
          <p:nvPr>
            <p:ph type="body" sz="quarter" idx="10"/>
          </p:nvPr>
        </p:nvSpPr>
        <p:spPr/>
        <p:txBody>
          <a:bodyPr/>
          <a:lstStyle/>
          <a:p>
            <a:r>
              <a:rPr lang="en-GB" dirty="0"/>
              <a:t>Public </a:t>
            </a:r>
          </a:p>
        </p:txBody>
      </p:sp>
      <p:sp>
        <p:nvSpPr>
          <p:cNvPr id="8" name="TextBox 5">
            <a:extLst>
              <a:ext uri="{FF2B5EF4-FFF2-40B4-BE49-F238E27FC236}">
                <a16:creationId xmlns:a16="http://schemas.microsoft.com/office/drawing/2014/main" id="{8C917077-3DE6-48FB-A816-D1BFF1239008}"/>
              </a:ext>
            </a:extLst>
          </p:cNvPr>
          <p:cNvSpPr txBox="1"/>
          <p:nvPr/>
        </p:nvSpPr>
        <p:spPr>
          <a:xfrm>
            <a:off x="1353612" y="4064112"/>
            <a:ext cx="15201348" cy="13460736"/>
          </a:xfrm>
          <a:prstGeom prst="rect">
            <a:avLst/>
          </a:prstGeom>
          <a:noFill/>
          <a:ln cap="flat">
            <a:noFill/>
          </a:ln>
        </p:spPr>
        <p:txBody>
          <a:bodyPr vert="horz" wrap="square" lIns="325120" tIns="162560" rIns="325120" bIns="162560" anchor="t" anchorCtr="0" compatLnSpc="1">
            <a:spAutoFit/>
          </a:bodyPr>
          <a:lstStyle/>
          <a:p>
            <a:r>
              <a:rPr lang="en-GB" sz="5689"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We’ll ask you a few questions about yourself; your level of study is </a:t>
            </a:r>
            <a:r>
              <a:rPr lang="en-GB" sz="5689" b="1"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Undergraduate </a:t>
            </a:r>
            <a:r>
              <a:rPr lang="en-GB" sz="5689"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if you’re still at school/college. </a:t>
            </a:r>
            <a:endParaRPr lang="en-GB" sz="5689" dirty="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r>
              <a:rPr lang="en-GB" sz="5689" dirty="0">
                <a:solidFill>
                  <a:srgbClr val="313537"/>
                </a:solidFill>
                <a:latin typeface="Roboto Light" panose="02000000000000000000" pitchFamily="2" charset="0"/>
                <a:ea typeface="Roboto Light" panose="02000000000000000000" pitchFamily="2" charset="0"/>
                <a:cs typeface="Roboto Light" panose="02000000000000000000" pitchFamily="2" charset="0"/>
              </a:rPr>
              <a:t>You can choose to get information on apprenticeships, conservatoires, finding a job or gap years. </a:t>
            </a:r>
          </a:p>
          <a:p>
            <a:endParaRPr lang="en-GB" sz="5689" dirty="0">
              <a:solidFill>
                <a:srgbClr val="313537"/>
              </a:solidFill>
              <a:latin typeface="Roboto Light" panose="02000000000000000000" pitchFamily="2" charset="0"/>
              <a:ea typeface="Roboto Light" panose="02000000000000000000" pitchFamily="2" charset="0"/>
              <a:cs typeface="Roboto Light" panose="02000000000000000000" pitchFamily="2" charset="0"/>
            </a:endParaRPr>
          </a:p>
          <a:p>
            <a:r>
              <a:rPr lang="en-GB" sz="5689" dirty="0">
                <a:latin typeface="Roboto Light" panose="02000000000000000000" pitchFamily="2" charset="0"/>
                <a:ea typeface="Roboto Light" panose="02000000000000000000" pitchFamily="2" charset="0"/>
                <a:cs typeface="Roboto Light" panose="02000000000000000000" pitchFamily="2" charset="0"/>
              </a:rPr>
              <a:t>We also want to know when you’re interested in starting a course, so that we show you relevant courses in your search results. You can change this at any time, and you can use the Hub before you are looking to apply. </a:t>
            </a:r>
            <a:endParaRPr lang="en-GB" sz="5689" dirty="0">
              <a:solidFill>
                <a:srgbClr val="313537"/>
              </a:solidFill>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a:p>
            <a:endParaRPr lang="en-GB" sz="5689"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4" name="Picture 3">
            <a:extLst>
              <a:ext uri="{FF2B5EF4-FFF2-40B4-BE49-F238E27FC236}">
                <a16:creationId xmlns:a16="http://schemas.microsoft.com/office/drawing/2014/main" id="{960C54D5-57B8-AA44-D8E8-BE111D2288D4}"/>
              </a:ext>
            </a:extLst>
          </p:cNvPr>
          <p:cNvPicPr/>
          <p:nvPr/>
        </p:nvPicPr>
        <p:blipFill rotWithShape="1">
          <a:blip r:embed="rId2"/>
          <a:srcRect l="23374" r="21655"/>
          <a:stretch/>
        </p:blipFill>
        <p:spPr>
          <a:xfrm>
            <a:off x="18555067" y="3457113"/>
            <a:ext cx="12238439" cy="11373774"/>
          </a:xfrm>
          <a:prstGeom prst="rect">
            <a:avLst/>
          </a:prstGeom>
        </p:spPr>
      </p:pic>
    </p:spTree>
    <p:extLst>
      <p:ext uri="{BB962C8B-B14F-4D97-AF65-F5344CB8AC3E}">
        <p14:creationId xmlns:p14="http://schemas.microsoft.com/office/powerpoint/2010/main" val="39733757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5467A-A180-1195-058D-CA59120E1E1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95B38F9-EEA6-E6B0-3A6C-63C990CB8D30}"/>
              </a:ext>
            </a:extLst>
          </p:cNvPr>
          <p:cNvSpPr>
            <a:spLocks noGrp="1"/>
          </p:cNvSpPr>
          <p:nvPr>
            <p:ph type="title"/>
          </p:nvPr>
        </p:nvSpPr>
        <p:spPr/>
        <p:txBody>
          <a:bodyPr/>
          <a:lstStyle/>
          <a:p>
            <a:r>
              <a:rPr lang="en-GB" dirty="0">
                <a:latin typeface="Apricus Black" pitchFamily="50" charset="0"/>
              </a:rPr>
              <a:t>Adding a choice</a:t>
            </a:r>
            <a:endParaRPr lang="en-GB" dirty="0"/>
          </a:p>
        </p:txBody>
      </p:sp>
      <p:sp>
        <p:nvSpPr>
          <p:cNvPr id="6" name="Text Placeholder 5">
            <a:extLst>
              <a:ext uri="{FF2B5EF4-FFF2-40B4-BE49-F238E27FC236}">
                <a16:creationId xmlns:a16="http://schemas.microsoft.com/office/drawing/2014/main" id="{1AE3ECF1-B31D-B181-320F-FDD94DFF6107}"/>
              </a:ext>
            </a:extLst>
          </p:cNvPr>
          <p:cNvSpPr>
            <a:spLocks noGrp="1"/>
          </p:cNvSpPr>
          <p:nvPr>
            <p:ph type="body" sz="quarter" idx="10"/>
          </p:nvPr>
        </p:nvSpPr>
        <p:spPr/>
        <p:txBody>
          <a:bodyPr/>
          <a:lstStyle/>
          <a:p>
            <a:r>
              <a:rPr lang="en-GB" dirty="0"/>
              <a:t>Public </a:t>
            </a:r>
          </a:p>
        </p:txBody>
      </p:sp>
      <p:sp>
        <p:nvSpPr>
          <p:cNvPr id="9" name="TextBox 5">
            <a:extLst>
              <a:ext uri="{FF2B5EF4-FFF2-40B4-BE49-F238E27FC236}">
                <a16:creationId xmlns:a16="http://schemas.microsoft.com/office/drawing/2014/main" id="{601985E1-6884-4751-A47B-D3E77B91C158}"/>
              </a:ext>
            </a:extLst>
          </p:cNvPr>
          <p:cNvSpPr txBox="1"/>
          <p:nvPr/>
        </p:nvSpPr>
        <p:spPr>
          <a:xfrm>
            <a:off x="1545605" y="3680477"/>
            <a:ext cx="12515460" cy="14226523"/>
          </a:xfrm>
          <a:prstGeom prst="rect">
            <a:avLst/>
          </a:prstGeom>
          <a:noFill/>
          <a:ln cap="flat">
            <a:noFill/>
          </a:ln>
        </p:spPr>
        <p:txBody>
          <a:bodyPr vert="horz" wrap="square" lIns="325120" tIns="162560" rIns="325120" bIns="162560" anchor="t" anchorCtr="0" compatLnSpc="1">
            <a:spAutoFit/>
          </a:bodyPr>
          <a:lstStyle/>
          <a:p>
            <a:r>
              <a:rPr lang="en-GB" sz="4978" dirty="0">
                <a:solidFill>
                  <a:srgbClr val="000000"/>
                </a:solidFill>
                <a:latin typeface="Roboto Light "/>
              </a:rPr>
              <a:t>There is a maximum of </a:t>
            </a:r>
            <a:r>
              <a:rPr lang="en-GB" sz="4978" b="1" dirty="0">
                <a:solidFill>
                  <a:srgbClr val="000000"/>
                </a:solidFill>
                <a:latin typeface="Roboto Light "/>
              </a:rPr>
              <a:t>five</a:t>
            </a:r>
            <a:r>
              <a:rPr lang="en-GB" sz="4978" dirty="0">
                <a:solidFill>
                  <a:srgbClr val="000000"/>
                </a:solidFill>
                <a:latin typeface="Roboto Light "/>
              </a:rPr>
              <a:t> choices and choice </a:t>
            </a:r>
            <a:r>
              <a:rPr lang="en-GB" sz="4978" dirty="0">
                <a:latin typeface="Roboto Light "/>
              </a:rPr>
              <a:t>restrictions may apply. A maximum of </a:t>
            </a:r>
            <a:r>
              <a:rPr lang="en-GB" sz="4978" b="1" dirty="0">
                <a:latin typeface="Roboto Light "/>
              </a:rPr>
              <a:t>four</a:t>
            </a:r>
            <a:r>
              <a:rPr lang="en-GB" sz="4978" dirty="0">
                <a:latin typeface="Roboto Light "/>
              </a:rPr>
              <a:t> courses from medicine, dentistry, veterinary medicine or veterinary science, and either the University of Oxford OR the University of Cambridge.</a:t>
            </a:r>
            <a:endParaRPr lang="en-GB" sz="4978" dirty="0">
              <a:latin typeface="Roboto Light "/>
              <a:cs typeface="Calibri Light"/>
            </a:endParaRPr>
          </a:p>
          <a:p>
            <a:endParaRPr lang="en-GB" sz="4978" dirty="0">
              <a:latin typeface="Roboto Light "/>
            </a:endParaRPr>
          </a:p>
          <a:p>
            <a:r>
              <a:rPr lang="en-GB" sz="4978" b="1" dirty="0">
                <a:solidFill>
                  <a:srgbClr val="000000"/>
                </a:solidFill>
                <a:latin typeface="Roboto Light "/>
              </a:rPr>
              <a:t>Once all choices are added you must mark the section as complete to be able to submit</a:t>
            </a:r>
            <a:r>
              <a:rPr lang="en-GB" sz="4978" dirty="0">
                <a:solidFill>
                  <a:srgbClr val="000000"/>
                </a:solidFill>
                <a:latin typeface="Roboto Light "/>
              </a:rPr>
              <a:t>. </a:t>
            </a:r>
          </a:p>
          <a:p>
            <a:endParaRPr lang="en-GB" sz="4978" dirty="0">
              <a:solidFill>
                <a:srgbClr val="000000"/>
              </a:solidFill>
              <a:latin typeface="Roboto Light "/>
            </a:endParaRPr>
          </a:p>
          <a:p>
            <a:r>
              <a:rPr lang="en-GB" sz="4978" dirty="0">
                <a:solidFill>
                  <a:srgbClr val="000000"/>
                </a:solidFill>
                <a:latin typeface="Roboto Light "/>
              </a:rPr>
              <a:t>Choices do not need to be added in any preference order. Universities / colleges can only see where else you’ve applied once they’ve made their offer and you’ve decided whether to accept them as your firm or insurance choice. </a:t>
            </a:r>
          </a:p>
          <a:p>
            <a:endParaRPr lang="en-GB" sz="5689" dirty="0">
              <a:solidFill>
                <a:srgbClr val="000000"/>
              </a:solidFill>
              <a:latin typeface="+mj-lt"/>
            </a:endParaRPr>
          </a:p>
        </p:txBody>
      </p:sp>
      <p:pic>
        <p:nvPicPr>
          <p:cNvPr id="8" name="Picture 7">
            <a:extLst>
              <a:ext uri="{FF2B5EF4-FFF2-40B4-BE49-F238E27FC236}">
                <a16:creationId xmlns:a16="http://schemas.microsoft.com/office/drawing/2014/main" id="{494C7D31-7439-41E5-A398-DFD5FD007D4A}"/>
              </a:ext>
            </a:extLst>
          </p:cNvPr>
          <p:cNvPicPr/>
          <p:nvPr/>
        </p:nvPicPr>
        <p:blipFill rotWithShape="1">
          <a:blip r:embed="rId3"/>
          <a:srcRect l="10490" r="9288" b="10432"/>
          <a:stretch/>
        </p:blipFill>
        <p:spPr>
          <a:xfrm>
            <a:off x="16108537" y="1363534"/>
            <a:ext cx="15108231" cy="10682638"/>
          </a:xfrm>
          <a:prstGeom prst="rect">
            <a:avLst/>
          </a:prstGeom>
          <a:ln w="12700">
            <a:solidFill>
              <a:schemeClr val="bg2">
                <a:lumMod val="90000"/>
              </a:schemeClr>
            </a:solidFill>
          </a:ln>
          <a:effectLst/>
        </p:spPr>
      </p:pic>
      <p:pic>
        <p:nvPicPr>
          <p:cNvPr id="7" name="Picture 6">
            <a:extLst>
              <a:ext uri="{FF2B5EF4-FFF2-40B4-BE49-F238E27FC236}">
                <a16:creationId xmlns:a16="http://schemas.microsoft.com/office/drawing/2014/main" id="{1BE14B3F-E70F-4A7F-8559-81B953012301}"/>
              </a:ext>
            </a:extLst>
          </p:cNvPr>
          <p:cNvPicPr>
            <a:picLocks noChangeAspect="1"/>
          </p:cNvPicPr>
          <p:nvPr/>
        </p:nvPicPr>
        <p:blipFill>
          <a:blip r:embed="rId4"/>
          <a:stretch>
            <a:fillRect/>
          </a:stretch>
        </p:blipFill>
        <p:spPr>
          <a:xfrm>
            <a:off x="15532378" y="12584020"/>
            <a:ext cx="16260548" cy="3130912"/>
          </a:xfrm>
          <a:prstGeom prst="rect">
            <a:avLst/>
          </a:prstGeom>
          <a:ln w="12700">
            <a:solidFill>
              <a:schemeClr val="bg2">
                <a:lumMod val="90000"/>
              </a:schemeClr>
            </a:solidFill>
          </a:ln>
          <a:effectLst/>
        </p:spPr>
      </p:pic>
    </p:spTree>
    <p:extLst>
      <p:ext uri="{BB962C8B-B14F-4D97-AF65-F5344CB8AC3E}">
        <p14:creationId xmlns:p14="http://schemas.microsoft.com/office/powerpoint/2010/main" val="4257677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4EED7-5BD1-0F46-7411-4F4357637E2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7CE02B-7EA9-7142-11C3-742A8C001457}"/>
              </a:ext>
            </a:extLst>
          </p:cNvPr>
          <p:cNvSpPr>
            <a:spLocks noGrp="1"/>
          </p:cNvSpPr>
          <p:nvPr>
            <p:ph type="title"/>
          </p:nvPr>
        </p:nvSpPr>
        <p:spPr/>
        <p:txBody>
          <a:bodyPr/>
          <a:lstStyle/>
          <a:p>
            <a:r>
              <a:rPr lang="en-GB" dirty="0">
                <a:latin typeface="Apricus Black" pitchFamily="50" charset="0"/>
              </a:rPr>
              <a:t>Adding a choice</a:t>
            </a:r>
            <a:endParaRPr lang="en-GB" dirty="0"/>
          </a:p>
        </p:txBody>
      </p:sp>
      <p:sp>
        <p:nvSpPr>
          <p:cNvPr id="6" name="Text Placeholder 5">
            <a:extLst>
              <a:ext uri="{FF2B5EF4-FFF2-40B4-BE49-F238E27FC236}">
                <a16:creationId xmlns:a16="http://schemas.microsoft.com/office/drawing/2014/main" id="{B696CA44-A30B-1930-8D73-AD5A14652090}"/>
              </a:ext>
            </a:extLst>
          </p:cNvPr>
          <p:cNvSpPr>
            <a:spLocks noGrp="1"/>
          </p:cNvSpPr>
          <p:nvPr>
            <p:ph type="body" sz="quarter" idx="10"/>
          </p:nvPr>
        </p:nvSpPr>
        <p:spPr/>
        <p:txBody>
          <a:bodyPr/>
          <a:lstStyle/>
          <a:p>
            <a:r>
              <a:rPr lang="en-GB" dirty="0"/>
              <a:t>Public </a:t>
            </a:r>
          </a:p>
        </p:txBody>
      </p:sp>
      <p:sp>
        <p:nvSpPr>
          <p:cNvPr id="7" name="TextBox 5">
            <a:extLst>
              <a:ext uri="{FF2B5EF4-FFF2-40B4-BE49-F238E27FC236}">
                <a16:creationId xmlns:a16="http://schemas.microsoft.com/office/drawing/2014/main" id="{32693E66-A2C0-436D-BB73-7E282CD38684}"/>
              </a:ext>
            </a:extLst>
          </p:cNvPr>
          <p:cNvSpPr txBox="1"/>
          <p:nvPr/>
        </p:nvSpPr>
        <p:spPr>
          <a:xfrm>
            <a:off x="2201638" y="5675751"/>
            <a:ext cx="9824779" cy="9958752"/>
          </a:xfrm>
          <a:prstGeom prst="rect">
            <a:avLst/>
          </a:prstGeom>
          <a:noFill/>
          <a:ln cap="flat">
            <a:noFill/>
          </a:ln>
        </p:spPr>
        <p:txBody>
          <a:bodyPr vert="horz" wrap="square" lIns="325120" tIns="162560" rIns="325120" bIns="162560" anchor="t" anchorCtr="0" compatLnSpc="1">
            <a:spAutoFit/>
          </a:bodyPr>
          <a:lstStyle/>
          <a:p>
            <a:r>
              <a:rPr lang="en-GB" sz="5689" dirty="0">
                <a:solidFill>
                  <a:srgbClr val="313537"/>
                </a:solidFill>
                <a:latin typeface="Roboto Light "/>
              </a:rPr>
              <a:t>Some courses have extra admissions tests and assessments. </a:t>
            </a:r>
          </a:p>
          <a:p>
            <a:endParaRPr lang="en-GB" sz="5689" dirty="0">
              <a:solidFill>
                <a:srgbClr val="313537"/>
              </a:solidFill>
              <a:latin typeface="Roboto Light "/>
            </a:endParaRPr>
          </a:p>
          <a:p>
            <a:r>
              <a:rPr lang="en-GB" sz="5689" dirty="0">
                <a:solidFill>
                  <a:srgbClr val="313537"/>
                </a:solidFill>
                <a:latin typeface="Roboto Light "/>
              </a:rPr>
              <a:t>We'll show these in </a:t>
            </a:r>
            <a:r>
              <a:rPr lang="en-GB" sz="5689" b="1" dirty="0">
                <a:solidFill>
                  <a:srgbClr val="0070C0"/>
                </a:solidFill>
                <a:latin typeface="Roboto Light "/>
              </a:rPr>
              <a:t>blue</a:t>
            </a:r>
            <a:r>
              <a:rPr lang="en-GB" sz="5689" b="1" dirty="0">
                <a:solidFill>
                  <a:srgbClr val="313537"/>
                </a:solidFill>
                <a:latin typeface="Roboto Light "/>
              </a:rPr>
              <a:t> </a:t>
            </a:r>
            <a:r>
              <a:rPr lang="en-GB" sz="5689" b="1" dirty="0">
                <a:solidFill>
                  <a:srgbClr val="0070C0"/>
                </a:solidFill>
                <a:latin typeface="Roboto Light "/>
              </a:rPr>
              <a:t>text</a:t>
            </a:r>
            <a:r>
              <a:rPr lang="en-GB" sz="5689" b="1" dirty="0">
                <a:solidFill>
                  <a:srgbClr val="313537"/>
                </a:solidFill>
                <a:latin typeface="Roboto Light "/>
              </a:rPr>
              <a:t> </a:t>
            </a:r>
            <a:r>
              <a:rPr lang="en-GB" sz="5689" dirty="0">
                <a:solidFill>
                  <a:srgbClr val="313537"/>
                </a:solidFill>
                <a:latin typeface="Roboto Light "/>
              </a:rPr>
              <a:t>on the choice card.</a:t>
            </a:r>
          </a:p>
          <a:p>
            <a:endParaRPr lang="en-GB" sz="5689" dirty="0">
              <a:solidFill>
                <a:srgbClr val="313537"/>
              </a:solidFill>
              <a:latin typeface="Roboto Light "/>
            </a:endParaRPr>
          </a:p>
          <a:p>
            <a:r>
              <a:rPr lang="en-GB" sz="5689" dirty="0">
                <a:solidFill>
                  <a:srgbClr val="313537"/>
                </a:solidFill>
                <a:latin typeface="Roboto Light "/>
              </a:rPr>
              <a:t>This should not be a surprise to you, as you should have seen details of this when researching the course. </a:t>
            </a:r>
            <a:endParaRPr lang="en-GB" sz="5689" dirty="0">
              <a:latin typeface="Roboto Light "/>
            </a:endParaRPr>
          </a:p>
        </p:txBody>
      </p:sp>
      <p:pic>
        <p:nvPicPr>
          <p:cNvPr id="12" name="Picture 11" descr="A screenshot of a computer&#10;&#10;AI-generated content may be incorrect.">
            <a:extLst>
              <a:ext uri="{FF2B5EF4-FFF2-40B4-BE49-F238E27FC236}">
                <a16:creationId xmlns:a16="http://schemas.microsoft.com/office/drawing/2014/main" id="{ACBF6A3C-2E04-7510-D98C-FE465B3D7E35}"/>
              </a:ext>
            </a:extLst>
          </p:cNvPr>
          <p:cNvPicPr>
            <a:picLocks noGrp="1" noRot="1" noChangeAspect="1" noMove="1" noResize="1" noEditPoints="1" noAdjustHandles="1" noChangeArrowheads="1" noChangeShapeType="1" noCrop="1"/>
          </p:cNvPicPr>
          <p:nvPr/>
        </p:nvPicPr>
        <p:blipFill>
          <a:blip r:embed="rId2"/>
          <a:stretch>
            <a:fillRect/>
          </a:stretch>
        </p:blipFill>
        <p:spPr>
          <a:xfrm>
            <a:off x="13953067" y="4025996"/>
            <a:ext cx="17749308" cy="11608507"/>
          </a:xfrm>
          <a:prstGeom prst="rect">
            <a:avLst/>
          </a:prstGeom>
          <a:ln w="12700">
            <a:solidFill>
              <a:schemeClr val="bg2">
                <a:lumMod val="90000"/>
              </a:schemeClr>
            </a:solidFill>
          </a:ln>
          <a:effectLst/>
        </p:spPr>
      </p:pic>
    </p:spTree>
    <p:extLst>
      <p:ext uri="{BB962C8B-B14F-4D97-AF65-F5344CB8AC3E}">
        <p14:creationId xmlns:p14="http://schemas.microsoft.com/office/powerpoint/2010/main" val="41966629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51C7629D-8CCE-9180-1808-75464C93928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609ADE-A8A1-F7A4-BB5D-CE35FCDDDE62}"/>
              </a:ext>
            </a:extLst>
          </p:cNvPr>
          <p:cNvSpPr>
            <a:spLocks noGrp="1"/>
          </p:cNvSpPr>
          <p:nvPr>
            <p:ph type="title"/>
          </p:nvPr>
        </p:nvSpPr>
        <p:spPr/>
        <p:txBody>
          <a:bodyPr/>
          <a:lstStyle/>
          <a:p>
            <a:r>
              <a:rPr lang="en-GB" dirty="0">
                <a:latin typeface="Apricus Black" pitchFamily="50" charset="0"/>
              </a:rPr>
              <a:t>Adding a choice</a:t>
            </a:r>
            <a:endParaRPr lang="en-GB" dirty="0"/>
          </a:p>
        </p:txBody>
      </p:sp>
      <p:sp>
        <p:nvSpPr>
          <p:cNvPr id="6" name="Text Placeholder 5">
            <a:extLst>
              <a:ext uri="{FF2B5EF4-FFF2-40B4-BE49-F238E27FC236}">
                <a16:creationId xmlns:a16="http://schemas.microsoft.com/office/drawing/2014/main" id="{578868A1-0006-8C95-B8BE-D8630BBC872B}"/>
              </a:ext>
            </a:extLst>
          </p:cNvPr>
          <p:cNvSpPr>
            <a:spLocks noGrp="1"/>
          </p:cNvSpPr>
          <p:nvPr>
            <p:ph type="body" sz="quarter" idx="10"/>
          </p:nvPr>
        </p:nvSpPr>
        <p:spPr/>
        <p:txBody>
          <a:bodyPr/>
          <a:lstStyle/>
          <a:p>
            <a:r>
              <a:rPr lang="en-GB" dirty="0"/>
              <a:t>Public </a:t>
            </a:r>
          </a:p>
        </p:txBody>
      </p:sp>
      <p:sp>
        <p:nvSpPr>
          <p:cNvPr id="7" name="TextBox 5">
            <a:extLst>
              <a:ext uri="{FF2B5EF4-FFF2-40B4-BE49-F238E27FC236}">
                <a16:creationId xmlns:a16="http://schemas.microsoft.com/office/drawing/2014/main" id="{32693E66-A2C0-436D-BB73-7E282CD38684}"/>
              </a:ext>
            </a:extLst>
          </p:cNvPr>
          <p:cNvSpPr txBox="1"/>
          <p:nvPr/>
        </p:nvSpPr>
        <p:spPr>
          <a:xfrm>
            <a:off x="2163410" y="3932784"/>
            <a:ext cx="12276985" cy="11819133"/>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endParaRPr lang="en-GB" sz="6400" b="1" dirty="0">
              <a:solidFill>
                <a:srgbClr val="000000"/>
              </a:solidFill>
              <a:latin typeface="Roboto Light "/>
            </a:endParaRPr>
          </a:p>
          <a:p>
            <a:r>
              <a:rPr lang="en-GB" sz="5689" dirty="0">
                <a:solidFill>
                  <a:srgbClr val="313537"/>
                </a:solidFill>
                <a:latin typeface="Roboto Light "/>
              </a:rPr>
              <a:t>Click anywhere on a choice card to expand it or collapse it.</a:t>
            </a:r>
          </a:p>
          <a:p>
            <a:endParaRPr lang="en-GB" sz="5689" dirty="0">
              <a:solidFill>
                <a:srgbClr val="313537"/>
              </a:solidFill>
              <a:latin typeface="Roboto Light "/>
            </a:endParaRPr>
          </a:p>
          <a:p>
            <a:r>
              <a:rPr lang="en-GB" sz="5689" dirty="0">
                <a:solidFill>
                  <a:srgbClr val="313537"/>
                </a:solidFill>
                <a:latin typeface="Roboto Light "/>
              </a:rPr>
              <a:t>Any choice combinations that are not permitted will be flagged with </a:t>
            </a:r>
            <a:r>
              <a:rPr lang="en-GB" sz="5689" b="1" dirty="0">
                <a:solidFill>
                  <a:srgbClr val="C00000"/>
                </a:solidFill>
                <a:latin typeface="Roboto Light "/>
              </a:rPr>
              <a:t>red text</a:t>
            </a:r>
            <a:r>
              <a:rPr lang="en-GB" sz="5689" dirty="0">
                <a:solidFill>
                  <a:srgbClr val="C00000"/>
                </a:solidFill>
                <a:latin typeface="Roboto Light "/>
              </a:rPr>
              <a:t> </a:t>
            </a:r>
            <a:r>
              <a:rPr lang="en-GB" sz="5689" dirty="0">
                <a:solidFill>
                  <a:srgbClr val="313537"/>
                </a:solidFill>
                <a:latin typeface="Roboto Light "/>
              </a:rPr>
              <a:t>on the right of each relevant card. </a:t>
            </a:r>
          </a:p>
          <a:p>
            <a:endParaRPr lang="en-GB" sz="5689" dirty="0">
              <a:solidFill>
                <a:srgbClr val="313537"/>
              </a:solidFill>
              <a:latin typeface="Roboto Light "/>
            </a:endParaRPr>
          </a:p>
          <a:p>
            <a:r>
              <a:rPr lang="en-GB" sz="5689" dirty="0">
                <a:solidFill>
                  <a:srgbClr val="313537"/>
                </a:solidFill>
                <a:latin typeface="Roboto Light "/>
              </a:rPr>
              <a:t>For example, these screens show error messages for students trying to apply to University of Cambridge </a:t>
            </a:r>
            <a:r>
              <a:rPr lang="en-GB" sz="5689" b="1" dirty="0">
                <a:solidFill>
                  <a:srgbClr val="313537"/>
                </a:solidFill>
                <a:latin typeface="Roboto Light "/>
              </a:rPr>
              <a:t>and</a:t>
            </a:r>
            <a:r>
              <a:rPr lang="en-GB" sz="5689" dirty="0">
                <a:solidFill>
                  <a:srgbClr val="313537"/>
                </a:solidFill>
                <a:latin typeface="Roboto Light "/>
              </a:rPr>
              <a:t> University of Oxford. </a:t>
            </a:r>
            <a:endParaRPr lang="en-GB" sz="5689" dirty="0">
              <a:latin typeface="Roboto Light "/>
            </a:endParaRPr>
          </a:p>
        </p:txBody>
      </p:sp>
      <p:grpSp>
        <p:nvGrpSpPr>
          <p:cNvPr id="4" name="Group 3">
            <a:extLst>
              <a:ext uri="{FF2B5EF4-FFF2-40B4-BE49-F238E27FC236}">
                <a16:creationId xmlns:a16="http://schemas.microsoft.com/office/drawing/2014/main" id="{860E1A78-FA37-7AB6-8576-9EA2109CB83A}"/>
              </a:ext>
            </a:extLst>
          </p:cNvPr>
          <p:cNvGrpSpPr/>
          <p:nvPr/>
        </p:nvGrpSpPr>
        <p:grpSpPr>
          <a:xfrm>
            <a:off x="15188631" y="3932784"/>
            <a:ext cx="14710489" cy="11724249"/>
            <a:chOff x="4659834" y="232082"/>
            <a:chExt cx="4137325" cy="3297445"/>
          </a:xfrm>
        </p:grpSpPr>
        <p:pic>
          <p:nvPicPr>
            <p:cNvPr id="2" name="Picture 4" descr="Graphical user interface, text&#10;&#10;Description automatically generated">
              <a:extLst>
                <a:ext uri="{FF2B5EF4-FFF2-40B4-BE49-F238E27FC236}">
                  <a16:creationId xmlns:a16="http://schemas.microsoft.com/office/drawing/2014/main" id="{921478D1-6129-4484-B20D-D7637A926347}"/>
                </a:ext>
              </a:extLst>
            </p:cNvPr>
            <p:cNvPicPr/>
            <p:nvPr/>
          </p:nvPicPr>
          <p:blipFill rotWithShape="1">
            <a:blip r:embed="rId4"/>
            <a:srcRect l="3943" r="3197" b="34018"/>
            <a:stretch/>
          </p:blipFill>
          <p:spPr>
            <a:xfrm>
              <a:off x="4659835" y="232082"/>
              <a:ext cx="4137324" cy="2932621"/>
            </a:xfrm>
            <a:prstGeom prst="roundRect">
              <a:avLst>
                <a:gd name="adj" fmla="val 2187"/>
              </a:avLst>
            </a:prstGeom>
          </p:spPr>
        </p:pic>
        <p:grpSp>
          <p:nvGrpSpPr>
            <p:cNvPr id="12" name="Group 11">
              <a:extLst>
                <a:ext uri="{FF2B5EF4-FFF2-40B4-BE49-F238E27FC236}">
                  <a16:creationId xmlns:a16="http://schemas.microsoft.com/office/drawing/2014/main" id="{B7890549-47E6-4184-B2D4-74D4C4393DBA}"/>
                </a:ext>
              </a:extLst>
            </p:cNvPr>
            <p:cNvGrpSpPr/>
            <p:nvPr/>
          </p:nvGrpSpPr>
          <p:grpSpPr>
            <a:xfrm>
              <a:off x="4659834" y="2466331"/>
              <a:ext cx="4137323" cy="1063196"/>
              <a:chOff x="2702669" y="715021"/>
              <a:chExt cx="5430321" cy="1340296"/>
            </a:xfrm>
          </p:grpSpPr>
          <p:pic>
            <p:nvPicPr>
              <p:cNvPr id="9" name="Picture 8">
                <a:extLst>
                  <a:ext uri="{FF2B5EF4-FFF2-40B4-BE49-F238E27FC236}">
                    <a16:creationId xmlns:a16="http://schemas.microsoft.com/office/drawing/2014/main" id="{10C4C6D8-C393-4129-B7D4-BA0FAA5B338F}"/>
                  </a:ext>
                </a:extLst>
              </p:cNvPr>
              <p:cNvPicPr/>
              <p:nvPr/>
            </p:nvPicPr>
            <p:blipFill rotWithShape="1">
              <a:blip r:embed="rId5"/>
              <a:srcRect b="62591"/>
              <a:stretch/>
            </p:blipFill>
            <p:spPr>
              <a:xfrm>
                <a:off x="2702669" y="715021"/>
                <a:ext cx="5430321" cy="1340296"/>
              </a:xfrm>
              <a:prstGeom prst="roundRect">
                <a:avLst/>
              </a:prstGeom>
            </p:spPr>
          </p:pic>
          <p:sp>
            <p:nvSpPr>
              <p:cNvPr id="11" name="Rectangle 10">
                <a:extLst>
                  <a:ext uri="{FF2B5EF4-FFF2-40B4-BE49-F238E27FC236}">
                    <a16:creationId xmlns:a16="http://schemas.microsoft.com/office/drawing/2014/main" id="{04434A47-1A7F-4943-A544-95C457FEAB1C}"/>
                  </a:ext>
                </a:extLst>
              </p:cNvPr>
              <p:cNvSpPr/>
              <p:nvPr/>
            </p:nvSpPr>
            <p:spPr>
              <a:xfrm>
                <a:off x="7762087" y="1739423"/>
                <a:ext cx="220006" cy="1718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grpSp>
    </p:spTree>
    <p:extLst>
      <p:ext uri="{BB962C8B-B14F-4D97-AF65-F5344CB8AC3E}">
        <p14:creationId xmlns:p14="http://schemas.microsoft.com/office/powerpoint/2010/main" val="3357498536"/>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DFC79E-A2C9-9315-6D28-0508A1595307}"/>
              </a:ext>
            </a:extLst>
          </p:cNvPr>
          <p:cNvSpPr>
            <a:spLocks noGrp="1"/>
          </p:cNvSpPr>
          <p:nvPr>
            <p:ph type="body" sz="quarter" idx="10"/>
          </p:nvPr>
        </p:nvSpPr>
        <p:spPr/>
        <p:txBody>
          <a:bodyPr/>
          <a:lstStyle/>
          <a:p>
            <a:r>
              <a:rPr lang="en-GB" dirty="0"/>
              <a:t>Public </a:t>
            </a:r>
          </a:p>
        </p:txBody>
      </p:sp>
      <p:sp>
        <p:nvSpPr>
          <p:cNvPr id="5" name="Title 4">
            <a:extLst>
              <a:ext uri="{FF2B5EF4-FFF2-40B4-BE49-F238E27FC236}">
                <a16:creationId xmlns:a16="http://schemas.microsoft.com/office/drawing/2014/main" id="{A1F3DD51-9288-480A-BD67-6A295468FE7B}"/>
              </a:ext>
            </a:extLst>
          </p:cNvPr>
          <p:cNvSpPr>
            <a:spLocks noGrp="1"/>
          </p:cNvSpPr>
          <p:nvPr>
            <p:ph type="ctrTitle"/>
          </p:nvPr>
        </p:nvSpPr>
        <p:spPr>
          <a:xfrm>
            <a:off x="4063999" y="6746252"/>
            <a:ext cx="24384000" cy="2397749"/>
          </a:xfrm>
        </p:spPr>
        <p:txBody>
          <a:bodyPr/>
          <a:lstStyle/>
          <a:p>
            <a:r>
              <a:rPr lang="en-GB" dirty="0">
                <a:latin typeface="Apricus Black" pitchFamily="50" charset="0"/>
              </a:rPr>
              <a:t>Submitting the application </a:t>
            </a:r>
          </a:p>
        </p:txBody>
      </p:sp>
      <p:sp>
        <p:nvSpPr>
          <p:cNvPr id="2" name="Date Placeholder 1">
            <a:extLst>
              <a:ext uri="{FF2B5EF4-FFF2-40B4-BE49-F238E27FC236}">
                <a16:creationId xmlns:a16="http://schemas.microsoft.com/office/drawing/2014/main" id="{8E40D58E-32DC-48C5-9693-FBEC9597FCD3}"/>
              </a:ext>
            </a:extLst>
          </p:cNvPr>
          <p:cNvSpPr>
            <a:spLocks noGrp="1"/>
          </p:cNvSpPr>
          <p:nvPr>
            <p:ph type="dt" sz="half" idx="4294967295"/>
          </p:nvPr>
        </p:nvSpPr>
        <p:spPr>
          <a:xfrm>
            <a:off x="0" y="4803775"/>
            <a:ext cx="2341563" cy="236538"/>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7419EE-49C5-E447-8207-BBAD892BE406}" type="datetime4">
              <a:rPr lang="en-GB" smtClean="0"/>
              <a:pPr/>
              <a:t>24 September 2025</a:t>
            </a:fld>
            <a:endParaRPr lang="en-US"/>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83</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169418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BB8423-1AD1-3034-177E-1A1F82EA26AA}"/>
              </a:ext>
            </a:extLst>
          </p:cNvPr>
          <p:cNvSpPr>
            <a:spLocks noGrp="1"/>
          </p:cNvSpPr>
          <p:nvPr>
            <p:ph type="title"/>
          </p:nvPr>
        </p:nvSpPr>
        <p:spPr/>
        <p:txBody>
          <a:bodyPr/>
          <a:lstStyle/>
          <a:p>
            <a:r>
              <a:rPr lang="en-GB" dirty="0">
                <a:latin typeface="Apricus Black" pitchFamily="50" charset="0"/>
              </a:rPr>
              <a:t>Submitting the application </a:t>
            </a:r>
            <a:endParaRPr lang="en-GB" dirty="0"/>
          </a:p>
        </p:txBody>
      </p:sp>
      <p:sp>
        <p:nvSpPr>
          <p:cNvPr id="6" name="Text Placeholder 5">
            <a:extLst>
              <a:ext uri="{FF2B5EF4-FFF2-40B4-BE49-F238E27FC236}">
                <a16:creationId xmlns:a16="http://schemas.microsoft.com/office/drawing/2014/main" id="{D57888D7-E5C5-00F9-CB6B-D015FDC74505}"/>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5506AF6C-3591-4F5D-9E61-C32BAF85566D}"/>
              </a:ext>
            </a:extLst>
          </p:cNvPr>
          <p:cNvSpPr txBox="1"/>
          <p:nvPr/>
        </p:nvSpPr>
        <p:spPr>
          <a:xfrm>
            <a:off x="1545605" y="6253493"/>
            <a:ext cx="9337383" cy="6456768"/>
          </a:xfrm>
          <a:prstGeom prst="rect">
            <a:avLst/>
          </a:prstGeom>
          <a:noFill/>
        </p:spPr>
        <p:txBody>
          <a:bodyPr wrap="square" lIns="325120" tIns="162560" rIns="325120" bIns="162560" anchor="t">
            <a:spAutoFit/>
          </a:bodyPr>
          <a:lstStyle/>
          <a:p>
            <a:endParaRPr lang="en-GB" sz="5689" dirty="0">
              <a:solidFill>
                <a:srgbClr val="313537"/>
              </a:solidFill>
              <a:latin typeface="Roboto Light "/>
              <a:cs typeface="Calibri"/>
            </a:endParaRPr>
          </a:p>
          <a:p>
            <a:r>
              <a:rPr lang="en-GB" sz="5689" dirty="0">
                <a:solidFill>
                  <a:srgbClr val="313537"/>
                </a:solidFill>
                <a:latin typeface="Roboto Light "/>
                <a:cs typeface="Calibri Light"/>
              </a:rPr>
              <a:t>All parts of the application must be complete and showing 'Ready to Send' before being able to review and submit to your school, college or centre. </a:t>
            </a:r>
          </a:p>
        </p:txBody>
      </p:sp>
      <p:pic>
        <p:nvPicPr>
          <p:cNvPr id="3" name="Picture 2" descr="A screenshot of a computer&#10;&#10;AI-generated content may be incorrect.">
            <a:extLst>
              <a:ext uri="{FF2B5EF4-FFF2-40B4-BE49-F238E27FC236}">
                <a16:creationId xmlns:a16="http://schemas.microsoft.com/office/drawing/2014/main" id="{BA0F81CD-FE7F-9BD7-E149-2772106579CB}"/>
              </a:ext>
            </a:extLst>
          </p:cNvPr>
          <p:cNvPicPr>
            <a:picLocks noChangeAspect="1"/>
          </p:cNvPicPr>
          <p:nvPr/>
        </p:nvPicPr>
        <p:blipFill>
          <a:blip r:embed="rId2"/>
          <a:stretch>
            <a:fillRect/>
          </a:stretch>
        </p:blipFill>
        <p:spPr>
          <a:xfrm>
            <a:off x="11768261" y="5959804"/>
            <a:ext cx="19934114" cy="8008005"/>
          </a:xfrm>
          <a:prstGeom prst="rect">
            <a:avLst/>
          </a:prstGeom>
        </p:spPr>
      </p:pic>
    </p:spTree>
    <p:extLst>
      <p:ext uri="{BB962C8B-B14F-4D97-AF65-F5344CB8AC3E}">
        <p14:creationId xmlns:p14="http://schemas.microsoft.com/office/powerpoint/2010/main" val="10314078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4E3AC-6B5F-C5AD-9085-3BF835D8514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2A4D76-5874-64F4-6E8E-1276B23240B7}"/>
              </a:ext>
            </a:extLst>
          </p:cNvPr>
          <p:cNvSpPr>
            <a:spLocks noGrp="1"/>
          </p:cNvSpPr>
          <p:nvPr>
            <p:ph type="title"/>
          </p:nvPr>
        </p:nvSpPr>
        <p:spPr/>
        <p:txBody>
          <a:bodyPr/>
          <a:lstStyle/>
          <a:p>
            <a:r>
              <a:rPr lang="en-GB" dirty="0">
                <a:latin typeface="Apricus Black" pitchFamily="50" charset="0"/>
              </a:rPr>
              <a:t>Submitting the application </a:t>
            </a:r>
            <a:endParaRPr lang="en-GB" dirty="0"/>
          </a:p>
        </p:txBody>
      </p:sp>
      <p:sp>
        <p:nvSpPr>
          <p:cNvPr id="6" name="Text Placeholder 5">
            <a:extLst>
              <a:ext uri="{FF2B5EF4-FFF2-40B4-BE49-F238E27FC236}">
                <a16:creationId xmlns:a16="http://schemas.microsoft.com/office/drawing/2014/main" id="{0A1E3B7B-BDCB-1625-9566-E933C4B051FD}"/>
              </a:ext>
            </a:extLst>
          </p:cNvPr>
          <p:cNvSpPr>
            <a:spLocks noGrp="1"/>
          </p:cNvSpPr>
          <p:nvPr>
            <p:ph type="body" sz="quarter" idx="10"/>
          </p:nvPr>
        </p:nvSpPr>
        <p:spPr/>
        <p:txBody>
          <a:bodyPr/>
          <a:lstStyle/>
          <a:p>
            <a:r>
              <a:rPr lang="en-GB" dirty="0"/>
              <a:t>Public </a:t>
            </a:r>
          </a:p>
        </p:txBody>
      </p:sp>
      <p:sp>
        <p:nvSpPr>
          <p:cNvPr id="2" name="TextBox 5">
            <a:extLst>
              <a:ext uri="{FF2B5EF4-FFF2-40B4-BE49-F238E27FC236}">
                <a16:creationId xmlns:a16="http://schemas.microsoft.com/office/drawing/2014/main" id="{95321EF1-D488-4E28-AF23-DF73C3C6FCD9}"/>
              </a:ext>
            </a:extLst>
          </p:cNvPr>
          <p:cNvSpPr txBox="1"/>
          <p:nvPr/>
        </p:nvSpPr>
        <p:spPr>
          <a:xfrm>
            <a:off x="1545605" y="4640832"/>
            <a:ext cx="9976670" cy="11709744"/>
          </a:xfrm>
          <a:prstGeom prst="rect">
            <a:avLst/>
          </a:prstGeom>
          <a:noFill/>
          <a:ln cap="flat">
            <a:noFill/>
          </a:ln>
        </p:spPr>
        <p:txBody>
          <a:bodyPr vert="horz" wrap="square" lIns="325120" tIns="162560" rIns="325120" bIns="162560" anchor="t" anchorCtr="0" compatLnSpc="1">
            <a:spAutoFit/>
          </a:bodyPr>
          <a:lstStyle/>
          <a:p>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View the full application; download as a pdf (in the top right) to help you check it.</a:t>
            </a:r>
          </a:p>
          <a:p>
            <a:endPar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Make sure you double check your personal statement, qualifications and choices. </a:t>
            </a:r>
          </a:p>
          <a:p>
            <a:endPar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At the bottom of the application, click </a:t>
            </a:r>
            <a:r>
              <a:rPr lang="en-GB" sz="5689" b="1"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Accept and proceed </a:t>
            </a:r>
            <a:r>
              <a:rPr lang="en-GB" sz="5689"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(or return to application if you want to make more changes).</a:t>
            </a:r>
            <a:endParaRPr lang="en-GB" sz="5689"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8" name="Picture 7">
            <a:extLst>
              <a:ext uri="{FF2B5EF4-FFF2-40B4-BE49-F238E27FC236}">
                <a16:creationId xmlns:a16="http://schemas.microsoft.com/office/drawing/2014/main" id="{228D3EB4-76EA-412D-9E69-C9095F69CF0B}"/>
              </a:ext>
            </a:extLst>
          </p:cNvPr>
          <p:cNvPicPr>
            <a:picLocks noChangeAspect="1"/>
          </p:cNvPicPr>
          <p:nvPr/>
        </p:nvPicPr>
        <p:blipFill>
          <a:blip r:embed="rId3"/>
          <a:stretch>
            <a:fillRect/>
          </a:stretch>
        </p:blipFill>
        <p:spPr>
          <a:xfrm>
            <a:off x="15841856" y="15702671"/>
            <a:ext cx="13474343" cy="2302564"/>
          </a:xfrm>
          <a:prstGeom prst="rect">
            <a:avLst/>
          </a:prstGeom>
          <a:ln w="12700">
            <a:solidFill>
              <a:schemeClr val="bg2">
                <a:lumMod val="90000"/>
              </a:schemeClr>
            </a:solidFill>
          </a:ln>
          <a:effectLst/>
        </p:spPr>
      </p:pic>
      <p:pic>
        <p:nvPicPr>
          <p:cNvPr id="11" name="Picture 10" descr="A screen shot of a application&#10;&#10;AI-generated content may be incorrect.">
            <a:extLst>
              <a:ext uri="{FF2B5EF4-FFF2-40B4-BE49-F238E27FC236}">
                <a16:creationId xmlns:a16="http://schemas.microsoft.com/office/drawing/2014/main" id="{5396A7B6-D668-34DB-C2BB-77FA38749762}"/>
              </a:ext>
            </a:extLst>
          </p:cNvPr>
          <p:cNvPicPr>
            <a:picLocks noChangeAspect="1"/>
          </p:cNvPicPr>
          <p:nvPr/>
        </p:nvPicPr>
        <p:blipFill>
          <a:blip r:embed="rId4"/>
          <a:srcRect r="4005"/>
          <a:stretch/>
        </p:blipFill>
        <p:spPr>
          <a:xfrm>
            <a:off x="11566304" y="3627504"/>
            <a:ext cx="20945696" cy="11951342"/>
          </a:xfrm>
          <a:prstGeom prst="rect">
            <a:avLst/>
          </a:prstGeom>
          <a:ln w="12700">
            <a:solidFill>
              <a:schemeClr val="bg2">
                <a:lumMod val="90000"/>
              </a:schemeClr>
            </a:solidFill>
          </a:ln>
          <a:effectLst/>
        </p:spPr>
      </p:pic>
    </p:spTree>
    <p:extLst>
      <p:ext uri="{BB962C8B-B14F-4D97-AF65-F5344CB8AC3E}">
        <p14:creationId xmlns:p14="http://schemas.microsoft.com/office/powerpoint/2010/main" val="20089326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B9FA8-D704-BDC0-1904-7A1B3978E9C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A00299-20CF-82CE-B151-24291B039E2B}"/>
              </a:ext>
            </a:extLst>
          </p:cNvPr>
          <p:cNvSpPr>
            <a:spLocks noGrp="1"/>
          </p:cNvSpPr>
          <p:nvPr>
            <p:ph type="title"/>
          </p:nvPr>
        </p:nvSpPr>
        <p:spPr/>
        <p:txBody>
          <a:bodyPr/>
          <a:lstStyle/>
          <a:p>
            <a:r>
              <a:rPr lang="en-GB" dirty="0">
                <a:latin typeface="Apricus Black" pitchFamily="50" charset="0"/>
              </a:rPr>
              <a:t>Submitting the application </a:t>
            </a:r>
            <a:endParaRPr lang="en-GB" dirty="0"/>
          </a:p>
        </p:txBody>
      </p:sp>
      <p:sp>
        <p:nvSpPr>
          <p:cNvPr id="6" name="Text Placeholder 5">
            <a:extLst>
              <a:ext uri="{FF2B5EF4-FFF2-40B4-BE49-F238E27FC236}">
                <a16:creationId xmlns:a16="http://schemas.microsoft.com/office/drawing/2014/main" id="{64DF2859-EC8D-20E3-C118-C9A86332CA9D}"/>
              </a:ext>
            </a:extLst>
          </p:cNvPr>
          <p:cNvSpPr>
            <a:spLocks noGrp="1"/>
          </p:cNvSpPr>
          <p:nvPr>
            <p:ph type="body" sz="quarter" idx="10"/>
          </p:nvPr>
        </p:nvSpPr>
        <p:spPr/>
        <p:txBody>
          <a:bodyPr/>
          <a:lstStyle/>
          <a:p>
            <a:r>
              <a:rPr lang="en-GB" dirty="0"/>
              <a:t>Public </a:t>
            </a:r>
          </a:p>
        </p:txBody>
      </p:sp>
      <p:grpSp>
        <p:nvGrpSpPr>
          <p:cNvPr id="8" name="Group 7">
            <a:extLst>
              <a:ext uri="{FF2B5EF4-FFF2-40B4-BE49-F238E27FC236}">
                <a16:creationId xmlns:a16="http://schemas.microsoft.com/office/drawing/2014/main" id="{B31928BC-9428-401A-8AFE-A5B5CEA9B6F6}"/>
              </a:ext>
            </a:extLst>
          </p:cNvPr>
          <p:cNvGrpSpPr/>
          <p:nvPr/>
        </p:nvGrpSpPr>
        <p:grpSpPr>
          <a:xfrm>
            <a:off x="1926607" y="3912265"/>
            <a:ext cx="9952128" cy="13460736"/>
            <a:chOff x="506716" y="948406"/>
            <a:chExt cx="2410168" cy="3785832"/>
          </a:xfrm>
        </p:grpSpPr>
        <p:sp>
          <p:nvSpPr>
            <p:cNvPr id="2" name="TextBox 5">
              <a:extLst>
                <a:ext uri="{FF2B5EF4-FFF2-40B4-BE49-F238E27FC236}">
                  <a16:creationId xmlns:a16="http://schemas.microsoft.com/office/drawing/2014/main" id="{8FF01E56-CA34-4C44-9AB4-D0AFABD59E95}"/>
                </a:ext>
              </a:extLst>
            </p:cNvPr>
            <p:cNvSpPr txBox="1">
              <a:spLocks noGrp="1" noRot="1" noMove="1" noResize="1" noEditPoints="1" noAdjustHandles="1" noChangeArrowheads="1" noChangeShapeType="1"/>
            </p:cNvSpPr>
            <p:nvPr/>
          </p:nvSpPr>
          <p:spPr>
            <a:xfrm>
              <a:off x="506716" y="948406"/>
              <a:ext cx="2410168" cy="3785832"/>
            </a:xfrm>
            <a:prstGeom prst="rect">
              <a:avLst/>
            </a:prstGeom>
            <a:noFill/>
            <a:ln cap="flat">
              <a:noFill/>
            </a:ln>
          </p:spPr>
          <p:txBody>
            <a:bodyPr vert="horz" wrap="square" lIns="325120" tIns="162560" rIns="325120" bIns="162560" anchor="t" anchorCtr="0" compatLnSpc="1">
              <a:spAutoFit/>
            </a:bodyPr>
            <a:lstStyle/>
            <a:p>
              <a:pPr defTabSz="3251241">
                <a:defRPr sz="1800" b="0" i="0" u="none" strike="noStrike" kern="0" cap="none" spc="0" baseline="0">
                  <a:solidFill>
                    <a:srgbClr val="000000"/>
                  </a:solidFill>
                  <a:uFillTx/>
                </a:defRPr>
              </a:pPr>
              <a:r>
                <a:rPr lang="en-GB" sz="5689" dirty="0">
                  <a:solidFill>
                    <a:srgbClr val="000000"/>
                  </a:solidFill>
                  <a:latin typeface="Roboto Light "/>
                </a:rPr>
                <a:t>By accepting the terms and conditions you are confirming you have read and understood the terms and conditions, and that the information you have provided is true, complete and accurate. </a:t>
              </a:r>
            </a:p>
            <a:p>
              <a:pPr defTabSz="3251241">
                <a:defRPr sz="1800" b="0" i="0" u="none" strike="noStrike" kern="0" cap="none" spc="0" baseline="0">
                  <a:solidFill>
                    <a:srgbClr val="000000"/>
                  </a:solidFill>
                  <a:uFillTx/>
                </a:defRPr>
              </a:pPr>
              <a:endParaRPr lang="en-GB" sz="5689" dirty="0">
                <a:solidFill>
                  <a:srgbClr val="000000"/>
                </a:solidFill>
                <a:latin typeface="Roboto Light "/>
              </a:endParaRPr>
            </a:p>
            <a:p>
              <a:pPr defTabSz="3251241">
                <a:defRPr sz="1800" b="0" i="0" u="none" strike="noStrike" kern="0" cap="none" spc="0" baseline="0">
                  <a:solidFill>
                    <a:srgbClr val="000000"/>
                  </a:solidFill>
                  <a:uFillTx/>
                </a:defRPr>
              </a:pPr>
              <a:r>
                <a:rPr lang="en-GB" sz="5689" dirty="0">
                  <a:solidFill>
                    <a:srgbClr val="000000"/>
                  </a:solidFill>
                  <a:latin typeface="Roboto Light "/>
                </a:rPr>
                <a:t>You can collapse these by clicking the     .</a:t>
              </a:r>
            </a:p>
            <a:p>
              <a:pPr defTabSz="3251241">
                <a:defRPr sz="1800" b="0" i="0" u="none" strike="noStrike" kern="0" cap="none" spc="0" baseline="0">
                  <a:solidFill>
                    <a:srgbClr val="000000"/>
                  </a:solidFill>
                  <a:uFillTx/>
                </a:defRPr>
              </a:pPr>
              <a:endParaRPr lang="en-GB" sz="5689" dirty="0">
                <a:solidFill>
                  <a:srgbClr val="000000"/>
                </a:solidFill>
                <a:latin typeface="Roboto Light "/>
              </a:endParaRPr>
            </a:p>
            <a:p>
              <a:pPr defTabSz="3251241">
                <a:defRPr sz="1800" b="0" i="0" u="none" strike="noStrike" kern="0" cap="none" spc="0" baseline="0">
                  <a:solidFill>
                    <a:srgbClr val="000000"/>
                  </a:solidFill>
                  <a:uFillTx/>
                </a:defRPr>
              </a:pPr>
              <a:r>
                <a:rPr lang="en-GB" sz="5689" dirty="0">
                  <a:solidFill>
                    <a:srgbClr val="000000"/>
                  </a:solidFill>
                  <a:latin typeface="Roboto Light "/>
                </a:rPr>
                <a:t>Either </a:t>
              </a:r>
              <a:r>
                <a:rPr lang="en-GB" sz="5689" b="1" dirty="0">
                  <a:solidFill>
                    <a:srgbClr val="000000"/>
                  </a:solidFill>
                  <a:latin typeface="Roboto Light "/>
                </a:rPr>
                <a:t>Accept and proceed</a:t>
              </a:r>
              <a:r>
                <a:rPr lang="en-GB" sz="5689" dirty="0">
                  <a:solidFill>
                    <a:srgbClr val="000000"/>
                  </a:solidFill>
                  <a:latin typeface="Roboto Light "/>
                </a:rPr>
                <a:t>, or you can ‘Return to application’. </a:t>
              </a:r>
              <a:endParaRPr lang="en-GB" sz="5689" dirty="0">
                <a:latin typeface="Roboto Light "/>
              </a:endParaRPr>
            </a:p>
          </p:txBody>
        </p:sp>
        <p:sp>
          <p:nvSpPr>
            <p:cNvPr id="3" name="Isosceles Triangle 2">
              <a:extLst>
                <a:ext uri="{FF2B5EF4-FFF2-40B4-BE49-F238E27FC236}">
                  <a16:creationId xmlns:a16="http://schemas.microsoft.com/office/drawing/2014/main" id="{82D1A678-01B1-4EB8-A2BE-8B03EBECEE1F}"/>
                </a:ext>
              </a:extLst>
            </p:cNvPr>
            <p:cNvSpPr/>
            <p:nvPr/>
          </p:nvSpPr>
          <p:spPr>
            <a:xfrm rot="10800000">
              <a:off x="1494547" y="3508963"/>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dirty="0"/>
            </a:p>
          </p:txBody>
        </p:sp>
      </p:grpSp>
      <p:pic>
        <p:nvPicPr>
          <p:cNvPr id="9" name="Picture 8" descr="A screenshot of a computer&#10;&#10;AI-generated content may be incorrect.">
            <a:extLst>
              <a:ext uri="{FF2B5EF4-FFF2-40B4-BE49-F238E27FC236}">
                <a16:creationId xmlns:a16="http://schemas.microsoft.com/office/drawing/2014/main" id="{F1CC1744-704B-3C6C-ABEE-438D196B6587}"/>
              </a:ext>
            </a:extLst>
          </p:cNvPr>
          <p:cNvPicPr>
            <a:picLocks noChangeAspect="1"/>
          </p:cNvPicPr>
          <p:nvPr/>
        </p:nvPicPr>
        <p:blipFill>
          <a:blip r:embed="rId3"/>
          <a:stretch>
            <a:fillRect/>
          </a:stretch>
        </p:blipFill>
        <p:spPr>
          <a:xfrm>
            <a:off x="12382610" y="3720772"/>
            <a:ext cx="20129390" cy="12575712"/>
          </a:xfrm>
          <a:prstGeom prst="rect">
            <a:avLst/>
          </a:prstGeom>
          <a:ln w="12700">
            <a:solidFill>
              <a:schemeClr val="bg2">
                <a:lumMod val="90000"/>
              </a:schemeClr>
            </a:solidFill>
          </a:ln>
          <a:effectLst/>
        </p:spPr>
      </p:pic>
    </p:spTree>
    <p:extLst>
      <p:ext uri="{BB962C8B-B14F-4D97-AF65-F5344CB8AC3E}">
        <p14:creationId xmlns:p14="http://schemas.microsoft.com/office/powerpoint/2010/main" val="6418519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062F369-2E60-A895-DC32-52E2D0A4DE8B}"/>
              </a:ext>
            </a:extLst>
          </p:cNvPr>
          <p:cNvSpPr>
            <a:spLocks noGrp="1"/>
          </p:cNvSpPr>
          <p:nvPr>
            <p:ph type="body" sz="quarter" idx="10"/>
          </p:nvPr>
        </p:nvSpPr>
        <p:spPr/>
        <p:txBody>
          <a:bodyPr/>
          <a:lstStyle/>
          <a:p>
            <a:r>
              <a:rPr lang="en-GB" dirty="0"/>
              <a:t>Public </a:t>
            </a:r>
          </a:p>
        </p:txBody>
      </p:sp>
      <p:sp>
        <p:nvSpPr>
          <p:cNvPr id="2" name="Subtitle 1">
            <a:extLst>
              <a:ext uri="{FF2B5EF4-FFF2-40B4-BE49-F238E27FC236}">
                <a16:creationId xmlns:a16="http://schemas.microsoft.com/office/drawing/2014/main" id="{412E9C7B-3665-965A-9FA6-D48FF81C53D7}"/>
              </a:ext>
            </a:extLst>
          </p:cNvPr>
          <p:cNvSpPr>
            <a:spLocks noGrp="1"/>
          </p:cNvSpPr>
          <p:nvPr>
            <p:ph type="subTitle" idx="1"/>
          </p:nvPr>
        </p:nvSpPr>
        <p:spPr>
          <a:xfrm>
            <a:off x="4064000" y="10799237"/>
            <a:ext cx="24384000" cy="5919089"/>
          </a:xfrm>
        </p:spPr>
        <p:txBody>
          <a:bodyPr/>
          <a:lstStyle/>
          <a:p>
            <a:pPr>
              <a:buNone/>
            </a:pPr>
            <a:r>
              <a:rPr lang="en-GB" sz="5400" dirty="0">
                <a:solidFill>
                  <a:schemeClr val="bg1"/>
                </a:solidFill>
                <a:latin typeface="Roboto Light "/>
              </a:rPr>
              <a:t>The payment options students see depend on the application fee payment option you select as a Registered Centre.</a:t>
            </a:r>
          </a:p>
          <a:p>
            <a:pPr>
              <a:buNone/>
            </a:pPr>
            <a:endParaRPr lang="en-GB" sz="5400" dirty="0">
              <a:solidFill>
                <a:schemeClr val="bg1"/>
              </a:solidFill>
              <a:latin typeface="Roboto Light "/>
            </a:endParaRPr>
          </a:p>
          <a:p>
            <a:r>
              <a:rPr lang="en-GB" sz="5400" b="1" dirty="0">
                <a:solidFill>
                  <a:schemeClr val="bg1"/>
                </a:solidFill>
                <a:latin typeface="Roboto Light "/>
              </a:rPr>
              <a:t>Make sure to update these slides to match your chosen payment option before sharing them with students</a:t>
            </a:r>
            <a:r>
              <a:rPr lang="en-GB" sz="5400" dirty="0">
                <a:solidFill>
                  <a:schemeClr val="bg1"/>
                </a:solidFill>
                <a:latin typeface="Roboto Light "/>
              </a:rPr>
              <a:t>.</a:t>
            </a:r>
          </a:p>
          <a:p>
            <a:endParaRPr lang="en-GB" dirty="0"/>
          </a:p>
        </p:txBody>
      </p:sp>
      <p:sp>
        <p:nvSpPr>
          <p:cNvPr id="5" name="Title 4">
            <a:extLst>
              <a:ext uri="{FF2B5EF4-FFF2-40B4-BE49-F238E27FC236}">
                <a16:creationId xmlns:a16="http://schemas.microsoft.com/office/drawing/2014/main" id="{51399EC3-A05D-49D6-B7FA-6783708C2848}"/>
              </a:ext>
            </a:extLst>
          </p:cNvPr>
          <p:cNvSpPr>
            <a:spLocks noGrp="1"/>
          </p:cNvSpPr>
          <p:nvPr>
            <p:ph type="ctrTitle"/>
          </p:nvPr>
        </p:nvSpPr>
        <p:spPr>
          <a:xfrm>
            <a:off x="4063999" y="6746252"/>
            <a:ext cx="24384000" cy="2397749"/>
          </a:xfrm>
        </p:spPr>
        <p:txBody>
          <a:bodyPr/>
          <a:lstStyle/>
          <a:p>
            <a:r>
              <a:rPr lang="en-GB" dirty="0">
                <a:latin typeface="Roboto "/>
              </a:rPr>
              <a:t>Pay and Submit</a:t>
            </a:r>
          </a:p>
        </p:txBody>
      </p:sp>
      <p:sp>
        <p:nvSpPr>
          <p:cNvPr id="3" name="Slide Number Placeholder 2">
            <a:extLst>
              <a:ext uri="{FF2B5EF4-FFF2-40B4-BE49-F238E27FC236}">
                <a16:creationId xmlns:a16="http://schemas.microsoft.com/office/drawing/2014/main" id="{459B7B92-C0C6-4825-9350-9F3945C646E3}"/>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87</a:t>
            </a:fld>
            <a:endParaRPr lang="en-US"/>
          </a:p>
        </p:txBody>
      </p:sp>
      <p:sp>
        <p:nvSpPr>
          <p:cNvPr id="4" name="Footer Placeholder 3">
            <a:extLst>
              <a:ext uri="{FF2B5EF4-FFF2-40B4-BE49-F238E27FC236}">
                <a16:creationId xmlns:a16="http://schemas.microsoft.com/office/drawing/2014/main" id="{AC9CFE0E-A680-4168-A32D-3483330669A2}"/>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8621616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20654B-1BC6-47A8-DE33-FE554B3CB133}"/>
              </a:ext>
            </a:extLst>
          </p:cNvPr>
          <p:cNvSpPr>
            <a:spLocks noGrp="1"/>
          </p:cNvSpPr>
          <p:nvPr>
            <p:ph type="title"/>
          </p:nvPr>
        </p:nvSpPr>
        <p:spPr/>
        <p:txBody>
          <a:bodyPr/>
          <a:lstStyle/>
          <a:p>
            <a:r>
              <a:rPr lang="en-GB" dirty="0"/>
              <a:t>Pay BY CARD </a:t>
            </a:r>
          </a:p>
        </p:txBody>
      </p:sp>
      <p:sp>
        <p:nvSpPr>
          <p:cNvPr id="6" name="Text Placeholder 5">
            <a:extLst>
              <a:ext uri="{FF2B5EF4-FFF2-40B4-BE49-F238E27FC236}">
                <a16:creationId xmlns:a16="http://schemas.microsoft.com/office/drawing/2014/main" id="{4E8FEBF8-F453-A680-A189-7EA0C577346F}"/>
              </a:ext>
            </a:extLst>
          </p:cNvPr>
          <p:cNvSpPr>
            <a:spLocks noGrp="1"/>
          </p:cNvSpPr>
          <p:nvPr>
            <p:ph type="body" sz="quarter" idx="10"/>
          </p:nvPr>
        </p:nvSpPr>
        <p:spPr/>
        <p:txBody>
          <a:bodyPr/>
          <a:lstStyle/>
          <a:p>
            <a:r>
              <a:rPr lang="en-GB" dirty="0"/>
              <a:t>Public </a:t>
            </a:r>
          </a:p>
        </p:txBody>
      </p:sp>
      <p:pic>
        <p:nvPicPr>
          <p:cNvPr id="7" name="Picture 6" descr="A screenshot of a pay and submit application&#10;&#10;AI-generated content may be incorrect.">
            <a:extLst>
              <a:ext uri="{FF2B5EF4-FFF2-40B4-BE49-F238E27FC236}">
                <a16:creationId xmlns:a16="http://schemas.microsoft.com/office/drawing/2014/main" id="{537B424C-AC45-551A-BC8F-B4C6900EBC59}"/>
              </a:ext>
            </a:extLst>
          </p:cNvPr>
          <p:cNvPicPr>
            <a:picLocks noChangeAspect="1"/>
          </p:cNvPicPr>
          <p:nvPr/>
        </p:nvPicPr>
        <p:blipFill>
          <a:blip r:embed="rId3"/>
          <a:srcRect r="3245"/>
          <a:stretch/>
        </p:blipFill>
        <p:spPr>
          <a:xfrm>
            <a:off x="14075212" y="1562735"/>
            <a:ext cx="15478196" cy="15476624"/>
          </a:xfrm>
          <a:prstGeom prst="rect">
            <a:avLst/>
          </a:prstGeom>
          <a:ln w="12700">
            <a:solidFill>
              <a:schemeClr val="bg2">
                <a:lumMod val="90000"/>
              </a:schemeClr>
            </a:solidFill>
          </a:ln>
          <a:effectLst/>
        </p:spPr>
      </p:pic>
      <p:sp>
        <p:nvSpPr>
          <p:cNvPr id="8" name="TextBox 7">
            <a:extLst>
              <a:ext uri="{FF2B5EF4-FFF2-40B4-BE49-F238E27FC236}">
                <a16:creationId xmlns:a16="http://schemas.microsoft.com/office/drawing/2014/main" id="{0019AA41-CC41-BEB0-8483-B787834ADD08}"/>
              </a:ext>
            </a:extLst>
          </p:cNvPr>
          <p:cNvSpPr txBox="1"/>
          <p:nvPr/>
        </p:nvSpPr>
        <p:spPr>
          <a:xfrm>
            <a:off x="1545605" y="5112127"/>
            <a:ext cx="11560498" cy="4031873"/>
          </a:xfrm>
          <a:prstGeom prst="rect">
            <a:avLst/>
          </a:prstGeom>
          <a:noFill/>
        </p:spPr>
        <p:txBody>
          <a:bodyPr wrap="square">
            <a:spAutoFit/>
          </a:bodyPr>
          <a:lstStyle/>
          <a:p>
            <a:r>
              <a:rPr lang="en-GB" sz="6400" dirty="0">
                <a:solidFill>
                  <a:srgbClr val="000000"/>
                </a:solidFill>
                <a:latin typeface="Roboto Light "/>
              </a:rPr>
              <a:t>If you are paying for your application yourself, select ‘Pay by card’ and enter your card details. </a:t>
            </a:r>
          </a:p>
        </p:txBody>
      </p:sp>
    </p:spTree>
    <p:extLst>
      <p:ext uri="{BB962C8B-B14F-4D97-AF65-F5344CB8AC3E}">
        <p14:creationId xmlns:p14="http://schemas.microsoft.com/office/powerpoint/2010/main" val="38626766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F09C5-57C6-9C80-FFA1-3562688383C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EFB08AE-D54A-6AD6-7CD0-59D70531CE8E}"/>
              </a:ext>
            </a:extLst>
          </p:cNvPr>
          <p:cNvSpPr>
            <a:spLocks noGrp="1"/>
          </p:cNvSpPr>
          <p:nvPr>
            <p:ph type="title"/>
          </p:nvPr>
        </p:nvSpPr>
        <p:spPr>
          <a:xfrm>
            <a:off x="1545605" y="790575"/>
            <a:ext cx="30156770" cy="3911428"/>
          </a:xfrm>
        </p:spPr>
        <p:txBody>
          <a:bodyPr/>
          <a:lstStyle/>
          <a:p>
            <a:r>
              <a:rPr lang="en-GB" dirty="0"/>
              <a:t>Free School Meal </a:t>
            </a:r>
            <a:br>
              <a:rPr lang="en-GB" dirty="0"/>
            </a:br>
            <a:r>
              <a:rPr lang="en-GB" dirty="0"/>
              <a:t>Application Fee Waiver</a:t>
            </a:r>
          </a:p>
        </p:txBody>
      </p:sp>
      <p:sp>
        <p:nvSpPr>
          <p:cNvPr id="6" name="Text Placeholder 5">
            <a:extLst>
              <a:ext uri="{FF2B5EF4-FFF2-40B4-BE49-F238E27FC236}">
                <a16:creationId xmlns:a16="http://schemas.microsoft.com/office/drawing/2014/main" id="{52B5ACDC-D3BF-9052-D2B1-9E69ED4CBEC2}"/>
              </a:ext>
            </a:extLst>
          </p:cNvPr>
          <p:cNvSpPr>
            <a:spLocks noGrp="1"/>
          </p:cNvSpPr>
          <p:nvPr>
            <p:ph type="body" sz="quarter" idx="10"/>
          </p:nvPr>
        </p:nvSpPr>
        <p:spPr/>
        <p:txBody>
          <a:bodyPr/>
          <a:lstStyle/>
          <a:p>
            <a:r>
              <a:rPr lang="en-GB" dirty="0"/>
              <a:t>Public </a:t>
            </a:r>
          </a:p>
        </p:txBody>
      </p:sp>
      <p:pic>
        <p:nvPicPr>
          <p:cNvPr id="2" name="Picture 1" descr="A screenshot of a pay and submit application&#10;&#10;AI-generated content may be incorrect.">
            <a:extLst>
              <a:ext uri="{FF2B5EF4-FFF2-40B4-BE49-F238E27FC236}">
                <a16:creationId xmlns:a16="http://schemas.microsoft.com/office/drawing/2014/main" id="{CF1D84D6-1299-7505-BA68-71491DB1DAE8}"/>
              </a:ext>
            </a:extLst>
          </p:cNvPr>
          <p:cNvPicPr>
            <a:picLocks noChangeAspect="1"/>
          </p:cNvPicPr>
          <p:nvPr/>
        </p:nvPicPr>
        <p:blipFill>
          <a:blip r:embed="rId3"/>
          <a:stretch>
            <a:fillRect/>
          </a:stretch>
        </p:blipFill>
        <p:spPr>
          <a:xfrm>
            <a:off x="17150082" y="359463"/>
            <a:ext cx="12840448" cy="17569074"/>
          </a:xfrm>
          <a:prstGeom prst="rect">
            <a:avLst/>
          </a:prstGeom>
          <a:ln w="12700">
            <a:solidFill>
              <a:schemeClr val="bg2">
                <a:lumMod val="90000"/>
              </a:schemeClr>
            </a:solidFill>
          </a:ln>
          <a:effectLst/>
        </p:spPr>
      </p:pic>
      <p:sp>
        <p:nvSpPr>
          <p:cNvPr id="10" name="TextBox 9">
            <a:extLst>
              <a:ext uri="{FF2B5EF4-FFF2-40B4-BE49-F238E27FC236}">
                <a16:creationId xmlns:a16="http://schemas.microsoft.com/office/drawing/2014/main" id="{19F96D0C-9E47-08EC-9368-F26DD21EF17B}"/>
              </a:ext>
            </a:extLst>
          </p:cNvPr>
          <p:cNvSpPr txBox="1"/>
          <p:nvPr/>
        </p:nvSpPr>
        <p:spPr>
          <a:xfrm>
            <a:off x="2130820" y="5192812"/>
            <a:ext cx="13231099" cy="12464951"/>
          </a:xfrm>
          <a:prstGeom prst="rect">
            <a:avLst/>
          </a:prstGeom>
          <a:noFill/>
        </p:spPr>
        <p:txBody>
          <a:bodyPr wrap="square">
            <a:spAutoFit/>
          </a:bodyPr>
          <a:lstStyle/>
          <a:p>
            <a:r>
              <a:rPr lang="en-GB" sz="5000" b="1" dirty="0">
                <a:solidFill>
                  <a:srgbClr val="000000"/>
                </a:solidFill>
                <a:latin typeface="Roboto Light "/>
              </a:rPr>
              <a:t> </a:t>
            </a:r>
            <a:r>
              <a:rPr lang="en-GB" sz="5000" dirty="0">
                <a:solidFill>
                  <a:srgbClr val="000000"/>
                </a:solidFill>
                <a:latin typeface="Roboto Light "/>
              </a:rPr>
              <a:t>If you are eligible for the free school meals waiver you need to choose ‘Apply with FSM fee waiver’, when you ‘Pay and submit’. </a:t>
            </a:r>
          </a:p>
          <a:p>
            <a:pPr defTabSz="3251241">
              <a:defRPr sz="1800" b="0" i="0" u="none" strike="noStrike" kern="0" cap="none" spc="0" baseline="0">
                <a:solidFill>
                  <a:srgbClr val="000000"/>
                </a:solidFill>
                <a:uFillTx/>
              </a:defRPr>
            </a:pPr>
            <a:endParaRPr lang="en-GB" sz="5000" dirty="0">
              <a:solidFill>
                <a:srgbClr val="000000"/>
              </a:solidFill>
              <a:latin typeface="Roboto Light "/>
            </a:endParaRPr>
          </a:p>
          <a:p>
            <a:pPr defTabSz="3251241">
              <a:defRPr sz="1800" b="0" i="0" u="none" strike="noStrike" kern="0" cap="none" spc="0" baseline="0">
                <a:solidFill>
                  <a:srgbClr val="000000"/>
                </a:solidFill>
                <a:uFillTx/>
              </a:defRPr>
            </a:pPr>
            <a:r>
              <a:rPr lang="en-GB" sz="5000" dirty="0">
                <a:solidFill>
                  <a:srgbClr val="000000"/>
                </a:solidFill>
                <a:latin typeface="Roboto Light "/>
              </a:rPr>
              <a:t>If you can’t see this option but think you’re eligible:</a:t>
            </a:r>
          </a:p>
          <a:p>
            <a:pPr marL="1219215" indent="-1219215" defTabSz="3251241">
              <a:buAutoNum type="arabicPeriod"/>
              <a:defRPr sz="1800" b="0" i="0" u="none" strike="noStrike" kern="0" cap="none" spc="0" baseline="0">
                <a:solidFill>
                  <a:srgbClr val="000000"/>
                </a:solidFill>
                <a:uFillTx/>
              </a:defRPr>
            </a:pPr>
            <a:r>
              <a:rPr lang="en-GB" sz="5000" dirty="0">
                <a:solidFill>
                  <a:srgbClr val="000000"/>
                </a:solidFill>
                <a:latin typeface="Roboto Light "/>
              </a:rPr>
              <a:t>Check you have answered ‘Yes’ to the question in ‘More about you’. </a:t>
            </a:r>
          </a:p>
          <a:p>
            <a:pPr marL="1219215" indent="-1219215" defTabSz="3251241">
              <a:buAutoNum type="arabicPeriod"/>
              <a:defRPr sz="1800" b="0" i="0" u="none" strike="noStrike" kern="0" cap="none" spc="0" baseline="0">
                <a:solidFill>
                  <a:srgbClr val="000000"/>
                </a:solidFill>
                <a:uFillTx/>
              </a:defRPr>
            </a:pPr>
            <a:r>
              <a:rPr lang="en-GB" sz="5000" dirty="0">
                <a:solidFill>
                  <a:srgbClr val="000000"/>
                </a:solidFill>
                <a:latin typeface="Roboto Light "/>
              </a:rPr>
              <a:t>Check with your school or college BEFORE entering any card details.</a:t>
            </a:r>
          </a:p>
          <a:p>
            <a:pPr defTabSz="3251241">
              <a:defRPr sz="1800" b="0" i="0" u="none" strike="noStrike" kern="0" cap="none" spc="0" baseline="0">
                <a:solidFill>
                  <a:srgbClr val="000000"/>
                </a:solidFill>
                <a:uFillTx/>
              </a:defRPr>
            </a:pPr>
            <a:endParaRPr lang="en-GB" sz="5000" dirty="0">
              <a:solidFill>
                <a:srgbClr val="000000"/>
              </a:solidFill>
              <a:latin typeface="Roboto Light "/>
            </a:endParaRPr>
          </a:p>
          <a:p>
            <a:pPr defTabSz="3251241">
              <a:defRPr sz="1800" b="0" i="0" u="none" strike="noStrike" kern="0" cap="none" spc="0" baseline="0">
                <a:solidFill>
                  <a:srgbClr val="000000"/>
                </a:solidFill>
                <a:uFillTx/>
              </a:defRPr>
            </a:pPr>
            <a:r>
              <a:rPr lang="en-GB" sz="5000" b="1" kern="0" dirty="0">
                <a:solidFill>
                  <a:srgbClr val="000000"/>
                </a:solidFill>
                <a:latin typeface="Roboto Light "/>
              </a:rPr>
              <a:t>Once you pay by card (even if you are eligible), this cannot be reversed; a fee waiver cannot be applied after you have completed the pay and submit process.</a:t>
            </a:r>
          </a:p>
          <a:p>
            <a:endParaRPr lang="en-GB" sz="5400" dirty="0">
              <a:solidFill>
                <a:srgbClr val="000000"/>
              </a:solidFill>
              <a:latin typeface="Roboto Light "/>
            </a:endParaRPr>
          </a:p>
        </p:txBody>
      </p:sp>
    </p:spTree>
    <p:extLst>
      <p:ext uri="{BB962C8B-B14F-4D97-AF65-F5344CB8AC3E}">
        <p14:creationId xmlns:p14="http://schemas.microsoft.com/office/powerpoint/2010/main" val="2935441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C29C4-6BF5-0D76-AAEA-6688B6728B7E}"/>
              </a:ext>
            </a:extLst>
          </p:cNvPr>
          <p:cNvSpPr>
            <a:spLocks noGrp="1"/>
          </p:cNvSpPr>
          <p:nvPr>
            <p:ph type="title"/>
          </p:nvPr>
        </p:nvSpPr>
        <p:spPr/>
        <p:txBody>
          <a:bodyPr/>
          <a:lstStyle/>
          <a:p>
            <a:r>
              <a:rPr lang="en-GB" sz="15000" dirty="0">
                <a:latin typeface="Apricus Black" pitchFamily="50" charset="0"/>
              </a:rPr>
              <a:t>Registering for an account</a:t>
            </a:r>
            <a:endParaRPr lang="en-GB" dirty="0"/>
          </a:p>
        </p:txBody>
      </p:sp>
      <p:sp>
        <p:nvSpPr>
          <p:cNvPr id="3" name="Text Placeholder 2">
            <a:extLst>
              <a:ext uri="{FF2B5EF4-FFF2-40B4-BE49-F238E27FC236}">
                <a16:creationId xmlns:a16="http://schemas.microsoft.com/office/drawing/2014/main" id="{7E8E4CCB-A6F0-359F-C59F-D8220E345150}"/>
              </a:ext>
            </a:extLst>
          </p:cNvPr>
          <p:cNvSpPr>
            <a:spLocks noGrp="1"/>
          </p:cNvSpPr>
          <p:nvPr>
            <p:ph type="body" sz="quarter" idx="10"/>
          </p:nvPr>
        </p:nvSpPr>
        <p:spPr/>
        <p:txBody>
          <a:bodyPr/>
          <a:lstStyle/>
          <a:p>
            <a:r>
              <a:rPr lang="en-GB" dirty="0"/>
              <a:t>Public </a:t>
            </a:r>
          </a:p>
        </p:txBody>
      </p:sp>
      <p:sp>
        <p:nvSpPr>
          <p:cNvPr id="4" name="Content Placeholder 1">
            <a:extLst>
              <a:ext uri="{FF2B5EF4-FFF2-40B4-BE49-F238E27FC236}">
                <a16:creationId xmlns:a16="http://schemas.microsoft.com/office/drawing/2014/main" id="{3C51ECF0-31DA-B37B-CE56-DE3169CC3442}"/>
              </a:ext>
            </a:extLst>
          </p:cNvPr>
          <p:cNvSpPr txBox="1">
            <a:spLocks/>
          </p:cNvSpPr>
          <p:nvPr/>
        </p:nvSpPr>
        <p:spPr>
          <a:xfrm>
            <a:off x="2824444" y="5522982"/>
            <a:ext cx="10770535" cy="12384018"/>
          </a:xfrm>
          <a:prstGeom prst="rect">
            <a:avLst/>
          </a:prstGeom>
        </p:spPr>
        <p:txBody>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Font typeface="Arial" panose="020B0604020202020204" pitchFamily="34" charset="0"/>
              <a:buNone/>
            </a:pPr>
            <a:r>
              <a:rPr lang="en-GB" sz="5689" dirty="0">
                <a:latin typeface="Roboto Light "/>
                <a:ea typeface="+mn-lt"/>
                <a:cs typeface="+mn-lt"/>
              </a:rPr>
              <a:t>If you want to you can connect to your school or college. This is so </a:t>
            </a:r>
            <a:r>
              <a:rPr lang="en-GB" sz="5689" dirty="0">
                <a:solidFill>
                  <a:srgbClr val="313537"/>
                </a:solidFill>
                <a:latin typeface="Roboto Light "/>
                <a:ea typeface="+mn-lt"/>
                <a:cs typeface="+mn-lt"/>
              </a:rPr>
              <a:t>UCAS can share your UCAS Hub activity with your school, college, or centre, so they can support you. </a:t>
            </a:r>
          </a:p>
          <a:p>
            <a:pPr marL="0" indent="0">
              <a:buFont typeface="Arial" panose="020B0604020202020204" pitchFamily="34" charset="0"/>
              <a:buNone/>
            </a:pPr>
            <a:r>
              <a:rPr lang="en-GB" sz="5689" dirty="0">
                <a:solidFill>
                  <a:srgbClr val="313537"/>
                </a:solidFill>
                <a:latin typeface="Roboto Light "/>
                <a:ea typeface="+mn-lt"/>
                <a:cs typeface="+mn-lt"/>
              </a:rPr>
              <a:t>You’ll also need to enter your school or college buzzword when you start your application so they can support you with applying. </a:t>
            </a:r>
          </a:p>
          <a:p>
            <a:pPr marL="0" indent="0">
              <a:buFont typeface="Arial" panose="020B0604020202020204" pitchFamily="34" charset="0"/>
              <a:buNone/>
            </a:pPr>
            <a:endParaRPr lang="en-GB" dirty="0"/>
          </a:p>
        </p:txBody>
      </p:sp>
      <p:pic>
        <p:nvPicPr>
          <p:cNvPr id="8" name="Picture 7">
            <a:extLst>
              <a:ext uri="{FF2B5EF4-FFF2-40B4-BE49-F238E27FC236}">
                <a16:creationId xmlns:a16="http://schemas.microsoft.com/office/drawing/2014/main" id="{8BD00D8A-6652-BCF4-FE47-5AA5EE5A42E0}"/>
              </a:ext>
            </a:extLst>
          </p:cNvPr>
          <p:cNvPicPr/>
          <p:nvPr/>
        </p:nvPicPr>
        <p:blipFill rotWithShape="1">
          <a:blip r:embed="rId2"/>
          <a:srcRect l="21728" r="26171"/>
          <a:stretch/>
        </p:blipFill>
        <p:spPr>
          <a:xfrm>
            <a:off x="16847928" y="4107563"/>
            <a:ext cx="13219696" cy="12384018"/>
          </a:xfrm>
          <a:prstGeom prst="rect">
            <a:avLst/>
          </a:prstGeom>
        </p:spPr>
      </p:pic>
    </p:spTree>
    <p:extLst>
      <p:ext uri="{BB962C8B-B14F-4D97-AF65-F5344CB8AC3E}">
        <p14:creationId xmlns:p14="http://schemas.microsoft.com/office/powerpoint/2010/main" val="321136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39FA6-7CF8-9811-3C0A-90F18275AF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1FE529A-3A4E-72F1-1F0B-0C3C31A67B56}"/>
              </a:ext>
            </a:extLst>
          </p:cNvPr>
          <p:cNvSpPr>
            <a:spLocks noGrp="1"/>
          </p:cNvSpPr>
          <p:nvPr>
            <p:ph type="title"/>
          </p:nvPr>
        </p:nvSpPr>
        <p:spPr/>
        <p:txBody>
          <a:bodyPr/>
          <a:lstStyle/>
          <a:p>
            <a:r>
              <a:rPr lang="en-GB" dirty="0"/>
              <a:t>INVOICE  </a:t>
            </a:r>
          </a:p>
        </p:txBody>
      </p:sp>
      <p:sp>
        <p:nvSpPr>
          <p:cNvPr id="6" name="Text Placeholder 5">
            <a:extLst>
              <a:ext uri="{FF2B5EF4-FFF2-40B4-BE49-F238E27FC236}">
                <a16:creationId xmlns:a16="http://schemas.microsoft.com/office/drawing/2014/main" id="{03AFC9A7-F024-9302-4CE5-7CC25F0979E1}"/>
              </a:ext>
            </a:extLst>
          </p:cNvPr>
          <p:cNvSpPr>
            <a:spLocks noGrp="1"/>
          </p:cNvSpPr>
          <p:nvPr>
            <p:ph type="body" sz="quarter" idx="10"/>
          </p:nvPr>
        </p:nvSpPr>
        <p:spPr/>
        <p:txBody>
          <a:bodyPr/>
          <a:lstStyle/>
          <a:p>
            <a:r>
              <a:rPr lang="en-GB" dirty="0"/>
              <a:t>Public </a:t>
            </a:r>
          </a:p>
        </p:txBody>
      </p:sp>
      <p:pic>
        <p:nvPicPr>
          <p:cNvPr id="2" name="Picture 1" descr="A screenshot of a pay and submit application&#10;&#10;AI-generated content may be incorrect.">
            <a:extLst>
              <a:ext uri="{FF2B5EF4-FFF2-40B4-BE49-F238E27FC236}">
                <a16:creationId xmlns:a16="http://schemas.microsoft.com/office/drawing/2014/main" id="{8009B4F6-DB92-A593-511A-A89D268771CD}"/>
              </a:ext>
            </a:extLst>
          </p:cNvPr>
          <p:cNvPicPr>
            <a:picLocks noChangeAspect="1"/>
          </p:cNvPicPr>
          <p:nvPr/>
        </p:nvPicPr>
        <p:blipFill>
          <a:blip r:embed="rId3"/>
          <a:stretch>
            <a:fillRect/>
          </a:stretch>
        </p:blipFill>
        <p:spPr>
          <a:xfrm>
            <a:off x="11887042" y="4217101"/>
            <a:ext cx="10017920" cy="12851065"/>
          </a:xfrm>
          <a:prstGeom prst="rect">
            <a:avLst/>
          </a:prstGeom>
          <a:ln w="12700">
            <a:solidFill>
              <a:schemeClr val="bg2">
                <a:lumMod val="90000"/>
              </a:schemeClr>
            </a:solidFill>
          </a:ln>
          <a:effectLst/>
        </p:spPr>
      </p:pic>
      <p:sp>
        <p:nvSpPr>
          <p:cNvPr id="7" name="TextBox 6">
            <a:extLst>
              <a:ext uri="{FF2B5EF4-FFF2-40B4-BE49-F238E27FC236}">
                <a16:creationId xmlns:a16="http://schemas.microsoft.com/office/drawing/2014/main" id="{EB54BC5F-65C1-49CF-54E5-3510637483A5}"/>
              </a:ext>
            </a:extLst>
          </p:cNvPr>
          <p:cNvSpPr txBox="1"/>
          <p:nvPr/>
        </p:nvSpPr>
        <p:spPr>
          <a:xfrm>
            <a:off x="2007219" y="5271359"/>
            <a:ext cx="8599821" cy="7786747"/>
          </a:xfrm>
          <a:prstGeom prst="rect">
            <a:avLst/>
          </a:prstGeom>
          <a:noFill/>
        </p:spPr>
        <p:txBody>
          <a:bodyPr wrap="square">
            <a:spAutoFit/>
          </a:bodyPr>
          <a:lstStyle/>
          <a:p>
            <a:pPr>
              <a:buNone/>
            </a:pPr>
            <a:r>
              <a:rPr lang="en-GB" sz="5000" dirty="0">
                <a:latin typeface="Roboto Light "/>
              </a:rPr>
              <a:t>Sometimes, your school or college might pay for your application for you.</a:t>
            </a:r>
          </a:p>
          <a:p>
            <a:pPr>
              <a:buNone/>
            </a:pPr>
            <a:endParaRPr lang="en-GB" sz="5000" dirty="0">
              <a:latin typeface="Roboto Light "/>
            </a:endParaRPr>
          </a:p>
          <a:p>
            <a:r>
              <a:rPr lang="en-GB" sz="5000" dirty="0">
                <a:latin typeface="Roboto Light "/>
              </a:rPr>
              <a:t>If that’s the case, they might tell you to choose ‘Invoice’ when applying.</a:t>
            </a:r>
          </a:p>
          <a:p>
            <a:endParaRPr lang="en-GB" sz="5000" dirty="0">
              <a:latin typeface="Roboto Light "/>
            </a:endParaRPr>
          </a:p>
          <a:p>
            <a:r>
              <a:rPr lang="en-GB" sz="5000" dirty="0">
                <a:latin typeface="Roboto Light "/>
              </a:rPr>
              <a:t>Only select invoice if you are told to. </a:t>
            </a:r>
          </a:p>
        </p:txBody>
      </p:sp>
      <p:pic>
        <p:nvPicPr>
          <p:cNvPr id="8" name="Picture 7" descr="A screenshot of a web page&#10;&#10;AI-generated content may be incorrect.">
            <a:extLst>
              <a:ext uri="{FF2B5EF4-FFF2-40B4-BE49-F238E27FC236}">
                <a16:creationId xmlns:a16="http://schemas.microsoft.com/office/drawing/2014/main" id="{7FDE9D9A-B133-0A5E-7909-5FC6C48131B9}"/>
              </a:ext>
            </a:extLst>
          </p:cNvPr>
          <p:cNvPicPr>
            <a:picLocks noChangeAspect="1"/>
          </p:cNvPicPr>
          <p:nvPr/>
        </p:nvPicPr>
        <p:blipFill>
          <a:blip r:embed="rId4"/>
          <a:srcRect b="7875"/>
          <a:stretch/>
        </p:blipFill>
        <p:spPr>
          <a:xfrm>
            <a:off x="21904962" y="4505885"/>
            <a:ext cx="9832302" cy="11514044"/>
          </a:xfrm>
          <a:prstGeom prst="rect">
            <a:avLst/>
          </a:prstGeom>
          <a:ln w="12700">
            <a:solidFill>
              <a:schemeClr val="bg2">
                <a:lumMod val="90000"/>
              </a:schemeClr>
            </a:solidFill>
          </a:ln>
          <a:effectLst/>
        </p:spPr>
      </p:pic>
    </p:spTree>
    <p:extLst>
      <p:ext uri="{BB962C8B-B14F-4D97-AF65-F5344CB8AC3E}">
        <p14:creationId xmlns:p14="http://schemas.microsoft.com/office/powerpoint/2010/main" val="57720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9F5C3-4C36-1DAC-126B-DB21E04B4C3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278602-637C-AE72-7EA8-265C1F598F42}"/>
              </a:ext>
            </a:extLst>
          </p:cNvPr>
          <p:cNvSpPr>
            <a:spLocks noGrp="1"/>
          </p:cNvSpPr>
          <p:nvPr>
            <p:ph type="title"/>
          </p:nvPr>
        </p:nvSpPr>
        <p:spPr/>
        <p:txBody>
          <a:bodyPr/>
          <a:lstStyle/>
          <a:p>
            <a:r>
              <a:rPr lang="en-GB" dirty="0"/>
              <a:t>submit </a:t>
            </a:r>
          </a:p>
        </p:txBody>
      </p:sp>
      <p:sp>
        <p:nvSpPr>
          <p:cNvPr id="6" name="Text Placeholder 5">
            <a:extLst>
              <a:ext uri="{FF2B5EF4-FFF2-40B4-BE49-F238E27FC236}">
                <a16:creationId xmlns:a16="http://schemas.microsoft.com/office/drawing/2014/main" id="{F5798170-51CF-3833-513D-DB184D1141B0}"/>
              </a:ext>
            </a:extLst>
          </p:cNvPr>
          <p:cNvSpPr>
            <a:spLocks noGrp="1"/>
          </p:cNvSpPr>
          <p:nvPr>
            <p:ph type="body" sz="quarter" idx="10"/>
          </p:nvPr>
        </p:nvSpPr>
        <p:spPr/>
        <p:txBody>
          <a:bodyPr/>
          <a:lstStyle/>
          <a:p>
            <a:r>
              <a:rPr lang="en-GB" dirty="0"/>
              <a:t>Public </a:t>
            </a:r>
          </a:p>
        </p:txBody>
      </p:sp>
      <p:sp>
        <p:nvSpPr>
          <p:cNvPr id="2" name="TextBox 1">
            <a:extLst>
              <a:ext uri="{FF2B5EF4-FFF2-40B4-BE49-F238E27FC236}">
                <a16:creationId xmlns:a16="http://schemas.microsoft.com/office/drawing/2014/main" id="{7369D69A-291A-4266-AB87-5DB2C4E1D902}"/>
              </a:ext>
            </a:extLst>
          </p:cNvPr>
          <p:cNvSpPr txBox="1"/>
          <p:nvPr/>
        </p:nvSpPr>
        <p:spPr>
          <a:xfrm>
            <a:off x="1653896" y="4280039"/>
            <a:ext cx="9130692" cy="11709744"/>
          </a:xfrm>
          <a:prstGeom prst="rect">
            <a:avLst/>
          </a:prstGeom>
          <a:noFill/>
          <a:ln cap="flat">
            <a:noFill/>
          </a:ln>
        </p:spPr>
        <p:txBody>
          <a:bodyPr vert="horz" wrap="square" lIns="325120" tIns="162560" rIns="325120" bIns="162560" anchor="t" anchorCtr="0" compatLnSpc="1">
            <a:spAutoFit/>
          </a:bodyPr>
          <a:lstStyle/>
          <a:p>
            <a:r>
              <a:rPr lang="en-GB" sz="5689" dirty="0">
                <a:solidFill>
                  <a:srgbClr val="000000"/>
                </a:solidFill>
                <a:latin typeface="Roboto Light "/>
              </a:rPr>
              <a:t>When you've paid and submitted your application, it will go to your school/college to check. </a:t>
            </a:r>
          </a:p>
          <a:p>
            <a:endParaRPr lang="en-GB" sz="5689" dirty="0">
              <a:solidFill>
                <a:srgbClr val="000000"/>
              </a:solidFill>
              <a:latin typeface="Roboto Light "/>
            </a:endParaRPr>
          </a:p>
          <a:p>
            <a:r>
              <a:rPr lang="en-GB" sz="5689" dirty="0">
                <a:solidFill>
                  <a:srgbClr val="000000"/>
                </a:solidFill>
                <a:latin typeface="Roboto Light "/>
              </a:rPr>
              <a:t>They will submit the application to UCAS.</a:t>
            </a:r>
            <a:endParaRPr lang="en-GB" sz="5689" dirty="0">
              <a:solidFill>
                <a:srgbClr val="000000"/>
              </a:solidFill>
              <a:latin typeface="Roboto Light "/>
              <a:cs typeface="Calibri"/>
            </a:endParaRPr>
          </a:p>
          <a:p>
            <a:endParaRPr lang="en-GB" sz="5689" dirty="0">
              <a:solidFill>
                <a:srgbClr val="000000"/>
              </a:solidFill>
              <a:latin typeface="Roboto Light "/>
            </a:endParaRPr>
          </a:p>
          <a:p>
            <a:r>
              <a:rPr lang="en-GB" sz="5689" dirty="0">
                <a:latin typeface="Roboto Light "/>
                <a:ea typeface="+mn-lt"/>
                <a:cs typeface="+mn-lt"/>
              </a:rPr>
              <a:t>If you log in after you’ve submitted your application, you’ll see a read-only version of it.</a:t>
            </a:r>
            <a:endParaRPr lang="en-GB" sz="17067" dirty="0">
              <a:latin typeface="Roboto Light "/>
            </a:endParaRPr>
          </a:p>
        </p:txBody>
      </p:sp>
      <p:pic>
        <p:nvPicPr>
          <p:cNvPr id="4" name="Picture 3">
            <a:extLst>
              <a:ext uri="{FF2B5EF4-FFF2-40B4-BE49-F238E27FC236}">
                <a16:creationId xmlns:a16="http://schemas.microsoft.com/office/drawing/2014/main" id="{6919CCFE-D572-4A1A-957A-24F4180BDEED}"/>
              </a:ext>
            </a:extLst>
          </p:cNvPr>
          <p:cNvPicPr/>
          <p:nvPr/>
        </p:nvPicPr>
        <p:blipFill rotWithShape="1">
          <a:blip r:embed="rId2"/>
          <a:srcRect t="12708" r="1387" b="1464"/>
          <a:stretch/>
        </p:blipFill>
        <p:spPr>
          <a:xfrm>
            <a:off x="10784588" y="4280039"/>
            <a:ext cx="20259396" cy="9108964"/>
          </a:xfrm>
          <a:prstGeom prst="rect">
            <a:avLst/>
          </a:prstGeom>
          <a:ln w="12700">
            <a:solidFill>
              <a:schemeClr val="bg2">
                <a:lumMod val="90000"/>
              </a:schemeClr>
            </a:solidFill>
          </a:ln>
          <a:effectLst/>
        </p:spPr>
      </p:pic>
    </p:spTree>
    <p:extLst>
      <p:ext uri="{BB962C8B-B14F-4D97-AF65-F5344CB8AC3E}">
        <p14:creationId xmlns:p14="http://schemas.microsoft.com/office/powerpoint/2010/main" val="19754108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 page&#10;&#10;AI-generated content may be incorrect.">
            <a:extLst>
              <a:ext uri="{FF2B5EF4-FFF2-40B4-BE49-F238E27FC236}">
                <a16:creationId xmlns:a16="http://schemas.microsoft.com/office/drawing/2014/main" id="{FE4059B6-8DEB-A54C-189D-CD2680278798}"/>
              </a:ext>
            </a:extLst>
          </p:cNvPr>
          <p:cNvPicPr>
            <a:picLocks noChangeAspect="1"/>
          </p:cNvPicPr>
          <p:nvPr/>
        </p:nvPicPr>
        <p:blipFill>
          <a:blip r:embed="rId2"/>
          <a:stretch>
            <a:fillRect/>
          </a:stretch>
        </p:blipFill>
        <p:spPr>
          <a:xfrm>
            <a:off x="4220658" y="0"/>
            <a:ext cx="24070684" cy="18288000"/>
          </a:xfrm>
          <a:prstGeom prst="rect">
            <a:avLst/>
          </a:prstGeom>
          <a:ln w="12700">
            <a:solidFill>
              <a:schemeClr val="bg2">
                <a:lumMod val="90000"/>
              </a:schemeClr>
            </a:solidFill>
          </a:ln>
          <a:effectLst/>
        </p:spPr>
      </p:pic>
      <p:sp>
        <p:nvSpPr>
          <p:cNvPr id="3" name="Text Placeholder 2">
            <a:extLst>
              <a:ext uri="{FF2B5EF4-FFF2-40B4-BE49-F238E27FC236}">
                <a16:creationId xmlns:a16="http://schemas.microsoft.com/office/drawing/2014/main" id="{76F78542-C7AD-ABCC-CC70-7C80502241D4}"/>
              </a:ext>
            </a:extLst>
          </p:cNvPr>
          <p:cNvSpPr>
            <a:spLocks noGrp="1"/>
          </p:cNvSpPr>
          <p:nvPr>
            <p:ph type="body" sz="quarter" idx="10"/>
          </p:nvPr>
        </p:nvSpPr>
        <p:spPr/>
        <p:txBody>
          <a:bodyPr/>
          <a:lstStyle/>
          <a:p>
            <a:r>
              <a:rPr lang="en-GB" dirty="0"/>
              <a:t>Public </a:t>
            </a:r>
          </a:p>
        </p:txBody>
      </p:sp>
    </p:spTree>
    <p:extLst>
      <p:ext uri="{BB962C8B-B14F-4D97-AF65-F5344CB8AC3E}">
        <p14:creationId xmlns:p14="http://schemas.microsoft.com/office/powerpoint/2010/main" val="16182831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0863669-FEA7-4259-A1CD-EB32C1F20128}"/>
              </a:ext>
            </a:extLst>
          </p:cNvPr>
          <p:cNvSpPr>
            <a:spLocks noGrp="1"/>
          </p:cNvSpPr>
          <p:nvPr>
            <p:ph type="sldNum" sz="quarter" idx="4294967295"/>
          </p:nvPr>
        </p:nvSpPr>
        <p:spPr>
          <a:xfrm>
            <a:off x="0" y="4803775"/>
            <a:ext cx="550863"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93</a:t>
            </a:fld>
            <a:endParaRPr lang="en-US"/>
          </a:p>
        </p:txBody>
      </p:sp>
      <p:sp>
        <p:nvSpPr>
          <p:cNvPr id="3" name="Text Placeholder 2">
            <a:extLst>
              <a:ext uri="{FF2B5EF4-FFF2-40B4-BE49-F238E27FC236}">
                <a16:creationId xmlns:a16="http://schemas.microsoft.com/office/drawing/2014/main" id="{055AF0C1-EB61-9C5A-F649-23AE269B9A21}"/>
              </a:ext>
            </a:extLst>
          </p:cNvPr>
          <p:cNvSpPr>
            <a:spLocks noGrp="1"/>
          </p:cNvSpPr>
          <p:nvPr>
            <p:ph type="body" sz="quarter" idx="10"/>
          </p:nvPr>
        </p:nvSpPr>
        <p:spPr/>
        <p:txBody>
          <a:bodyPr/>
          <a:lstStyle/>
          <a:p>
            <a:r>
              <a:rPr lang="en-GB" dirty="0"/>
              <a:t>Public </a:t>
            </a:r>
          </a:p>
        </p:txBody>
      </p:sp>
      <p:sp>
        <p:nvSpPr>
          <p:cNvPr id="10" name="Title 9">
            <a:extLst>
              <a:ext uri="{FF2B5EF4-FFF2-40B4-BE49-F238E27FC236}">
                <a16:creationId xmlns:a16="http://schemas.microsoft.com/office/drawing/2014/main" id="{9BCFDF8B-2155-454A-BCD7-EB69C6B4A5DF}"/>
              </a:ext>
            </a:extLst>
          </p:cNvPr>
          <p:cNvSpPr>
            <a:spLocks noGrp="1"/>
          </p:cNvSpPr>
          <p:nvPr>
            <p:ph type="ctrTitle"/>
          </p:nvPr>
        </p:nvSpPr>
        <p:spPr>
          <a:xfrm>
            <a:off x="4063999" y="6746252"/>
            <a:ext cx="24384000" cy="2397749"/>
          </a:xfrm>
        </p:spPr>
        <p:txBody>
          <a:bodyPr/>
          <a:lstStyle/>
          <a:p>
            <a:r>
              <a:rPr lang="en-GB" dirty="0">
                <a:latin typeface="Apricus Black" pitchFamily="50" charset="0"/>
              </a:rPr>
              <a:t>Tracking your application  </a:t>
            </a:r>
          </a:p>
        </p:txBody>
      </p:sp>
      <p:sp>
        <p:nvSpPr>
          <p:cNvPr id="4" name="Footer Placeholder 3">
            <a:extLst>
              <a:ext uri="{FF2B5EF4-FFF2-40B4-BE49-F238E27FC236}">
                <a16:creationId xmlns:a16="http://schemas.microsoft.com/office/drawing/2014/main" id="{650CC30A-A685-4978-899D-84824FE0A4D4}"/>
              </a:ext>
            </a:extLst>
          </p:cNvPr>
          <p:cNvSpPr>
            <a:spLocks noGrp="1"/>
          </p:cNvSpPr>
          <p:nvPr>
            <p:ph type="ftr" sz="quarter" idx="4294967295"/>
          </p:nvPr>
        </p:nvSpPr>
        <p:spPr>
          <a:xfrm>
            <a:off x="0" y="4803775"/>
            <a:ext cx="41148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PUBLIC/INTERNAL USE ONLY/CONFIDENTIAL</a:t>
            </a:r>
          </a:p>
        </p:txBody>
      </p:sp>
    </p:spTree>
    <p:custDataLst>
      <p:tags r:id="rId1"/>
    </p:custDataLst>
    <p:extLst>
      <p:ext uri="{BB962C8B-B14F-4D97-AF65-F5344CB8AC3E}">
        <p14:creationId xmlns:p14="http://schemas.microsoft.com/office/powerpoint/2010/main" val="35796108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B87873-4497-A87A-9186-8AB71E8BAC96}"/>
              </a:ext>
            </a:extLst>
          </p:cNvPr>
          <p:cNvSpPr>
            <a:spLocks noGrp="1"/>
          </p:cNvSpPr>
          <p:nvPr>
            <p:ph type="title"/>
          </p:nvPr>
        </p:nvSpPr>
        <p:spPr/>
        <p:txBody>
          <a:bodyPr/>
          <a:lstStyle/>
          <a:p>
            <a:r>
              <a:rPr lang="en-GB" dirty="0"/>
              <a:t>Tracking your application</a:t>
            </a:r>
          </a:p>
        </p:txBody>
      </p:sp>
      <p:sp>
        <p:nvSpPr>
          <p:cNvPr id="6" name="Text Placeholder 5">
            <a:extLst>
              <a:ext uri="{FF2B5EF4-FFF2-40B4-BE49-F238E27FC236}">
                <a16:creationId xmlns:a16="http://schemas.microsoft.com/office/drawing/2014/main" id="{ED8F4AC1-5696-FC11-9791-53DC079478DF}"/>
              </a:ext>
            </a:extLst>
          </p:cNvPr>
          <p:cNvSpPr>
            <a:spLocks noGrp="1"/>
          </p:cNvSpPr>
          <p:nvPr>
            <p:ph type="body" sz="quarter" idx="10"/>
          </p:nvPr>
        </p:nvSpPr>
        <p:spPr/>
        <p:txBody>
          <a:bodyPr/>
          <a:lstStyle/>
          <a:p>
            <a:r>
              <a:rPr lang="en-GB" dirty="0"/>
              <a:t>Public </a:t>
            </a:r>
          </a:p>
        </p:txBody>
      </p:sp>
      <p:sp>
        <p:nvSpPr>
          <p:cNvPr id="7" name="TextBox 6">
            <a:extLst>
              <a:ext uri="{FF2B5EF4-FFF2-40B4-BE49-F238E27FC236}">
                <a16:creationId xmlns:a16="http://schemas.microsoft.com/office/drawing/2014/main" id="{6FD33D52-5A1E-44B6-AF45-7CD5FAD021A0}"/>
              </a:ext>
            </a:extLst>
          </p:cNvPr>
          <p:cNvSpPr txBox="1"/>
          <p:nvPr/>
        </p:nvSpPr>
        <p:spPr>
          <a:xfrm>
            <a:off x="1545605" y="4060019"/>
            <a:ext cx="30468711" cy="967829"/>
          </a:xfrm>
          <a:prstGeom prst="rect">
            <a:avLst/>
          </a:prstGeom>
          <a:noFill/>
        </p:spPr>
        <p:txBody>
          <a:bodyPr wrap="square" rtlCol="0">
            <a:spAutoFit/>
          </a:bodyPr>
          <a:lstStyle/>
          <a:p>
            <a:r>
              <a:rPr lang="en-GB" sz="5689" dirty="0">
                <a:latin typeface="Roboto Light "/>
              </a:rPr>
              <a:t>Your status will update as changes happen; go to your application for the details. </a:t>
            </a:r>
          </a:p>
        </p:txBody>
      </p:sp>
      <p:pic>
        <p:nvPicPr>
          <p:cNvPr id="8" name="Picture 7">
            <a:extLst>
              <a:ext uri="{FF2B5EF4-FFF2-40B4-BE49-F238E27FC236}">
                <a16:creationId xmlns:a16="http://schemas.microsoft.com/office/drawing/2014/main" id="{17F77E91-ADCC-FCBC-0EC2-1444956A28E2}"/>
              </a:ext>
            </a:extLst>
          </p:cNvPr>
          <p:cNvPicPr>
            <a:picLocks noChangeAspect="1"/>
          </p:cNvPicPr>
          <p:nvPr/>
        </p:nvPicPr>
        <p:blipFill>
          <a:blip r:embed="rId2"/>
          <a:stretch>
            <a:fillRect/>
          </a:stretch>
        </p:blipFill>
        <p:spPr>
          <a:xfrm>
            <a:off x="1249364" y="12256514"/>
            <a:ext cx="16508661" cy="2512594"/>
          </a:xfrm>
          <a:prstGeom prst="rect">
            <a:avLst/>
          </a:prstGeom>
        </p:spPr>
      </p:pic>
      <p:pic>
        <p:nvPicPr>
          <p:cNvPr id="10" name="Picture 9">
            <a:extLst>
              <a:ext uri="{FF2B5EF4-FFF2-40B4-BE49-F238E27FC236}">
                <a16:creationId xmlns:a16="http://schemas.microsoft.com/office/drawing/2014/main" id="{9543244F-970B-B646-7189-65B98C61EC5C}"/>
              </a:ext>
            </a:extLst>
          </p:cNvPr>
          <p:cNvPicPr>
            <a:picLocks noChangeAspect="1"/>
          </p:cNvPicPr>
          <p:nvPr/>
        </p:nvPicPr>
        <p:blipFill>
          <a:blip r:embed="rId3"/>
          <a:stretch>
            <a:fillRect/>
          </a:stretch>
        </p:blipFill>
        <p:spPr>
          <a:xfrm>
            <a:off x="1362782" y="15077748"/>
            <a:ext cx="15505988" cy="2736352"/>
          </a:xfrm>
          <a:prstGeom prst="rect">
            <a:avLst/>
          </a:prstGeom>
        </p:spPr>
      </p:pic>
      <p:pic>
        <p:nvPicPr>
          <p:cNvPr id="14" name="Picture 13">
            <a:extLst>
              <a:ext uri="{FF2B5EF4-FFF2-40B4-BE49-F238E27FC236}">
                <a16:creationId xmlns:a16="http://schemas.microsoft.com/office/drawing/2014/main" id="{DE9A2615-0153-C84B-2729-A7E135AEFA83}"/>
              </a:ext>
            </a:extLst>
          </p:cNvPr>
          <p:cNvPicPr>
            <a:picLocks noChangeAspect="1"/>
          </p:cNvPicPr>
          <p:nvPr/>
        </p:nvPicPr>
        <p:blipFill>
          <a:blip r:embed="rId4"/>
          <a:stretch>
            <a:fillRect/>
          </a:stretch>
        </p:blipFill>
        <p:spPr>
          <a:xfrm>
            <a:off x="1393586" y="6335859"/>
            <a:ext cx="16364437" cy="2534812"/>
          </a:xfrm>
          <a:prstGeom prst="rect">
            <a:avLst/>
          </a:prstGeom>
        </p:spPr>
      </p:pic>
      <p:pic>
        <p:nvPicPr>
          <p:cNvPr id="9" name="Picture 8">
            <a:extLst>
              <a:ext uri="{FF2B5EF4-FFF2-40B4-BE49-F238E27FC236}">
                <a16:creationId xmlns:a16="http://schemas.microsoft.com/office/drawing/2014/main" id="{E490D710-964C-12A8-7B79-35880E0509DA}"/>
              </a:ext>
            </a:extLst>
          </p:cNvPr>
          <p:cNvPicPr>
            <a:picLocks noChangeAspect="1"/>
          </p:cNvPicPr>
          <p:nvPr/>
        </p:nvPicPr>
        <p:blipFill>
          <a:blip r:embed="rId5"/>
          <a:stretch>
            <a:fillRect/>
          </a:stretch>
        </p:blipFill>
        <p:spPr>
          <a:xfrm>
            <a:off x="1249364" y="9061544"/>
            <a:ext cx="12966076" cy="2750379"/>
          </a:xfrm>
          <a:prstGeom prst="rect">
            <a:avLst/>
          </a:prstGeom>
        </p:spPr>
      </p:pic>
      <p:pic>
        <p:nvPicPr>
          <p:cNvPr id="11" name="Picture 10" descr="A screenshot of a web page&#10;&#10;AI-generated content may be incorrect.">
            <a:extLst>
              <a:ext uri="{FF2B5EF4-FFF2-40B4-BE49-F238E27FC236}">
                <a16:creationId xmlns:a16="http://schemas.microsoft.com/office/drawing/2014/main" id="{7115F68E-4987-113F-27E8-D6DD5D9C9B5D}"/>
              </a:ext>
            </a:extLst>
          </p:cNvPr>
          <p:cNvPicPr>
            <a:picLocks noChangeAspect="1"/>
          </p:cNvPicPr>
          <p:nvPr/>
        </p:nvPicPr>
        <p:blipFill>
          <a:blip r:embed="rId6"/>
          <a:srcRect l="2903" r="3527"/>
          <a:stretch/>
        </p:blipFill>
        <p:spPr>
          <a:xfrm>
            <a:off x="18195883" y="6040244"/>
            <a:ext cx="14316117" cy="11543356"/>
          </a:xfrm>
          <a:prstGeom prst="rect">
            <a:avLst/>
          </a:prstGeom>
          <a:ln w="12700">
            <a:solidFill>
              <a:schemeClr val="bg2">
                <a:lumMod val="90000"/>
              </a:schemeClr>
            </a:solidFill>
          </a:ln>
          <a:effectLst/>
        </p:spPr>
      </p:pic>
    </p:spTree>
    <p:extLst>
      <p:ext uri="{BB962C8B-B14F-4D97-AF65-F5344CB8AC3E}">
        <p14:creationId xmlns:p14="http://schemas.microsoft.com/office/powerpoint/2010/main" val="25745458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6D962-1044-BEA9-D688-886F5345515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11D692-E85C-80EB-5E91-7D0B18879FCF}"/>
              </a:ext>
            </a:extLst>
          </p:cNvPr>
          <p:cNvSpPr>
            <a:spLocks noGrp="1"/>
          </p:cNvSpPr>
          <p:nvPr>
            <p:ph type="title"/>
          </p:nvPr>
        </p:nvSpPr>
        <p:spPr/>
        <p:txBody>
          <a:bodyPr/>
          <a:lstStyle/>
          <a:p>
            <a:r>
              <a:rPr lang="en-GB" dirty="0"/>
              <a:t>Tracking your application</a:t>
            </a:r>
          </a:p>
        </p:txBody>
      </p:sp>
      <p:sp>
        <p:nvSpPr>
          <p:cNvPr id="6" name="Text Placeholder 5">
            <a:extLst>
              <a:ext uri="{FF2B5EF4-FFF2-40B4-BE49-F238E27FC236}">
                <a16:creationId xmlns:a16="http://schemas.microsoft.com/office/drawing/2014/main" id="{142B3A38-61BE-129B-7C22-8ACF3BEB03C0}"/>
              </a:ext>
            </a:extLst>
          </p:cNvPr>
          <p:cNvSpPr>
            <a:spLocks noGrp="1"/>
          </p:cNvSpPr>
          <p:nvPr>
            <p:ph type="body" sz="quarter" idx="10"/>
          </p:nvPr>
        </p:nvSpPr>
        <p:spPr/>
        <p:txBody>
          <a:bodyPr/>
          <a:lstStyle/>
          <a:p>
            <a:r>
              <a:rPr lang="en-GB" dirty="0"/>
              <a:t>Public </a:t>
            </a:r>
          </a:p>
        </p:txBody>
      </p:sp>
      <p:sp>
        <p:nvSpPr>
          <p:cNvPr id="2" name="Content Placeholder 4">
            <a:extLst>
              <a:ext uri="{FF2B5EF4-FFF2-40B4-BE49-F238E27FC236}">
                <a16:creationId xmlns:a16="http://schemas.microsoft.com/office/drawing/2014/main" id="{79FF7F5A-8EE1-5AAC-BF41-9FB2AE865DE0}"/>
              </a:ext>
            </a:extLst>
          </p:cNvPr>
          <p:cNvSpPr txBox="1">
            <a:spLocks/>
          </p:cNvSpPr>
          <p:nvPr/>
        </p:nvSpPr>
        <p:spPr>
          <a:xfrm>
            <a:off x="1893148" y="4350763"/>
            <a:ext cx="12405319" cy="12583740"/>
          </a:xfrm>
          <a:prstGeom prst="rect">
            <a:avLst/>
          </a:prstGeom>
          <a:ln>
            <a:noFill/>
          </a:ln>
        </p:spPr>
        <p:txBody>
          <a:bodyPr vert="horz" lIns="0" tIns="0" rIns="0" bIns="0" rtlCol="0">
            <a:normAutofit fontScale="55000" lnSpcReduction="2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defTabSz="2438430">
              <a:lnSpc>
                <a:spcPct val="120000"/>
              </a:lnSpc>
              <a:spcBef>
                <a:spcPts val="0"/>
              </a:spcBef>
              <a:buClr>
                <a:srgbClr val="1F2834"/>
              </a:buClr>
              <a:buNone/>
            </a:pPr>
            <a:r>
              <a:rPr lang="en-GB" sz="9245" dirty="0">
                <a:solidFill>
                  <a:srgbClr val="000000"/>
                </a:solidFill>
                <a:latin typeface="Roboto Light "/>
              </a:rPr>
              <a:t>It’s important your contact details are kept up to date throughout your application.</a:t>
            </a:r>
          </a:p>
          <a:p>
            <a:pPr marL="0" indent="0" defTabSz="2438430">
              <a:lnSpc>
                <a:spcPct val="120000"/>
              </a:lnSpc>
              <a:spcBef>
                <a:spcPts val="0"/>
              </a:spcBef>
              <a:buClr>
                <a:srgbClr val="1F2834"/>
              </a:buClr>
              <a:buNone/>
            </a:pPr>
            <a:r>
              <a:rPr lang="en-GB" sz="9245" dirty="0">
                <a:solidFill>
                  <a:srgbClr val="000000"/>
                </a:solidFill>
                <a:latin typeface="Roboto Light "/>
              </a:rPr>
              <a:t> </a:t>
            </a:r>
          </a:p>
          <a:p>
            <a:pPr marL="0" indent="0" defTabSz="2438430">
              <a:lnSpc>
                <a:spcPct val="120000"/>
              </a:lnSpc>
              <a:spcBef>
                <a:spcPts val="0"/>
              </a:spcBef>
              <a:buClr>
                <a:srgbClr val="1F2834"/>
              </a:buClr>
              <a:buNone/>
            </a:pPr>
            <a:r>
              <a:rPr lang="en-GB" sz="9245" dirty="0">
                <a:solidFill>
                  <a:srgbClr val="000000"/>
                </a:solidFill>
                <a:latin typeface="Roboto Light "/>
              </a:rPr>
              <a:t>We </a:t>
            </a:r>
            <a:r>
              <a:rPr lang="en-GB" sz="9245" b="1" dirty="0">
                <a:solidFill>
                  <a:srgbClr val="000000"/>
                </a:solidFill>
                <a:latin typeface="Roboto Light "/>
              </a:rPr>
              <a:t>recommend using a personal email address </a:t>
            </a:r>
            <a:r>
              <a:rPr lang="en-GB" sz="9245" dirty="0">
                <a:solidFill>
                  <a:srgbClr val="000000"/>
                </a:solidFill>
                <a:latin typeface="Roboto Light "/>
              </a:rPr>
              <a:t>as your primary email, rather than a school/college one, so that you have access to it throughout your application journey. </a:t>
            </a:r>
          </a:p>
          <a:p>
            <a:pPr marL="0" indent="0" defTabSz="2438430">
              <a:lnSpc>
                <a:spcPct val="120000"/>
              </a:lnSpc>
              <a:spcBef>
                <a:spcPts val="0"/>
              </a:spcBef>
              <a:buClr>
                <a:srgbClr val="1F2834"/>
              </a:buClr>
              <a:buNone/>
            </a:pPr>
            <a:endParaRPr lang="en-GB" sz="9245" dirty="0">
              <a:solidFill>
                <a:srgbClr val="000000"/>
              </a:solidFill>
              <a:latin typeface="Roboto Light "/>
            </a:endParaRPr>
          </a:p>
          <a:p>
            <a:pPr marL="0" indent="0" defTabSz="2438430">
              <a:lnSpc>
                <a:spcPct val="120000"/>
              </a:lnSpc>
              <a:spcBef>
                <a:spcPts val="0"/>
              </a:spcBef>
              <a:buClr>
                <a:srgbClr val="1F2834"/>
              </a:buClr>
              <a:buNone/>
            </a:pPr>
            <a:r>
              <a:rPr lang="en-GB" sz="9245" dirty="0">
                <a:solidFill>
                  <a:srgbClr val="000000"/>
                </a:solidFill>
                <a:latin typeface="Roboto Light "/>
              </a:rPr>
              <a:t>To update your email address, go to ‘Edit your account’ from drop-down, where you can change your email. </a:t>
            </a:r>
          </a:p>
          <a:p>
            <a:pPr marL="0" indent="0" defTabSz="2438430">
              <a:lnSpc>
                <a:spcPct val="120000"/>
              </a:lnSpc>
              <a:spcBef>
                <a:spcPts val="0"/>
              </a:spcBef>
              <a:buClr>
                <a:srgbClr val="1F2834"/>
              </a:buClr>
              <a:buNone/>
            </a:pPr>
            <a:endParaRPr lang="en-GB" sz="9245" dirty="0">
              <a:solidFill>
                <a:srgbClr val="000000"/>
              </a:solidFill>
              <a:latin typeface="Roboto Light "/>
            </a:endParaRPr>
          </a:p>
          <a:p>
            <a:pPr marL="0" indent="0" defTabSz="2438430">
              <a:lnSpc>
                <a:spcPct val="120000"/>
              </a:lnSpc>
              <a:spcBef>
                <a:spcPts val="0"/>
              </a:spcBef>
              <a:buClr>
                <a:srgbClr val="1F2834"/>
              </a:buClr>
              <a:buNone/>
            </a:pPr>
            <a:r>
              <a:rPr lang="en-GB" sz="8889" dirty="0">
                <a:solidFill>
                  <a:srgbClr val="000000"/>
                </a:solidFill>
                <a:latin typeface="Roboto Light "/>
              </a:rPr>
              <a:t>Contact UCAS if you have any problems changing this.</a:t>
            </a:r>
          </a:p>
        </p:txBody>
      </p:sp>
      <p:pic>
        <p:nvPicPr>
          <p:cNvPr id="1026" name="Picture 9">
            <a:extLst>
              <a:ext uri="{FF2B5EF4-FFF2-40B4-BE49-F238E27FC236}">
                <a16:creationId xmlns:a16="http://schemas.microsoft.com/office/drawing/2014/main" id="{7662121D-9F7D-6D0C-FFC7-20C8BCE5E80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857158" y="8204604"/>
            <a:ext cx="13259964" cy="8520661"/>
          </a:xfrm>
          <a:prstGeom prst="rect">
            <a:avLst/>
          </a:prstGeom>
          <a:ln w="12700">
            <a:solidFill>
              <a:schemeClr val="bg2">
                <a:lumMod val="90000"/>
              </a:schemeClr>
            </a:solidFill>
          </a:ln>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2BD1CC2-F56C-554F-9A23-69583E00C3D0}"/>
              </a:ext>
            </a:extLst>
          </p:cNvPr>
          <p:cNvPicPr/>
          <p:nvPr/>
        </p:nvPicPr>
        <p:blipFill>
          <a:blip r:embed="rId3"/>
          <a:stretch>
            <a:fillRect/>
          </a:stretch>
        </p:blipFill>
        <p:spPr>
          <a:xfrm>
            <a:off x="14744301" y="4009363"/>
            <a:ext cx="6938468" cy="9303854"/>
          </a:xfrm>
          <a:prstGeom prst="rect">
            <a:avLst/>
          </a:prstGeom>
          <a:ln w="12700">
            <a:solidFill>
              <a:schemeClr val="bg2">
                <a:lumMod val="90000"/>
              </a:schemeClr>
            </a:solidFill>
          </a:ln>
          <a:effectLst/>
        </p:spPr>
      </p:pic>
    </p:spTree>
    <p:extLst>
      <p:ext uri="{BB962C8B-B14F-4D97-AF65-F5344CB8AC3E}">
        <p14:creationId xmlns:p14="http://schemas.microsoft.com/office/powerpoint/2010/main" val="20358631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97E9A-96AF-A5A0-E830-6A02A853E79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E4EAE33-7EC1-E1B9-0CB9-F36DA1B5EF8F}"/>
              </a:ext>
            </a:extLst>
          </p:cNvPr>
          <p:cNvSpPr>
            <a:spLocks noGrp="1"/>
          </p:cNvSpPr>
          <p:nvPr>
            <p:ph type="title"/>
          </p:nvPr>
        </p:nvSpPr>
        <p:spPr/>
        <p:txBody>
          <a:bodyPr/>
          <a:lstStyle/>
          <a:p>
            <a:r>
              <a:rPr lang="en-GB" dirty="0"/>
              <a:t>Tracking your application</a:t>
            </a:r>
          </a:p>
        </p:txBody>
      </p:sp>
      <p:sp>
        <p:nvSpPr>
          <p:cNvPr id="6" name="Text Placeholder 5">
            <a:extLst>
              <a:ext uri="{FF2B5EF4-FFF2-40B4-BE49-F238E27FC236}">
                <a16:creationId xmlns:a16="http://schemas.microsoft.com/office/drawing/2014/main" id="{CADE4CDF-CCCB-D315-2D8D-C3E875705232}"/>
              </a:ext>
            </a:extLst>
          </p:cNvPr>
          <p:cNvSpPr>
            <a:spLocks noGrp="1"/>
          </p:cNvSpPr>
          <p:nvPr>
            <p:ph type="body" sz="quarter" idx="10"/>
          </p:nvPr>
        </p:nvSpPr>
        <p:spPr/>
        <p:txBody>
          <a:bodyPr/>
          <a:lstStyle/>
          <a:p>
            <a:r>
              <a:rPr lang="en-GB" dirty="0"/>
              <a:t>Public </a:t>
            </a:r>
          </a:p>
        </p:txBody>
      </p:sp>
      <p:sp>
        <p:nvSpPr>
          <p:cNvPr id="2" name="Content Placeholder 5">
            <a:extLst>
              <a:ext uri="{FF2B5EF4-FFF2-40B4-BE49-F238E27FC236}">
                <a16:creationId xmlns:a16="http://schemas.microsoft.com/office/drawing/2014/main" id="{DE9C71E0-6AFE-4899-B065-DE2DBCD2AD3E}"/>
              </a:ext>
            </a:extLst>
          </p:cNvPr>
          <p:cNvSpPr txBox="1">
            <a:spLocks/>
          </p:cNvSpPr>
          <p:nvPr/>
        </p:nvSpPr>
        <p:spPr>
          <a:xfrm>
            <a:off x="2797745" y="5501341"/>
            <a:ext cx="9449838" cy="5796843"/>
          </a:xfrm>
          <a:prstGeom prst="rect">
            <a:avLst/>
          </a:prstGeom>
        </p:spPr>
        <p:txBody>
          <a:bodyPr vert="horz" lIns="0" tIns="0" rIns="0" bIns="0" rtlCol="0" anchor="t">
            <a:noAutofit/>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Font typeface="Arial" panose="020B0604020202020204" pitchFamily="34" charset="0"/>
              <a:buNone/>
            </a:pPr>
            <a:r>
              <a:rPr lang="en-GB" sz="5689" dirty="0">
                <a:latin typeface="Roboto Light "/>
                <a:ea typeface="Roboto Light"/>
                <a:cs typeface="Roboto Light"/>
              </a:rPr>
              <a:t>You’ll be taken to your application status, which displays the key information relevant to your application.</a:t>
            </a:r>
            <a:endParaRPr lang="en-GB" sz="3556" dirty="0">
              <a:latin typeface="Roboto Light "/>
              <a:ea typeface="Roboto Light"/>
              <a:cs typeface="Roboto Light"/>
            </a:endParaRPr>
          </a:p>
          <a:p>
            <a:pPr marL="0" indent="0">
              <a:buFont typeface="Arial" panose="020B0604020202020204" pitchFamily="34" charset="0"/>
              <a:buNone/>
            </a:pPr>
            <a:r>
              <a:rPr lang="en-GB" sz="5689" dirty="0">
                <a:latin typeface="Roboto Light "/>
                <a:ea typeface="Roboto Light"/>
                <a:cs typeface="Roboto Light"/>
              </a:rPr>
              <a:t>It will update to reflect your status and clearly state any actions you need to take, particularly when you will need to </a:t>
            </a:r>
            <a:r>
              <a:rPr lang="en-GB" sz="5689" b="1" dirty="0">
                <a:latin typeface="Roboto Light "/>
                <a:ea typeface="Roboto Light"/>
                <a:cs typeface="Roboto Light"/>
              </a:rPr>
              <a:t>reply to any offers</a:t>
            </a:r>
            <a:r>
              <a:rPr lang="en-GB" sz="5689" dirty="0">
                <a:latin typeface="Roboto Light "/>
                <a:ea typeface="Roboto Light"/>
                <a:cs typeface="Roboto Light"/>
              </a:rPr>
              <a:t>.</a:t>
            </a:r>
          </a:p>
          <a:p>
            <a:pPr marL="0" indent="0">
              <a:buFont typeface="Arial" panose="020B0604020202020204" pitchFamily="34" charset="0"/>
              <a:buNone/>
            </a:pPr>
            <a:r>
              <a:rPr lang="en-GB" sz="5689" b="1" dirty="0">
                <a:latin typeface="Roboto Light "/>
                <a:ea typeface="Roboto Light"/>
                <a:cs typeface="Roboto Light"/>
              </a:rPr>
              <a:t>All deadlines are in UK time – make sure you keep this in mind and don't miss any.</a:t>
            </a:r>
            <a:endParaRPr lang="en-GB" sz="5689" b="1" dirty="0">
              <a:latin typeface="Roboto Light "/>
            </a:endParaRPr>
          </a:p>
        </p:txBody>
      </p:sp>
      <p:pic>
        <p:nvPicPr>
          <p:cNvPr id="20" name="Picture 19" descr="A screenshot of a computer&#10;&#10;AI-generated content may be incorrect.">
            <a:extLst>
              <a:ext uri="{FF2B5EF4-FFF2-40B4-BE49-F238E27FC236}">
                <a16:creationId xmlns:a16="http://schemas.microsoft.com/office/drawing/2014/main" id="{F5E2881B-1F53-C683-A63C-EAA5747D5EC6}"/>
              </a:ext>
            </a:extLst>
          </p:cNvPr>
          <p:cNvPicPr>
            <a:picLocks noChangeAspect="1"/>
          </p:cNvPicPr>
          <p:nvPr/>
        </p:nvPicPr>
        <p:blipFill>
          <a:blip r:embed="rId3"/>
          <a:stretch>
            <a:fillRect/>
          </a:stretch>
        </p:blipFill>
        <p:spPr>
          <a:xfrm>
            <a:off x="14274853" y="4270779"/>
            <a:ext cx="16696036" cy="6371854"/>
          </a:xfrm>
          <a:prstGeom prst="rect">
            <a:avLst/>
          </a:prstGeom>
        </p:spPr>
      </p:pic>
      <p:grpSp>
        <p:nvGrpSpPr>
          <p:cNvPr id="3" name="Group 2">
            <a:extLst>
              <a:ext uri="{FF2B5EF4-FFF2-40B4-BE49-F238E27FC236}">
                <a16:creationId xmlns:a16="http://schemas.microsoft.com/office/drawing/2014/main" id="{45CA2A92-0F4C-A330-0FA7-462290641B40}"/>
              </a:ext>
            </a:extLst>
          </p:cNvPr>
          <p:cNvGrpSpPr/>
          <p:nvPr/>
        </p:nvGrpSpPr>
        <p:grpSpPr>
          <a:xfrm>
            <a:off x="14274855" y="11298184"/>
            <a:ext cx="16771388" cy="4537298"/>
            <a:chOff x="14274855" y="11298184"/>
            <a:chExt cx="16771388" cy="4537298"/>
          </a:xfrm>
        </p:grpSpPr>
        <p:pic>
          <p:nvPicPr>
            <p:cNvPr id="22" name="Picture 21" descr="A screen shot of a computer&#10;&#10;AI-generated content may be incorrect.">
              <a:extLst>
                <a:ext uri="{FF2B5EF4-FFF2-40B4-BE49-F238E27FC236}">
                  <a16:creationId xmlns:a16="http://schemas.microsoft.com/office/drawing/2014/main" id="{A000FD0C-034A-89FC-A65A-CD1A6BE5AC85}"/>
                </a:ext>
              </a:extLst>
            </p:cNvPr>
            <p:cNvPicPr>
              <a:picLocks noGrp="1" noRot="1" noChangeAspect="1" noMove="1" noResize="1" noEditPoints="1" noAdjustHandles="1" noChangeArrowheads="1" noChangeShapeType="1" noCrop="1"/>
            </p:cNvPicPr>
            <p:nvPr/>
          </p:nvPicPr>
          <p:blipFill>
            <a:blip r:embed="rId4"/>
            <a:srcRect t="34825"/>
            <a:stretch/>
          </p:blipFill>
          <p:spPr>
            <a:xfrm>
              <a:off x="14274855" y="11298184"/>
              <a:ext cx="16771388" cy="4537298"/>
            </a:xfrm>
            <a:prstGeom prst="rect">
              <a:avLst/>
            </a:prstGeom>
          </p:spPr>
        </p:pic>
        <p:sp>
          <p:nvSpPr>
            <p:cNvPr id="24" name="Rectangle 23">
              <a:extLst>
                <a:ext uri="{FF2B5EF4-FFF2-40B4-BE49-F238E27FC236}">
                  <a16:creationId xmlns:a16="http://schemas.microsoft.com/office/drawing/2014/main" id="{0FA50797-FEC1-0CA4-A6F8-3CCF2C86E580}"/>
                </a:ext>
              </a:extLst>
            </p:cNvPr>
            <p:cNvSpPr/>
            <p:nvPr/>
          </p:nvSpPr>
          <p:spPr>
            <a:xfrm>
              <a:off x="23982951" y="12236547"/>
              <a:ext cx="4106777" cy="1925052"/>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a:p>
          </p:txBody>
        </p:sp>
      </p:grpSp>
    </p:spTree>
    <p:extLst>
      <p:ext uri="{BB962C8B-B14F-4D97-AF65-F5344CB8AC3E}">
        <p14:creationId xmlns:p14="http://schemas.microsoft.com/office/powerpoint/2010/main" val="21790654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0A578-FBCE-8106-00C9-5991B887747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CEA0F4-D089-5A21-C7B4-0F5C853F0244}"/>
              </a:ext>
            </a:extLst>
          </p:cNvPr>
          <p:cNvSpPr>
            <a:spLocks noGrp="1"/>
          </p:cNvSpPr>
          <p:nvPr>
            <p:ph type="title"/>
          </p:nvPr>
        </p:nvSpPr>
        <p:spPr/>
        <p:txBody>
          <a:bodyPr/>
          <a:lstStyle/>
          <a:p>
            <a:r>
              <a:rPr lang="en-GB" dirty="0"/>
              <a:t>your updates</a:t>
            </a:r>
          </a:p>
        </p:txBody>
      </p:sp>
      <p:sp>
        <p:nvSpPr>
          <p:cNvPr id="6" name="Text Placeholder 5">
            <a:extLst>
              <a:ext uri="{FF2B5EF4-FFF2-40B4-BE49-F238E27FC236}">
                <a16:creationId xmlns:a16="http://schemas.microsoft.com/office/drawing/2014/main" id="{702B5E9C-75AB-151D-EB60-6988DAAB1E01}"/>
              </a:ext>
            </a:extLst>
          </p:cNvPr>
          <p:cNvSpPr>
            <a:spLocks noGrp="1"/>
          </p:cNvSpPr>
          <p:nvPr>
            <p:ph type="body" sz="quarter" idx="10"/>
          </p:nvPr>
        </p:nvSpPr>
        <p:spPr/>
        <p:txBody>
          <a:bodyPr/>
          <a:lstStyle/>
          <a:p>
            <a:r>
              <a:rPr lang="en-GB" dirty="0"/>
              <a:t>Public </a:t>
            </a:r>
          </a:p>
        </p:txBody>
      </p:sp>
      <p:sp>
        <p:nvSpPr>
          <p:cNvPr id="3" name="Content Placeholder 2">
            <a:extLst>
              <a:ext uri="{FF2B5EF4-FFF2-40B4-BE49-F238E27FC236}">
                <a16:creationId xmlns:a16="http://schemas.microsoft.com/office/drawing/2014/main" id="{DBAAEB00-437C-41B3-9B53-2095619986B4}"/>
              </a:ext>
            </a:extLst>
          </p:cNvPr>
          <p:cNvSpPr txBox="1">
            <a:spLocks/>
          </p:cNvSpPr>
          <p:nvPr/>
        </p:nvSpPr>
        <p:spPr>
          <a:xfrm>
            <a:off x="1961238" y="4607699"/>
            <a:ext cx="12304960" cy="12005732"/>
          </a:xfrm>
          <a:prstGeom prst="rect">
            <a:avLst/>
          </a:prstGeom>
        </p:spPr>
        <p:txBody>
          <a:bodyPr vert="horz" lIns="91440" tIns="45720" rIns="91440" bIns="45720" rtlCol="0">
            <a:noAutofit/>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a:buClr>
                <a:srgbClr val="0070C0"/>
              </a:buClr>
            </a:pPr>
            <a:r>
              <a:rPr lang="en-GB" sz="4978" b="1" dirty="0">
                <a:solidFill>
                  <a:schemeClr val="tx1"/>
                </a:solidFill>
                <a:latin typeface="Roboto Light "/>
              </a:rPr>
              <a:t>Latest updates </a:t>
            </a:r>
            <a:r>
              <a:rPr lang="en-GB" sz="4978" dirty="0">
                <a:solidFill>
                  <a:schemeClr val="tx1"/>
                </a:solidFill>
                <a:latin typeface="Roboto Light "/>
              </a:rPr>
              <a:t>– displays offer and decision notifications, click view all updates for full history.</a:t>
            </a:r>
          </a:p>
          <a:p>
            <a:pPr>
              <a:buClr>
                <a:srgbClr val="0070C0"/>
              </a:buClr>
            </a:pPr>
            <a:r>
              <a:rPr lang="en-GB" sz="4978" b="1" dirty="0">
                <a:solidFill>
                  <a:schemeClr val="tx1"/>
                </a:solidFill>
                <a:latin typeface="Roboto Light "/>
              </a:rPr>
              <a:t>Student bank account info </a:t>
            </a:r>
            <a:r>
              <a:rPr lang="en-GB" sz="4978" dirty="0">
                <a:solidFill>
                  <a:schemeClr val="tx1"/>
                </a:solidFill>
                <a:latin typeface="Roboto Light "/>
              </a:rPr>
              <a:t>– you’ll need this to open a student bank account (when eligible).</a:t>
            </a:r>
          </a:p>
          <a:p>
            <a:pPr>
              <a:buClr>
                <a:srgbClr val="0070C0"/>
              </a:buClr>
            </a:pPr>
            <a:r>
              <a:rPr lang="en-GB" sz="4978" b="1" dirty="0">
                <a:solidFill>
                  <a:schemeClr val="tx1"/>
                </a:solidFill>
                <a:latin typeface="Roboto Light "/>
              </a:rPr>
              <a:t>View all correspondence </a:t>
            </a:r>
            <a:r>
              <a:rPr lang="en-GB" sz="4978" dirty="0">
                <a:solidFill>
                  <a:schemeClr val="tx1"/>
                </a:solidFill>
                <a:latin typeface="Roboto Light "/>
              </a:rPr>
              <a:t>– all correspondence is grouped by choice. </a:t>
            </a:r>
          </a:p>
          <a:p>
            <a:pPr>
              <a:buClr>
                <a:srgbClr val="0070C0"/>
              </a:buClr>
            </a:pPr>
            <a:r>
              <a:rPr lang="en-GB" sz="4978" b="1" dirty="0">
                <a:solidFill>
                  <a:schemeClr val="tx1"/>
                </a:solidFill>
                <a:latin typeface="Roboto Light "/>
              </a:rPr>
              <a:t>Centre link permission </a:t>
            </a:r>
            <a:r>
              <a:rPr lang="en-GB" sz="4978" dirty="0">
                <a:solidFill>
                  <a:schemeClr val="tx1"/>
                </a:solidFill>
                <a:latin typeface="Roboto Light "/>
              </a:rPr>
              <a:t>– if you are linked to a centre this enables you to update your sharing preference. Remember if you don’t share with your centre then they will be unable to help support you with your application.  </a:t>
            </a:r>
          </a:p>
        </p:txBody>
      </p:sp>
      <p:grpSp>
        <p:nvGrpSpPr>
          <p:cNvPr id="24" name="Group 23">
            <a:extLst>
              <a:ext uri="{FF2B5EF4-FFF2-40B4-BE49-F238E27FC236}">
                <a16:creationId xmlns:a16="http://schemas.microsoft.com/office/drawing/2014/main" id="{BAEC4C57-FE72-4E71-A4C7-41574E513580}"/>
              </a:ext>
            </a:extLst>
          </p:cNvPr>
          <p:cNvGrpSpPr/>
          <p:nvPr/>
        </p:nvGrpSpPr>
        <p:grpSpPr>
          <a:xfrm>
            <a:off x="15028173" y="1562735"/>
            <a:ext cx="15462249" cy="3641216"/>
            <a:chOff x="2866166" y="768109"/>
            <a:chExt cx="5894700" cy="1321948"/>
          </a:xfrm>
        </p:grpSpPr>
        <p:pic>
          <p:nvPicPr>
            <p:cNvPr id="11" name="Picture 10" descr="Graphical user interface, application&#10;&#10;Description automatically generated">
              <a:extLst>
                <a:ext uri="{FF2B5EF4-FFF2-40B4-BE49-F238E27FC236}">
                  <a16:creationId xmlns:a16="http://schemas.microsoft.com/office/drawing/2014/main" id="{598F8062-C65E-4126-A03D-887A19B1C746}"/>
                </a:ext>
              </a:extLst>
            </p:cNvPr>
            <p:cNvPicPr>
              <a:picLocks noChangeAspect="1"/>
            </p:cNvPicPr>
            <p:nvPr/>
          </p:nvPicPr>
          <p:blipFill rotWithShape="1">
            <a:blip r:embed="rId2"/>
            <a:srcRect l="1327" t="9070" r="1770" b="16988"/>
            <a:stretch/>
          </p:blipFill>
          <p:spPr>
            <a:xfrm>
              <a:off x="2866166" y="768109"/>
              <a:ext cx="5894700" cy="1314894"/>
            </a:xfrm>
            <a:prstGeom prst="rect">
              <a:avLst/>
            </a:prstGeom>
            <a:ln w="12700">
              <a:solidFill>
                <a:schemeClr val="bg2">
                  <a:lumMod val="90000"/>
                </a:schemeClr>
              </a:solidFill>
            </a:ln>
            <a:effectLst/>
          </p:spPr>
        </p:pic>
        <p:sp>
          <p:nvSpPr>
            <p:cNvPr id="19" name="Rectangle 18">
              <a:extLst>
                <a:ext uri="{FF2B5EF4-FFF2-40B4-BE49-F238E27FC236}">
                  <a16:creationId xmlns:a16="http://schemas.microsoft.com/office/drawing/2014/main" id="{EBB25B0A-71AE-44E5-8145-E0907B6AC2BB}"/>
                </a:ext>
              </a:extLst>
            </p:cNvPr>
            <p:cNvSpPr/>
            <p:nvPr/>
          </p:nvSpPr>
          <p:spPr>
            <a:xfrm>
              <a:off x="4955177" y="1071154"/>
              <a:ext cx="1550126" cy="1018903"/>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067" dirty="0"/>
            </a:p>
          </p:txBody>
        </p:sp>
      </p:grpSp>
      <p:pic>
        <p:nvPicPr>
          <p:cNvPr id="2" name="Picture 1" descr="A screenshot of a computer&#10;&#10;AI-generated content may be incorrect.">
            <a:extLst>
              <a:ext uri="{FF2B5EF4-FFF2-40B4-BE49-F238E27FC236}">
                <a16:creationId xmlns:a16="http://schemas.microsoft.com/office/drawing/2014/main" id="{2604D443-ED82-70C2-7B9C-CDB692243DBD}"/>
              </a:ext>
            </a:extLst>
          </p:cNvPr>
          <p:cNvPicPr>
            <a:picLocks noChangeAspect="1"/>
          </p:cNvPicPr>
          <p:nvPr/>
        </p:nvPicPr>
        <p:blipFill>
          <a:blip r:embed="rId3"/>
          <a:stretch>
            <a:fillRect/>
          </a:stretch>
        </p:blipFill>
        <p:spPr>
          <a:xfrm>
            <a:off x="14790186" y="5950961"/>
            <a:ext cx="15938222" cy="11546464"/>
          </a:xfrm>
          <a:prstGeom prst="rect">
            <a:avLst/>
          </a:prstGeom>
          <a:ln w="12700">
            <a:solidFill>
              <a:schemeClr val="bg2">
                <a:lumMod val="90000"/>
              </a:schemeClr>
            </a:solidFill>
          </a:ln>
          <a:effectLst/>
        </p:spPr>
      </p:pic>
    </p:spTree>
    <p:extLst>
      <p:ext uri="{BB962C8B-B14F-4D97-AF65-F5344CB8AC3E}">
        <p14:creationId xmlns:p14="http://schemas.microsoft.com/office/powerpoint/2010/main" val="22240767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8B3B5-1579-16DA-F1D0-F78AE1BF0E2A}"/>
            </a:ext>
          </a:extLst>
        </p:cNvPr>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C99B6D11-676D-1F49-EA8D-02AC3A7DD6A0}"/>
              </a:ext>
            </a:extLst>
          </p:cNvPr>
          <p:cNvPicPr>
            <a:picLocks noChangeAspect="1"/>
          </p:cNvPicPr>
          <p:nvPr/>
        </p:nvPicPr>
        <p:blipFill rotWithShape="1">
          <a:blip r:embed="rId3"/>
          <a:srcRect r="21955"/>
          <a:stretch/>
        </p:blipFill>
        <p:spPr>
          <a:xfrm>
            <a:off x="18254015" y="0"/>
            <a:ext cx="13235330" cy="16407442"/>
          </a:xfrm>
          <a:prstGeom prst="rect">
            <a:avLst/>
          </a:prstGeom>
          <a:noFill/>
        </p:spPr>
      </p:pic>
      <p:sp>
        <p:nvSpPr>
          <p:cNvPr id="5" name="Title 4">
            <a:extLst>
              <a:ext uri="{FF2B5EF4-FFF2-40B4-BE49-F238E27FC236}">
                <a16:creationId xmlns:a16="http://schemas.microsoft.com/office/drawing/2014/main" id="{86922B30-1C4F-B101-F9A1-AC24F6BF7028}"/>
              </a:ext>
            </a:extLst>
          </p:cNvPr>
          <p:cNvSpPr>
            <a:spLocks noGrp="1"/>
          </p:cNvSpPr>
          <p:nvPr>
            <p:ph type="title"/>
          </p:nvPr>
        </p:nvSpPr>
        <p:spPr>
          <a:xfrm>
            <a:off x="1275561" y="-56979"/>
            <a:ext cx="15250479" cy="3875077"/>
          </a:xfrm>
        </p:spPr>
        <p:txBody>
          <a:bodyPr vert="horz" wrap="square" lIns="0" tIns="108000" rIns="0" bIns="108000" rtlCol="0" anchor="b" anchorCtr="0">
            <a:normAutofit/>
          </a:bodyPr>
          <a:lstStyle/>
          <a:p>
            <a:r>
              <a:rPr lang="en-GB" sz="13900" b="1" i="0" kern="1200" dirty="0">
                <a:latin typeface="Apricus Black" pitchFamily="2" charset="0"/>
                <a:ea typeface="+mj-ea"/>
                <a:cs typeface="+mj-cs"/>
              </a:rPr>
              <a:t>Tracking your application</a:t>
            </a:r>
          </a:p>
        </p:txBody>
      </p:sp>
      <p:sp>
        <p:nvSpPr>
          <p:cNvPr id="10" name="TextBox 9">
            <a:extLst>
              <a:ext uri="{FF2B5EF4-FFF2-40B4-BE49-F238E27FC236}">
                <a16:creationId xmlns:a16="http://schemas.microsoft.com/office/drawing/2014/main" id="{FD678934-1260-6DD3-22D3-8A672608C366}"/>
              </a:ext>
            </a:extLst>
          </p:cNvPr>
          <p:cNvSpPr txBox="1"/>
          <p:nvPr/>
        </p:nvSpPr>
        <p:spPr>
          <a:xfrm>
            <a:off x="1815647" y="5176595"/>
            <a:ext cx="14710393" cy="9931435"/>
          </a:xfrm>
          <a:prstGeom prst="rect">
            <a:avLst/>
          </a:prstGeom>
        </p:spPr>
        <p:txBody>
          <a:bodyPr vert="horz" lIns="91440" tIns="45720" rIns="91440" bIns="45720" numCol="1" spcCol="972000" rtlCol="0">
            <a:normAutofit lnSpcReduction="10000"/>
          </a:bodyPr>
          <a:lstStyle/>
          <a:p>
            <a:pPr defTabSz="2438430">
              <a:lnSpc>
                <a:spcPct val="90000"/>
              </a:lnSpc>
              <a:spcBef>
                <a:spcPts val="2667"/>
              </a:spcBef>
              <a:spcAft>
                <a:spcPts val="2133"/>
              </a:spcAft>
              <a:buClr>
                <a:schemeClr val="bg1"/>
              </a:buClr>
            </a:pPr>
            <a:r>
              <a:rPr lang="en-GB" sz="6000" dirty="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rPr>
              <a:t>Your application details are displayed below your choices. </a:t>
            </a:r>
          </a:p>
          <a:p>
            <a:pPr defTabSz="2438430">
              <a:lnSpc>
                <a:spcPct val="90000"/>
              </a:lnSpc>
              <a:spcBef>
                <a:spcPts val="2667"/>
              </a:spcBef>
              <a:spcAft>
                <a:spcPts val="2133"/>
              </a:spcAft>
              <a:buClr>
                <a:schemeClr val="bg1"/>
              </a:buClr>
            </a:pPr>
            <a:endParaRPr lang="en-GB" sz="6000" dirty="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endParaRPr>
          </a:p>
          <a:p>
            <a:pPr defTabSz="2438430">
              <a:lnSpc>
                <a:spcPct val="90000"/>
              </a:lnSpc>
              <a:spcBef>
                <a:spcPts val="2667"/>
              </a:spcBef>
              <a:spcAft>
                <a:spcPts val="2133"/>
              </a:spcAft>
              <a:buClr>
                <a:schemeClr val="bg1"/>
              </a:buClr>
            </a:pPr>
            <a:r>
              <a:rPr lang="en-GB" sz="6000" dirty="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rPr>
              <a:t>All are read-only except for ’Contact’ details. Here you can edit your phone numbers and postal address. </a:t>
            </a:r>
          </a:p>
          <a:p>
            <a:pPr defTabSz="2438430">
              <a:lnSpc>
                <a:spcPct val="90000"/>
              </a:lnSpc>
              <a:spcBef>
                <a:spcPts val="2667"/>
              </a:spcBef>
              <a:spcAft>
                <a:spcPts val="2133"/>
              </a:spcAft>
              <a:buClr>
                <a:schemeClr val="bg1"/>
              </a:buClr>
            </a:pPr>
            <a:endParaRPr lang="en-GB" sz="6000" dirty="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endParaRPr>
          </a:p>
          <a:p>
            <a:pPr defTabSz="2438430">
              <a:lnSpc>
                <a:spcPct val="90000"/>
              </a:lnSpc>
              <a:spcBef>
                <a:spcPts val="2667"/>
              </a:spcBef>
              <a:spcAft>
                <a:spcPts val="2133"/>
              </a:spcAft>
              <a:buClr>
                <a:schemeClr val="bg1"/>
              </a:buClr>
            </a:pPr>
            <a:r>
              <a:rPr lang="en-GB" sz="6000" dirty="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rPr>
              <a:t>It's possible to make some other changes once it’s been sent to UCAS. Check on ucas.com to see what’s possible. </a:t>
            </a:r>
          </a:p>
        </p:txBody>
      </p:sp>
      <p:sp>
        <p:nvSpPr>
          <p:cNvPr id="6" name="Text Placeholder 5">
            <a:extLst>
              <a:ext uri="{FF2B5EF4-FFF2-40B4-BE49-F238E27FC236}">
                <a16:creationId xmlns:a16="http://schemas.microsoft.com/office/drawing/2014/main" id="{F3AF973A-8887-B8EC-31CE-80671D651F43}"/>
              </a:ext>
            </a:extLst>
          </p:cNvPr>
          <p:cNvSpPr>
            <a:spLocks noGrp="1"/>
          </p:cNvSpPr>
          <p:nvPr>
            <p:ph type="body" sz="quarter" idx="10"/>
          </p:nvPr>
        </p:nvSpPr>
        <p:spPr>
          <a:xfrm>
            <a:off x="809625" y="17657763"/>
            <a:ext cx="5542714" cy="498475"/>
          </a:xfrm>
        </p:spPr>
        <p:txBody>
          <a:bodyPr vert="horz" lIns="251999" tIns="72000" rIns="91440" bIns="45720" rtlCol="0" anchor="ctr" anchorCtr="0">
            <a:normAutofit/>
          </a:bodyPr>
          <a:lstStyle/>
          <a:p>
            <a:r>
              <a:rPr lang="en-GB" sz="2600" b="0" i="0" kern="1200">
                <a:latin typeface="Roboto" panose="02000000000000000000" pitchFamily="2" charset="0"/>
                <a:ea typeface="Roboto" panose="02000000000000000000" pitchFamily="2" charset="0"/>
                <a:cs typeface="Roboto" panose="02000000000000000000" pitchFamily="2" charset="0"/>
              </a:rPr>
              <a:t>Public </a:t>
            </a:r>
          </a:p>
        </p:txBody>
      </p:sp>
    </p:spTree>
    <p:extLst>
      <p:ext uri="{BB962C8B-B14F-4D97-AF65-F5344CB8AC3E}">
        <p14:creationId xmlns:p14="http://schemas.microsoft.com/office/powerpoint/2010/main" val="21894692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AFAA5-3A27-5285-7C0B-DD81A920C88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38134B-FD46-FDC3-6090-A8536677CA6E}"/>
              </a:ext>
            </a:extLst>
          </p:cNvPr>
          <p:cNvSpPr>
            <a:spLocks noGrp="1"/>
          </p:cNvSpPr>
          <p:nvPr>
            <p:ph type="title"/>
          </p:nvPr>
        </p:nvSpPr>
        <p:spPr/>
        <p:txBody>
          <a:bodyPr/>
          <a:lstStyle/>
          <a:p>
            <a:r>
              <a:rPr lang="en-GB" dirty="0"/>
              <a:t>Substituting a choice </a:t>
            </a:r>
          </a:p>
        </p:txBody>
      </p:sp>
      <p:sp>
        <p:nvSpPr>
          <p:cNvPr id="6" name="Text Placeholder 5">
            <a:extLst>
              <a:ext uri="{FF2B5EF4-FFF2-40B4-BE49-F238E27FC236}">
                <a16:creationId xmlns:a16="http://schemas.microsoft.com/office/drawing/2014/main" id="{7F53441C-2EC0-7F88-2C06-759B1FD57A79}"/>
              </a:ext>
            </a:extLst>
          </p:cNvPr>
          <p:cNvSpPr>
            <a:spLocks noGrp="1"/>
          </p:cNvSpPr>
          <p:nvPr>
            <p:ph type="body" sz="quarter" idx="10"/>
          </p:nvPr>
        </p:nvSpPr>
        <p:spPr/>
        <p:txBody>
          <a:bodyPr/>
          <a:lstStyle/>
          <a:p>
            <a:r>
              <a:rPr lang="en-GB" dirty="0"/>
              <a:t>Public </a:t>
            </a:r>
          </a:p>
        </p:txBody>
      </p:sp>
      <p:pic>
        <p:nvPicPr>
          <p:cNvPr id="2" name="Picture 1" descr="Graphical user interface, text, application&#10;&#10;Description automatically generated">
            <a:extLst>
              <a:ext uri="{FF2B5EF4-FFF2-40B4-BE49-F238E27FC236}">
                <a16:creationId xmlns:a16="http://schemas.microsoft.com/office/drawing/2014/main" id="{69E34C53-3DEC-2FEF-3B22-EDDC9182E46E}"/>
              </a:ext>
            </a:extLst>
          </p:cNvPr>
          <p:cNvPicPr>
            <a:picLocks/>
          </p:cNvPicPr>
          <p:nvPr/>
        </p:nvPicPr>
        <p:blipFill>
          <a:blip r:embed="rId3"/>
          <a:stretch>
            <a:fillRect/>
          </a:stretch>
        </p:blipFill>
        <p:spPr>
          <a:xfrm>
            <a:off x="1545605" y="4647151"/>
            <a:ext cx="14596533" cy="10370926"/>
          </a:xfrm>
          <a:prstGeom prst="rect">
            <a:avLst/>
          </a:prstGeom>
          <a:ln w="12700">
            <a:solidFill>
              <a:schemeClr val="bg2">
                <a:lumMod val="90000"/>
              </a:schemeClr>
            </a:solidFill>
          </a:ln>
          <a:effectLst/>
        </p:spPr>
      </p:pic>
      <p:sp>
        <p:nvSpPr>
          <p:cNvPr id="7" name="Content Placeholder 2">
            <a:extLst>
              <a:ext uri="{FF2B5EF4-FFF2-40B4-BE49-F238E27FC236}">
                <a16:creationId xmlns:a16="http://schemas.microsoft.com/office/drawing/2014/main" id="{56E8F616-E837-1A5D-E515-1AE6EE13F46F}"/>
              </a:ext>
            </a:extLst>
          </p:cNvPr>
          <p:cNvSpPr txBox="1">
            <a:spLocks/>
          </p:cNvSpPr>
          <p:nvPr/>
        </p:nvSpPr>
        <p:spPr>
          <a:xfrm>
            <a:off x="17417785" y="6548152"/>
            <a:ext cx="13939278" cy="2099733"/>
          </a:xfrm>
          <a:prstGeom prst="rect">
            <a:avLst/>
          </a:prstGeom>
          <a:ln>
            <a:noFill/>
          </a:ln>
        </p:spPr>
        <p:txBody>
          <a:bodyPr vert="horz" lIns="0" tIns="0" rIns="0" bIns="0" rtlCol="0">
            <a:no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5689" dirty="0">
                <a:latin typeface="Roboto Light "/>
              </a:rPr>
              <a:t>You can substitute a choice within 14 days of submitting your UCAS application.</a:t>
            </a:r>
          </a:p>
          <a:p>
            <a:pPr marL="0" indent="0">
              <a:buNone/>
            </a:pPr>
            <a:r>
              <a:rPr lang="en-GB" sz="5689" dirty="0">
                <a:latin typeface="Roboto Light "/>
              </a:rPr>
              <a:t>Select the option from the actions box and fill out the substitution form.</a:t>
            </a:r>
          </a:p>
          <a:p>
            <a:pPr marL="0" indent="0">
              <a:buNone/>
            </a:pPr>
            <a:r>
              <a:rPr lang="en-GB" sz="5689" dirty="0">
                <a:latin typeface="Roboto Light "/>
              </a:rPr>
              <a:t>To change courses at the same university or college, contact them directly first, before you do anything. </a:t>
            </a:r>
          </a:p>
        </p:txBody>
      </p:sp>
    </p:spTree>
    <p:extLst>
      <p:ext uri="{BB962C8B-B14F-4D97-AF65-F5344CB8AC3E}">
        <p14:creationId xmlns:p14="http://schemas.microsoft.com/office/powerpoint/2010/main" val="13888406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 Slate and Magenta">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9C97008C-28F8-144D-A282-9412039DD63C}"/>
    </a:ext>
  </a:extLst>
</a:theme>
</file>

<file path=ppt/theme/theme10.xml><?xml version="1.0" encoding="utf-8"?>
<a:theme xmlns:a="http://schemas.openxmlformats.org/drawingml/2006/main" name="UCAS Slate and Yellow">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A591FEB-5DA8-9846-9D43-CC1C4972B88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CAS Slate and Coral">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FBEA69BA-3563-1045-87DA-50D2703F9647}"/>
    </a:ext>
  </a:extLst>
</a:theme>
</file>

<file path=ppt/theme/theme3.xml><?xml version="1.0" encoding="utf-8"?>
<a:theme xmlns:a="http://schemas.openxmlformats.org/drawingml/2006/main" name="UCAS Slate and Cya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BD6F3D2D-F03E-704A-BD9F-B387E6E172E9}"/>
    </a:ext>
  </a:extLst>
</a:theme>
</file>

<file path=ppt/theme/theme4.xml><?xml version="1.0" encoding="utf-8"?>
<a:theme xmlns:a="http://schemas.openxmlformats.org/drawingml/2006/main" name="UCAS Slate and Gree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5D468C8A-419E-6744-BA1D-3A8BDEA0AB0A}"/>
    </a:ext>
  </a:extLst>
</a:theme>
</file>

<file path=ppt/theme/theme5.xml><?xml version="1.0" encoding="utf-8"?>
<a:theme xmlns:a="http://schemas.openxmlformats.org/drawingml/2006/main" name="UCAS Slate and Lilac">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CA16B464-EC1B-6A42-B804-53A7351EC84A}"/>
    </a:ext>
  </a:extLst>
</a:theme>
</file>

<file path=ppt/theme/theme6.xml><?xml version="1.0" encoding="utf-8"?>
<a:theme xmlns:a="http://schemas.openxmlformats.org/drawingml/2006/main" name="UCAS Slate and Peppermint">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2DAB77C5-00BF-FF46-9ADC-9EC7F7880B2C}"/>
    </a:ext>
  </a:extLst>
</a:theme>
</file>

<file path=ppt/theme/theme7.xml><?xml version="1.0" encoding="utf-8"?>
<a:theme xmlns:a="http://schemas.openxmlformats.org/drawingml/2006/main" name="UCAS Slate and Purpl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1B836671-D14C-6D47-94BF-4C5EEEC5E359}"/>
    </a:ext>
  </a:extLst>
</a:theme>
</file>

<file path=ppt/theme/theme8.xml><?xml version="1.0" encoding="utf-8"?>
<a:theme xmlns:a="http://schemas.openxmlformats.org/drawingml/2006/main" name="UCAS Slate and Turquois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A0026C3-5E76-3A44-9DAF-6D1C87F1D448}"/>
    </a:ext>
  </a:extLst>
</a:theme>
</file>

<file path=ppt/theme/theme9.xml><?xml version="1.0" encoding="utf-8"?>
<a:theme xmlns:a="http://schemas.openxmlformats.org/drawingml/2006/main" name="UCAS Slate and Lim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8D25C9F-F6F2-0240-94CC-75C0FEE92F99}"/>
    </a:ext>
  </a:extLst>
</a:theme>
</file>

<file path=ppt/theme/themeOverride1.xml><?xml version="1.0" encoding="utf-8"?>
<a:themeOverride xmlns:a="http://schemas.openxmlformats.org/drawingml/2006/main">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themeOverride>
</file>

<file path=ppt/theme/themeOverride2.xml><?xml version="1.0" encoding="utf-8"?>
<a:themeOverride xmlns:a="http://schemas.openxmlformats.org/drawingml/2006/main">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themeOverride>
</file>

<file path=ppt/theme/themeOverride3.xml><?xml version="1.0" encoding="utf-8"?>
<a:themeOverride xmlns:a="http://schemas.openxmlformats.org/drawingml/2006/main">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8" ma:contentTypeDescription="Create a new document." ma:contentTypeScope="" ma:versionID="c84c1e43b70d8381f99984a07b46515d">
  <xsd:schema xmlns:xsd="http://www.w3.org/2001/XMLSchema" xmlns:xs="http://www.w3.org/2001/XMLSchema" xmlns:p="http://schemas.microsoft.com/office/2006/metadata/properties" xmlns:ns2="733dae14-92ee-43b7-ae23-1dcf711a5137" xmlns:ns3="55603442-09ec-4cf3-b21f-b1c3f828b53a" xmlns:ns4="7c335a06-be1f-4caa-a72e-ef957d3aaf2f" targetNamespace="http://schemas.microsoft.com/office/2006/metadata/properties" ma:root="true" ma:fieldsID="b60ffa39c32f6af0e346cae8a8d8f313" ns2:_="" ns3:_="" ns4:_="">
    <xsd:import namespace="733dae14-92ee-43b7-ae23-1dcf711a5137"/>
    <xsd:import namespace="55603442-09ec-4cf3-b21f-b1c3f828b53a"/>
    <xsd:import namespace="7c335a06-be1f-4caa-a72e-ef957d3aaf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element ref="ns2:MediaLengthInSeconds" minOccurs="0"/>
                <xsd:element ref="ns4:SharedWithUsers" minOccurs="0"/>
                <xsd:element ref="ns4:SharedWithDetails"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335a06-be1f-4caa-a72e-ef957d3aaf2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10F7CB-CC0B-49F3-8377-EA346CC62189}">
  <ds:schemaRefs>
    <ds:schemaRef ds:uri="http://schemas.microsoft.com/office/infopath/2007/PartnerControls"/>
    <ds:schemaRef ds:uri="http://purl.org/dc/terms/"/>
    <ds:schemaRef ds:uri="http://schemas.microsoft.com/office/2006/documentManagement/types"/>
    <ds:schemaRef ds:uri="http://www.w3.org/XML/1998/namespace"/>
    <ds:schemaRef ds:uri="http://schemas.microsoft.com/office/2006/metadata/properties"/>
    <ds:schemaRef ds:uri="http://purl.org/dc/dcmitype/"/>
    <ds:schemaRef ds:uri="http://purl.org/dc/elements/1.1/"/>
    <ds:schemaRef ds:uri="733dae14-92ee-43b7-ae23-1dcf711a5137"/>
    <ds:schemaRef ds:uri="http://schemas.openxmlformats.org/package/2006/metadata/core-properties"/>
    <ds:schemaRef ds:uri="7c335a06-be1f-4caa-a72e-ef957d3aaf2f"/>
    <ds:schemaRef ds:uri="55603442-09ec-4cf3-b21f-b1c3f828b53a"/>
  </ds:schemaRefs>
</ds:datastoreItem>
</file>

<file path=customXml/itemProps2.xml><?xml version="1.0" encoding="utf-8"?>
<ds:datastoreItem xmlns:ds="http://schemas.openxmlformats.org/officeDocument/2006/customXml" ds:itemID="{B8E3979A-C212-4057-9D86-534B2D8250B6}">
  <ds:schemaRefs>
    <ds:schemaRef ds:uri="http://schemas.microsoft.com/sharepoint/v3/contenttype/forms"/>
  </ds:schemaRefs>
</ds:datastoreItem>
</file>

<file path=customXml/itemProps3.xml><?xml version="1.0" encoding="utf-8"?>
<ds:datastoreItem xmlns:ds="http://schemas.openxmlformats.org/officeDocument/2006/customXml" ds:itemID="{9C4BD6C3-FE6A-4D44-806F-E3D408B776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7c335a06-be1f-4caa-a72e-ef957d3aaf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UCAS Powerpoint Deck</Template>
  <TotalTime>935</TotalTime>
  <Words>7988</Words>
  <Application>Microsoft Office PowerPoint</Application>
  <PresentationFormat>Custom</PresentationFormat>
  <Paragraphs>825</Paragraphs>
  <Slides>112</Slides>
  <Notes>46</Notes>
  <HiddenSlides>0</HiddenSlides>
  <MMClips>0</MMClips>
  <ScaleCrop>false</ScaleCrop>
  <HeadingPairs>
    <vt:vector size="4" baseType="variant">
      <vt:variant>
        <vt:lpstr>Theme</vt:lpstr>
      </vt:variant>
      <vt:variant>
        <vt:i4>10</vt:i4>
      </vt:variant>
      <vt:variant>
        <vt:lpstr>Slide Titles</vt:lpstr>
      </vt:variant>
      <vt:variant>
        <vt:i4>112</vt:i4>
      </vt:variant>
    </vt:vector>
  </HeadingPairs>
  <TitlesOfParts>
    <vt:vector size="122" baseType="lpstr">
      <vt:lpstr>UCAS Slate and Magenta</vt:lpstr>
      <vt:lpstr>UCAS Slate and Coral</vt:lpstr>
      <vt:lpstr>UCAS Slate and Cyan</vt:lpstr>
      <vt:lpstr>UCAS Slate and Green</vt:lpstr>
      <vt:lpstr>UCAS Slate and Lilac</vt:lpstr>
      <vt:lpstr>UCAS Slate and Peppermint</vt:lpstr>
      <vt:lpstr>UCAS Slate and Purple</vt:lpstr>
      <vt:lpstr>UCAS Slate and Turquoise</vt:lpstr>
      <vt:lpstr>UCAS Slate and Lime</vt:lpstr>
      <vt:lpstr>UCAS Slate and Yellow</vt:lpstr>
      <vt:lpstr>Applying through  UCAS </vt:lpstr>
      <vt:lpstr>Using this deck </vt:lpstr>
      <vt:lpstr>Registering for an account</vt:lpstr>
      <vt:lpstr>Registering for an account </vt:lpstr>
      <vt:lpstr>Registering for an account </vt:lpstr>
      <vt:lpstr>Registering for an account</vt:lpstr>
      <vt:lpstr>Registering for an account</vt:lpstr>
      <vt:lpstr>Registering for an account</vt:lpstr>
      <vt:lpstr>Registering for an account</vt:lpstr>
      <vt:lpstr>Registering for an account</vt:lpstr>
      <vt:lpstr>Looking for an apprenticeship</vt:lpstr>
      <vt:lpstr>Smart alerts </vt:lpstr>
      <vt:lpstr>Your email </vt:lpstr>
      <vt:lpstr>Welsh language preferences</vt:lpstr>
      <vt:lpstr>Starting your application </vt:lpstr>
      <vt:lpstr>Starting your application </vt:lpstr>
      <vt:lpstr>PowerPoint Presentation</vt:lpstr>
      <vt:lpstr>Linking to your school, college or centre</vt:lpstr>
      <vt:lpstr>Linking to your school, college or centre</vt:lpstr>
      <vt:lpstr>Linking to your school, college or centre</vt:lpstr>
      <vt:lpstr>Application overview </vt:lpstr>
      <vt:lpstr>Application overview </vt:lpstr>
      <vt:lpstr>Application overview </vt:lpstr>
      <vt:lpstr>Application overview </vt:lpstr>
      <vt:lpstr>Personal details </vt:lpstr>
      <vt:lpstr>Personal details </vt:lpstr>
      <vt:lpstr>Personal details </vt:lpstr>
      <vt:lpstr>Nationality details</vt:lpstr>
      <vt:lpstr>Nationality details  </vt:lpstr>
      <vt:lpstr>Nationality details  </vt:lpstr>
      <vt:lpstr>Nationality details  </vt:lpstr>
      <vt:lpstr>Nationality details  </vt:lpstr>
      <vt:lpstr>Where you live </vt:lpstr>
      <vt:lpstr>Where you live </vt:lpstr>
      <vt:lpstr>Where you live </vt:lpstr>
      <vt:lpstr>Where you live </vt:lpstr>
      <vt:lpstr>Where you live </vt:lpstr>
      <vt:lpstr>Where you live </vt:lpstr>
      <vt:lpstr>Contact details</vt:lpstr>
      <vt:lpstr>CONTACT DETAILS </vt:lpstr>
      <vt:lpstr>CONTACT DETAILS </vt:lpstr>
      <vt:lpstr>Supporting information</vt:lpstr>
      <vt:lpstr>Supporting information </vt:lpstr>
      <vt:lpstr>Finance and funding </vt:lpstr>
      <vt:lpstr>Finance and funding </vt:lpstr>
      <vt:lpstr>Finance and funding</vt:lpstr>
      <vt:lpstr>Diversity and inclusion   </vt:lpstr>
      <vt:lpstr>Diversity and inclusion</vt:lpstr>
      <vt:lpstr>Diversity and inclusion</vt:lpstr>
      <vt:lpstr>Diversity and inclusion</vt:lpstr>
      <vt:lpstr>More about you </vt:lpstr>
      <vt:lpstr>More about you </vt:lpstr>
      <vt:lpstr>More about you </vt:lpstr>
      <vt:lpstr>More about you </vt:lpstr>
      <vt:lpstr>Education  </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Employment </vt:lpstr>
      <vt:lpstr>Employment </vt:lpstr>
      <vt:lpstr>Extra Activities  </vt:lpstr>
      <vt:lpstr>Extra activities </vt:lpstr>
      <vt:lpstr>Extra activities </vt:lpstr>
      <vt:lpstr>Extra activities </vt:lpstr>
      <vt:lpstr>Extra activities </vt:lpstr>
      <vt:lpstr>Personal statement</vt:lpstr>
      <vt:lpstr>Personal statement</vt:lpstr>
      <vt:lpstr>Personal statement</vt:lpstr>
      <vt:lpstr>Adding a choice</vt:lpstr>
      <vt:lpstr>Adding a choice</vt:lpstr>
      <vt:lpstr>Adding a choice</vt:lpstr>
      <vt:lpstr>Adding a choice</vt:lpstr>
      <vt:lpstr>Adding a choice</vt:lpstr>
      <vt:lpstr>Adding a choice</vt:lpstr>
      <vt:lpstr>Submitting the application </vt:lpstr>
      <vt:lpstr>Submitting the application </vt:lpstr>
      <vt:lpstr>Submitting the application </vt:lpstr>
      <vt:lpstr>Submitting the application </vt:lpstr>
      <vt:lpstr>Pay and Submit</vt:lpstr>
      <vt:lpstr>Pay BY CARD </vt:lpstr>
      <vt:lpstr>Free School Meal  Application Fee Waiver</vt:lpstr>
      <vt:lpstr>INVOICE  </vt:lpstr>
      <vt:lpstr>submit </vt:lpstr>
      <vt:lpstr>PowerPoint Presentation</vt:lpstr>
      <vt:lpstr>Tracking your application  </vt:lpstr>
      <vt:lpstr>Tracking your application</vt:lpstr>
      <vt:lpstr>Tracking your application</vt:lpstr>
      <vt:lpstr>Tracking your application</vt:lpstr>
      <vt:lpstr>your updates</vt:lpstr>
      <vt:lpstr>Tracking your application</vt:lpstr>
      <vt:lpstr>Substituting a choice </vt:lpstr>
      <vt:lpstr>Substituting a choice </vt:lpstr>
      <vt:lpstr>Withdraw your choice </vt:lpstr>
      <vt:lpstr>Your offers</vt:lpstr>
      <vt:lpstr>interviews</vt:lpstr>
      <vt:lpstr>Confirm your choices </vt:lpstr>
      <vt:lpstr>Confirm your choices </vt:lpstr>
      <vt:lpstr>Confirm your choices </vt:lpstr>
      <vt:lpstr>Your choices</vt:lpstr>
      <vt:lpstr>PowerPoint Presentation</vt:lpstr>
      <vt:lpstr>withdraw your application</vt:lpstr>
      <vt:lpstr>UCAS Extra  </vt:lpstr>
      <vt:lpstr>Extra </vt:lpstr>
      <vt:lpstr>Extra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Trudi Woodhouse</dc:creator>
  <cp:lastModifiedBy>Sarah Lloyd</cp:lastModifiedBy>
  <cp:revision>4</cp:revision>
  <dcterms:created xsi:type="dcterms:W3CDTF">2025-03-11T23:05:57Z</dcterms:created>
  <dcterms:modified xsi:type="dcterms:W3CDTF">2025-09-24T13:41:05Z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9c747e-0609-44bc-a84a-379ba7e92455_Enabled">
    <vt:lpwstr>true</vt:lpwstr>
  </property>
  <property fmtid="{D5CDD505-2E9C-101B-9397-08002B2CF9AE}" pid="3" name="MSIP_Label_119c747e-0609-44bc-a84a-379ba7e92455_SetDate">
    <vt:lpwstr>2024-08-15T08:02:04Z</vt:lpwstr>
  </property>
  <property fmtid="{D5CDD505-2E9C-101B-9397-08002B2CF9AE}" pid="4" name="MSIP_Label_119c747e-0609-44bc-a84a-379ba7e92455_Method">
    <vt:lpwstr>Privileged</vt:lpwstr>
  </property>
  <property fmtid="{D5CDD505-2E9C-101B-9397-08002B2CF9AE}" pid="5" name="MSIP_Label_119c747e-0609-44bc-a84a-379ba7e92455_Name">
    <vt:lpwstr>Confidential</vt:lpwstr>
  </property>
  <property fmtid="{D5CDD505-2E9C-101B-9397-08002B2CF9AE}" pid="6" name="MSIP_Label_119c747e-0609-44bc-a84a-379ba7e92455_SiteId">
    <vt:lpwstr>c62bca44-70cb-457b-a355-deaa5cb7e689</vt:lpwstr>
  </property>
  <property fmtid="{D5CDD505-2E9C-101B-9397-08002B2CF9AE}" pid="7" name="MSIP_Label_119c747e-0609-44bc-a84a-379ba7e92455_ActionId">
    <vt:lpwstr>5612e0a5-0c88-49dc-a8a1-f54e3fa11cab</vt:lpwstr>
  </property>
  <property fmtid="{D5CDD505-2E9C-101B-9397-08002B2CF9AE}" pid="8" name="MSIP_Label_119c747e-0609-44bc-a84a-379ba7e92455_ContentBits">
    <vt:lpwstr>0</vt:lpwstr>
  </property>
  <property fmtid="{D5CDD505-2E9C-101B-9397-08002B2CF9AE}" pid="9" name="ContentTypeId">
    <vt:lpwstr>0x0101007DE8FBAFBDFF3F4182543FFB7F188DCC</vt:lpwstr>
  </property>
  <property fmtid="{D5CDD505-2E9C-101B-9397-08002B2CF9AE}" pid="10" name="MediaServiceImageTags">
    <vt:lpwstr/>
  </property>
</Properties>
</file>