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5.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6.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8.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9.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35.xml" ContentType="application/vnd.openxmlformats-officedocument.presentationml.tags+xml"/>
  <Override PartName="/ppt/notesSlides/notesSlide31.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41.xml" ContentType="application/vnd.openxmlformats-officedocument.presentationml.tags+xml"/>
  <Override PartName="/ppt/notesSlides/notesSlide37.xml" ContentType="application/vnd.openxmlformats-officedocument.presentationml.notesSlide+xml"/>
  <Override PartName="/ppt/tags/tag42.xml" ContentType="application/vnd.openxmlformats-officedocument.presentationml.tags+xml"/>
  <Override PartName="/ppt/notesSlides/notesSlide38.xml" ContentType="application/vnd.openxmlformats-officedocument.presentationml.notesSlide+xml"/>
  <Override PartName="/ppt/tags/tag43.xml" ContentType="application/vnd.openxmlformats-officedocument.presentationml.tags+xml"/>
  <Override PartName="/ppt/notesSlides/notesSlide39.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40.xml" ContentType="application/vnd.openxmlformats-officedocument.presentationml.notesSlide+xml"/>
  <Override PartName="/ppt/tags/tag47.xml" ContentType="application/vnd.openxmlformats-officedocument.presentationml.tags+xml"/>
  <Override PartName="/ppt/notesSlides/notesSlide41.xml" ContentType="application/vnd.openxmlformats-officedocument.presentationml.notesSlide+xml"/>
  <Override PartName="/ppt/tags/tag48.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31" r:id="rId4"/>
    <p:sldMasterId id="2147483770" r:id="rId5"/>
    <p:sldMasterId id="2147483799" r:id="rId6"/>
    <p:sldMasterId id="2147483828" r:id="rId7"/>
    <p:sldMasterId id="2147483857" r:id="rId8"/>
    <p:sldMasterId id="2147483886" r:id="rId9"/>
    <p:sldMasterId id="2147483915" r:id="rId10"/>
    <p:sldMasterId id="2147483944" r:id="rId11"/>
    <p:sldMasterId id="2147483973" r:id="rId12"/>
    <p:sldMasterId id="2147484002" r:id="rId13"/>
  </p:sldMasterIdLst>
  <p:notesMasterIdLst>
    <p:notesMasterId r:id="rId64"/>
  </p:notesMasterIdLst>
  <p:handoutMasterIdLst>
    <p:handoutMasterId r:id="rId65"/>
  </p:handoutMasterIdLst>
  <p:sldIdLst>
    <p:sldId id="256" r:id="rId14"/>
    <p:sldId id="271" r:id="rId15"/>
    <p:sldId id="258" r:id="rId16"/>
    <p:sldId id="262" r:id="rId17"/>
    <p:sldId id="297" r:id="rId18"/>
    <p:sldId id="298" r:id="rId19"/>
    <p:sldId id="299" r:id="rId20"/>
    <p:sldId id="300" r:id="rId21"/>
    <p:sldId id="301" r:id="rId22"/>
    <p:sldId id="260" r:id="rId23"/>
    <p:sldId id="302" r:id="rId24"/>
    <p:sldId id="272" r:id="rId25"/>
    <p:sldId id="303" r:id="rId26"/>
    <p:sldId id="304" r:id="rId27"/>
    <p:sldId id="305" r:id="rId28"/>
    <p:sldId id="306" r:id="rId29"/>
    <p:sldId id="307" r:id="rId30"/>
    <p:sldId id="308" r:id="rId31"/>
    <p:sldId id="309" r:id="rId32"/>
    <p:sldId id="263" r:id="rId33"/>
    <p:sldId id="310" r:id="rId34"/>
    <p:sldId id="312" r:id="rId35"/>
    <p:sldId id="313" r:id="rId36"/>
    <p:sldId id="314" r:id="rId37"/>
    <p:sldId id="315" r:id="rId38"/>
    <p:sldId id="316" r:id="rId39"/>
    <p:sldId id="317" r:id="rId40"/>
    <p:sldId id="339" r:id="rId41"/>
    <p:sldId id="319" r:id="rId42"/>
    <p:sldId id="320" r:id="rId43"/>
    <p:sldId id="321" r:id="rId44"/>
    <p:sldId id="322" r:id="rId45"/>
    <p:sldId id="323" r:id="rId46"/>
    <p:sldId id="324" r:id="rId47"/>
    <p:sldId id="325" r:id="rId48"/>
    <p:sldId id="326" r:id="rId49"/>
    <p:sldId id="327" r:id="rId50"/>
    <p:sldId id="329" r:id="rId51"/>
    <p:sldId id="328" r:id="rId52"/>
    <p:sldId id="330" r:id="rId53"/>
    <p:sldId id="337" r:id="rId54"/>
    <p:sldId id="338" r:id="rId55"/>
    <p:sldId id="333" r:id="rId56"/>
    <p:sldId id="311" r:id="rId57"/>
    <p:sldId id="281" r:id="rId58"/>
    <p:sldId id="259" r:id="rId59"/>
    <p:sldId id="264" r:id="rId60"/>
    <p:sldId id="334" r:id="rId61"/>
    <p:sldId id="335" r:id="rId62"/>
    <p:sldId id="336" r:id="rId63"/>
  </p:sldIdLst>
  <p:sldSz cx="32512000" cy="18288000"/>
  <p:notesSz cx="6858000" cy="9144000"/>
  <p:embeddedFontLst>
    <p:embeddedFont>
      <p:font typeface="Apricus" pitchFamily="50" charset="0"/>
      <p:regular r:id="rId66"/>
      <p:bold r:id="rId67"/>
    </p:embeddedFont>
    <p:embeddedFont>
      <p:font typeface="Apricus Black" pitchFamily="50" charset="0"/>
      <p:bold r:id="rId68"/>
    </p:embeddedFont>
    <p:embeddedFont>
      <p:font typeface="Roboto" panose="02000000000000000000" pitchFamily="2" charset="0"/>
      <p:regular r:id="rId69"/>
      <p:bold r:id="rId70"/>
      <p:italic r:id="rId71"/>
      <p:boldItalic r:id="rId72"/>
    </p:embeddedFont>
    <p:embeddedFont>
      <p:font typeface="Roboto Light" panose="02000000000000000000" pitchFamily="2" charset="0"/>
      <p:regular r:id="rId73"/>
      <p:italic r:id="rId74"/>
    </p:embeddedFont>
    <p:embeddedFont>
      <p:font typeface="Segoe UI" panose="020B0502040204020203" pitchFamily="34" charset="0"/>
      <p:regular r:id="rId75"/>
      <p:bold r:id="rId76"/>
      <p:italic r:id="rId77"/>
      <p:boldItalic r:id="rId78"/>
    </p:embeddedFont>
  </p:embeddedFontLst>
  <p:custDataLst>
    <p:tags r:id="rId79"/>
  </p:custDataLst>
  <p:defaultTextStyle>
    <a:defPPr>
      <a:defRPr lang="en-US"/>
    </a:defPPr>
    <a:lvl1pPr marL="0" algn="l" defTabSz="2438339" rtl="0" eaLnBrk="1" latinLnBrk="0" hangingPunct="1">
      <a:defRPr sz="4800" kern="1200">
        <a:solidFill>
          <a:schemeClr val="tx1"/>
        </a:solidFill>
        <a:latin typeface="+mn-lt"/>
        <a:ea typeface="+mn-ea"/>
        <a:cs typeface="+mn-cs"/>
      </a:defRPr>
    </a:lvl1pPr>
    <a:lvl2pPr marL="1219170" algn="l" defTabSz="2438339" rtl="0" eaLnBrk="1" latinLnBrk="0" hangingPunct="1">
      <a:defRPr sz="4800" kern="1200">
        <a:solidFill>
          <a:schemeClr val="tx1"/>
        </a:solidFill>
        <a:latin typeface="+mn-lt"/>
        <a:ea typeface="+mn-ea"/>
        <a:cs typeface="+mn-cs"/>
      </a:defRPr>
    </a:lvl2pPr>
    <a:lvl3pPr marL="2438339" algn="l" defTabSz="2438339" rtl="0" eaLnBrk="1" latinLnBrk="0" hangingPunct="1">
      <a:defRPr sz="4800" kern="1200">
        <a:solidFill>
          <a:schemeClr val="tx1"/>
        </a:solidFill>
        <a:latin typeface="+mn-lt"/>
        <a:ea typeface="+mn-ea"/>
        <a:cs typeface="+mn-cs"/>
      </a:defRPr>
    </a:lvl3pPr>
    <a:lvl4pPr marL="3657509" algn="l" defTabSz="2438339" rtl="0" eaLnBrk="1" latinLnBrk="0" hangingPunct="1">
      <a:defRPr sz="4800" kern="1200">
        <a:solidFill>
          <a:schemeClr val="tx1"/>
        </a:solidFill>
        <a:latin typeface="+mn-lt"/>
        <a:ea typeface="+mn-ea"/>
        <a:cs typeface="+mn-cs"/>
      </a:defRPr>
    </a:lvl4pPr>
    <a:lvl5pPr marL="4876678" algn="l" defTabSz="2438339" rtl="0" eaLnBrk="1" latinLnBrk="0" hangingPunct="1">
      <a:defRPr sz="4800" kern="1200">
        <a:solidFill>
          <a:schemeClr val="tx1"/>
        </a:solidFill>
        <a:latin typeface="+mn-lt"/>
        <a:ea typeface="+mn-ea"/>
        <a:cs typeface="+mn-cs"/>
      </a:defRPr>
    </a:lvl5pPr>
    <a:lvl6pPr marL="6095848" algn="l" defTabSz="2438339" rtl="0" eaLnBrk="1" latinLnBrk="0" hangingPunct="1">
      <a:defRPr sz="4800" kern="1200">
        <a:solidFill>
          <a:schemeClr val="tx1"/>
        </a:solidFill>
        <a:latin typeface="+mn-lt"/>
        <a:ea typeface="+mn-ea"/>
        <a:cs typeface="+mn-cs"/>
      </a:defRPr>
    </a:lvl6pPr>
    <a:lvl7pPr marL="7315017" algn="l" defTabSz="2438339" rtl="0" eaLnBrk="1" latinLnBrk="0" hangingPunct="1">
      <a:defRPr sz="4800" kern="1200">
        <a:solidFill>
          <a:schemeClr val="tx1"/>
        </a:solidFill>
        <a:latin typeface="+mn-lt"/>
        <a:ea typeface="+mn-ea"/>
        <a:cs typeface="+mn-cs"/>
      </a:defRPr>
    </a:lvl7pPr>
    <a:lvl8pPr marL="8534187" algn="l" defTabSz="2438339" rtl="0" eaLnBrk="1" latinLnBrk="0" hangingPunct="1">
      <a:defRPr sz="4800" kern="1200">
        <a:solidFill>
          <a:schemeClr val="tx1"/>
        </a:solidFill>
        <a:latin typeface="+mn-lt"/>
        <a:ea typeface="+mn-ea"/>
        <a:cs typeface="+mn-cs"/>
      </a:defRPr>
    </a:lvl8pPr>
    <a:lvl9pPr marL="9753356" algn="l" defTabSz="2438339"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EBFC"/>
    <a:srgbClr val="EA5095"/>
    <a:srgbClr val="E5087E"/>
    <a:srgbClr val="57BF93"/>
    <a:srgbClr val="CAFBFA"/>
    <a:srgbClr val="12BCBC"/>
    <a:srgbClr val="FFE593"/>
    <a:srgbClr val="B1E1CC"/>
    <a:srgbClr val="FFFFFF"/>
    <a:srgbClr val="F8AB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E7CBC6-70D4-4CA0-9783-59327810A851}" v="2" dt="2025-08-15T13:58:01.0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772" autoAdjust="0"/>
  </p:normalViewPr>
  <p:slideViewPr>
    <p:cSldViewPr snapToGrid="0">
      <p:cViewPr varScale="1">
        <p:scale>
          <a:sx n="17" d="100"/>
          <a:sy n="17" d="100"/>
        </p:scale>
        <p:origin x="1142" y="3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font" Target="fonts/font3.fntdata"/><Relationship Id="rId84" Type="http://schemas.microsoft.com/office/2015/10/relationships/revisionInfo" Target="revisionInfo.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font" Target="fonts/font9.fntdata"/><Relationship Id="rId79" Type="http://schemas.openxmlformats.org/officeDocument/2006/relationships/tags" Target="tags/tag1.xml"/><Relationship Id="rId5" Type="http://schemas.openxmlformats.org/officeDocument/2006/relationships/slideMaster" Target="slideMasters/slideMaster2.xml"/><Relationship Id="rId61" Type="http://schemas.openxmlformats.org/officeDocument/2006/relationships/slide" Target="slides/slide48.xml"/><Relationship Id="rId82" Type="http://schemas.openxmlformats.org/officeDocument/2006/relationships/theme" Target="theme/theme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notesMaster" Target="notesMasters/notesMaster1.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font" Target="fonts/font7.fntdata"/><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font" Target="fonts/font2.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font" Target="fonts/font11.fntdata"/><Relationship Id="rId7" Type="http://schemas.openxmlformats.org/officeDocument/2006/relationships/slideMaster" Target="slideMasters/slideMaster4.xml"/><Relationship Id="rId71"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font" Target="fonts/font1.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ata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diagrams/_rels/data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ata5.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image" Target="../media/image100.png"/><Relationship Id="rId5" Type="http://schemas.openxmlformats.org/officeDocument/2006/relationships/image" Target="../media/image104.svg"/><Relationship Id="rId4" Type="http://schemas.openxmlformats.org/officeDocument/2006/relationships/image" Target="../media/image10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rawing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image" Target="../media/image100.png"/><Relationship Id="rId5" Type="http://schemas.openxmlformats.org/officeDocument/2006/relationships/image" Target="../media/image104.svg"/><Relationship Id="rId4" Type="http://schemas.openxmlformats.org/officeDocument/2006/relationships/image" Target="../media/image10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1" csCatId="colorful" phldr="1"/>
      <dgm:spPr/>
      <dgm:t>
        <a:bodyPr/>
        <a:lstStyle/>
        <a:p>
          <a:endParaRPr lang="en-GB"/>
        </a:p>
      </dgm:t>
    </dgm:pt>
    <dgm:pt modelId="{D6EB5AB3-6861-42C2-9C3D-725A9FFE65A1}">
      <dgm:prSet phldrT="[Text]" custT="1"/>
      <dgm:spPr/>
      <dgm:t>
        <a:bodyPr/>
        <a:lstStyle/>
        <a:p>
          <a:pPr>
            <a:lnSpc>
              <a:spcPct val="100000"/>
            </a:lnSpc>
            <a:defRPr cap="all"/>
          </a:pPr>
          <a:r>
            <a:rPr lang="en-GB" sz="4800" dirty="0">
              <a:latin typeface="Roboto" panose="02000000000000000000" pitchFamily="2" charset="0"/>
              <a:ea typeface="Roboto" panose="02000000000000000000" pitchFamily="2" charset="0"/>
              <a:cs typeface="Roboto" panose="02000000000000000000" pitchFamily="2" charset="0"/>
            </a:rPr>
            <a:t>Higher education</a:t>
          </a:r>
          <a:endParaRPr lang="en-GB" sz="4800" noProof="0" dirty="0">
            <a:latin typeface="Roboto" panose="02000000000000000000" pitchFamily="2" charset="0"/>
            <a:ea typeface="Roboto" panose="02000000000000000000" pitchFamily="2" charset="0"/>
            <a:cs typeface="Roboto" panose="02000000000000000000" pitchFamily="2" charset="0"/>
          </a:endParaRPr>
        </a:p>
      </dgm:t>
    </dgm:pt>
    <dgm:pt modelId="{96BEFF7B-9E86-420F-98F0-A490FCC02507}" type="parTrans" cxnId="{79DF289B-813A-4188-9094-901D7589B083}">
      <dgm:prSet/>
      <dgm:spPr/>
      <dgm:t>
        <a:bodyPr/>
        <a:lstStyle/>
        <a:p>
          <a:endParaRPr lang="en-GB" sz="4800"/>
        </a:p>
      </dgm:t>
    </dgm:pt>
    <dgm:pt modelId="{6EBA6B0D-057A-409A-95C2-8E0F5D68886B}" type="sibTrans" cxnId="{79DF289B-813A-4188-9094-901D7589B083}">
      <dgm:prSet/>
      <dgm:spPr/>
      <dgm:t>
        <a:bodyPr/>
        <a:lstStyle/>
        <a:p>
          <a:endParaRPr lang="en-GB" sz="4800"/>
        </a:p>
      </dgm:t>
    </dgm:pt>
    <dgm:pt modelId="{91FECA44-96FD-4828-92EC-CEFB3630EECA}">
      <dgm:prSet phldrT="[Text]" custT="1"/>
      <dgm:spPr/>
      <dgm:t>
        <a:bodyPr/>
        <a:lstStyle/>
        <a:p>
          <a:pPr>
            <a:lnSpc>
              <a:spcPct val="100000"/>
            </a:lnSpc>
            <a:defRPr cap="all"/>
          </a:pPr>
          <a:r>
            <a:rPr lang="en-GB" sz="4800" dirty="0">
              <a:latin typeface="Roboto" panose="02000000000000000000" pitchFamily="2" charset="0"/>
              <a:ea typeface="Roboto" panose="02000000000000000000" pitchFamily="2" charset="0"/>
              <a:cs typeface="Roboto" panose="02000000000000000000" pitchFamily="2" charset="0"/>
            </a:rPr>
            <a:t>Apprenticeships</a:t>
          </a:r>
        </a:p>
      </dgm:t>
    </dgm:pt>
    <dgm:pt modelId="{0A58372A-66E5-4281-82E8-A83DE9DA3F0A}" type="parTrans" cxnId="{3BC97B06-3049-4490-8930-A7285EB1EAED}">
      <dgm:prSet/>
      <dgm:spPr/>
      <dgm:t>
        <a:bodyPr/>
        <a:lstStyle/>
        <a:p>
          <a:endParaRPr lang="en-GB" sz="4800"/>
        </a:p>
      </dgm:t>
    </dgm:pt>
    <dgm:pt modelId="{4AAE0BFC-9CC6-4F73-B6FE-06EA2F2AE349}" type="sibTrans" cxnId="{3BC97B06-3049-4490-8930-A7285EB1EAED}">
      <dgm:prSet/>
      <dgm:spPr/>
      <dgm:t>
        <a:bodyPr/>
        <a:lstStyle/>
        <a:p>
          <a:endParaRPr lang="en-GB" sz="4800"/>
        </a:p>
      </dgm:t>
    </dgm:pt>
    <dgm:pt modelId="{7CDA7D70-7423-43BE-B04D-A0527E396E1D}">
      <dgm:prSet phldrT="[Text]" custT="1"/>
      <dgm:spPr/>
      <dgm:t>
        <a:bodyPr/>
        <a:lstStyle/>
        <a:p>
          <a:pPr>
            <a:lnSpc>
              <a:spcPct val="100000"/>
            </a:lnSpc>
            <a:defRPr cap="all"/>
          </a:pPr>
          <a:r>
            <a:rPr lang="en-GB" sz="4800" dirty="0">
              <a:latin typeface="Roboto" panose="02000000000000000000" pitchFamily="2" charset="0"/>
              <a:ea typeface="Roboto" panose="02000000000000000000" pitchFamily="2" charset="0"/>
              <a:cs typeface="Roboto" panose="02000000000000000000" pitchFamily="2" charset="0"/>
            </a:rPr>
            <a:t>Studying abroad</a:t>
          </a:r>
        </a:p>
      </dgm:t>
    </dgm:pt>
    <dgm:pt modelId="{3B6764CE-0884-4DFE-B6FF-37329FBDC1B6}" type="parTrans" cxnId="{B04D4DAA-8C7F-400B-ACC4-1D5D58891DAA}">
      <dgm:prSet/>
      <dgm:spPr/>
      <dgm:t>
        <a:bodyPr/>
        <a:lstStyle/>
        <a:p>
          <a:endParaRPr lang="en-GB" sz="4800"/>
        </a:p>
      </dgm:t>
    </dgm:pt>
    <dgm:pt modelId="{5BCE30D9-03FC-4BB4-9F6C-5468D9D1D2AC}" type="sibTrans" cxnId="{B04D4DAA-8C7F-400B-ACC4-1D5D58891DAA}">
      <dgm:prSet/>
      <dgm:spPr/>
      <dgm:t>
        <a:bodyPr/>
        <a:lstStyle/>
        <a:p>
          <a:endParaRPr lang="en-GB" sz="4800"/>
        </a:p>
      </dgm:t>
    </dgm:pt>
    <dgm:pt modelId="{B52CBEBB-6F7A-4399-B0CD-B69663FEA157}">
      <dgm:prSet custT="1"/>
      <dgm:spPr/>
      <dgm:t>
        <a:bodyPr/>
        <a:lstStyle/>
        <a:p>
          <a:pPr>
            <a:lnSpc>
              <a:spcPct val="100000"/>
            </a:lnSpc>
            <a:defRPr cap="all"/>
          </a:pPr>
          <a:r>
            <a:rPr lang="en-GB" sz="4800" dirty="0">
              <a:latin typeface="Roboto" panose="02000000000000000000" pitchFamily="2" charset="0"/>
              <a:ea typeface="Roboto" panose="02000000000000000000" pitchFamily="2" charset="0"/>
              <a:cs typeface="Roboto" panose="02000000000000000000" pitchFamily="2" charset="0"/>
            </a:rPr>
            <a:t>Gap year</a:t>
          </a:r>
        </a:p>
      </dgm:t>
    </dgm:pt>
    <dgm:pt modelId="{1423C269-B6AA-4469-9B18-CECE407521AA}" type="parTrans" cxnId="{0548A49C-CFC4-4D77-9B0B-9AC1CB06072C}">
      <dgm:prSet/>
      <dgm:spPr/>
      <dgm:t>
        <a:bodyPr/>
        <a:lstStyle/>
        <a:p>
          <a:endParaRPr lang="en-GB" sz="4800"/>
        </a:p>
      </dgm:t>
    </dgm:pt>
    <dgm:pt modelId="{947048E2-D6E0-4B7A-8215-C026B6085E53}" type="sibTrans" cxnId="{0548A49C-CFC4-4D77-9B0B-9AC1CB06072C}">
      <dgm:prSet/>
      <dgm:spPr/>
      <dgm:t>
        <a:bodyPr/>
        <a:lstStyle/>
        <a:p>
          <a:endParaRPr lang="en-GB" sz="4800"/>
        </a:p>
      </dgm:t>
    </dgm:pt>
    <dgm:pt modelId="{A5BA2B8B-5A4E-4C7E-B695-6432D82060E0}">
      <dgm:prSet custT="1"/>
      <dgm:spPr/>
      <dgm:t>
        <a:bodyPr/>
        <a:lstStyle/>
        <a:p>
          <a:pPr>
            <a:lnSpc>
              <a:spcPct val="100000"/>
            </a:lnSpc>
            <a:defRPr cap="all"/>
          </a:pPr>
          <a:r>
            <a:rPr lang="en-GB" sz="4800" dirty="0">
              <a:latin typeface="Roboto" panose="02000000000000000000" pitchFamily="2" charset="0"/>
              <a:ea typeface="Roboto" panose="02000000000000000000" pitchFamily="2" charset="0"/>
              <a:cs typeface="Roboto" panose="02000000000000000000" pitchFamily="2" charset="0"/>
            </a:rPr>
            <a:t>Getting a job</a:t>
          </a:r>
        </a:p>
      </dgm:t>
    </dgm:pt>
    <dgm:pt modelId="{CD90B12D-F367-4B28-9000-5419EAC61B46}" type="parTrans" cxnId="{8AB85C90-A44F-4E9F-8BCF-C5F897D8E632}">
      <dgm:prSet/>
      <dgm:spPr/>
      <dgm:t>
        <a:bodyPr/>
        <a:lstStyle/>
        <a:p>
          <a:endParaRPr lang="en-GB" sz="4800"/>
        </a:p>
      </dgm:t>
    </dgm:pt>
    <dgm:pt modelId="{82FE9E00-1491-442D-8FAA-4C33F6ADBCFE}" type="sibTrans" cxnId="{8AB85C90-A44F-4E9F-8BCF-C5F897D8E632}">
      <dgm:prSet/>
      <dgm:spPr/>
      <dgm:t>
        <a:bodyPr/>
        <a:lstStyle/>
        <a:p>
          <a:endParaRPr lang="en-GB" sz="4800"/>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custScaleX="124933">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AA230B-9EE1-4C9D-8B47-259F1FD7138E}" type="doc">
      <dgm:prSet loTypeId="urn:microsoft.com/office/officeart/2017/3/layout/DropPinTimeline" loCatId="process" qsTypeId="urn:microsoft.com/office/officeart/2005/8/quickstyle/simple1" qsCatId="simple" csTypeId="urn:microsoft.com/office/officeart/2005/8/colors/colorful1" csCatId="colorful" phldr="1"/>
      <dgm:spPr/>
      <dgm:t>
        <a:bodyPr/>
        <a:lstStyle/>
        <a:p>
          <a:endParaRPr lang="en-US"/>
        </a:p>
      </dgm:t>
    </dgm:pt>
    <dgm:pt modelId="{9C7667CB-14C0-4A8F-8E67-74714F0900B1}">
      <dgm:prSet custT="1"/>
      <dgm:spPr/>
      <dgm:t>
        <a:bodyPr/>
        <a:lstStyle/>
        <a:p>
          <a:pPr>
            <a:defRPr b="1"/>
          </a:pPr>
          <a:r>
            <a:rPr lang="en-GB" sz="3600" b="1" kern="1200" dirty="0">
              <a:latin typeface="Roboto Light" panose="02000000000000000000" pitchFamily="2" charset="0"/>
              <a:ea typeface="Roboto Light" panose="02000000000000000000" pitchFamily="2" charset="0"/>
              <a:cs typeface="Roboto Light" panose="02000000000000000000" pitchFamily="2" charset="0"/>
            </a:rPr>
            <a:t>29 April 2025</a:t>
          </a:r>
        </a:p>
      </dgm:t>
    </dgm:pt>
    <dgm:pt modelId="{3AF6EEC2-4DDF-448D-A02B-3CD8A31EBBD5}" type="parTrans" cxnId="{77ADFA50-04DF-420F-874F-635A1CB8E635}">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67561B6C-AA36-4B6F-BB5E-74159DBFDAB0}" type="sibTrans" cxnId="{77ADFA50-04DF-420F-874F-635A1CB8E635}">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F08529C4-2C16-48A0-B649-C35E079E27C7}">
      <dgm:prSet custT="1"/>
      <dgm:spPr/>
      <dgm:t>
        <a:bodyPr/>
        <a:lstStyle/>
        <a:p>
          <a:pPr marL="0" lvl="0" indent="0" algn="l" defTabSz="666750">
            <a:lnSpc>
              <a:spcPct val="100000"/>
            </a:lnSpc>
            <a:spcBef>
              <a:spcPct val="0"/>
            </a:spcBef>
            <a:spcAft>
              <a:spcPts val="0"/>
            </a:spcAft>
            <a:buNone/>
          </a:pPr>
          <a:r>
            <a:rPr lang="en-GB" sz="3600" kern="1200" dirty="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UCAS search </a:t>
          </a:r>
        </a:p>
        <a:p>
          <a:pPr marL="0" lvl="0" indent="0" algn="l" defTabSz="666750">
            <a:lnSpc>
              <a:spcPct val="100000"/>
            </a:lnSpc>
            <a:spcBef>
              <a:spcPct val="0"/>
            </a:spcBef>
            <a:spcAft>
              <a:spcPts val="0"/>
            </a:spcAft>
            <a:buNone/>
          </a:pPr>
          <a:r>
            <a:rPr lang="en-GB" sz="3600" kern="1200" dirty="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displays courses</a:t>
          </a:r>
        </a:p>
      </dgm:t>
    </dgm:pt>
    <dgm:pt modelId="{F2E90A74-737E-45BF-9727-699E29EB5CA6}" type="parTrans" cxnId="{DEA53ACB-856E-4CA1-B28A-CE200CDA1D25}">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9F48819B-ACEB-4E02-A8C8-5F7BC98979F4}" type="sibTrans" cxnId="{DEA53ACB-856E-4CA1-B28A-CE200CDA1D25}">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2B297445-5E87-4F78-B582-30CB9B792A0F}">
      <dgm:prSet custT="1"/>
      <dgm:spPr/>
      <dgm:t>
        <a:bodyPr/>
        <a:lstStyle/>
        <a:p>
          <a:pPr>
            <a:defRPr b="1"/>
          </a:pPr>
          <a:r>
            <a:rPr lang="en-US" sz="3600" b="1" kern="1200" dirty="0">
              <a:latin typeface="Roboto Light" panose="02000000000000000000" pitchFamily="2" charset="0"/>
              <a:ea typeface="Roboto Light" panose="02000000000000000000" pitchFamily="2" charset="0"/>
              <a:cs typeface="Roboto Light" panose="02000000000000000000" pitchFamily="2" charset="0"/>
            </a:rPr>
            <a:t>2 September 2025</a:t>
          </a:r>
        </a:p>
      </dgm:t>
    </dgm:pt>
    <dgm:pt modelId="{C2FAC84A-0DB2-41AC-ADB8-935E4E9260E2}" type="parTrans" cxnId="{44FC3834-DAE6-4D5D-BFC6-7892FDED65B6}">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1454B22E-E71E-47F9-95F1-43CC40C68EDA}" type="sibTrans" cxnId="{44FC3834-DAE6-4D5D-BFC6-7892FDED65B6}">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CCD3D035-EB76-4F6D-9BB7-D8D770D9485C}">
      <dgm:prSet custT="1"/>
      <dgm:spPr/>
      <dgm:t>
        <a:bodyPr/>
        <a:lstStyle/>
        <a:p>
          <a:r>
            <a:rPr lang="en-GB" sz="3600" dirty="0">
              <a:latin typeface="Roboto Light" panose="02000000000000000000" pitchFamily="2" charset="0"/>
              <a:ea typeface="Roboto Light" panose="02000000000000000000" pitchFamily="2" charset="0"/>
              <a:cs typeface="Roboto Light" panose="02000000000000000000" pitchFamily="2" charset="0"/>
            </a:rPr>
            <a:t>First day we can receive a completed application</a:t>
          </a:r>
          <a:endParaRPr lang="en-US" sz="3600" dirty="0">
            <a:latin typeface="Roboto Light" panose="02000000000000000000" pitchFamily="2" charset="0"/>
            <a:ea typeface="Roboto Light" panose="02000000000000000000" pitchFamily="2" charset="0"/>
            <a:cs typeface="Roboto Light" panose="02000000000000000000" pitchFamily="2" charset="0"/>
          </a:endParaRPr>
        </a:p>
      </dgm:t>
    </dgm:pt>
    <dgm:pt modelId="{2E2EB29F-D2EE-4F83-A879-EBAF6CBB8C9D}" type="parTrans" cxnId="{2F2713F7-FEAB-43C6-BEAD-9183A219E180}">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3DE1FFCB-E06A-4DAB-A307-8B8337C94C43}" type="sibTrans" cxnId="{2F2713F7-FEAB-43C6-BEAD-9183A219E180}">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9E427F55-8E92-4EE5-B3D8-B2855740D2F2}">
      <dgm:prSet custT="1"/>
      <dgm:spPr/>
      <dgm:t>
        <a:bodyPr/>
        <a:lstStyle/>
        <a:p>
          <a:pPr>
            <a:defRPr b="1"/>
          </a:pPr>
          <a:r>
            <a:rPr lang="en-US" sz="3600" b="1" kern="1200">
              <a:latin typeface="Roboto Light" panose="02000000000000000000" pitchFamily="2" charset="0"/>
              <a:ea typeface="Roboto Light" panose="02000000000000000000" pitchFamily="2" charset="0"/>
              <a:cs typeface="Roboto Light" panose="02000000000000000000" pitchFamily="2" charset="0"/>
            </a:rPr>
            <a:t>15 October 2025*</a:t>
          </a:r>
          <a:endParaRPr lang="en-US" sz="3600" b="1" kern="1200" dirty="0">
            <a:latin typeface="Roboto Light" panose="02000000000000000000" pitchFamily="2" charset="0"/>
            <a:ea typeface="Roboto Light" panose="02000000000000000000" pitchFamily="2" charset="0"/>
            <a:cs typeface="Roboto Light" panose="02000000000000000000" pitchFamily="2" charset="0"/>
          </a:endParaRPr>
        </a:p>
      </dgm:t>
    </dgm:pt>
    <dgm:pt modelId="{BD273964-D76C-4268-BFCD-64B078847CFE}" type="parTrans" cxnId="{CCCF36FC-7D98-4233-AE60-0BD7D7EAE042}">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87D122BB-0FF1-479D-AA22-017848350167}" type="sibTrans" cxnId="{CCCF36FC-7D98-4233-AE60-0BD7D7EAE042}">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138E19EE-1435-4423-8882-BCE0DE7BC564}">
      <dgm:prSet custT="1"/>
      <dgm:spPr/>
      <dgm:t>
        <a:bodyPr/>
        <a:lstStyle/>
        <a:p>
          <a:r>
            <a:rPr lang="en-US" sz="3600" dirty="0">
              <a:latin typeface="Roboto Light" panose="02000000000000000000" pitchFamily="2" charset="0"/>
              <a:ea typeface="Roboto Light" panose="02000000000000000000" pitchFamily="2" charset="0"/>
              <a:cs typeface="Roboto Light" panose="02000000000000000000" pitchFamily="2" charset="0"/>
            </a:rPr>
            <a:t>Deadline for courses in medicine, veterinary, dentistry, and courses at Oxford or Cambridge</a:t>
          </a:r>
        </a:p>
      </dgm:t>
    </dgm:pt>
    <dgm:pt modelId="{8C611824-AEB4-43E9-8D35-B5C885D8F543}" type="parTrans" cxnId="{BAC5C354-02AE-4264-9EDC-2027F5340B40}">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76C860B7-5036-4D2C-B9D3-BC1FF3E6EE5C}" type="sibTrans" cxnId="{BAC5C354-02AE-4264-9EDC-2027F5340B40}">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9BC9A4D4-C58F-4EF9-B508-43A456F22ED9}">
      <dgm:prSet custT="1"/>
      <dgm:spPr/>
      <dgm:t>
        <a:bodyPr/>
        <a:lstStyle/>
        <a:p>
          <a:pPr>
            <a:defRPr b="1"/>
          </a:pPr>
          <a:r>
            <a:rPr lang="en-US" sz="3600" dirty="0">
              <a:latin typeface="Roboto Light" panose="02000000000000000000" pitchFamily="2" charset="0"/>
              <a:ea typeface="Roboto Light" panose="02000000000000000000" pitchFamily="2" charset="0"/>
              <a:cs typeface="Roboto Light" panose="02000000000000000000" pitchFamily="2" charset="0"/>
            </a:rPr>
            <a:t>14 January 2026*</a:t>
          </a:r>
        </a:p>
      </dgm:t>
    </dgm:pt>
    <dgm:pt modelId="{055A3F73-8BFE-43F7-9BF6-163F5F442FD2}" type="parTrans" cxnId="{7351CC8A-E01F-469B-B430-88CD3FFCAA21}">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12C6EBC7-E014-497C-9A09-3CB4C271D93F}" type="sibTrans" cxnId="{7351CC8A-E01F-469B-B430-88CD3FFCAA21}">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B675936A-3FA4-4E56-92A1-8E1FC6361235}">
      <dgm:prSet custT="1"/>
      <dgm:spPr/>
      <dgm:t>
        <a:bodyPr/>
        <a:lstStyle/>
        <a:p>
          <a:r>
            <a:rPr lang="en-US" sz="3600" dirty="0">
              <a:latin typeface="Roboto Light" panose="02000000000000000000" pitchFamily="2" charset="0"/>
              <a:ea typeface="Roboto Light" panose="02000000000000000000" pitchFamily="2" charset="0"/>
              <a:cs typeface="Roboto Light" panose="02000000000000000000" pitchFamily="2" charset="0"/>
            </a:rPr>
            <a:t>UCAS equal consideration date</a:t>
          </a:r>
        </a:p>
      </dgm:t>
    </dgm:pt>
    <dgm:pt modelId="{BC77E3FC-7096-4407-A605-21AE7B05B7A0}" type="parTrans" cxnId="{15D4DB14-FD60-4115-BFB0-34EB7A4DE74D}">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632421B7-D187-4E77-96DB-E8875ECFA74C}" type="sibTrans" cxnId="{15D4DB14-FD60-4115-BFB0-34EB7A4DE74D}">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1A10DD1A-A753-4F92-B4F0-DE3E37373CE9}">
      <dgm:prSet custT="1"/>
      <dgm:spPr/>
      <dgm:t>
        <a:bodyPr/>
        <a:lstStyle/>
        <a:p>
          <a:pPr>
            <a:defRPr b="1"/>
          </a:pPr>
          <a:r>
            <a:rPr lang="en-US" sz="3600" b="1" kern="1200">
              <a:latin typeface="Roboto Light" panose="02000000000000000000" pitchFamily="2" charset="0"/>
              <a:ea typeface="Roboto Light" panose="02000000000000000000" pitchFamily="2" charset="0"/>
              <a:cs typeface="Roboto Light" panose="02000000000000000000" pitchFamily="2" charset="0"/>
            </a:rPr>
            <a:t>26 February 2026</a:t>
          </a:r>
          <a:endParaRPr lang="en-US" sz="3600" b="1" kern="1200" dirty="0">
            <a:latin typeface="Roboto Light" panose="02000000000000000000" pitchFamily="2" charset="0"/>
            <a:ea typeface="Roboto Light" panose="02000000000000000000" pitchFamily="2" charset="0"/>
            <a:cs typeface="Roboto Light" panose="02000000000000000000" pitchFamily="2" charset="0"/>
          </a:endParaRPr>
        </a:p>
      </dgm:t>
    </dgm:pt>
    <dgm:pt modelId="{E026FEE9-1072-4363-BC3E-E520DBAE5D0C}" type="parTrans" cxnId="{3434CC29-4FEF-417E-9FAE-09BC043DC55B}">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833C4916-616A-4EFB-9F29-C2706959AD77}" type="sibTrans" cxnId="{3434CC29-4FEF-417E-9FAE-09BC043DC55B}">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506C83D4-90B4-40B6-8337-C81D68FE5EB8}">
      <dgm:prSet custT="1"/>
      <dgm:spPr/>
      <dgm:t>
        <a:bodyPr/>
        <a:lstStyle/>
        <a:p>
          <a:r>
            <a:rPr lang="en-US" sz="3600" dirty="0">
              <a:latin typeface="Roboto Light" panose="02000000000000000000" pitchFamily="2" charset="0"/>
              <a:ea typeface="Roboto Light" panose="02000000000000000000" pitchFamily="2" charset="0"/>
              <a:cs typeface="Roboto Light" panose="02000000000000000000" pitchFamily="2" charset="0"/>
            </a:rPr>
            <a:t>UCAS Extra opens</a:t>
          </a:r>
        </a:p>
      </dgm:t>
    </dgm:pt>
    <dgm:pt modelId="{DFC20846-3A7D-4317-B490-9B662A47A3BF}" type="parTrans" cxnId="{67096967-92A0-40BC-9186-117F3CEA777D}">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91577DF4-E526-407B-AAC7-8ACD49FE14C6}" type="sibTrans" cxnId="{67096967-92A0-40BC-9186-117F3CEA777D}">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E61E14D3-5723-4FD2-BCEA-4D5A336CC2F8}">
      <dgm:prSet custT="1"/>
      <dgm:spPr/>
      <dgm:t>
        <a:bodyPr/>
        <a:lstStyle/>
        <a:p>
          <a:pPr>
            <a:defRPr b="1"/>
          </a:pPr>
          <a:r>
            <a:rPr lang="en-US" sz="3600" b="1" kern="1200">
              <a:latin typeface="Roboto Light" panose="02000000000000000000" pitchFamily="2" charset="0"/>
              <a:ea typeface="Roboto Light" panose="02000000000000000000" pitchFamily="2" charset="0"/>
              <a:cs typeface="Roboto Light" panose="02000000000000000000" pitchFamily="2" charset="0"/>
            </a:rPr>
            <a:t>30 June 2026*</a:t>
          </a:r>
          <a:endParaRPr lang="en-US" sz="3600" b="1" kern="1200" dirty="0">
            <a:latin typeface="Roboto Light" panose="02000000000000000000" pitchFamily="2" charset="0"/>
            <a:ea typeface="Roboto Light" panose="02000000000000000000" pitchFamily="2" charset="0"/>
            <a:cs typeface="Roboto Light" panose="02000000000000000000" pitchFamily="2" charset="0"/>
          </a:endParaRPr>
        </a:p>
      </dgm:t>
    </dgm:pt>
    <dgm:pt modelId="{2A0273A2-94C0-4C29-B993-687ED0E8C620}" type="parTrans" cxnId="{1FC803F5-D68B-4AB3-B893-D8626B9C2B74}">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B9937D21-99D4-4355-9366-EAA4A3A63CA8}" type="sibTrans" cxnId="{1FC803F5-D68B-4AB3-B893-D8626B9C2B74}">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5976AAFC-08C5-4922-842C-3433B8CA6A74}">
      <dgm:prSet custT="1"/>
      <dgm:spPr/>
      <dgm:t>
        <a:bodyPr/>
        <a:lstStyle/>
        <a:p>
          <a:r>
            <a:rPr lang="en-US" sz="3600" dirty="0">
              <a:latin typeface="Roboto Light" panose="02000000000000000000" pitchFamily="2" charset="0"/>
              <a:ea typeface="Roboto Light" panose="02000000000000000000" pitchFamily="2" charset="0"/>
              <a:cs typeface="Roboto Light" panose="02000000000000000000" pitchFamily="2" charset="0"/>
            </a:rPr>
            <a:t>Last date to send an application</a:t>
          </a:r>
        </a:p>
      </dgm:t>
    </dgm:pt>
    <dgm:pt modelId="{6787FAB8-C18B-4821-B84E-99E54A6C2ED7}" type="parTrans" cxnId="{F68E6F28-D415-46A8-81F3-1CDC1CCBF73E}">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3B05804F-F0C3-4349-8452-36B2513B6FC8}" type="sibTrans" cxnId="{F68E6F28-D415-46A8-81F3-1CDC1CCBF73E}">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7305A1CE-BBCE-486D-BFDD-E446E903F421}">
      <dgm:prSet custT="1"/>
      <dgm:spPr/>
      <dgm:t>
        <a:bodyPr/>
        <a:lstStyle/>
        <a:p>
          <a:pPr>
            <a:defRPr b="1"/>
          </a:pPr>
          <a:r>
            <a:rPr lang="en-GB" sz="3600" b="1" kern="1200" dirty="0">
              <a:latin typeface="Roboto Light" panose="02000000000000000000" pitchFamily="2" charset="0"/>
              <a:ea typeface="Roboto Light" panose="02000000000000000000" pitchFamily="2" charset="0"/>
              <a:cs typeface="Roboto Light" panose="02000000000000000000" pitchFamily="2" charset="0"/>
            </a:rPr>
            <a:t>2 July 2026</a:t>
          </a:r>
          <a:endParaRPr lang="en-US" sz="3600" b="1" kern="1200" dirty="0">
            <a:latin typeface="Roboto Light" panose="02000000000000000000" pitchFamily="2" charset="0"/>
            <a:ea typeface="Roboto Light" panose="02000000000000000000" pitchFamily="2" charset="0"/>
            <a:cs typeface="Roboto Light" panose="02000000000000000000" pitchFamily="2" charset="0"/>
          </a:endParaRPr>
        </a:p>
      </dgm:t>
    </dgm:pt>
    <dgm:pt modelId="{C0E78865-CE0C-46FB-805C-55B344B88C64}" type="parTrans" cxnId="{FF9611E7-E65A-41F4-836C-30D4F95332E1}">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87A8177B-E14D-4296-839B-BC5D2A7A1B9E}" type="sibTrans" cxnId="{FF9611E7-E65A-41F4-836C-30D4F95332E1}">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034697DA-E727-4A2D-AD29-C015436AB5DB}">
      <dgm:prSet custT="1"/>
      <dgm:spPr/>
      <dgm:t>
        <a:bodyPr/>
        <a:lstStyle/>
        <a:p>
          <a:r>
            <a:rPr lang="en-GB" sz="3600" dirty="0">
              <a:latin typeface="Roboto Light" panose="02000000000000000000" pitchFamily="2" charset="0"/>
              <a:ea typeface="Roboto Light" panose="02000000000000000000" pitchFamily="2" charset="0"/>
              <a:cs typeface="Roboto Light" panose="02000000000000000000" pitchFamily="2" charset="0"/>
            </a:rPr>
            <a:t>Clearing opens</a:t>
          </a:r>
          <a:endParaRPr lang="en-US" sz="3600" dirty="0">
            <a:latin typeface="Roboto Light" panose="02000000000000000000" pitchFamily="2" charset="0"/>
            <a:ea typeface="Roboto Light" panose="02000000000000000000" pitchFamily="2" charset="0"/>
            <a:cs typeface="Roboto Light" panose="02000000000000000000" pitchFamily="2" charset="0"/>
          </a:endParaRPr>
        </a:p>
      </dgm:t>
    </dgm:pt>
    <dgm:pt modelId="{301B719A-F8D3-476D-9AC3-C3C97E974FBF}" type="parTrans" cxnId="{2E08D981-E0C6-46B0-94E8-6DC0690D804A}">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CBF19018-3679-4375-AFCE-D9764EB8B919}" type="sibTrans" cxnId="{2E08D981-E0C6-46B0-94E8-6DC0690D804A}">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008B170F-96EC-484F-AB8E-D3455C6685CF}">
      <dgm:prSet custT="1"/>
      <dgm:spPr/>
      <dgm:t>
        <a:bodyPr/>
        <a:lstStyle/>
        <a:p>
          <a:pPr>
            <a:defRPr b="1"/>
          </a:pPr>
          <a:r>
            <a:rPr lang="en-GB" sz="3600" b="1" kern="1200">
              <a:latin typeface="Roboto Light" panose="02000000000000000000" pitchFamily="2" charset="0"/>
              <a:ea typeface="Roboto Light" panose="02000000000000000000" pitchFamily="2" charset="0"/>
              <a:cs typeface="Roboto Light" panose="02000000000000000000" pitchFamily="2" charset="0"/>
            </a:rPr>
            <a:t>13 May 2025 </a:t>
          </a:r>
          <a:endParaRPr lang="en-GB" sz="3600" b="1" kern="1200" dirty="0">
            <a:latin typeface="Roboto Light" panose="02000000000000000000" pitchFamily="2" charset="0"/>
            <a:ea typeface="Roboto Light" panose="02000000000000000000" pitchFamily="2" charset="0"/>
            <a:cs typeface="Roboto Light" panose="02000000000000000000" pitchFamily="2" charset="0"/>
          </a:endParaRPr>
        </a:p>
      </dgm:t>
    </dgm:pt>
    <dgm:pt modelId="{31DBDC52-2EFC-4B86-939C-B5A31114EB04}" type="parTrans" cxnId="{D6C41449-47BC-40BD-9AD1-9251968D6CF7}">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78959F3E-1872-45CF-ADE8-27B62BD92575}" type="sibTrans" cxnId="{D6C41449-47BC-40BD-9AD1-9251968D6CF7}">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FD377382-3DB0-443B-A1AA-B22C0B6DC7EE}">
      <dgm:prSet custT="1"/>
      <dgm:spPr/>
      <dgm:t>
        <a:bodyPr/>
        <a:lstStyle/>
        <a:p>
          <a:pPr>
            <a:lnSpc>
              <a:spcPct val="100000"/>
            </a:lnSpc>
            <a:spcAft>
              <a:spcPts val="0"/>
            </a:spcAft>
          </a:pPr>
          <a:r>
            <a:rPr lang="en-US" sz="3600" dirty="0">
              <a:latin typeface="Roboto Light" panose="02000000000000000000" pitchFamily="2" charset="0"/>
              <a:ea typeface="Roboto Light" panose="02000000000000000000" pitchFamily="2" charset="0"/>
              <a:cs typeface="Roboto Light" panose="02000000000000000000" pitchFamily="2" charset="0"/>
            </a:rPr>
            <a:t>Application opens </a:t>
          </a:r>
        </a:p>
        <a:p>
          <a:pPr>
            <a:lnSpc>
              <a:spcPct val="100000"/>
            </a:lnSpc>
            <a:spcAft>
              <a:spcPts val="0"/>
            </a:spcAft>
          </a:pPr>
          <a:r>
            <a:rPr lang="en-US" sz="3600" dirty="0">
              <a:latin typeface="Roboto Light" panose="02000000000000000000" pitchFamily="2" charset="0"/>
              <a:ea typeface="Roboto Light" panose="02000000000000000000" pitchFamily="2" charset="0"/>
              <a:cs typeface="Roboto Light" panose="02000000000000000000" pitchFamily="2" charset="0"/>
            </a:rPr>
            <a:t>2026 entry</a:t>
          </a:r>
          <a:endParaRPr lang="en-GB" sz="3600" dirty="0">
            <a:latin typeface="Roboto Light" panose="02000000000000000000" pitchFamily="2" charset="0"/>
            <a:ea typeface="Roboto Light" panose="02000000000000000000" pitchFamily="2" charset="0"/>
            <a:cs typeface="Roboto Light" panose="02000000000000000000" pitchFamily="2" charset="0"/>
          </a:endParaRPr>
        </a:p>
      </dgm:t>
    </dgm:pt>
    <dgm:pt modelId="{45A89B22-BF90-4A55-ADB7-5673D658ECD6}" type="parTrans" cxnId="{522E4CC5-253A-4EC8-A664-92CFB51C6D83}">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80FC2D82-D42D-475F-A812-FB0CE01A4F71}" type="sibTrans" cxnId="{522E4CC5-253A-4EC8-A664-92CFB51C6D83}">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22B3A664-48A8-4ECC-B771-8AD26C70E78F}" type="pres">
      <dgm:prSet presAssocID="{16AA230B-9EE1-4C9D-8B47-259F1FD7138E}" presName="root" presStyleCnt="0">
        <dgm:presLayoutVars>
          <dgm:chMax/>
          <dgm:chPref/>
          <dgm:animLvl val="lvl"/>
        </dgm:presLayoutVars>
      </dgm:prSet>
      <dgm:spPr/>
    </dgm:pt>
    <dgm:pt modelId="{2901F951-B666-4D73-BE8A-B405CE4F691A}" type="pres">
      <dgm:prSet presAssocID="{16AA230B-9EE1-4C9D-8B47-259F1FD7138E}" presName="divider" presStyleLbl="fgAcc1" presStyleIdx="0" presStyleCnt="9"/>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42C7722C-D778-4D06-8AAC-EABED3E587AA}" type="pres">
      <dgm:prSet presAssocID="{16AA230B-9EE1-4C9D-8B47-259F1FD7138E}" presName="nodes" presStyleCnt="0">
        <dgm:presLayoutVars>
          <dgm:chMax/>
          <dgm:chPref/>
          <dgm:animLvl val="lvl"/>
        </dgm:presLayoutVars>
      </dgm:prSet>
      <dgm:spPr/>
    </dgm:pt>
    <dgm:pt modelId="{086E2839-11E4-4C20-A3FA-A3D6F17597FD}" type="pres">
      <dgm:prSet presAssocID="{9C7667CB-14C0-4A8F-8E67-74714F0900B1}" presName="composite" presStyleCnt="0"/>
      <dgm:spPr/>
    </dgm:pt>
    <dgm:pt modelId="{CC0BF558-845F-40EC-9D25-1A1372D539B0}" type="pres">
      <dgm:prSet presAssocID="{9C7667CB-14C0-4A8F-8E67-74714F0900B1}" presName="ConnectorPoint" presStyleLbl="lnNode1" presStyleIdx="0" presStyleCnt="8"/>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D85CDB1-F7FF-499F-A503-1DC77884DA60}" type="pres">
      <dgm:prSet presAssocID="{9C7667CB-14C0-4A8F-8E67-74714F0900B1}" presName="DropPinPlaceHolder" presStyleCnt="0"/>
      <dgm:spPr/>
    </dgm:pt>
    <dgm:pt modelId="{19D995EB-DFB2-4A69-A51C-892F0B96A4BE}" type="pres">
      <dgm:prSet presAssocID="{9C7667CB-14C0-4A8F-8E67-74714F0900B1}" presName="DropPin" presStyleLbl="alignNode1" presStyleIdx="0" presStyleCnt="8"/>
      <dgm:spPr/>
    </dgm:pt>
    <dgm:pt modelId="{0BBFD661-1EF1-49EA-B698-39CDD8703FE5}" type="pres">
      <dgm:prSet presAssocID="{9C7667CB-14C0-4A8F-8E67-74714F0900B1}" presName="Ellipse" presStyleLbl="fgAcc1" presStyleIdx="1" presStyleCnt="9"/>
      <dgm:spPr>
        <a:solidFill>
          <a:schemeClr val="lt1">
            <a:alpha val="90000"/>
            <a:hueOff val="0"/>
            <a:satOff val="0"/>
            <a:lumOff val="0"/>
            <a:alphaOff val="0"/>
          </a:schemeClr>
        </a:solidFill>
        <a:ln w="12700" cap="flat" cmpd="sng" algn="ctr">
          <a:noFill/>
          <a:prstDash val="solid"/>
          <a:miter lim="800000"/>
        </a:ln>
        <a:effectLst/>
      </dgm:spPr>
    </dgm:pt>
    <dgm:pt modelId="{48D8E842-4C8F-4368-ADBA-C3BF01336ADD}" type="pres">
      <dgm:prSet presAssocID="{9C7667CB-14C0-4A8F-8E67-74714F0900B1}" presName="L2TextContainer" presStyleLbl="revTx" presStyleIdx="0" presStyleCnt="16">
        <dgm:presLayoutVars>
          <dgm:bulletEnabled val="1"/>
        </dgm:presLayoutVars>
      </dgm:prSet>
      <dgm:spPr/>
    </dgm:pt>
    <dgm:pt modelId="{C2636B65-E491-4D02-9B90-919468EC465A}" type="pres">
      <dgm:prSet presAssocID="{9C7667CB-14C0-4A8F-8E67-74714F0900B1}" presName="L1TextContainer" presStyleLbl="revTx" presStyleIdx="1" presStyleCnt="16" custLinFactNeighborX="-719" custLinFactNeighborY="-3267">
        <dgm:presLayoutVars>
          <dgm:chMax val="1"/>
          <dgm:chPref val="1"/>
          <dgm:bulletEnabled val="1"/>
        </dgm:presLayoutVars>
      </dgm:prSet>
      <dgm:spPr/>
    </dgm:pt>
    <dgm:pt modelId="{459409A4-983E-49A6-A904-89067E6F322F}" type="pres">
      <dgm:prSet presAssocID="{9C7667CB-14C0-4A8F-8E67-74714F0900B1}" presName="ConnectLine" presStyleLbl="sibTrans1D1" presStyleIdx="0" presStyleCnt="8"/>
      <dgm:spPr>
        <a:noFill/>
        <a:ln w="12700" cap="flat" cmpd="sng" algn="ctr">
          <a:solidFill>
            <a:schemeClr val="accent2">
              <a:hueOff val="0"/>
              <a:satOff val="0"/>
              <a:lumOff val="0"/>
              <a:alphaOff val="0"/>
            </a:schemeClr>
          </a:solidFill>
          <a:prstDash val="dash"/>
          <a:miter lim="800000"/>
        </a:ln>
        <a:effectLst/>
      </dgm:spPr>
    </dgm:pt>
    <dgm:pt modelId="{5F121A8D-C3B8-4F08-8885-04E04527E54C}" type="pres">
      <dgm:prSet presAssocID="{9C7667CB-14C0-4A8F-8E67-74714F0900B1}" presName="EmptyPlaceHolder" presStyleCnt="0"/>
      <dgm:spPr/>
    </dgm:pt>
    <dgm:pt modelId="{BCF7637F-6884-463A-AC16-20775A3CD873}" type="pres">
      <dgm:prSet presAssocID="{67561B6C-AA36-4B6F-BB5E-74159DBFDAB0}" presName="spaceBetweenRectangles" presStyleCnt="0"/>
      <dgm:spPr/>
    </dgm:pt>
    <dgm:pt modelId="{42A1A5A9-51AC-46FF-AA76-9B559824AA4F}" type="pres">
      <dgm:prSet presAssocID="{008B170F-96EC-484F-AB8E-D3455C6685CF}" presName="composite" presStyleCnt="0"/>
      <dgm:spPr/>
    </dgm:pt>
    <dgm:pt modelId="{6403F9A2-8AF9-4B41-B4B3-1BFB71A89906}" type="pres">
      <dgm:prSet presAssocID="{008B170F-96EC-484F-AB8E-D3455C6685CF}" presName="ConnectorPoint" presStyleLbl="lnNode1" presStyleIdx="1" presStyleCnt="8"/>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A136840-9CD0-4FDB-BFFD-9B54F387E63C}" type="pres">
      <dgm:prSet presAssocID="{008B170F-96EC-484F-AB8E-D3455C6685CF}" presName="DropPinPlaceHolder" presStyleCnt="0"/>
      <dgm:spPr/>
    </dgm:pt>
    <dgm:pt modelId="{1BDECE43-E0A7-4228-B179-8F6377530F53}" type="pres">
      <dgm:prSet presAssocID="{008B170F-96EC-484F-AB8E-D3455C6685CF}" presName="DropPin" presStyleLbl="alignNode1" presStyleIdx="1" presStyleCnt="8"/>
      <dgm:spPr/>
    </dgm:pt>
    <dgm:pt modelId="{4C036A26-574B-4AAF-81A4-CA6D17A1CEB3}" type="pres">
      <dgm:prSet presAssocID="{008B170F-96EC-484F-AB8E-D3455C6685CF}" presName="Ellipse" presStyleLbl="fgAcc1" presStyleIdx="2" presStyleCnt="9"/>
      <dgm:spPr>
        <a:solidFill>
          <a:schemeClr val="lt1">
            <a:alpha val="90000"/>
            <a:hueOff val="0"/>
            <a:satOff val="0"/>
            <a:lumOff val="0"/>
            <a:alphaOff val="0"/>
          </a:schemeClr>
        </a:solidFill>
        <a:ln w="12700" cap="flat" cmpd="sng" algn="ctr">
          <a:noFill/>
          <a:prstDash val="solid"/>
          <a:miter lim="800000"/>
        </a:ln>
        <a:effectLst/>
      </dgm:spPr>
    </dgm:pt>
    <dgm:pt modelId="{D82EE58E-F96B-48AB-883D-A5D6D2CD33E7}" type="pres">
      <dgm:prSet presAssocID="{008B170F-96EC-484F-AB8E-D3455C6685CF}" presName="L2TextContainer" presStyleLbl="revTx" presStyleIdx="2" presStyleCnt="16">
        <dgm:presLayoutVars>
          <dgm:bulletEnabled val="1"/>
        </dgm:presLayoutVars>
      </dgm:prSet>
      <dgm:spPr/>
    </dgm:pt>
    <dgm:pt modelId="{6F221318-48BE-447B-A7D2-1849CBD86EE0}" type="pres">
      <dgm:prSet presAssocID="{008B170F-96EC-484F-AB8E-D3455C6685CF}" presName="L1TextContainer" presStyleLbl="revTx" presStyleIdx="3" presStyleCnt="16">
        <dgm:presLayoutVars>
          <dgm:chMax val="1"/>
          <dgm:chPref val="1"/>
          <dgm:bulletEnabled val="1"/>
        </dgm:presLayoutVars>
      </dgm:prSet>
      <dgm:spPr/>
    </dgm:pt>
    <dgm:pt modelId="{FD64E599-2E88-43E2-AD3C-0A310F8E3D0A}" type="pres">
      <dgm:prSet presAssocID="{008B170F-96EC-484F-AB8E-D3455C6685CF}" presName="ConnectLine" presStyleLbl="sibTrans1D1" presStyleIdx="1" presStyleCnt="8"/>
      <dgm:spPr>
        <a:noFill/>
        <a:ln w="12700" cap="flat" cmpd="sng" algn="ctr">
          <a:solidFill>
            <a:schemeClr val="accent3">
              <a:hueOff val="0"/>
              <a:satOff val="0"/>
              <a:lumOff val="0"/>
              <a:alphaOff val="0"/>
            </a:schemeClr>
          </a:solidFill>
          <a:prstDash val="dash"/>
          <a:miter lim="800000"/>
        </a:ln>
        <a:effectLst/>
      </dgm:spPr>
    </dgm:pt>
    <dgm:pt modelId="{120949CA-42AC-4EAE-A624-3C28B9622444}" type="pres">
      <dgm:prSet presAssocID="{008B170F-96EC-484F-AB8E-D3455C6685CF}" presName="EmptyPlaceHolder" presStyleCnt="0"/>
      <dgm:spPr/>
    </dgm:pt>
    <dgm:pt modelId="{D4B5A49F-601D-4717-95D2-550DCF74FC16}" type="pres">
      <dgm:prSet presAssocID="{78959F3E-1872-45CF-ADE8-27B62BD92575}" presName="spaceBetweenRectangles" presStyleCnt="0"/>
      <dgm:spPr/>
    </dgm:pt>
    <dgm:pt modelId="{0A2463A5-1C6C-4E37-8756-D44AB14AA966}" type="pres">
      <dgm:prSet presAssocID="{2B297445-5E87-4F78-B582-30CB9B792A0F}" presName="composite" presStyleCnt="0"/>
      <dgm:spPr/>
    </dgm:pt>
    <dgm:pt modelId="{E9119F53-3909-4818-B14B-2174E9A6416F}" type="pres">
      <dgm:prSet presAssocID="{2B297445-5E87-4F78-B582-30CB9B792A0F}" presName="ConnectorPoint" presStyleLbl="lnNode1" presStyleIdx="2" presStyleCnt="8"/>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3EB0995-F02A-480F-A2C1-EAE43838095F}" type="pres">
      <dgm:prSet presAssocID="{2B297445-5E87-4F78-B582-30CB9B792A0F}" presName="DropPinPlaceHolder" presStyleCnt="0"/>
      <dgm:spPr/>
    </dgm:pt>
    <dgm:pt modelId="{09006458-E236-4123-BD78-F46E55A74330}" type="pres">
      <dgm:prSet presAssocID="{2B297445-5E87-4F78-B582-30CB9B792A0F}" presName="DropPin" presStyleLbl="alignNode1" presStyleIdx="2" presStyleCnt="8"/>
      <dgm:spPr/>
    </dgm:pt>
    <dgm:pt modelId="{4F4243EF-4166-4B36-BD79-9E76BA568EF2}" type="pres">
      <dgm:prSet presAssocID="{2B297445-5E87-4F78-B582-30CB9B792A0F}" presName="Ellipse" presStyleLbl="fgAcc1" presStyleIdx="3" presStyleCnt="9"/>
      <dgm:spPr>
        <a:solidFill>
          <a:schemeClr val="lt1">
            <a:alpha val="90000"/>
            <a:hueOff val="0"/>
            <a:satOff val="0"/>
            <a:lumOff val="0"/>
            <a:alphaOff val="0"/>
          </a:schemeClr>
        </a:solidFill>
        <a:ln w="12700" cap="flat" cmpd="sng" algn="ctr">
          <a:noFill/>
          <a:prstDash val="solid"/>
          <a:miter lim="800000"/>
        </a:ln>
        <a:effectLst/>
      </dgm:spPr>
    </dgm:pt>
    <dgm:pt modelId="{B45FDA3A-BF0A-48F0-B263-8EDC85FF28DE}" type="pres">
      <dgm:prSet presAssocID="{2B297445-5E87-4F78-B582-30CB9B792A0F}" presName="L2TextContainer" presStyleLbl="revTx" presStyleIdx="4" presStyleCnt="16">
        <dgm:presLayoutVars>
          <dgm:bulletEnabled val="1"/>
        </dgm:presLayoutVars>
      </dgm:prSet>
      <dgm:spPr/>
    </dgm:pt>
    <dgm:pt modelId="{5AA5A3A1-2668-4E97-BC1C-DC2A0876D6AF}" type="pres">
      <dgm:prSet presAssocID="{2B297445-5E87-4F78-B582-30CB9B792A0F}" presName="L1TextContainer" presStyleLbl="revTx" presStyleIdx="5" presStyleCnt="16">
        <dgm:presLayoutVars>
          <dgm:chMax val="1"/>
          <dgm:chPref val="1"/>
          <dgm:bulletEnabled val="1"/>
        </dgm:presLayoutVars>
      </dgm:prSet>
      <dgm:spPr/>
    </dgm:pt>
    <dgm:pt modelId="{5CB986B8-86A6-4FF3-AB08-20559797C5EF}" type="pres">
      <dgm:prSet presAssocID="{2B297445-5E87-4F78-B582-30CB9B792A0F}" presName="ConnectLine" presStyleLbl="sibTrans1D1" presStyleIdx="2" presStyleCnt="8"/>
      <dgm:spPr>
        <a:noFill/>
        <a:ln w="12700" cap="flat" cmpd="sng" algn="ctr">
          <a:solidFill>
            <a:schemeClr val="accent4">
              <a:hueOff val="0"/>
              <a:satOff val="0"/>
              <a:lumOff val="0"/>
              <a:alphaOff val="0"/>
            </a:schemeClr>
          </a:solidFill>
          <a:prstDash val="dash"/>
          <a:miter lim="800000"/>
        </a:ln>
        <a:effectLst/>
      </dgm:spPr>
    </dgm:pt>
    <dgm:pt modelId="{FA24FBA2-94EF-428D-8E05-3938140844EE}" type="pres">
      <dgm:prSet presAssocID="{2B297445-5E87-4F78-B582-30CB9B792A0F}" presName="EmptyPlaceHolder" presStyleCnt="0"/>
      <dgm:spPr/>
    </dgm:pt>
    <dgm:pt modelId="{0C6633D2-1CA1-4237-9291-F0D36901F938}" type="pres">
      <dgm:prSet presAssocID="{1454B22E-E71E-47F9-95F1-43CC40C68EDA}" presName="spaceBetweenRectangles" presStyleCnt="0"/>
      <dgm:spPr/>
    </dgm:pt>
    <dgm:pt modelId="{A047394C-5E88-4CC7-9956-BAA78BC839E5}" type="pres">
      <dgm:prSet presAssocID="{9E427F55-8E92-4EE5-B3D8-B2855740D2F2}" presName="composite" presStyleCnt="0"/>
      <dgm:spPr/>
    </dgm:pt>
    <dgm:pt modelId="{59581467-F3E7-41E2-9119-06F99F9F7F6E}" type="pres">
      <dgm:prSet presAssocID="{9E427F55-8E92-4EE5-B3D8-B2855740D2F2}" presName="ConnectorPoint" presStyleLbl="lnNode1" presStyleIdx="3"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526990B-C20C-41D4-A45D-3468D2EBCD17}" type="pres">
      <dgm:prSet presAssocID="{9E427F55-8E92-4EE5-B3D8-B2855740D2F2}" presName="DropPinPlaceHolder" presStyleCnt="0"/>
      <dgm:spPr/>
    </dgm:pt>
    <dgm:pt modelId="{57593990-0D3D-4A22-813C-486BFFE36BDA}" type="pres">
      <dgm:prSet presAssocID="{9E427F55-8E92-4EE5-B3D8-B2855740D2F2}" presName="DropPin" presStyleLbl="alignNode1" presStyleIdx="3" presStyleCnt="8"/>
      <dgm:spPr/>
    </dgm:pt>
    <dgm:pt modelId="{69C4CEFA-A100-4B71-9919-01052397F6BA}" type="pres">
      <dgm:prSet presAssocID="{9E427F55-8E92-4EE5-B3D8-B2855740D2F2}" presName="Ellipse" presStyleLbl="fgAcc1" presStyleIdx="4" presStyleCnt="9"/>
      <dgm:spPr>
        <a:solidFill>
          <a:schemeClr val="lt1">
            <a:alpha val="90000"/>
            <a:hueOff val="0"/>
            <a:satOff val="0"/>
            <a:lumOff val="0"/>
            <a:alphaOff val="0"/>
          </a:schemeClr>
        </a:solidFill>
        <a:ln w="12700" cap="flat" cmpd="sng" algn="ctr">
          <a:noFill/>
          <a:prstDash val="solid"/>
          <a:miter lim="800000"/>
        </a:ln>
        <a:effectLst/>
      </dgm:spPr>
    </dgm:pt>
    <dgm:pt modelId="{C84C3B8A-0A4A-417F-9130-69FEB3130828}" type="pres">
      <dgm:prSet presAssocID="{9E427F55-8E92-4EE5-B3D8-B2855740D2F2}" presName="L2TextContainer" presStyleLbl="revTx" presStyleIdx="6" presStyleCnt="16">
        <dgm:presLayoutVars>
          <dgm:bulletEnabled val="1"/>
        </dgm:presLayoutVars>
      </dgm:prSet>
      <dgm:spPr/>
    </dgm:pt>
    <dgm:pt modelId="{5D87BB61-98FA-4FD8-BE5F-F6566298EC51}" type="pres">
      <dgm:prSet presAssocID="{9E427F55-8E92-4EE5-B3D8-B2855740D2F2}" presName="L1TextContainer" presStyleLbl="revTx" presStyleIdx="7" presStyleCnt="16">
        <dgm:presLayoutVars>
          <dgm:chMax val="1"/>
          <dgm:chPref val="1"/>
          <dgm:bulletEnabled val="1"/>
        </dgm:presLayoutVars>
      </dgm:prSet>
      <dgm:spPr/>
    </dgm:pt>
    <dgm:pt modelId="{2999627A-F398-4640-88A8-B22A87717434}" type="pres">
      <dgm:prSet presAssocID="{9E427F55-8E92-4EE5-B3D8-B2855740D2F2}" presName="ConnectLine" presStyleLbl="sibTrans1D1" presStyleIdx="3" presStyleCnt="8"/>
      <dgm:spPr>
        <a:noFill/>
        <a:ln w="12700" cap="flat" cmpd="sng" algn="ctr">
          <a:solidFill>
            <a:schemeClr val="accent5">
              <a:hueOff val="0"/>
              <a:satOff val="0"/>
              <a:lumOff val="0"/>
              <a:alphaOff val="0"/>
            </a:schemeClr>
          </a:solidFill>
          <a:prstDash val="dash"/>
          <a:miter lim="800000"/>
        </a:ln>
        <a:effectLst/>
      </dgm:spPr>
    </dgm:pt>
    <dgm:pt modelId="{C4EAB1D4-11DD-49CA-97EF-3C538B00A7DF}" type="pres">
      <dgm:prSet presAssocID="{9E427F55-8E92-4EE5-B3D8-B2855740D2F2}" presName="EmptyPlaceHolder" presStyleCnt="0"/>
      <dgm:spPr/>
    </dgm:pt>
    <dgm:pt modelId="{7742A2C6-CC1F-4A5F-80CB-3193A454D9CE}" type="pres">
      <dgm:prSet presAssocID="{87D122BB-0FF1-479D-AA22-017848350167}" presName="spaceBetweenRectangles" presStyleCnt="0"/>
      <dgm:spPr/>
    </dgm:pt>
    <dgm:pt modelId="{66158FBC-4711-4ACA-A17D-642D6A5EEB5A}" type="pres">
      <dgm:prSet presAssocID="{9BC9A4D4-C58F-4EF9-B508-43A456F22ED9}" presName="composite" presStyleCnt="0"/>
      <dgm:spPr/>
    </dgm:pt>
    <dgm:pt modelId="{DA0CD022-E2B0-4C5F-9C08-5977498F92E3}" type="pres">
      <dgm:prSet presAssocID="{9BC9A4D4-C58F-4EF9-B508-43A456F22ED9}" presName="ConnectorPoint" presStyleLbl="lnNode1" presStyleIdx="4" presStyleCnt="8"/>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C9491A2-E23A-4E28-86FD-5D77712545E2}" type="pres">
      <dgm:prSet presAssocID="{9BC9A4D4-C58F-4EF9-B508-43A456F22ED9}" presName="DropPinPlaceHolder" presStyleCnt="0"/>
      <dgm:spPr/>
    </dgm:pt>
    <dgm:pt modelId="{A1796896-22BE-423A-9889-3D9C97F603A5}" type="pres">
      <dgm:prSet presAssocID="{9BC9A4D4-C58F-4EF9-B508-43A456F22ED9}" presName="DropPin" presStyleLbl="alignNode1" presStyleIdx="4" presStyleCnt="8"/>
      <dgm:spPr/>
    </dgm:pt>
    <dgm:pt modelId="{8EDE1725-8DBF-45E1-85E8-2DC28D66C062}" type="pres">
      <dgm:prSet presAssocID="{9BC9A4D4-C58F-4EF9-B508-43A456F22ED9}" presName="Ellipse" presStyleLbl="fgAcc1" presStyleIdx="5" presStyleCnt="9"/>
      <dgm:spPr>
        <a:solidFill>
          <a:schemeClr val="lt1">
            <a:alpha val="90000"/>
            <a:hueOff val="0"/>
            <a:satOff val="0"/>
            <a:lumOff val="0"/>
            <a:alphaOff val="0"/>
          </a:schemeClr>
        </a:solidFill>
        <a:ln w="12700" cap="flat" cmpd="sng" algn="ctr">
          <a:noFill/>
          <a:prstDash val="solid"/>
          <a:miter lim="800000"/>
        </a:ln>
        <a:effectLst/>
      </dgm:spPr>
    </dgm:pt>
    <dgm:pt modelId="{98AFE85B-CE48-4464-BE2C-44C37DBD7AB4}" type="pres">
      <dgm:prSet presAssocID="{9BC9A4D4-C58F-4EF9-B508-43A456F22ED9}" presName="L2TextContainer" presStyleLbl="revTx" presStyleIdx="8" presStyleCnt="16">
        <dgm:presLayoutVars>
          <dgm:bulletEnabled val="1"/>
        </dgm:presLayoutVars>
      </dgm:prSet>
      <dgm:spPr/>
    </dgm:pt>
    <dgm:pt modelId="{A4B515E9-A4A5-40D4-9CCB-21A7643920CF}" type="pres">
      <dgm:prSet presAssocID="{9BC9A4D4-C58F-4EF9-B508-43A456F22ED9}" presName="L1TextContainer" presStyleLbl="revTx" presStyleIdx="9" presStyleCnt="16">
        <dgm:presLayoutVars>
          <dgm:chMax val="1"/>
          <dgm:chPref val="1"/>
          <dgm:bulletEnabled val="1"/>
        </dgm:presLayoutVars>
      </dgm:prSet>
      <dgm:spPr/>
    </dgm:pt>
    <dgm:pt modelId="{7D741D70-100C-44F9-8CC5-7FDEE20AE00B}" type="pres">
      <dgm:prSet presAssocID="{9BC9A4D4-C58F-4EF9-B508-43A456F22ED9}" presName="ConnectLine" presStyleLbl="sibTrans1D1" presStyleIdx="4" presStyleCnt="8"/>
      <dgm:spPr>
        <a:noFill/>
        <a:ln w="12700" cap="flat" cmpd="sng" algn="ctr">
          <a:solidFill>
            <a:schemeClr val="accent6">
              <a:hueOff val="0"/>
              <a:satOff val="0"/>
              <a:lumOff val="0"/>
              <a:alphaOff val="0"/>
            </a:schemeClr>
          </a:solidFill>
          <a:prstDash val="dash"/>
          <a:miter lim="800000"/>
        </a:ln>
        <a:effectLst/>
      </dgm:spPr>
    </dgm:pt>
    <dgm:pt modelId="{1B1FEFA9-4410-48FD-B3B5-292A5BB0E722}" type="pres">
      <dgm:prSet presAssocID="{9BC9A4D4-C58F-4EF9-B508-43A456F22ED9}" presName="EmptyPlaceHolder" presStyleCnt="0"/>
      <dgm:spPr/>
    </dgm:pt>
    <dgm:pt modelId="{6DF7681C-639A-499A-8A56-48AE9D4389E9}" type="pres">
      <dgm:prSet presAssocID="{12C6EBC7-E014-497C-9A09-3CB4C271D93F}" presName="spaceBetweenRectangles" presStyleCnt="0"/>
      <dgm:spPr/>
    </dgm:pt>
    <dgm:pt modelId="{3A600459-1B47-416E-ABCA-43D94394B0BD}" type="pres">
      <dgm:prSet presAssocID="{1A10DD1A-A753-4F92-B4F0-DE3E37373CE9}" presName="composite" presStyleCnt="0"/>
      <dgm:spPr/>
    </dgm:pt>
    <dgm:pt modelId="{F4F558D1-3ADE-4235-91D8-DDA523D67B71}" type="pres">
      <dgm:prSet presAssocID="{1A10DD1A-A753-4F92-B4F0-DE3E37373CE9}" presName="ConnectorPoint" presStyleLbl="lnNode1" presStyleIdx="5" presStyleCnt="8"/>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211A844-7CC8-4EB3-81F4-55F5CE819B46}" type="pres">
      <dgm:prSet presAssocID="{1A10DD1A-A753-4F92-B4F0-DE3E37373CE9}" presName="DropPinPlaceHolder" presStyleCnt="0"/>
      <dgm:spPr/>
    </dgm:pt>
    <dgm:pt modelId="{7685634B-98FE-4D16-9431-F075C0375306}" type="pres">
      <dgm:prSet presAssocID="{1A10DD1A-A753-4F92-B4F0-DE3E37373CE9}" presName="DropPin" presStyleLbl="alignNode1" presStyleIdx="5" presStyleCnt="8"/>
      <dgm:spPr/>
    </dgm:pt>
    <dgm:pt modelId="{F5C6CAAD-2B1F-4D6C-8247-36EBD5D9A47F}" type="pres">
      <dgm:prSet presAssocID="{1A10DD1A-A753-4F92-B4F0-DE3E37373CE9}" presName="Ellipse" presStyleLbl="fgAcc1" presStyleIdx="6" presStyleCnt="9"/>
      <dgm:spPr>
        <a:solidFill>
          <a:schemeClr val="lt1">
            <a:alpha val="90000"/>
            <a:hueOff val="0"/>
            <a:satOff val="0"/>
            <a:lumOff val="0"/>
            <a:alphaOff val="0"/>
          </a:schemeClr>
        </a:solidFill>
        <a:ln w="12700" cap="flat" cmpd="sng" algn="ctr">
          <a:noFill/>
          <a:prstDash val="solid"/>
          <a:miter lim="800000"/>
        </a:ln>
        <a:effectLst/>
      </dgm:spPr>
    </dgm:pt>
    <dgm:pt modelId="{539BDCCB-8333-4ED9-9556-EAB45E667B00}" type="pres">
      <dgm:prSet presAssocID="{1A10DD1A-A753-4F92-B4F0-DE3E37373CE9}" presName="L2TextContainer" presStyleLbl="revTx" presStyleIdx="10" presStyleCnt="16">
        <dgm:presLayoutVars>
          <dgm:bulletEnabled val="1"/>
        </dgm:presLayoutVars>
      </dgm:prSet>
      <dgm:spPr/>
    </dgm:pt>
    <dgm:pt modelId="{EEE5AA7E-0A68-4495-8E26-5F3BE5B33226}" type="pres">
      <dgm:prSet presAssocID="{1A10DD1A-A753-4F92-B4F0-DE3E37373CE9}" presName="L1TextContainer" presStyleLbl="revTx" presStyleIdx="11" presStyleCnt="16">
        <dgm:presLayoutVars>
          <dgm:chMax val="1"/>
          <dgm:chPref val="1"/>
          <dgm:bulletEnabled val="1"/>
        </dgm:presLayoutVars>
      </dgm:prSet>
      <dgm:spPr/>
    </dgm:pt>
    <dgm:pt modelId="{4D47442E-434E-4FA3-9545-7BE2F13582B3}" type="pres">
      <dgm:prSet presAssocID="{1A10DD1A-A753-4F92-B4F0-DE3E37373CE9}" presName="ConnectLine" presStyleLbl="sibTrans1D1" presStyleIdx="5" presStyleCnt="8"/>
      <dgm:spPr>
        <a:noFill/>
        <a:ln w="12700" cap="flat" cmpd="sng" algn="ctr">
          <a:solidFill>
            <a:schemeClr val="accent2">
              <a:hueOff val="0"/>
              <a:satOff val="0"/>
              <a:lumOff val="0"/>
              <a:alphaOff val="0"/>
            </a:schemeClr>
          </a:solidFill>
          <a:prstDash val="dash"/>
          <a:miter lim="800000"/>
        </a:ln>
        <a:effectLst/>
      </dgm:spPr>
    </dgm:pt>
    <dgm:pt modelId="{E3720900-84FA-4F1C-88EB-9E4CD5DD62A6}" type="pres">
      <dgm:prSet presAssocID="{1A10DD1A-A753-4F92-B4F0-DE3E37373CE9}" presName="EmptyPlaceHolder" presStyleCnt="0"/>
      <dgm:spPr/>
    </dgm:pt>
    <dgm:pt modelId="{E2B83CFD-5DE9-4AC9-9226-18678E7256F4}" type="pres">
      <dgm:prSet presAssocID="{833C4916-616A-4EFB-9F29-C2706959AD77}" presName="spaceBetweenRectangles" presStyleCnt="0"/>
      <dgm:spPr/>
    </dgm:pt>
    <dgm:pt modelId="{B395DC39-94CC-4010-A021-60F30F06F9F4}" type="pres">
      <dgm:prSet presAssocID="{E61E14D3-5723-4FD2-BCEA-4D5A336CC2F8}" presName="composite" presStyleCnt="0"/>
      <dgm:spPr/>
    </dgm:pt>
    <dgm:pt modelId="{18BE5796-0860-487D-831A-232EEB1DCD7F}" type="pres">
      <dgm:prSet presAssocID="{E61E14D3-5723-4FD2-BCEA-4D5A336CC2F8}" presName="ConnectorPoint" presStyleLbl="lnNode1" presStyleIdx="6" presStyleCnt="8"/>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C23621C-F5EA-4A52-AEB8-1DAE7E2418A6}" type="pres">
      <dgm:prSet presAssocID="{E61E14D3-5723-4FD2-BCEA-4D5A336CC2F8}" presName="DropPinPlaceHolder" presStyleCnt="0"/>
      <dgm:spPr/>
    </dgm:pt>
    <dgm:pt modelId="{855126EF-9861-4521-9713-6FD3BA92A3B3}" type="pres">
      <dgm:prSet presAssocID="{E61E14D3-5723-4FD2-BCEA-4D5A336CC2F8}" presName="DropPin" presStyleLbl="alignNode1" presStyleIdx="6" presStyleCnt="8"/>
      <dgm:spPr/>
    </dgm:pt>
    <dgm:pt modelId="{0B54B324-77FA-43DB-8026-721037734EBF}" type="pres">
      <dgm:prSet presAssocID="{E61E14D3-5723-4FD2-BCEA-4D5A336CC2F8}" presName="Ellipse" presStyleLbl="fgAcc1" presStyleIdx="7" presStyleCnt="9"/>
      <dgm:spPr>
        <a:solidFill>
          <a:schemeClr val="lt1">
            <a:alpha val="90000"/>
            <a:hueOff val="0"/>
            <a:satOff val="0"/>
            <a:lumOff val="0"/>
            <a:alphaOff val="0"/>
          </a:schemeClr>
        </a:solidFill>
        <a:ln w="12700" cap="flat" cmpd="sng" algn="ctr">
          <a:noFill/>
          <a:prstDash val="solid"/>
          <a:miter lim="800000"/>
        </a:ln>
        <a:effectLst/>
      </dgm:spPr>
    </dgm:pt>
    <dgm:pt modelId="{142A7759-A78B-47CB-9099-F6AD34597CA5}" type="pres">
      <dgm:prSet presAssocID="{E61E14D3-5723-4FD2-BCEA-4D5A336CC2F8}" presName="L2TextContainer" presStyleLbl="revTx" presStyleIdx="12" presStyleCnt="16">
        <dgm:presLayoutVars>
          <dgm:bulletEnabled val="1"/>
        </dgm:presLayoutVars>
      </dgm:prSet>
      <dgm:spPr/>
    </dgm:pt>
    <dgm:pt modelId="{6749E0AB-4B46-4F4A-AA72-8E7E37D9EB13}" type="pres">
      <dgm:prSet presAssocID="{E61E14D3-5723-4FD2-BCEA-4D5A336CC2F8}" presName="L1TextContainer" presStyleLbl="revTx" presStyleIdx="13" presStyleCnt="16">
        <dgm:presLayoutVars>
          <dgm:chMax val="1"/>
          <dgm:chPref val="1"/>
          <dgm:bulletEnabled val="1"/>
        </dgm:presLayoutVars>
      </dgm:prSet>
      <dgm:spPr/>
    </dgm:pt>
    <dgm:pt modelId="{0A13FC7B-E04F-48C3-BC23-E73215B21296}" type="pres">
      <dgm:prSet presAssocID="{E61E14D3-5723-4FD2-BCEA-4D5A336CC2F8}" presName="ConnectLine" presStyleLbl="sibTrans1D1" presStyleIdx="6" presStyleCnt="8"/>
      <dgm:spPr>
        <a:noFill/>
        <a:ln w="12700" cap="flat" cmpd="sng" algn="ctr">
          <a:solidFill>
            <a:schemeClr val="accent3">
              <a:hueOff val="0"/>
              <a:satOff val="0"/>
              <a:lumOff val="0"/>
              <a:alphaOff val="0"/>
            </a:schemeClr>
          </a:solidFill>
          <a:prstDash val="dash"/>
          <a:miter lim="800000"/>
        </a:ln>
        <a:effectLst/>
      </dgm:spPr>
    </dgm:pt>
    <dgm:pt modelId="{94482EB0-DC44-4DAD-AF34-704D9655FB30}" type="pres">
      <dgm:prSet presAssocID="{E61E14D3-5723-4FD2-BCEA-4D5A336CC2F8}" presName="EmptyPlaceHolder" presStyleCnt="0"/>
      <dgm:spPr/>
    </dgm:pt>
    <dgm:pt modelId="{41C1098B-B8BA-4A42-A8B8-05FA0A65F826}" type="pres">
      <dgm:prSet presAssocID="{B9937D21-99D4-4355-9366-EAA4A3A63CA8}" presName="spaceBetweenRectangles" presStyleCnt="0"/>
      <dgm:spPr/>
    </dgm:pt>
    <dgm:pt modelId="{BCE6D59E-A629-4CC8-B9DA-FE95D9F0CD97}" type="pres">
      <dgm:prSet presAssocID="{7305A1CE-BBCE-486D-BFDD-E446E903F421}" presName="composite" presStyleCnt="0"/>
      <dgm:spPr/>
    </dgm:pt>
    <dgm:pt modelId="{3F50AB42-5BE1-4CDB-922C-A42202C6BC7E}" type="pres">
      <dgm:prSet presAssocID="{7305A1CE-BBCE-486D-BFDD-E446E903F421}" presName="ConnectorPoint" presStyleLbl="lnNode1" presStyleIdx="7" presStyleCnt="8"/>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BEAD6A2-A7F4-4661-B4E0-ACABB57A4B49}" type="pres">
      <dgm:prSet presAssocID="{7305A1CE-BBCE-486D-BFDD-E446E903F421}" presName="DropPinPlaceHolder" presStyleCnt="0"/>
      <dgm:spPr/>
    </dgm:pt>
    <dgm:pt modelId="{75352307-D5B3-4177-A9CC-F9FB9952CE89}" type="pres">
      <dgm:prSet presAssocID="{7305A1CE-BBCE-486D-BFDD-E446E903F421}" presName="DropPin" presStyleLbl="alignNode1" presStyleIdx="7" presStyleCnt="8"/>
      <dgm:spPr/>
    </dgm:pt>
    <dgm:pt modelId="{D699D265-074A-4B09-A3D3-49795ECEE349}" type="pres">
      <dgm:prSet presAssocID="{7305A1CE-BBCE-486D-BFDD-E446E903F421}" presName="Ellipse" presStyleLbl="fgAcc1" presStyleIdx="8" presStyleCnt="9"/>
      <dgm:spPr>
        <a:solidFill>
          <a:schemeClr val="lt1">
            <a:alpha val="90000"/>
            <a:hueOff val="0"/>
            <a:satOff val="0"/>
            <a:lumOff val="0"/>
            <a:alphaOff val="0"/>
          </a:schemeClr>
        </a:solidFill>
        <a:ln w="12700" cap="flat" cmpd="sng" algn="ctr">
          <a:noFill/>
          <a:prstDash val="solid"/>
          <a:miter lim="800000"/>
        </a:ln>
        <a:effectLst/>
      </dgm:spPr>
    </dgm:pt>
    <dgm:pt modelId="{E8BED6B7-F3FB-4395-BC37-AE0B54F0392E}" type="pres">
      <dgm:prSet presAssocID="{7305A1CE-BBCE-486D-BFDD-E446E903F421}" presName="L2TextContainer" presStyleLbl="revTx" presStyleIdx="14" presStyleCnt="16">
        <dgm:presLayoutVars>
          <dgm:bulletEnabled val="1"/>
        </dgm:presLayoutVars>
      </dgm:prSet>
      <dgm:spPr/>
    </dgm:pt>
    <dgm:pt modelId="{094F82B1-9AD5-425C-903C-BB56F1862A07}" type="pres">
      <dgm:prSet presAssocID="{7305A1CE-BBCE-486D-BFDD-E446E903F421}" presName="L1TextContainer" presStyleLbl="revTx" presStyleIdx="15" presStyleCnt="16">
        <dgm:presLayoutVars>
          <dgm:chMax val="1"/>
          <dgm:chPref val="1"/>
          <dgm:bulletEnabled val="1"/>
        </dgm:presLayoutVars>
      </dgm:prSet>
      <dgm:spPr/>
    </dgm:pt>
    <dgm:pt modelId="{82B5ADF5-D7B3-481B-BB8F-5E918D55E515}" type="pres">
      <dgm:prSet presAssocID="{7305A1CE-BBCE-486D-BFDD-E446E903F421}" presName="ConnectLine" presStyleLbl="sibTrans1D1" presStyleIdx="7" presStyleCnt="8"/>
      <dgm:spPr>
        <a:noFill/>
        <a:ln w="12700" cap="flat" cmpd="sng" algn="ctr">
          <a:solidFill>
            <a:schemeClr val="accent4">
              <a:hueOff val="0"/>
              <a:satOff val="0"/>
              <a:lumOff val="0"/>
              <a:alphaOff val="0"/>
            </a:schemeClr>
          </a:solidFill>
          <a:prstDash val="dash"/>
          <a:miter lim="800000"/>
        </a:ln>
        <a:effectLst/>
      </dgm:spPr>
    </dgm:pt>
    <dgm:pt modelId="{769FA8C9-8AB0-4BD8-A9CF-A9E38833B3CB}" type="pres">
      <dgm:prSet presAssocID="{7305A1CE-BBCE-486D-BFDD-E446E903F421}" presName="EmptyPlaceHolder" presStyleCnt="0"/>
      <dgm:spPr/>
    </dgm:pt>
  </dgm:ptLst>
  <dgm:cxnLst>
    <dgm:cxn modelId="{DBB97901-9C9B-4678-AB77-4C95D140F5D2}" type="presOf" srcId="{FD377382-3DB0-443B-A1AA-B22C0B6DC7EE}" destId="{D82EE58E-F96B-48AB-883D-A5D6D2CD33E7}" srcOrd="0" destOrd="0" presId="urn:microsoft.com/office/officeart/2017/3/layout/DropPinTimeline"/>
    <dgm:cxn modelId="{0A026D03-37A6-4330-8A68-A217BD5C739A}" type="presOf" srcId="{F08529C4-2C16-48A0-B649-C35E079E27C7}" destId="{48D8E842-4C8F-4368-ADBA-C3BF01336ADD}" srcOrd="0" destOrd="0" presId="urn:microsoft.com/office/officeart/2017/3/layout/DropPinTimeline"/>
    <dgm:cxn modelId="{74771411-3EB6-4107-AC2C-4C0C93C6314C}" type="presOf" srcId="{9C7667CB-14C0-4A8F-8E67-74714F0900B1}" destId="{C2636B65-E491-4D02-9B90-919468EC465A}" srcOrd="0" destOrd="0" presId="urn:microsoft.com/office/officeart/2017/3/layout/DropPinTimeline"/>
    <dgm:cxn modelId="{15D4DB14-FD60-4115-BFB0-34EB7A4DE74D}" srcId="{9BC9A4D4-C58F-4EF9-B508-43A456F22ED9}" destId="{B675936A-3FA4-4E56-92A1-8E1FC6361235}" srcOrd="0" destOrd="0" parTransId="{BC77E3FC-7096-4407-A605-21AE7B05B7A0}" sibTransId="{632421B7-D187-4E77-96DB-E8875ECFA74C}"/>
    <dgm:cxn modelId="{1A647917-D6CD-43D5-BBFF-E24D37EAD9A7}" type="presOf" srcId="{034697DA-E727-4A2D-AD29-C015436AB5DB}" destId="{E8BED6B7-F3FB-4395-BC37-AE0B54F0392E}" srcOrd="0" destOrd="0" presId="urn:microsoft.com/office/officeart/2017/3/layout/DropPinTimeline"/>
    <dgm:cxn modelId="{2C0FB518-7D88-48C2-9D59-DD997B09B26D}" type="presOf" srcId="{9E427F55-8E92-4EE5-B3D8-B2855740D2F2}" destId="{5D87BB61-98FA-4FD8-BE5F-F6566298EC51}" srcOrd="0" destOrd="0" presId="urn:microsoft.com/office/officeart/2017/3/layout/DropPinTimeline"/>
    <dgm:cxn modelId="{64C4A423-0855-4F8B-AD07-7B8CE474A616}" type="presOf" srcId="{506C83D4-90B4-40B6-8337-C81D68FE5EB8}" destId="{539BDCCB-8333-4ED9-9556-EAB45E667B00}" srcOrd="0" destOrd="0" presId="urn:microsoft.com/office/officeart/2017/3/layout/DropPinTimeline"/>
    <dgm:cxn modelId="{F68E6F28-D415-46A8-81F3-1CDC1CCBF73E}" srcId="{E61E14D3-5723-4FD2-BCEA-4D5A336CC2F8}" destId="{5976AAFC-08C5-4922-842C-3433B8CA6A74}" srcOrd="0" destOrd="0" parTransId="{6787FAB8-C18B-4821-B84E-99E54A6C2ED7}" sibTransId="{3B05804F-F0C3-4349-8452-36B2513B6FC8}"/>
    <dgm:cxn modelId="{3434CC29-4FEF-417E-9FAE-09BC043DC55B}" srcId="{16AA230B-9EE1-4C9D-8B47-259F1FD7138E}" destId="{1A10DD1A-A753-4F92-B4F0-DE3E37373CE9}" srcOrd="5" destOrd="0" parTransId="{E026FEE9-1072-4363-BC3E-E520DBAE5D0C}" sibTransId="{833C4916-616A-4EFB-9F29-C2706959AD77}"/>
    <dgm:cxn modelId="{44FC3834-DAE6-4D5D-BFC6-7892FDED65B6}" srcId="{16AA230B-9EE1-4C9D-8B47-259F1FD7138E}" destId="{2B297445-5E87-4F78-B582-30CB9B792A0F}" srcOrd="2" destOrd="0" parTransId="{C2FAC84A-0DB2-41AC-ADB8-935E4E9260E2}" sibTransId="{1454B22E-E71E-47F9-95F1-43CC40C68EDA}"/>
    <dgm:cxn modelId="{1142863F-E9F3-41B0-B9DC-8590C68139CF}" type="presOf" srcId="{1A10DD1A-A753-4F92-B4F0-DE3E37373CE9}" destId="{EEE5AA7E-0A68-4495-8E26-5F3BE5B33226}" srcOrd="0" destOrd="0" presId="urn:microsoft.com/office/officeart/2017/3/layout/DropPinTimeline"/>
    <dgm:cxn modelId="{67096967-92A0-40BC-9186-117F3CEA777D}" srcId="{1A10DD1A-A753-4F92-B4F0-DE3E37373CE9}" destId="{506C83D4-90B4-40B6-8337-C81D68FE5EB8}" srcOrd="0" destOrd="0" parTransId="{DFC20846-3A7D-4317-B490-9B662A47A3BF}" sibTransId="{91577DF4-E526-407B-AAC7-8ACD49FE14C6}"/>
    <dgm:cxn modelId="{D6C41449-47BC-40BD-9AD1-9251968D6CF7}" srcId="{16AA230B-9EE1-4C9D-8B47-259F1FD7138E}" destId="{008B170F-96EC-484F-AB8E-D3455C6685CF}" srcOrd="1" destOrd="0" parTransId="{31DBDC52-2EFC-4B86-939C-B5A31114EB04}" sibTransId="{78959F3E-1872-45CF-ADE8-27B62BD92575}"/>
    <dgm:cxn modelId="{7A26616B-6627-49C0-8EB2-1766F23C0FAD}" type="presOf" srcId="{9BC9A4D4-C58F-4EF9-B508-43A456F22ED9}" destId="{A4B515E9-A4A5-40D4-9CCB-21A7643920CF}" srcOrd="0" destOrd="0" presId="urn:microsoft.com/office/officeart/2017/3/layout/DropPinTimeline"/>
    <dgm:cxn modelId="{7F2F474D-FAD0-4327-940D-B3FD46A1618F}" type="presOf" srcId="{2B297445-5E87-4F78-B582-30CB9B792A0F}" destId="{5AA5A3A1-2668-4E97-BC1C-DC2A0876D6AF}" srcOrd="0" destOrd="0" presId="urn:microsoft.com/office/officeart/2017/3/layout/DropPinTimeline"/>
    <dgm:cxn modelId="{77ADFA50-04DF-420F-874F-635A1CB8E635}" srcId="{16AA230B-9EE1-4C9D-8B47-259F1FD7138E}" destId="{9C7667CB-14C0-4A8F-8E67-74714F0900B1}" srcOrd="0" destOrd="0" parTransId="{3AF6EEC2-4DDF-448D-A02B-3CD8A31EBBD5}" sibTransId="{67561B6C-AA36-4B6F-BB5E-74159DBFDAB0}"/>
    <dgm:cxn modelId="{BAC5C354-02AE-4264-9EDC-2027F5340B40}" srcId="{9E427F55-8E92-4EE5-B3D8-B2855740D2F2}" destId="{138E19EE-1435-4423-8882-BCE0DE7BC564}" srcOrd="0" destOrd="0" parTransId="{8C611824-AEB4-43E9-8D35-B5C885D8F543}" sibTransId="{76C860B7-5036-4D2C-B9D3-BC1FF3E6EE5C}"/>
    <dgm:cxn modelId="{9152D755-FE01-4BD5-9739-B442F5BD7B08}" type="presOf" srcId="{B675936A-3FA4-4E56-92A1-8E1FC6361235}" destId="{98AFE85B-CE48-4464-BE2C-44C37DBD7AB4}" srcOrd="0" destOrd="0" presId="urn:microsoft.com/office/officeart/2017/3/layout/DropPinTimeline"/>
    <dgm:cxn modelId="{1552AA7E-1FF4-4267-BC57-52BEE847786D}" type="presOf" srcId="{5976AAFC-08C5-4922-842C-3433B8CA6A74}" destId="{142A7759-A78B-47CB-9099-F6AD34597CA5}" srcOrd="0" destOrd="0" presId="urn:microsoft.com/office/officeart/2017/3/layout/DropPinTimeline"/>
    <dgm:cxn modelId="{2E08D981-E0C6-46B0-94E8-6DC0690D804A}" srcId="{7305A1CE-BBCE-486D-BFDD-E446E903F421}" destId="{034697DA-E727-4A2D-AD29-C015436AB5DB}" srcOrd="0" destOrd="0" parTransId="{301B719A-F8D3-476D-9AC3-C3C97E974FBF}" sibTransId="{CBF19018-3679-4375-AFCE-D9764EB8B919}"/>
    <dgm:cxn modelId="{7351CC8A-E01F-469B-B430-88CD3FFCAA21}" srcId="{16AA230B-9EE1-4C9D-8B47-259F1FD7138E}" destId="{9BC9A4D4-C58F-4EF9-B508-43A456F22ED9}" srcOrd="4" destOrd="0" parTransId="{055A3F73-8BFE-43F7-9BF6-163F5F442FD2}" sibTransId="{12C6EBC7-E014-497C-9A09-3CB4C271D93F}"/>
    <dgm:cxn modelId="{212F189D-3C04-4450-940E-8D2CBBC3A199}" type="presOf" srcId="{008B170F-96EC-484F-AB8E-D3455C6685CF}" destId="{6F221318-48BE-447B-A7D2-1849CBD86EE0}" srcOrd="0" destOrd="0" presId="urn:microsoft.com/office/officeart/2017/3/layout/DropPinTimeline"/>
    <dgm:cxn modelId="{44E45CAF-9D57-40B3-8139-B8D5C888C2AF}" type="presOf" srcId="{E61E14D3-5723-4FD2-BCEA-4D5A336CC2F8}" destId="{6749E0AB-4B46-4F4A-AA72-8E7E37D9EB13}" srcOrd="0" destOrd="0" presId="urn:microsoft.com/office/officeart/2017/3/layout/DropPinTimeline"/>
    <dgm:cxn modelId="{522E4CC5-253A-4EC8-A664-92CFB51C6D83}" srcId="{008B170F-96EC-484F-AB8E-D3455C6685CF}" destId="{FD377382-3DB0-443B-A1AA-B22C0B6DC7EE}" srcOrd="0" destOrd="0" parTransId="{45A89B22-BF90-4A55-ADB7-5673D658ECD6}" sibTransId="{80FC2D82-D42D-475F-A812-FB0CE01A4F71}"/>
    <dgm:cxn modelId="{ADE4F0C7-F23D-4364-8F3E-173DA4A448BE}" type="presOf" srcId="{CCD3D035-EB76-4F6D-9BB7-D8D770D9485C}" destId="{B45FDA3A-BF0A-48F0-B263-8EDC85FF28DE}" srcOrd="0" destOrd="0" presId="urn:microsoft.com/office/officeart/2017/3/layout/DropPinTimeline"/>
    <dgm:cxn modelId="{DEA53ACB-856E-4CA1-B28A-CE200CDA1D25}" srcId="{9C7667CB-14C0-4A8F-8E67-74714F0900B1}" destId="{F08529C4-2C16-48A0-B649-C35E079E27C7}" srcOrd="0" destOrd="0" parTransId="{F2E90A74-737E-45BF-9727-699E29EB5CA6}" sibTransId="{9F48819B-ACEB-4E02-A8C8-5F7BC98979F4}"/>
    <dgm:cxn modelId="{215C56CB-8DE3-4002-A61B-A2E4D2AC4218}" type="presOf" srcId="{138E19EE-1435-4423-8882-BCE0DE7BC564}" destId="{C84C3B8A-0A4A-417F-9130-69FEB3130828}" srcOrd="0" destOrd="0" presId="urn:microsoft.com/office/officeart/2017/3/layout/DropPinTimeline"/>
    <dgm:cxn modelId="{5CD4B2DA-C750-45DD-BE56-814A599FB1BA}" type="presOf" srcId="{16AA230B-9EE1-4C9D-8B47-259F1FD7138E}" destId="{22B3A664-48A8-4ECC-B771-8AD26C70E78F}" srcOrd="0" destOrd="0" presId="urn:microsoft.com/office/officeart/2017/3/layout/DropPinTimeline"/>
    <dgm:cxn modelId="{FF9611E7-E65A-41F4-836C-30D4F95332E1}" srcId="{16AA230B-9EE1-4C9D-8B47-259F1FD7138E}" destId="{7305A1CE-BBCE-486D-BFDD-E446E903F421}" srcOrd="7" destOrd="0" parTransId="{C0E78865-CE0C-46FB-805C-55B344B88C64}" sibTransId="{87A8177B-E14D-4296-839B-BC5D2A7A1B9E}"/>
    <dgm:cxn modelId="{1FC803F5-D68B-4AB3-B893-D8626B9C2B74}" srcId="{16AA230B-9EE1-4C9D-8B47-259F1FD7138E}" destId="{E61E14D3-5723-4FD2-BCEA-4D5A336CC2F8}" srcOrd="6" destOrd="0" parTransId="{2A0273A2-94C0-4C29-B993-687ED0E8C620}" sibTransId="{B9937D21-99D4-4355-9366-EAA4A3A63CA8}"/>
    <dgm:cxn modelId="{2F2713F7-FEAB-43C6-BEAD-9183A219E180}" srcId="{2B297445-5E87-4F78-B582-30CB9B792A0F}" destId="{CCD3D035-EB76-4F6D-9BB7-D8D770D9485C}" srcOrd="0" destOrd="0" parTransId="{2E2EB29F-D2EE-4F83-A879-EBAF6CBB8C9D}" sibTransId="{3DE1FFCB-E06A-4DAB-A307-8B8337C94C43}"/>
    <dgm:cxn modelId="{6DCFB6F9-7251-459D-B32A-EAD24CFC27B4}" type="presOf" srcId="{7305A1CE-BBCE-486D-BFDD-E446E903F421}" destId="{094F82B1-9AD5-425C-903C-BB56F1862A07}" srcOrd="0" destOrd="0" presId="urn:microsoft.com/office/officeart/2017/3/layout/DropPinTimeline"/>
    <dgm:cxn modelId="{CCCF36FC-7D98-4233-AE60-0BD7D7EAE042}" srcId="{16AA230B-9EE1-4C9D-8B47-259F1FD7138E}" destId="{9E427F55-8E92-4EE5-B3D8-B2855740D2F2}" srcOrd="3" destOrd="0" parTransId="{BD273964-D76C-4268-BFCD-64B078847CFE}" sibTransId="{87D122BB-0FF1-479D-AA22-017848350167}"/>
    <dgm:cxn modelId="{330D5C4D-01B2-422C-950D-05679B8E76EA}" type="presParOf" srcId="{22B3A664-48A8-4ECC-B771-8AD26C70E78F}" destId="{2901F951-B666-4D73-BE8A-B405CE4F691A}" srcOrd="0" destOrd="0" presId="urn:microsoft.com/office/officeart/2017/3/layout/DropPinTimeline"/>
    <dgm:cxn modelId="{8E8A13C7-8DDA-481E-9C2D-20AFB23AD593}" type="presParOf" srcId="{22B3A664-48A8-4ECC-B771-8AD26C70E78F}" destId="{42C7722C-D778-4D06-8AAC-EABED3E587AA}" srcOrd="1" destOrd="0" presId="urn:microsoft.com/office/officeart/2017/3/layout/DropPinTimeline"/>
    <dgm:cxn modelId="{D53130AD-2A78-42F4-B3AF-BC2DF4EC8A35}" type="presParOf" srcId="{42C7722C-D778-4D06-8AAC-EABED3E587AA}" destId="{086E2839-11E4-4C20-A3FA-A3D6F17597FD}" srcOrd="0" destOrd="0" presId="urn:microsoft.com/office/officeart/2017/3/layout/DropPinTimeline"/>
    <dgm:cxn modelId="{87E16435-6F32-4661-9958-45B59563A906}" type="presParOf" srcId="{086E2839-11E4-4C20-A3FA-A3D6F17597FD}" destId="{CC0BF558-845F-40EC-9D25-1A1372D539B0}" srcOrd="0" destOrd="0" presId="urn:microsoft.com/office/officeart/2017/3/layout/DropPinTimeline"/>
    <dgm:cxn modelId="{DAF6B0E6-46F1-4A41-8622-6A417294CA5B}" type="presParOf" srcId="{086E2839-11E4-4C20-A3FA-A3D6F17597FD}" destId="{ED85CDB1-F7FF-499F-A503-1DC77884DA60}" srcOrd="1" destOrd="0" presId="urn:microsoft.com/office/officeart/2017/3/layout/DropPinTimeline"/>
    <dgm:cxn modelId="{4A5EA5B8-1E01-4455-8E68-2B501D02B5C8}" type="presParOf" srcId="{ED85CDB1-F7FF-499F-A503-1DC77884DA60}" destId="{19D995EB-DFB2-4A69-A51C-892F0B96A4BE}" srcOrd="0" destOrd="0" presId="urn:microsoft.com/office/officeart/2017/3/layout/DropPinTimeline"/>
    <dgm:cxn modelId="{8A8E3988-68A9-4493-9B65-3AC78DF13680}" type="presParOf" srcId="{ED85CDB1-F7FF-499F-A503-1DC77884DA60}" destId="{0BBFD661-1EF1-49EA-B698-39CDD8703FE5}" srcOrd="1" destOrd="0" presId="urn:microsoft.com/office/officeart/2017/3/layout/DropPinTimeline"/>
    <dgm:cxn modelId="{C7025844-4998-4F52-A4C8-D59A13FD2756}" type="presParOf" srcId="{086E2839-11E4-4C20-A3FA-A3D6F17597FD}" destId="{48D8E842-4C8F-4368-ADBA-C3BF01336ADD}" srcOrd="2" destOrd="0" presId="urn:microsoft.com/office/officeart/2017/3/layout/DropPinTimeline"/>
    <dgm:cxn modelId="{B1B70EC7-E650-4FEF-9DD7-EC989AFBD840}" type="presParOf" srcId="{086E2839-11E4-4C20-A3FA-A3D6F17597FD}" destId="{C2636B65-E491-4D02-9B90-919468EC465A}" srcOrd="3" destOrd="0" presId="urn:microsoft.com/office/officeart/2017/3/layout/DropPinTimeline"/>
    <dgm:cxn modelId="{23E7EF21-E80F-4A5A-871D-4013495BBEA7}" type="presParOf" srcId="{086E2839-11E4-4C20-A3FA-A3D6F17597FD}" destId="{459409A4-983E-49A6-A904-89067E6F322F}" srcOrd="4" destOrd="0" presId="urn:microsoft.com/office/officeart/2017/3/layout/DropPinTimeline"/>
    <dgm:cxn modelId="{0615EBBC-1284-4CC1-AE20-0425E3CB1239}" type="presParOf" srcId="{086E2839-11E4-4C20-A3FA-A3D6F17597FD}" destId="{5F121A8D-C3B8-4F08-8885-04E04527E54C}" srcOrd="5" destOrd="0" presId="urn:microsoft.com/office/officeart/2017/3/layout/DropPinTimeline"/>
    <dgm:cxn modelId="{124A5D74-141F-47FD-9F38-E326FC6030B9}" type="presParOf" srcId="{42C7722C-D778-4D06-8AAC-EABED3E587AA}" destId="{BCF7637F-6884-463A-AC16-20775A3CD873}" srcOrd="1" destOrd="0" presId="urn:microsoft.com/office/officeart/2017/3/layout/DropPinTimeline"/>
    <dgm:cxn modelId="{32B8D7F9-7B0C-48D4-8C36-AEADC4CEF525}" type="presParOf" srcId="{42C7722C-D778-4D06-8AAC-EABED3E587AA}" destId="{42A1A5A9-51AC-46FF-AA76-9B559824AA4F}" srcOrd="2" destOrd="0" presId="urn:microsoft.com/office/officeart/2017/3/layout/DropPinTimeline"/>
    <dgm:cxn modelId="{47345153-4D17-43D5-B728-5417B6A3CE22}" type="presParOf" srcId="{42A1A5A9-51AC-46FF-AA76-9B559824AA4F}" destId="{6403F9A2-8AF9-4B41-B4B3-1BFB71A89906}" srcOrd="0" destOrd="0" presId="urn:microsoft.com/office/officeart/2017/3/layout/DropPinTimeline"/>
    <dgm:cxn modelId="{791C15E5-A5EA-4BFE-863D-7105CCD00520}" type="presParOf" srcId="{42A1A5A9-51AC-46FF-AA76-9B559824AA4F}" destId="{8A136840-9CD0-4FDB-BFFD-9B54F387E63C}" srcOrd="1" destOrd="0" presId="urn:microsoft.com/office/officeart/2017/3/layout/DropPinTimeline"/>
    <dgm:cxn modelId="{9141FA7D-0720-4696-A315-08BF8336853E}" type="presParOf" srcId="{8A136840-9CD0-4FDB-BFFD-9B54F387E63C}" destId="{1BDECE43-E0A7-4228-B179-8F6377530F53}" srcOrd="0" destOrd="0" presId="urn:microsoft.com/office/officeart/2017/3/layout/DropPinTimeline"/>
    <dgm:cxn modelId="{61DC124B-5161-4DEB-BF7C-6A007B11F429}" type="presParOf" srcId="{8A136840-9CD0-4FDB-BFFD-9B54F387E63C}" destId="{4C036A26-574B-4AAF-81A4-CA6D17A1CEB3}" srcOrd="1" destOrd="0" presId="urn:microsoft.com/office/officeart/2017/3/layout/DropPinTimeline"/>
    <dgm:cxn modelId="{689175D8-3405-4D7C-8907-1DD6DA0AD0B4}" type="presParOf" srcId="{42A1A5A9-51AC-46FF-AA76-9B559824AA4F}" destId="{D82EE58E-F96B-48AB-883D-A5D6D2CD33E7}" srcOrd="2" destOrd="0" presId="urn:microsoft.com/office/officeart/2017/3/layout/DropPinTimeline"/>
    <dgm:cxn modelId="{331CC9F4-2444-4AB3-A8E6-DF81536F279C}" type="presParOf" srcId="{42A1A5A9-51AC-46FF-AA76-9B559824AA4F}" destId="{6F221318-48BE-447B-A7D2-1849CBD86EE0}" srcOrd="3" destOrd="0" presId="urn:microsoft.com/office/officeart/2017/3/layout/DropPinTimeline"/>
    <dgm:cxn modelId="{26A564BD-7E72-4A25-9431-C57C326C2663}" type="presParOf" srcId="{42A1A5A9-51AC-46FF-AA76-9B559824AA4F}" destId="{FD64E599-2E88-43E2-AD3C-0A310F8E3D0A}" srcOrd="4" destOrd="0" presId="urn:microsoft.com/office/officeart/2017/3/layout/DropPinTimeline"/>
    <dgm:cxn modelId="{60A3BD5B-1166-439F-A83A-2B0E597238F5}" type="presParOf" srcId="{42A1A5A9-51AC-46FF-AA76-9B559824AA4F}" destId="{120949CA-42AC-4EAE-A624-3C28B9622444}" srcOrd="5" destOrd="0" presId="urn:microsoft.com/office/officeart/2017/3/layout/DropPinTimeline"/>
    <dgm:cxn modelId="{A9E77400-C352-44B0-B53B-11B8800F0EB2}" type="presParOf" srcId="{42C7722C-D778-4D06-8AAC-EABED3E587AA}" destId="{D4B5A49F-601D-4717-95D2-550DCF74FC16}" srcOrd="3" destOrd="0" presId="urn:microsoft.com/office/officeart/2017/3/layout/DropPinTimeline"/>
    <dgm:cxn modelId="{3363B5BB-4E95-49B2-822F-1073B2AC57A4}" type="presParOf" srcId="{42C7722C-D778-4D06-8AAC-EABED3E587AA}" destId="{0A2463A5-1C6C-4E37-8756-D44AB14AA966}" srcOrd="4" destOrd="0" presId="urn:microsoft.com/office/officeart/2017/3/layout/DropPinTimeline"/>
    <dgm:cxn modelId="{D11EA7B7-4198-4CDF-9C27-794CE5B6E8D3}" type="presParOf" srcId="{0A2463A5-1C6C-4E37-8756-D44AB14AA966}" destId="{E9119F53-3909-4818-B14B-2174E9A6416F}" srcOrd="0" destOrd="0" presId="urn:microsoft.com/office/officeart/2017/3/layout/DropPinTimeline"/>
    <dgm:cxn modelId="{37F845CC-2BB5-4AD2-B016-CFD501C914A5}" type="presParOf" srcId="{0A2463A5-1C6C-4E37-8756-D44AB14AA966}" destId="{33EB0995-F02A-480F-A2C1-EAE43838095F}" srcOrd="1" destOrd="0" presId="urn:microsoft.com/office/officeart/2017/3/layout/DropPinTimeline"/>
    <dgm:cxn modelId="{F517A129-7454-4929-9118-0569F6C1CC95}" type="presParOf" srcId="{33EB0995-F02A-480F-A2C1-EAE43838095F}" destId="{09006458-E236-4123-BD78-F46E55A74330}" srcOrd="0" destOrd="0" presId="urn:microsoft.com/office/officeart/2017/3/layout/DropPinTimeline"/>
    <dgm:cxn modelId="{7F55AEBE-6143-4384-95A8-09A79901DEF5}" type="presParOf" srcId="{33EB0995-F02A-480F-A2C1-EAE43838095F}" destId="{4F4243EF-4166-4B36-BD79-9E76BA568EF2}" srcOrd="1" destOrd="0" presId="urn:microsoft.com/office/officeart/2017/3/layout/DropPinTimeline"/>
    <dgm:cxn modelId="{EB735FE9-1499-473D-A39B-B50B82DF54F9}" type="presParOf" srcId="{0A2463A5-1C6C-4E37-8756-D44AB14AA966}" destId="{B45FDA3A-BF0A-48F0-B263-8EDC85FF28DE}" srcOrd="2" destOrd="0" presId="urn:microsoft.com/office/officeart/2017/3/layout/DropPinTimeline"/>
    <dgm:cxn modelId="{DCE7CB3A-BA14-4936-A872-4C7AD39DD004}" type="presParOf" srcId="{0A2463A5-1C6C-4E37-8756-D44AB14AA966}" destId="{5AA5A3A1-2668-4E97-BC1C-DC2A0876D6AF}" srcOrd="3" destOrd="0" presId="urn:microsoft.com/office/officeart/2017/3/layout/DropPinTimeline"/>
    <dgm:cxn modelId="{BB0B2439-EF11-4D14-8DDF-B8D6D6AFA82D}" type="presParOf" srcId="{0A2463A5-1C6C-4E37-8756-D44AB14AA966}" destId="{5CB986B8-86A6-4FF3-AB08-20559797C5EF}" srcOrd="4" destOrd="0" presId="urn:microsoft.com/office/officeart/2017/3/layout/DropPinTimeline"/>
    <dgm:cxn modelId="{6E856582-0D5C-443D-831F-552803BFA05B}" type="presParOf" srcId="{0A2463A5-1C6C-4E37-8756-D44AB14AA966}" destId="{FA24FBA2-94EF-428D-8E05-3938140844EE}" srcOrd="5" destOrd="0" presId="urn:microsoft.com/office/officeart/2017/3/layout/DropPinTimeline"/>
    <dgm:cxn modelId="{861031F8-4E33-42FD-AFBC-1B234E4D0D3E}" type="presParOf" srcId="{42C7722C-D778-4D06-8AAC-EABED3E587AA}" destId="{0C6633D2-1CA1-4237-9291-F0D36901F938}" srcOrd="5" destOrd="0" presId="urn:microsoft.com/office/officeart/2017/3/layout/DropPinTimeline"/>
    <dgm:cxn modelId="{88C04817-27CC-4189-9274-4E045DB6FCCB}" type="presParOf" srcId="{42C7722C-D778-4D06-8AAC-EABED3E587AA}" destId="{A047394C-5E88-4CC7-9956-BAA78BC839E5}" srcOrd="6" destOrd="0" presId="urn:microsoft.com/office/officeart/2017/3/layout/DropPinTimeline"/>
    <dgm:cxn modelId="{43404BFB-D456-4A59-B568-D50B2CE51AE6}" type="presParOf" srcId="{A047394C-5E88-4CC7-9956-BAA78BC839E5}" destId="{59581467-F3E7-41E2-9119-06F99F9F7F6E}" srcOrd="0" destOrd="0" presId="urn:microsoft.com/office/officeart/2017/3/layout/DropPinTimeline"/>
    <dgm:cxn modelId="{06D9D8E7-2B63-4C14-AAFC-81D81CCB33C4}" type="presParOf" srcId="{A047394C-5E88-4CC7-9956-BAA78BC839E5}" destId="{2526990B-C20C-41D4-A45D-3468D2EBCD17}" srcOrd="1" destOrd="0" presId="urn:microsoft.com/office/officeart/2017/3/layout/DropPinTimeline"/>
    <dgm:cxn modelId="{4E4E78F4-AC01-4848-AF81-E28894F8543E}" type="presParOf" srcId="{2526990B-C20C-41D4-A45D-3468D2EBCD17}" destId="{57593990-0D3D-4A22-813C-486BFFE36BDA}" srcOrd="0" destOrd="0" presId="urn:microsoft.com/office/officeart/2017/3/layout/DropPinTimeline"/>
    <dgm:cxn modelId="{DE290BCD-DE41-4171-B159-517F3882030F}" type="presParOf" srcId="{2526990B-C20C-41D4-A45D-3468D2EBCD17}" destId="{69C4CEFA-A100-4B71-9919-01052397F6BA}" srcOrd="1" destOrd="0" presId="urn:microsoft.com/office/officeart/2017/3/layout/DropPinTimeline"/>
    <dgm:cxn modelId="{DD6E0307-62C0-4FDE-8E1F-8DDA489D757E}" type="presParOf" srcId="{A047394C-5E88-4CC7-9956-BAA78BC839E5}" destId="{C84C3B8A-0A4A-417F-9130-69FEB3130828}" srcOrd="2" destOrd="0" presId="urn:microsoft.com/office/officeart/2017/3/layout/DropPinTimeline"/>
    <dgm:cxn modelId="{8F46AB7C-37ED-4792-B830-062061BF132D}" type="presParOf" srcId="{A047394C-5E88-4CC7-9956-BAA78BC839E5}" destId="{5D87BB61-98FA-4FD8-BE5F-F6566298EC51}" srcOrd="3" destOrd="0" presId="urn:microsoft.com/office/officeart/2017/3/layout/DropPinTimeline"/>
    <dgm:cxn modelId="{6C948145-295E-48D4-8E17-0C79FF738F03}" type="presParOf" srcId="{A047394C-5E88-4CC7-9956-BAA78BC839E5}" destId="{2999627A-F398-4640-88A8-B22A87717434}" srcOrd="4" destOrd="0" presId="urn:microsoft.com/office/officeart/2017/3/layout/DropPinTimeline"/>
    <dgm:cxn modelId="{83BCA127-1B26-4469-B1FE-1E6AC70BC230}" type="presParOf" srcId="{A047394C-5E88-4CC7-9956-BAA78BC839E5}" destId="{C4EAB1D4-11DD-49CA-97EF-3C538B00A7DF}" srcOrd="5" destOrd="0" presId="urn:microsoft.com/office/officeart/2017/3/layout/DropPinTimeline"/>
    <dgm:cxn modelId="{4BAB8BB0-7553-4483-A524-897A88CD3557}" type="presParOf" srcId="{42C7722C-D778-4D06-8AAC-EABED3E587AA}" destId="{7742A2C6-CC1F-4A5F-80CB-3193A454D9CE}" srcOrd="7" destOrd="0" presId="urn:microsoft.com/office/officeart/2017/3/layout/DropPinTimeline"/>
    <dgm:cxn modelId="{0F04106A-1BF0-4BD1-9F29-5F8D993B15A2}" type="presParOf" srcId="{42C7722C-D778-4D06-8AAC-EABED3E587AA}" destId="{66158FBC-4711-4ACA-A17D-642D6A5EEB5A}" srcOrd="8" destOrd="0" presId="urn:microsoft.com/office/officeart/2017/3/layout/DropPinTimeline"/>
    <dgm:cxn modelId="{99732FB6-FCB3-43B3-B588-5E60131C6372}" type="presParOf" srcId="{66158FBC-4711-4ACA-A17D-642D6A5EEB5A}" destId="{DA0CD022-E2B0-4C5F-9C08-5977498F92E3}" srcOrd="0" destOrd="0" presId="urn:microsoft.com/office/officeart/2017/3/layout/DropPinTimeline"/>
    <dgm:cxn modelId="{7D367884-E46E-4357-A14B-73DBA44EA136}" type="presParOf" srcId="{66158FBC-4711-4ACA-A17D-642D6A5EEB5A}" destId="{1C9491A2-E23A-4E28-86FD-5D77712545E2}" srcOrd="1" destOrd="0" presId="urn:microsoft.com/office/officeart/2017/3/layout/DropPinTimeline"/>
    <dgm:cxn modelId="{856DB89A-D107-428B-89B1-ACA2331D2383}" type="presParOf" srcId="{1C9491A2-E23A-4E28-86FD-5D77712545E2}" destId="{A1796896-22BE-423A-9889-3D9C97F603A5}" srcOrd="0" destOrd="0" presId="urn:microsoft.com/office/officeart/2017/3/layout/DropPinTimeline"/>
    <dgm:cxn modelId="{87BBE906-922C-4EFC-AD9F-6DD09C40CC0F}" type="presParOf" srcId="{1C9491A2-E23A-4E28-86FD-5D77712545E2}" destId="{8EDE1725-8DBF-45E1-85E8-2DC28D66C062}" srcOrd="1" destOrd="0" presId="urn:microsoft.com/office/officeart/2017/3/layout/DropPinTimeline"/>
    <dgm:cxn modelId="{C7F7BC07-9DAC-4647-B771-5E9220BF6D1D}" type="presParOf" srcId="{66158FBC-4711-4ACA-A17D-642D6A5EEB5A}" destId="{98AFE85B-CE48-4464-BE2C-44C37DBD7AB4}" srcOrd="2" destOrd="0" presId="urn:microsoft.com/office/officeart/2017/3/layout/DropPinTimeline"/>
    <dgm:cxn modelId="{AB4C60F4-3C91-4900-98A5-479730EB53F2}" type="presParOf" srcId="{66158FBC-4711-4ACA-A17D-642D6A5EEB5A}" destId="{A4B515E9-A4A5-40D4-9CCB-21A7643920CF}" srcOrd="3" destOrd="0" presId="urn:microsoft.com/office/officeart/2017/3/layout/DropPinTimeline"/>
    <dgm:cxn modelId="{B03D3D5C-11CB-4F6B-B42D-066BDFFB6DF6}" type="presParOf" srcId="{66158FBC-4711-4ACA-A17D-642D6A5EEB5A}" destId="{7D741D70-100C-44F9-8CC5-7FDEE20AE00B}" srcOrd="4" destOrd="0" presId="urn:microsoft.com/office/officeart/2017/3/layout/DropPinTimeline"/>
    <dgm:cxn modelId="{79FAAB7E-AD6E-4C30-9F72-C030AE86B203}" type="presParOf" srcId="{66158FBC-4711-4ACA-A17D-642D6A5EEB5A}" destId="{1B1FEFA9-4410-48FD-B3B5-292A5BB0E722}" srcOrd="5" destOrd="0" presId="urn:microsoft.com/office/officeart/2017/3/layout/DropPinTimeline"/>
    <dgm:cxn modelId="{182E9A0B-D1B6-40D6-A70D-7C0F4EF2BBBF}" type="presParOf" srcId="{42C7722C-D778-4D06-8AAC-EABED3E587AA}" destId="{6DF7681C-639A-499A-8A56-48AE9D4389E9}" srcOrd="9" destOrd="0" presId="urn:microsoft.com/office/officeart/2017/3/layout/DropPinTimeline"/>
    <dgm:cxn modelId="{306208E0-7C2C-4EC2-B02E-FE1BE1291F89}" type="presParOf" srcId="{42C7722C-D778-4D06-8AAC-EABED3E587AA}" destId="{3A600459-1B47-416E-ABCA-43D94394B0BD}" srcOrd="10" destOrd="0" presId="urn:microsoft.com/office/officeart/2017/3/layout/DropPinTimeline"/>
    <dgm:cxn modelId="{C969272F-8BE9-479F-B54B-442CFAD80D0F}" type="presParOf" srcId="{3A600459-1B47-416E-ABCA-43D94394B0BD}" destId="{F4F558D1-3ADE-4235-91D8-DDA523D67B71}" srcOrd="0" destOrd="0" presId="urn:microsoft.com/office/officeart/2017/3/layout/DropPinTimeline"/>
    <dgm:cxn modelId="{E4D31441-0346-4C27-AB62-D8CB19ECA082}" type="presParOf" srcId="{3A600459-1B47-416E-ABCA-43D94394B0BD}" destId="{4211A844-7CC8-4EB3-81F4-55F5CE819B46}" srcOrd="1" destOrd="0" presId="urn:microsoft.com/office/officeart/2017/3/layout/DropPinTimeline"/>
    <dgm:cxn modelId="{940D65C3-1C9D-45D8-A65C-346873494DBC}" type="presParOf" srcId="{4211A844-7CC8-4EB3-81F4-55F5CE819B46}" destId="{7685634B-98FE-4D16-9431-F075C0375306}" srcOrd="0" destOrd="0" presId="urn:microsoft.com/office/officeart/2017/3/layout/DropPinTimeline"/>
    <dgm:cxn modelId="{C7A7FC2F-20A0-4E40-9554-3015FF6B222D}" type="presParOf" srcId="{4211A844-7CC8-4EB3-81F4-55F5CE819B46}" destId="{F5C6CAAD-2B1F-4D6C-8247-36EBD5D9A47F}" srcOrd="1" destOrd="0" presId="urn:microsoft.com/office/officeart/2017/3/layout/DropPinTimeline"/>
    <dgm:cxn modelId="{DB23DC6E-4504-4B3F-88EC-F8A1AC759848}" type="presParOf" srcId="{3A600459-1B47-416E-ABCA-43D94394B0BD}" destId="{539BDCCB-8333-4ED9-9556-EAB45E667B00}" srcOrd="2" destOrd="0" presId="urn:microsoft.com/office/officeart/2017/3/layout/DropPinTimeline"/>
    <dgm:cxn modelId="{36CBE83D-055B-498D-B0AA-285DA01ADC3F}" type="presParOf" srcId="{3A600459-1B47-416E-ABCA-43D94394B0BD}" destId="{EEE5AA7E-0A68-4495-8E26-5F3BE5B33226}" srcOrd="3" destOrd="0" presId="urn:microsoft.com/office/officeart/2017/3/layout/DropPinTimeline"/>
    <dgm:cxn modelId="{B230C5E2-1413-467A-90FE-77430279BC8B}" type="presParOf" srcId="{3A600459-1B47-416E-ABCA-43D94394B0BD}" destId="{4D47442E-434E-4FA3-9545-7BE2F13582B3}" srcOrd="4" destOrd="0" presId="urn:microsoft.com/office/officeart/2017/3/layout/DropPinTimeline"/>
    <dgm:cxn modelId="{4DF74CEA-51C8-44FB-AE4F-140BF6D74AE5}" type="presParOf" srcId="{3A600459-1B47-416E-ABCA-43D94394B0BD}" destId="{E3720900-84FA-4F1C-88EB-9E4CD5DD62A6}" srcOrd="5" destOrd="0" presId="urn:microsoft.com/office/officeart/2017/3/layout/DropPinTimeline"/>
    <dgm:cxn modelId="{6E3A1211-BD4F-4F3A-8D59-807029220A2D}" type="presParOf" srcId="{42C7722C-D778-4D06-8AAC-EABED3E587AA}" destId="{E2B83CFD-5DE9-4AC9-9226-18678E7256F4}" srcOrd="11" destOrd="0" presId="urn:microsoft.com/office/officeart/2017/3/layout/DropPinTimeline"/>
    <dgm:cxn modelId="{165F1E35-8A55-4CFD-9555-2DAD6867C2F6}" type="presParOf" srcId="{42C7722C-D778-4D06-8AAC-EABED3E587AA}" destId="{B395DC39-94CC-4010-A021-60F30F06F9F4}" srcOrd="12" destOrd="0" presId="urn:microsoft.com/office/officeart/2017/3/layout/DropPinTimeline"/>
    <dgm:cxn modelId="{95ED2B63-47A3-45A6-AF54-2F46AB8B61A7}" type="presParOf" srcId="{B395DC39-94CC-4010-A021-60F30F06F9F4}" destId="{18BE5796-0860-487D-831A-232EEB1DCD7F}" srcOrd="0" destOrd="0" presId="urn:microsoft.com/office/officeart/2017/3/layout/DropPinTimeline"/>
    <dgm:cxn modelId="{905BABE3-BDA3-4688-B3E7-559F5A17D74E}" type="presParOf" srcId="{B395DC39-94CC-4010-A021-60F30F06F9F4}" destId="{AC23621C-F5EA-4A52-AEB8-1DAE7E2418A6}" srcOrd="1" destOrd="0" presId="urn:microsoft.com/office/officeart/2017/3/layout/DropPinTimeline"/>
    <dgm:cxn modelId="{55013534-52EE-45DE-B831-E7B33D596374}" type="presParOf" srcId="{AC23621C-F5EA-4A52-AEB8-1DAE7E2418A6}" destId="{855126EF-9861-4521-9713-6FD3BA92A3B3}" srcOrd="0" destOrd="0" presId="urn:microsoft.com/office/officeart/2017/3/layout/DropPinTimeline"/>
    <dgm:cxn modelId="{BD251454-0FA2-4066-85E0-028656CB9E51}" type="presParOf" srcId="{AC23621C-F5EA-4A52-AEB8-1DAE7E2418A6}" destId="{0B54B324-77FA-43DB-8026-721037734EBF}" srcOrd="1" destOrd="0" presId="urn:microsoft.com/office/officeart/2017/3/layout/DropPinTimeline"/>
    <dgm:cxn modelId="{51FADFE5-E5B0-437A-828E-4F21BA7BCDC6}" type="presParOf" srcId="{B395DC39-94CC-4010-A021-60F30F06F9F4}" destId="{142A7759-A78B-47CB-9099-F6AD34597CA5}" srcOrd="2" destOrd="0" presId="urn:microsoft.com/office/officeart/2017/3/layout/DropPinTimeline"/>
    <dgm:cxn modelId="{58699046-08DA-4C15-8AAE-A25A94F1FEDB}" type="presParOf" srcId="{B395DC39-94CC-4010-A021-60F30F06F9F4}" destId="{6749E0AB-4B46-4F4A-AA72-8E7E37D9EB13}" srcOrd="3" destOrd="0" presId="urn:microsoft.com/office/officeart/2017/3/layout/DropPinTimeline"/>
    <dgm:cxn modelId="{80544B97-6838-4866-8804-58FCFC760E9B}" type="presParOf" srcId="{B395DC39-94CC-4010-A021-60F30F06F9F4}" destId="{0A13FC7B-E04F-48C3-BC23-E73215B21296}" srcOrd="4" destOrd="0" presId="urn:microsoft.com/office/officeart/2017/3/layout/DropPinTimeline"/>
    <dgm:cxn modelId="{2D135A30-21BE-4367-89FD-863E1AB1B2D6}" type="presParOf" srcId="{B395DC39-94CC-4010-A021-60F30F06F9F4}" destId="{94482EB0-DC44-4DAD-AF34-704D9655FB30}" srcOrd="5" destOrd="0" presId="urn:microsoft.com/office/officeart/2017/3/layout/DropPinTimeline"/>
    <dgm:cxn modelId="{CCCF5EB2-485C-42DA-80C2-64529EDA62FC}" type="presParOf" srcId="{42C7722C-D778-4D06-8AAC-EABED3E587AA}" destId="{41C1098B-B8BA-4A42-A8B8-05FA0A65F826}" srcOrd="13" destOrd="0" presId="urn:microsoft.com/office/officeart/2017/3/layout/DropPinTimeline"/>
    <dgm:cxn modelId="{7E75909C-451B-48BF-8239-BCD5FB3F7A00}" type="presParOf" srcId="{42C7722C-D778-4D06-8AAC-EABED3E587AA}" destId="{BCE6D59E-A629-4CC8-B9DA-FE95D9F0CD97}" srcOrd="14" destOrd="0" presId="urn:microsoft.com/office/officeart/2017/3/layout/DropPinTimeline"/>
    <dgm:cxn modelId="{E929AC88-ADF9-4FD9-94FB-7DF868D583B2}" type="presParOf" srcId="{BCE6D59E-A629-4CC8-B9DA-FE95D9F0CD97}" destId="{3F50AB42-5BE1-4CDB-922C-A42202C6BC7E}" srcOrd="0" destOrd="0" presId="urn:microsoft.com/office/officeart/2017/3/layout/DropPinTimeline"/>
    <dgm:cxn modelId="{0F85789F-6339-42B2-AD44-AE8DBEDC83C4}" type="presParOf" srcId="{BCE6D59E-A629-4CC8-B9DA-FE95D9F0CD97}" destId="{4BEAD6A2-A7F4-4661-B4E0-ACABB57A4B49}" srcOrd="1" destOrd="0" presId="urn:microsoft.com/office/officeart/2017/3/layout/DropPinTimeline"/>
    <dgm:cxn modelId="{CA1E27E0-4CA3-4F76-8A7A-EB201520B1B9}" type="presParOf" srcId="{4BEAD6A2-A7F4-4661-B4E0-ACABB57A4B49}" destId="{75352307-D5B3-4177-A9CC-F9FB9952CE89}" srcOrd="0" destOrd="0" presId="urn:microsoft.com/office/officeart/2017/3/layout/DropPinTimeline"/>
    <dgm:cxn modelId="{902F3C4F-FA34-476A-A8F1-FA5446033A3C}" type="presParOf" srcId="{4BEAD6A2-A7F4-4661-B4E0-ACABB57A4B49}" destId="{D699D265-074A-4B09-A3D3-49795ECEE349}" srcOrd="1" destOrd="0" presId="urn:microsoft.com/office/officeart/2017/3/layout/DropPinTimeline"/>
    <dgm:cxn modelId="{1BFD6A43-5147-4CA7-AF6B-18AB6E315034}" type="presParOf" srcId="{BCE6D59E-A629-4CC8-B9DA-FE95D9F0CD97}" destId="{E8BED6B7-F3FB-4395-BC37-AE0B54F0392E}" srcOrd="2" destOrd="0" presId="urn:microsoft.com/office/officeart/2017/3/layout/DropPinTimeline"/>
    <dgm:cxn modelId="{C701A76A-D5A2-4B37-A10F-853EDD7F5071}" type="presParOf" srcId="{BCE6D59E-A629-4CC8-B9DA-FE95D9F0CD97}" destId="{094F82B1-9AD5-425C-903C-BB56F1862A07}" srcOrd="3" destOrd="0" presId="urn:microsoft.com/office/officeart/2017/3/layout/DropPinTimeline"/>
    <dgm:cxn modelId="{1887C366-D319-4E5A-BF33-862A9C232B17}" type="presParOf" srcId="{BCE6D59E-A629-4CC8-B9DA-FE95D9F0CD97}" destId="{82B5ADF5-D7B3-481B-BB8F-5E918D55E515}" srcOrd="4" destOrd="0" presId="urn:microsoft.com/office/officeart/2017/3/layout/DropPinTimeline"/>
    <dgm:cxn modelId="{9CDB9352-2BA9-4D39-B5B3-C1E450ECB8F2}" type="presParOf" srcId="{BCE6D59E-A629-4CC8-B9DA-FE95D9F0CD97}" destId="{769FA8C9-8AB0-4BD8-A9CF-A9E38833B3CB}"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BB2A59-15FB-4D2F-AA7B-0B7C697EB3D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1CB288B-CCD8-4E98-AB5D-FF3B62B7FF68}">
      <dgm:prSet custT="1"/>
      <dgm:spPr/>
      <dgm:t>
        <a:bodyPr/>
        <a:lstStyle/>
        <a:p>
          <a:pPr>
            <a:lnSpc>
              <a:spcPct val="100000"/>
            </a:lnSpc>
          </a:pPr>
          <a:r>
            <a:rPr lang="en-GB" sz="4400" cap="none">
              <a:latin typeface="Roboto Light" panose="02000000000000000000" pitchFamily="2" charset="0"/>
              <a:ea typeface="Roboto Light" panose="02000000000000000000" pitchFamily="2" charset="0"/>
              <a:cs typeface="Roboto Light" panose="02000000000000000000" pitchFamily="2" charset="0"/>
            </a:rPr>
            <a:t>Invisibility - Universities and colleges </a:t>
          </a:r>
          <a:r>
            <a:rPr lang="en-GB" sz="4400" b="1" cap="none">
              <a:latin typeface="Roboto Light" panose="02000000000000000000" pitchFamily="2" charset="0"/>
              <a:ea typeface="Roboto Light" panose="02000000000000000000" pitchFamily="2" charset="0"/>
              <a:cs typeface="Roboto Light" panose="02000000000000000000" pitchFamily="2" charset="0"/>
            </a:rPr>
            <a:t>can’t see </a:t>
          </a:r>
          <a:r>
            <a:rPr lang="en-GB" sz="4400" cap="none">
              <a:latin typeface="Roboto Light" panose="02000000000000000000" pitchFamily="2" charset="0"/>
              <a:ea typeface="Roboto Light" panose="02000000000000000000" pitchFamily="2" charset="0"/>
              <a:cs typeface="Roboto Light" panose="02000000000000000000" pitchFamily="2" charset="0"/>
            </a:rPr>
            <a:t>your other choices</a:t>
          </a:r>
          <a:endParaRPr lang="en-US" sz="4400" cap="none">
            <a:latin typeface="Roboto Light" panose="02000000000000000000" pitchFamily="2" charset="0"/>
            <a:ea typeface="Roboto Light" panose="02000000000000000000" pitchFamily="2" charset="0"/>
            <a:cs typeface="Roboto Light" panose="02000000000000000000" pitchFamily="2" charset="0"/>
          </a:endParaRPr>
        </a:p>
      </dgm:t>
    </dgm:pt>
    <dgm:pt modelId="{65E95559-3865-426B-B489-A00057BF6D3A}" type="parTrans" cxnId="{DA686835-8E54-47C3-8B89-F0FDDC64B113}">
      <dgm:prSet/>
      <dgm:spPr/>
      <dgm:t>
        <a:bodyPr/>
        <a:lstStyle/>
        <a:p>
          <a:endParaRPr lang="en-US" sz="4800">
            <a:latin typeface="Roboto Light" panose="02000000000000000000" pitchFamily="2" charset="0"/>
            <a:ea typeface="Roboto Light" panose="02000000000000000000" pitchFamily="2" charset="0"/>
            <a:cs typeface="Roboto Light" panose="02000000000000000000" pitchFamily="2" charset="0"/>
          </a:endParaRPr>
        </a:p>
      </dgm:t>
    </dgm:pt>
    <dgm:pt modelId="{F052F75A-BDBF-488C-A4CE-B9DB1509DB19}" type="sibTrans" cxnId="{DA686835-8E54-47C3-8B89-F0FDDC64B113}">
      <dgm:prSet/>
      <dgm:spPr/>
      <dgm:t>
        <a:bodyPr/>
        <a:lstStyle/>
        <a:p>
          <a:endParaRPr lang="en-US" sz="4400">
            <a:latin typeface="Roboto Light" panose="02000000000000000000" pitchFamily="2" charset="0"/>
            <a:ea typeface="Roboto Light" panose="02000000000000000000" pitchFamily="2" charset="0"/>
            <a:cs typeface="Roboto Light" panose="02000000000000000000" pitchFamily="2" charset="0"/>
          </a:endParaRPr>
        </a:p>
      </dgm:t>
    </dgm:pt>
    <dgm:pt modelId="{CC5B31B8-0775-4B34-AE43-04C6EAD3DE81}">
      <dgm:prSet custT="1"/>
      <dgm:spPr/>
      <dgm:t>
        <a:bodyPr/>
        <a:lstStyle/>
        <a:p>
          <a:pPr>
            <a:lnSpc>
              <a:spcPct val="100000"/>
            </a:lnSpc>
          </a:pPr>
          <a:r>
            <a:rPr lang="en-GB" sz="4400" cap="none" dirty="0">
              <a:latin typeface="Roboto Light" panose="02000000000000000000" pitchFamily="2" charset="0"/>
              <a:ea typeface="Roboto Light" panose="02000000000000000000" pitchFamily="2" charset="0"/>
              <a:cs typeface="Roboto Light" panose="02000000000000000000" pitchFamily="2" charset="0"/>
            </a:rPr>
            <a:t>Apply by the relevant </a:t>
          </a:r>
          <a:r>
            <a:rPr lang="en-GB" sz="4400" b="1" cap="none" dirty="0">
              <a:latin typeface="Roboto Light" panose="02000000000000000000" pitchFamily="2" charset="0"/>
              <a:ea typeface="Roboto Light" panose="02000000000000000000" pitchFamily="2" charset="0"/>
              <a:cs typeface="Roboto Light" panose="02000000000000000000" pitchFamily="2" charset="0"/>
            </a:rPr>
            <a:t>equal consideration date</a:t>
          </a:r>
          <a:r>
            <a:rPr lang="en-GB" sz="4400" cap="none" dirty="0">
              <a:latin typeface="Roboto Light" panose="02000000000000000000" pitchFamily="2" charset="0"/>
              <a:ea typeface="Roboto Light" panose="02000000000000000000" pitchFamily="2" charset="0"/>
              <a:cs typeface="Roboto Light" panose="02000000000000000000" pitchFamily="2" charset="0"/>
            </a:rPr>
            <a:t>.</a:t>
          </a:r>
          <a:endParaRPr lang="en-US" sz="44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C30CA416-D31C-4219-B3DA-47E9FBB42917}" type="parTrans" cxnId="{4FC8D0D0-690F-4819-BC7E-10E958AA62E9}">
      <dgm:prSet/>
      <dgm:spPr/>
      <dgm:t>
        <a:bodyPr/>
        <a:lstStyle/>
        <a:p>
          <a:endParaRPr lang="en-US" sz="4800">
            <a:latin typeface="Roboto Light" panose="02000000000000000000" pitchFamily="2" charset="0"/>
            <a:ea typeface="Roboto Light" panose="02000000000000000000" pitchFamily="2" charset="0"/>
            <a:cs typeface="Roboto Light" panose="02000000000000000000" pitchFamily="2" charset="0"/>
          </a:endParaRPr>
        </a:p>
      </dgm:t>
    </dgm:pt>
    <dgm:pt modelId="{1DBEB920-4A1E-4956-8889-F5EAA2C19DA4}" type="sibTrans" cxnId="{4FC8D0D0-690F-4819-BC7E-10E958AA62E9}">
      <dgm:prSet/>
      <dgm:spPr/>
      <dgm:t>
        <a:bodyPr/>
        <a:lstStyle/>
        <a:p>
          <a:endParaRPr lang="en-US" sz="4400">
            <a:latin typeface="Roboto Light" panose="02000000000000000000" pitchFamily="2" charset="0"/>
            <a:ea typeface="Roboto Light" panose="02000000000000000000" pitchFamily="2" charset="0"/>
            <a:cs typeface="Roboto Light" panose="02000000000000000000" pitchFamily="2" charset="0"/>
          </a:endParaRPr>
        </a:p>
      </dgm:t>
    </dgm:pt>
    <dgm:pt modelId="{38965546-9269-4E4E-9EA4-82352B57533D}">
      <dgm:prSet custT="1"/>
      <dgm:spPr/>
      <dgm:t>
        <a:bodyPr/>
        <a:lstStyle/>
        <a:p>
          <a:pPr>
            <a:lnSpc>
              <a:spcPct val="100000"/>
            </a:lnSpc>
          </a:pPr>
          <a:r>
            <a:rPr lang="en-GB" sz="4400" b="1" cap="none" dirty="0">
              <a:latin typeface="Roboto Light" panose="02000000000000000000" pitchFamily="2" charset="0"/>
              <a:ea typeface="Roboto Light" panose="02000000000000000000" pitchFamily="2" charset="0"/>
              <a:cs typeface="Roboto Light" panose="02000000000000000000" pitchFamily="2" charset="0"/>
            </a:rPr>
            <a:t>Five choices</a:t>
          </a:r>
          <a:r>
            <a:rPr lang="en-GB" sz="4400" cap="none" dirty="0">
              <a:latin typeface="Roboto Light" panose="02000000000000000000" pitchFamily="2" charset="0"/>
              <a:ea typeface="Roboto Light" panose="02000000000000000000" pitchFamily="2" charset="0"/>
              <a:cs typeface="Roboto Light" panose="02000000000000000000" pitchFamily="2" charset="0"/>
            </a:rPr>
            <a:t>, with some  restrictions (medicine, veterinary, dentistry, Oxford and Cambridge).</a:t>
          </a:r>
          <a:endParaRPr lang="en-US" sz="44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247A938A-61F9-4621-BED3-190123930EB1}" type="parTrans" cxnId="{32562D5B-8ADE-4A96-9515-789DA7CCAD5A}">
      <dgm:prSet/>
      <dgm:spPr/>
      <dgm:t>
        <a:bodyPr/>
        <a:lstStyle/>
        <a:p>
          <a:endParaRPr lang="en-US" sz="4800">
            <a:latin typeface="Roboto Light" panose="02000000000000000000" pitchFamily="2" charset="0"/>
            <a:ea typeface="Roboto Light" panose="02000000000000000000" pitchFamily="2" charset="0"/>
            <a:cs typeface="Roboto Light" panose="02000000000000000000" pitchFamily="2" charset="0"/>
          </a:endParaRPr>
        </a:p>
      </dgm:t>
    </dgm:pt>
    <dgm:pt modelId="{C28C66DE-84F7-4494-9E2A-B2513A864C16}" type="sibTrans" cxnId="{32562D5B-8ADE-4A96-9515-789DA7CCAD5A}">
      <dgm:prSet/>
      <dgm:spPr/>
      <dgm:t>
        <a:bodyPr/>
        <a:lstStyle/>
        <a:p>
          <a:endParaRPr lang="en-US" sz="4400">
            <a:latin typeface="Roboto Light" panose="02000000000000000000" pitchFamily="2" charset="0"/>
            <a:ea typeface="Roboto Light" panose="02000000000000000000" pitchFamily="2" charset="0"/>
            <a:cs typeface="Roboto Light" panose="02000000000000000000" pitchFamily="2" charset="0"/>
          </a:endParaRPr>
        </a:p>
      </dgm:t>
    </dgm:pt>
    <dgm:pt modelId="{6B027420-D720-4E3D-8FAF-1F58B0134AC8}">
      <dgm:prSet custT="1"/>
      <dgm:spPr/>
      <dgm:t>
        <a:bodyPr/>
        <a:lstStyle/>
        <a:p>
          <a:pPr>
            <a:lnSpc>
              <a:spcPct val="100000"/>
            </a:lnSpc>
          </a:pPr>
          <a:r>
            <a:rPr lang="en-GB" sz="4400" b="1" cap="none" dirty="0">
              <a:latin typeface="Roboto Light" panose="02000000000000000000" pitchFamily="2" charset="0"/>
              <a:ea typeface="Roboto Light" panose="02000000000000000000" pitchFamily="2" charset="0"/>
              <a:cs typeface="Roboto Light" panose="02000000000000000000" pitchFamily="2" charset="0"/>
            </a:rPr>
            <a:t>Research</a:t>
          </a:r>
          <a:r>
            <a:rPr lang="en-GB" sz="4400" cap="none" dirty="0">
              <a:latin typeface="Roboto Light" panose="02000000000000000000" pitchFamily="2" charset="0"/>
              <a:ea typeface="Roboto Light" panose="02000000000000000000" pitchFamily="2" charset="0"/>
              <a:cs typeface="Roboto Light" panose="02000000000000000000" pitchFamily="2" charset="0"/>
            </a:rPr>
            <a:t> is key to a successful application.</a:t>
          </a:r>
          <a:endParaRPr lang="en-US" sz="44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34D0DFBF-FEF2-4AE6-AB68-9A18F574C697}" type="sibTrans" cxnId="{BAAFCFCE-F09B-4C03-A2F1-0D84D78128AA}">
      <dgm:prSet/>
      <dgm:spPr/>
      <dgm:t>
        <a:bodyPr/>
        <a:lstStyle/>
        <a:p>
          <a:endParaRPr lang="en-US" sz="4400">
            <a:latin typeface="Roboto Light" panose="02000000000000000000" pitchFamily="2" charset="0"/>
            <a:ea typeface="Roboto Light" panose="02000000000000000000" pitchFamily="2" charset="0"/>
            <a:cs typeface="Roboto Light" panose="02000000000000000000" pitchFamily="2" charset="0"/>
          </a:endParaRPr>
        </a:p>
      </dgm:t>
    </dgm:pt>
    <dgm:pt modelId="{5FAD3511-70E8-426A-85AA-910277DA686A}" type="parTrans" cxnId="{BAAFCFCE-F09B-4C03-A2F1-0D84D78128AA}">
      <dgm:prSet/>
      <dgm:spPr/>
      <dgm:t>
        <a:bodyPr/>
        <a:lstStyle/>
        <a:p>
          <a:endParaRPr lang="en-US" sz="4800">
            <a:latin typeface="Roboto Light" panose="02000000000000000000" pitchFamily="2" charset="0"/>
            <a:ea typeface="Roboto Light" panose="02000000000000000000" pitchFamily="2" charset="0"/>
            <a:cs typeface="Roboto Light" panose="02000000000000000000" pitchFamily="2" charset="0"/>
          </a:endParaRPr>
        </a:p>
      </dgm:t>
    </dgm:pt>
    <dgm:pt modelId="{034345C5-FDED-42E4-9570-728C2B8E602F}">
      <dgm:prSet custT="1"/>
      <dgm:spPr/>
      <dgm:t>
        <a:bodyPr/>
        <a:lstStyle/>
        <a:p>
          <a:pPr>
            <a:lnSpc>
              <a:spcPct val="100000"/>
            </a:lnSpc>
          </a:pPr>
          <a:r>
            <a:rPr lang="en-GB" sz="4400" b="1" kern="1200" cap="none" dirty="0">
              <a:solidFill>
                <a:srgbClr val="132433">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Applying </a:t>
          </a:r>
          <a:r>
            <a:rPr lang="en-GB" sz="4400" b="0" kern="1200" cap="none" dirty="0">
              <a:solidFill>
                <a:srgbClr val="132433">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costs £28.95. </a:t>
          </a:r>
        </a:p>
      </dgm:t>
    </dgm:pt>
    <dgm:pt modelId="{B1343370-316E-4155-99D2-132FECA96297}" type="parTrans" cxnId="{551691F0-3D7B-462A-86B8-D0552447A299}">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4582ADB7-E0AB-4F91-BFB0-5F85CCCB934E}" type="sibTrans" cxnId="{551691F0-3D7B-462A-86B8-D0552447A299}">
      <dgm:prSet/>
      <dgm:spPr/>
      <dgm:t>
        <a:bodyPr/>
        <a:lstStyle/>
        <a:p>
          <a:endParaRPr lang="en-GB" sz="4400">
            <a:latin typeface="Roboto Light" panose="02000000000000000000" pitchFamily="2" charset="0"/>
            <a:ea typeface="Roboto Light" panose="02000000000000000000" pitchFamily="2" charset="0"/>
            <a:cs typeface="Roboto Light" panose="02000000000000000000" pitchFamily="2" charset="0"/>
          </a:endParaRPr>
        </a:p>
      </dgm:t>
    </dgm:pt>
    <dgm:pt modelId="{D45983AB-8536-46D2-B7EA-AB8A50E9C42E}" type="pres">
      <dgm:prSet presAssocID="{2EBB2A59-15FB-4D2F-AA7B-0B7C697EB3D5}" presName="root" presStyleCnt="0">
        <dgm:presLayoutVars>
          <dgm:dir/>
          <dgm:resizeHandles val="exact"/>
        </dgm:presLayoutVars>
      </dgm:prSet>
      <dgm:spPr/>
    </dgm:pt>
    <dgm:pt modelId="{8AC40C60-2976-445C-8642-2B54C929EE3B}" type="pres">
      <dgm:prSet presAssocID="{C1CB288B-CCD8-4E98-AB5D-FF3B62B7FF68}" presName="compNode" presStyleCnt="0"/>
      <dgm:spPr/>
    </dgm:pt>
    <dgm:pt modelId="{51D07CA8-1CC8-43D6-AF69-4C76A7A876FE}" type="pres">
      <dgm:prSet presAssocID="{C1CB288B-CCD8-4E98-AB5D-FF3B62B7FF68}" presName="bgRect" presStyleLbl="bgShp" presStyleIdx="0" presStyleCnt="5"/>
      <dgm:spPr/>
    </dgm:pt>
    <dgm:pt modelId="{3905AF6B-7393-4300-A84D-505D7C1AB5F6}" type="pres">
      <dgm:prSet presAssocID="{C1CB288B-CCD8-4E98-AB5D-FF3B62B7FF6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C5EB7393-05A5-4F49-A28F-A198498BD702}" type="pres">
      <dgm:prSet presAssocID="{C1CB288B-CCD8-4E98-AB5D-FF3B62B7FF68}" presName="spaceRect" presStyleCnt="0"/>
      <dgm:spPr/>
    </dgm:pt>
    <dgm:pt modelId="{383E2BA5-E1FB-4B91-BB41-74543094F55C}" type="pres">
      <dgm:prSet presAssocID="{C1CB288B-CCD8-4E98-AB5D-FF3B62B7FF68}" presName="parTx" presStyleLbl="revTx" presStyleIdx="0" presStyleCnt="5">
        <dgm:presLayoutVars>
          <dgm:chMax val="0"/>
          <dgm:chPref val="0"/>
        </dgm:presLayoutVars>
      </dgm:prSet>
      <dgm:spPr/>
    </dgm:pt>
    <dgm:pt modelId="{F77E6356-AACA-43C9-8D57-24594DFB7A10}" type="pres">
      <dgm:prSet presAssocID="{F052F75A-BDBF-488C-A4CE-B9DB1509DB19}" presName="sibTrans" presStyleCnt="0"/>
      <dgm:spPr/>
    </dgm:pt>
    <dgm:pt modelId="{6C53C249-BDFE-4E92-BFD4-611FC57B0103}" type="pres">
      <dgm:prSet presAssocID="{CC5B31B8-0775-4B34-AE43-04C6EAD3DE81}" presName="compNode" presStyleCnt="0"/>
      <dgm:spPr/>
    </dgm:pt>
    <dgm:pt modelId="{0CD2B9CD-4B95-43ED-8623-B3B788F4F701}" type="pres">
      <dgm:prSet presAssocID="{CC5B31B8-0775-4B34-AE43-04C6EAD3DE81}" presName="bgRect" presStyleLbl="bgShp" presStyleIdx="1" presStyleCnt="5"/>
      <dgm:spPr/>
    </dgm:pt>
    <dgm:pt modelId="{EE41F024-0A65-4AC6-8C27-6DE4262639D8}" type="pres">
      <dgm:prSet presAssocID="{CC5B31B8-0775-4B34-AE43-04C6EAD3DE8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FF0B0534-299D-4D19-B297-DFA9B040841C}" type="pres">
      <dgm:prSet presAssocID="{CC5B31B8-0775-4B34-AE43-04C6EAD3DE81}" presName="spaceRect" presStyleCnt="0"/>
      <dgm:spPr/>
    </dgm:pt>
    <dgm:pt modelId="{7160392B-21BF-45F5-8304-D38F684F6C73}" type="pres">
      <dgm:prSet presAssocID="{CC5B31B8-0775-4B34-AE43-04C6EAD3DE81}" presName="parTx" presStyleLbl="revTx" presStyleIdx="1" presStyleCnt="5">
        <dgm:presLayoutVars>
          <dgm:chMax val="0"/>
          <dgm:chPref val="0"/>
        </dgm:presLayoutVars>
      </dgm:prSet>
      <dgm:spPr/>
    </dgm:pt>
    <dgm:pt modelId="{2EB74907-9404-401F-945A-A8C42D5C80DD}" type="pres">
      <dgm:prSet presAssocID="{1DBEB920-4A1E-4956-8889-F5EAA2C19DA4}" presName="sibTrans" presStyleCnt="0"/>
      <dgm:spPr/>
    </dgm:pt>
    <dgm:pt modelId="{6BF1A482-0A37-48DE-91C3-0FFB133E7E3F}" type="pres">
      <dgm:prSet presAssocID="{38965546-9269-4E4E-9EA4-82352B57533D}" presName="compNode" presStyleCnt="0"/>
      <dgm:spPr/>
    </dgm:pt>
    <dgm:pt modelId="{1F3B869D-415C-42DC-89F8-5437BE168FC0}" type="pres">
      <dgm:prSet presAssocID="{38965546-9269-4E4E-9EA4-82352B57533D}" presName="bgRect" presStyleLbl="bgShp" presStyleIdx="2" presStyleCnt="5"/>
      <dgm:spPr/>
    </dgm:pt>
    <dgm:pt modelId="{592824BB-8164-437E-948D-73F42A0D9B20}" type="pres">
      <dgm:prSet presAssocID="{38965546-9269-4E4E-9EA4-82352B57533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thbrush"/>
        </a:ext>
      </dgm:extLst>
    </dgm:pt>
    <dgm:pt modelId="{03689B6E-E8DC-4337-A5F2-3DEFD4737A22}" type="pres">
      <dgm:prSet presAssocID="{38965546-9269-4E4E-9EA4-82352B57533D}" presName="spaceRect" presStyleCnt="0"/>
      <dgm:spPr/>
    </dgm:pt>
    <dgm:pt modelId="{69F90170-A691-4DFF-BFCD-71F252B060DB}" type="pres">
      <dgm:prSet presAssocID="{38965546-9269-4E4E-9EA4-82352B57533D}" presName="parTx" presStyleLbl="revTx" presStyleIdx="2" presStyleCnt="5">
        <dgm:presLayoutVars>
          <dgm:chMax val="0"/>
          <dgm:chPref val="0"/>
        </dgm:presLayoutVars>
      </dgm:prSet>
      <dgm:spPr/>
    </dgm:pt>
    <dgm:pt modelId="{4236BF9F-CEA1-48C0-99ED-F0A736ADBEB6}" type="pres">
      <dgm:prSet presAssocID="{C28C66DE-84F7-4494-9E2A-B2513A864C16}" presName="sibTrans" presStyleCnt="0"/>
      <dgm:spPr/>
    </dgm:pt>
    <dgm:pt modelId="{3056C340-3CBF-4F4E-B1A9-001678C58736}" type="pres">
      <dgm:prSet presAssocID="{6B027420-D720-4E3D-8FAF-1F58B0134AC8}" presName="compNode" presStyleCnt="0"/>
      <dgm:spPr/>
    </dgm:pt>
    <dgm:pt modelId="{B2642303-7CD7-444D-ACC0-53F5836DED8A}" type="pres">
      <dgm:prSet presAssocID="{6B027420-D720-4E3D-8FAF-1F58B0134AC8}" presName="bgRect" presStyleLbl="bgShp" presStyleIdx="3" presStyleCnt="5"/>
      <dgm:spPr/>
    </dgm:pt>
    <dgm:pt modelId="{7FD4FF7F-1C5C-49C6-B8E8-FA81F88B6721}" type="pres">
      <dgm:prSet presAssocID="{6B027420-D720-4E3D-8FAF-1F58B0134AC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ey"/>
        </a:ext>
      </dgm:extLst>
    </dgm:pt>
    <dgm:pt modelId="{D903C898-3E2F-4997-9BDC-9C4C3765379E}" type="pres">
      <dgm:prSet presAssocID="{6B027420-D720-4E3D-8FAF-1F58B0134AC8}" presName="spaceRect" presStyleCnt="0"/>
      <dgm:spPr/>
    </dgm:pt>
    <dgm:pt modelId="{5F5BD582-A511-48DA-BBD9-97590A74CAB4}" type="pres">
      <dgm:prSet presAssocID="{6B027420-D720-4E3D-8FAF-1F58B0134AC8}" presName="parTx" presStyleLbl="revTx" presStyleIdx="3" presStyleCnt="5">
        <dgm:presLayoutVars>
          <dgm:chMax val="0"/>
          <dgm:chPref val="0"/>
        </dgm:presLayoutVars>
      </dgm:prSet>
      <dgm:spPr/>
    </dgm:pt>
    <dgm:pt modelId="{05C5E29D-D682-44EA-94FB-CAAC47463026}" type="pres">
      <dgm:prSet presAssocID="{34D0DFBF-FEF2-4AE6-AB68-9A18F574C697}" presName="sibTrans" presStyleCnt="0"/>
      <dgm:spPr/>
    </dgm:pt>
    <dgm:pt modelId="{B576D29A-62A6-4FA7-9AB3-6170215B4AF9}" type="pres">
      <dgm:prSet presAssocID="{034345C5-FDED-42E4-9570-728C2B8E602F}" presName="compNode" presStyleCnt="0"/>
      <dgm:spPr/>
    </dgm:pt>
    <dgm:pt modelId="{D58AB08F-C305-4982-A96D-2D3CA78921D8}" type="pres">
      <dgm:prSet presAssocID="{034345C5-FDED-42E4-9570-728C2B8E602F}" presName="bgRect" presStyleLbl="bgShp" presStyleIdx="4" presStyleCnt="5" custLinFactNeighborX="-22513" custLinFactNeighborY="-3151"/>
      <dgm:spPr/>
    </dgm:pt>
    <dgm:pt modelId="{E69D4D6E-F8E9-44C0-835F-EC1E93CDAA70}" type="pres">
      <dgm:prSet presAssocID="{034345C5-FDED-42E4-9570-728C2B8E602F}"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Pound with solid fill"/>
        </a:ext>
      </dgm:extLst>
    </dgm:pt>
    <dgm:pt modelId="{04489B32-DC0E-4A48-9963-0ED26BA55F2D}" type="pres">
      <dgm:prSet presAssocID="{034345C5-FDED-42E4-9570-728C2B8E602F}" presName="spaceRect" presStyleCnt="0"/>
      <dgm:spPr/>
    </dgm:pt>
    <dgm:pt modelId="{83A24F6A-0D75-491A-958E-4140846634C0}" type="pres">
      <dgm:prSet presAssocID="{034345C5-FDED-42E4-9570-728C2B8E602F}" presName="parTx" presStyleLbl="revTx" presStyleIdx="4" presStyleCnt="5">
        <dgm:presLayoutVars>
          <dgm:chMax val="0"/>
          <dgm:chPref val="0"/>
        </dgm:presLayoutVars>
      </dgm:prSet>
      <dgm:spPr/>
    </dgm:pt>
  </dgm:ptLst>
  <dgm:cxnLst>
    <dgm:cxn modelId="{06B36A0E-433C-4D6B-8C19-5C3C4D0A31F4}" type="presOf" srcId="{6B027420-D720-4E3D-8FAF-1F58B0134AC8}" destId="{5F5BD582-A511-48DA-BBD9-97590A74CAB4}" srcOrd="0" destOrd="0" presId="urn:microsoft.com/office/officeart/2018/2/layout/IconVerticalSolidList"/>
    <dgm:cxn modelId="{DA686835-8E54-47C3-8B89-F0FDDC64B113}" srcId="{2EBB2A59-15FB-4D2F-AA7B-0B7C697EB3D5}" destId="{C1CB288B-CCD8-4E98-AB5D-FF3B62B7FF68}" srcOrd="0" destOrd="0" parTransId="{65E95559-3865-426B-B489-A00057BF6D3A}" sibTransId="{F052F75A-BDBF-488C-A4CE-B9DB1509DB19}"/>
    <dgm:cxn modelId="{5E509937-1846-4E4D-87FC-A0D02BD8863D}" type="presOf" srcId="{C1CB288B-CCD8-4E98-AB5D-FF3B62B7FF68}" destId="{383E2BA5-E1FB-4B91-BB41-74543094F55C}" srcOrd="0" destOrd="0" presId="urn:microsoft.com/office/officeart/2018/2/layout/IconVerticalSolidList"/>
    <dgm:cxn modelId="{32562D5B-8ADE-4A96-9515-789DA7CCAD5A}" srcId="{2EBB2A59-15FB-4D2F-AA7B-0B7C697EB3D5}" destId="{38965546-9269-4E4E-9EA4-82352B57533D}" srcOrd="2" destOrd="0" parTransId="{247A938A-61F9-4621-BED3-190123930EB1}" sibTransId="{C28C66DE-84F7-4494-9E2A-B2513A864C16}"/>
    <dgm:cxn modelId="{B02C4DB0-CC6E-4F85-8D83-EAA46F9998B2}" type="presOf" srcId="{2EBB2A59-15FB-4D2F-AA7B-0B7C697EB3D5}" destId="{D45983AB-8536-46D2-B7EA-AB8A50E9C42E}" srcOrd="0" destOrd="0" presId="urn:microsoft.com/office/officeart/2018/2/layout/IconVerticalSolidList"/>
    <dgm:cxn modelId="{CBF8D1C6-1827-40AE-95E3-50BD20A44A88}" type="presOf" srcId="{034345C5-FDED-42E4-9570-728C2B8E602F}" destId="{83A24F6A-0D75-491A-958E-4140846634C0}" srcOrd="0" destOrd="0" presId="urn:microsoft.com/office/officeart/2018/2/layout/IconVerticalSolidList"/>
    <dgm:cxn modelId="{BAAFCFCE-F09B-4C03-A2F1-0D84D78128AA}" srcId="{2EBB2A59-15FB-4D2F-AA7B-0B7C697EB3D5}" destId="{6B027420-D720-4E3D-8FAF-1F58B0134AC8}" srcOrd="3" destOrd="0" parTransId="{5FAD3511-70E8-426A-85AA-910277DA686A}" sibTransId="{34D0DFBF-FEF2-4AE6-AB68-9A18F574C697}"/>
    <dgm:cxn modelId="{4FC8D0D0-690F-4819-BC7E-10E958AA62E9}" srcId="{2EBB2A59-15FB-4D2F-AA7B-0B7C697EB3D5}" destId="{CC5B31B8-0775-4B34-AE43-04C6EAD3DE81}" srcOrd="1" destOrd="0" parTransId="{C30CA416-D31C-4219-B3DA-47E9FBB42917}" sibTransId="{1DBEB920-4A1E-4956-8889-F5EAA2C19DA4}"/>
    <dgm:cxn modelId="{E42995EF-CA94-4FA9-A4DC-BB90897B6E3E}" type="presOf" srcId="{CC5B31B8-0775-4B34-AE43-04C6EAD3DE81}" destId="{7160392B-21BF-45F5-8304-D38F684F6C73}" srcOrd="0" destOrd="0" presId="urn:microsoft.com/office/officeart/2018/2/layout/IconVerticalSolidList"/>
    <dgm:cxn modelId="{551691F0-3D7B-462A-86B8-D0552447A299}" srcId="{2EBB2A59-15FB-4D2F-AA7B-0B7C697EB3D5}" destId="{034345C5-FDED-42E4-9570-728C2B8E602F}" srcOrd="4" destOrd="0" parTransId="{B1343370-316E-4155-99D2-132FECA96297}" sibTransId="{4582ADB7-E0AB-4F91-BFB0-5F85CCCB934E}"/>
    <dgm:cxn modelId="{B4D3E4FD-FE84-4092-A09D-9D62EE0E83A6}" type="presOf" srcId="{38965546-9269-4E4E-9EA4-82352B57533D}" destId="{69F90170-A691-4DFF-BFCD-71F252B060DB}" srcOrd="0" destOrd="0" presId="urn:microsoft.com/office/officeart/2018/2/layout/IconVerticalSolidList"/>
    <dgm:cxn modelId="{B7BB85E7-91AD-4ABE-9B64-7EE45376E2E8}" type="presParOf" srcId="{D45983AB-8536-46D2-B7EA-AB8A50E9C42E}" destId="{8AC40C60-2976-445C-8642-2B54C929EE3B}" srcOrd="0" destOrd="0" presId="urn:microsoft.com/office/officeart/2018/2/layout/IconVerticalSolidList"/>
    <dgm:cxn modelId="{16B9CD4D-D566-4686-BF12-22FEDFD114D3}" type="presParOf" srcId="{8AC40C60-2976-445C-8642-2B54C929EE3B}" destId="{51D07CA8-1CC8-43D6-AF69-4C76A7A876FE}" srcOrd="0" destOrd="0" presId="urn:microsoft.com/office/officeart/2018/2/layout/IconVerticalSolidList"/>
    <dgm:cxn modelId="{1FFCE5BB-8AE9-4319-B1B4-D516BA93EB67}" type="presParOf" srcId="{8AC40C60-2976-445C-8642-2B54C929EE3B}" destId="{3905AF6B-7393-4300-A84D-505D7C1AB5F6}" srcOrd="1" destOrd="0" presId="urn:microsoft.com/office/officeart/2018/2/layout/IconVerticalSolidList"/>
    <dgm:cxn modelId="{E7A6E4FD-5566-49A2-97CA-AC38DAFFA0B7}" type="presParOf" srcId="{8AC40C60-2976-445C-8642-2B54C929EE3B}" destId="{C5EB7393-05A5-4F49-A28F-A198498BD702}" srcOrd="2" destOrd="0" presId="urn:microsoft.com/office/officeart/2018/2/layout/IconVerticalSolidList"/>
    <dgm:cxn modelId="{EBE18AAD-7117-4191-90B7-034E31165065}" type="presParOf" srcId="{8AC40C60-2976-445C-8642-2B54C929EE3B}" destId="{383E2BA5-E1FB-4B91-BB41-74543094F55C}" srcOrd="3" destOrd="0" presId="urn:microsoft.com/office/officeart/2018/2/layout/IconVerticalSolidList"/>
    <dgm:cxn modelId="{4FACFBA6-E6AD-420F-928A-2EFBDABB8461}" type="presParOf" srcId="{D45983AB-8536-46D2-B7EA-AB8A50E9C42E}" destId="{F77E6356-AACA-43C9-8D57-24594DFB7A10}" srcOrd="1" destOrd="0" presId="urn:microsoft.com/office/officeart/2018/2/layout/IconVerticalSolidList"/>
    <dgm:cxn modelId="{25D571EB-1D08-4966-882B-4C43C4E2BAD1}" type="presParOf" srcId="{D45983AB-8536-46D2-B7EA-AB8A50E9C42E}" destId="{6C53C249-BDFE-4E92-BFD4-611FC57B0103}" srcOrd="2" destOrd="0" presId="urn:microsoft.com/office/officeart/2018/2/layout/IconVerticalSolidList"/>
    <dgm:cxn modelId="{31550C72-2C95-4FF5-BEAA-DE2F203D4FF5}" type="presParOf" srcId="{6C53C249-BDFE-4E92-BFD4-611FC57B0103}" destId="{0CD2B9CD-4B95-43ED-8623-B3B788F4F701}" srcOrd="0" destOrd="0" presId="urn:microsoft.com/office/officeart/2018/2/layout/IconVerticalSolidList"/>
    <dgm:cxn modelId="{B300C301-1D93-449E-B2EF-65832A195D15}" type="presParOf" srcId="{6C53C249-BDFE-4E92-BFD4-611FC57B0103}" destId="{EE41F024-0A65-4AC6-8C27-6DE4262639D8}" srcOrd="1" destOrd="0" presId="urn:microsoft.com/office/officeart/2018/2/layout/IconVerticalSolidList"/>
    <dgm:cxn modelId="{AC571FDF-5A21-4D83-B070-1DCEED01B7EE}" type="presParOf" srcId="{6C53C249-BDFE-4E92-BFD4-611FC57B0103}" destId="{FF0B0534-299D-4D19-B297-DFA9B040841C}" srcOrd="2" destOrd="0" presId="urn:microsoft.com/office/officeart/2018/2/layout/IconVerticalSolidList"/>
    <dgm:cxn modelId="{204B4DC4-795B-4F91-8AE4-1366C267F685}" type="presParOf" srcId="{6C53C249-BDFE-4E92-BFD4-611FC57B0103}" destId="{7160392B-21BF-45F5-8304-D38F684F6C73}" srcOrd="3" destOrd="0" presId="urn:microsoft.com/office/officeart/2018/2/layout/IconVerticalSolidList"/>
    <dgm:cxn modelId="{0B66EF1B-D145-4291-B942-5D120B97CBF5}" type="presParOf" srcId="{D45983AB-8536-46D2-B7EA-AB8A50E9C42E}" destId="{2EB74907-9404-401F-945A-A8C42D5C80DD}" srcOrd="3" destOrd="0" presId="urn:microsoft.com/office/officeart/2018/2/layout/IconVerticalSolidList"/>
    <dgm:cxn modelId="{9EBAA9A9-E37E-48AF-B89D-3CFD439CE4D7}" type="presParOf" srcId="{D45983AB-8536-46D2-B7EA-AB8A50E9C42E}" destId="{6BF1A482-0A37-48DE-91C3-0FFB133E7E3F}" srcOrd="4" destOrd="0" presId="urn:microsoft.com/office/officeart/2018/2/layout/IconVerticalSolidList"/>
    <dgm:cxn modelId="{1B25DCF9-1728-4A26-A76A-9D478687C664}" type="presParOf" srcId="{6BF1A482-0A37-48DE-91C3-0FFB133E7E3F}" destId="{1F3B869D-415C-42DC-89F8-5437BE168FC0}" srcOrd="0" destOrd="0" presId="urn:microsoft.com/office/officeart/2018/2/layout/IconVerticalSolidList"/>
    <dgm:cxn modelId="{B63C385A-E5A8-42D3-AF3A-937627D5FE58}" type="presParOf" srcId="{6BF1A482-0A37-48DE-91C3-0FFB133E7E3F}" destId="{592824BB-8164-437E-948D-73F42A0D9B20}" srcOrd="1" destOrd="0" presId="urn:microsoft.com/office/officeart/2018/2/layout/IconVerticalSolidList"/>
    <dgm:cxn modelId="{CD5A3B76-1C2E-4B9C-A87A-B3F2DC01E35D}" type="presParOf" srcId="{6BF1A482-0A37-48DE-91C3-0FFB133E7E3F}" destId="{03689B6E-E8DC-4337-A5F2-3DEFD4737A22}" srcOrd="2" destOrd="0" presId="urn:microsoft.com/office/officeart/2018/2/layout/IconVerticalSolidList"/>
    <dgm:cxn modelId="{9FCA7149-1CD6-4F80-B537-6EAC0E7BB3FE}" type="presParOf" srcId="{6BF1A482-0A37-48DE-91C3-0FFB133E7E3F}" destId="{69F90170-A691-4DFF-BFCD-71F252B060DB}" srcOrd="3" destOrd="0" presId="urn:microsoft.com/office/officeart/2018/2/layout/IconVerticalSolidList"/>
    <dgm:cxn modelId="{50E36629-525E-4047-AB94-2313A47A5A92}" type="presParOf" srcId="{D45983AB-8536-46D2-B7EA-AB8A50E9C42E}" destId="{4236BF9F-CEA1-48C0-99ED-F0A736ADBEB6}" srcOrd="5" destOrd="0" presId="urn:microsoft.com/office/officeart/2018/2/layout/IconVerticalSolidList"/>
    <dgm:cxn modelId="{FB33FCDE-6E72-4165-8695-BFD1CE3E6210}" type="presParOf" srcId="{D45983AB-8536-46D2-B7EA-AB8A50E9C42E}" destId="{3056C340-3CBF-4F4E-B1A9-001678C58736}" srcOrd="6" destOrd="0" presId="urn:microsoft.com/office/officeart/2018/2/layout/IconVerticalSolidList"/>
    <dgm:cxn modelId="{008DAF27-6996-4D68-8E8C-D9745EA50EF2}" type="presParOf" srcId="{3056C340-3CBF-4F4E-B1A9-001678C58736}" destId="{B2642303-7CD7-444D-ACC0-53F5836DED8A}" srcOrd="0" destOrd="0" presId="urn:microsoft.com/office/officeart/2018/2/layout/IconVerticalSolidList"/>
    <dgm:cxn modelId="{8AC049B4-DD6C-439D-AFE7-133028B89EEC}" type="presParOf" srcId="{3056C340-3CBF-4F4E-B1A9-001678C58736}" destId="{7FD4FF7F-1C5C-49C6-B8E8-FA81F88B6721}" srcOrd="1" destOrd="0" presId="urn:microsoft.com/office/officeart/2018/2/layout/IconVerticalSolidList"/>
    <dgm:cxn modelId="{47CCE319-6BC5-4246-96BD-A89074B45403}" type="presParOf" srcId="{3056C340-3CBF-4F4E-B1A9-001678C58736}" destId="{D903C898-3E2F-4997-9BDC-9C4C3765379E}" srcOrd="2" destOrd="0" presId="urn:microsoft.com/office/officeart/2018/2/layout/IconVerticalSolidList"/>
    <dgm:cxn modelId="{D00C6E3D-86E5-4DA7-9E67-27308EA0F72A}" type="presParOf" srcId="{3056C340-3CBF-4F4E-B1A9-001678C58736}" destId="{5F5BD582-A511-48DA-BBD9-97590A74CAB4}" srcOrd="3" destOrd="0" presId="urn:microsoft.com/office/officeart/2018/2/layout/IconVerticalSolidList"/>
    <dgm:cxn modelId="{52ED893C-E867-4C0E-99E5-F438CB196F60}" type="presParOf" srcId="{D45983AB-8536-46D2-B7EA-AB8A50E9C42E}" destId="{05C5E29D-D682-44EA-94FB-CAAC47463026}" srcOrd="7" destOrd="0" presId="urn:microsoft.com/office/officeart/2018/2/layout/IconVerticalSolidList"/>
    <dgm:cxn modelId="{9F67AF04-5599-413F-B253-E4913B6B8E76}" type="presParOf" srcId="{D45983AB-8536-46D2-B7EA-AB8A50E9C42E}" destId="{B576D29A-62A6-4FA7-9AB3-6170215B4AF9}" srcOrd="8" destOrd="0" presId="urn:microsoft.com/office/officeart/2018/2/layout/IconVerticalSolidList"/>
    <dgm:cxn modelId="{AAFDF3D9-EA84-49B1-88AB-A4BF918A84B6}" type="presParOf" srcId="{B576D29A-62A6-4FA7-9AB3-6170215B4AF9}" destId="{D58AB08F-C305-4982-A96D-2D3CA78921D8}" srcOrd="0" destOrd="0" presId="urn:microsoft.com/office/officeart/2018/2/layout/IconVerticalSolidList"/>
    <dgm:cxn modelId="{9D46B246-6F25-4589-AA53-C9305C07E183}" type="presParOf" srcId="{B576D29A-62A6-4FA7-9AB3-6170215B4AF9}" destId="{E69D4D6E-F8E9-44C0-835F-EC1E93CDAA70}" srcOrd="1" destOrd="0" presId="urn:microsoft.com/office/officeart/2018/2/layout/IconVerticalSolidList"/>
    <dgm:cxn modelId="{01D7D70B-5AC1-4BAB-9C06-3FA21AA1C14F}" type="presParOf" srcId="{B576D29A-62A6-4FA7-9AB3-6170215B4AF9}" destId="{04489B32-DC0E-4A48-9963-0ED26BA55F2D}" srcOrd="2" destOrd="0" presId="urn:microsoft.com/office/officeart/2018/2/layout/IconVerticalSolidList"/>
    <dgm:cxn modelId="{BED8E94F-2280-4958-B55A-F2675B12FF14}" type="presParOf" srcId="{B576D29A-62A6-4FA7-9AB3-6170215B4AF9}" destId="{83A24F6A-0D75-491A-958E-4140846634C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26CF67-CDFB-45AE-B145-B987EC3E5365}" type="doc">
      <dgm:prSet loTypeId="urn:microsoft.com/office/officeart/2018/2/layout/IconVerticalSolidList" loCatId="icon" qsTypeId="urn:microsoft.com/office/officeart/2005/8/quickstyle/simple4" qsCatId="simple" csTypeId="urn:microsoft.com/office/officeart/2005/8/colors/accent6_5" csCatId="accent6" phldr="1"/>
      <dgm:spPr/>
      <dgm:t>
        <a:bodyPr/>
        <a:lstStyle/>
        <a:p>
          <a:endParaRPr lang="en-US"/>
        </a:p>
      </dgm:t>
    </dgm:pt>
    <dgm:pt modelId="{1148BBB9-BF2F-4689-B0C4-F774FFDA08BA}">
      <dgm:prSet custT="1"/>
      <dgm:spPr/>
      <dgm:t>
        <a:bodyPr/>
        <a:lstStyle/>
        <a:p>
          <a:pPr>
            <a:lnSpc>
              <a:spcPct val="100000"/>
            </a:lnSpc>
          </a:pPr>
          <a:r>
            <a:rPr lang="en-GB" sz="6600" b="0" i="0" kern="1200" dirty="0">
              <a:effectLst/>
              <a:latin typeface="Roboto Light "/>
              <a:ea typeface="+mn-ea"/>
              <a:cs typeface="+mn-cs"/>
            </a:rPr>
            <a:t>Why do you want to study this course or subject?</a:t>
          </a:r>
          <a:endParaRPr lang="en-US" sz="6600" b="0" i="0" kern="1200" dirty="0">
            <a:effectLst/>
            <a:latin typeface="Roboto Light "/>
            <a:ea typeface="+mn-ea"/>
            <a:cs typeface="+mn-cs"/>
          </a:endParaRPr>
        </a:p>
      </dgm:t>
    </dgm:pt>
    <dgm:pt modelId="{BF2204B6-B4B1-4EF1-B14B-2D1EEAAB1B24}" type="parTrans" cxnId="{6FB4795C-DEFE-4489-A2B9-0FAC210F1839}">
      <dgm:prSet/>
      <dgm:spPr/>
      <dgm:t>
        <a:bodyPr/>
        <a:lstStyle/>
        <a:p>
          <a:endParaRPr lang="en-US" sz="5400">
            <a:latin typeface="Roboto Light "/>
          </a:endParaRPr>
        </a:p>
      </dgm:t>
    </dgm:pt>
    <dgm:pt modelId="{B8DDF711-3D50-48EA-92C3-0FBAE977034B}" type="sibTrans" cxnId="{6FB4795C-DEFE-4489-A2B9-0FAC210F1839}">
      <dgm:prSet/>
      <dgm:spPr/>
      <dgm:t>
        <a:bodyPr/>
        <a:lstStyle/>
        <a:p>
          <a:endParaRPr lang="en-US" sz="5400">
            <a:latin typeface="Roboto Light "/>
          </a:endParaRPr>
        </a:p>
      </dgm:t>
    </dgm:pt>
    <dgm:pt modelId="{718C17D6-C24F-45C7-A4E2-799E77F01C92}">
      <dgm:prSet custT="1"/>
      <dgm:spPr/>
      <dgm:t>
        <a:bodyPr/>
        <a:lstStyle/>
        <a:p>
          <a:pPr>
            <a:lnSpc>
              <a:spcPct val="100000"/>
            </a:lnSpc>
          </a:pPr>
          <a:r>
            <a:rPr lang="en-GB" sz="6600" b="0" i="0" dirty="0">
              <a:effectLst/>
              <a:latin typeface="Roboto Light "/>
            </a:rPr>
            <a:t>How have your qualifications and studies helped you to prepare for this course or subject?</a:t>
          </a:r>
          <a:endParaRPr lang="en-US" sz="6600" b="0" dirty="0">
            <a:latin typeface="Roboto Light "/>
          </a:endParaRPr>
        </a:p>
      </dgm:t>
    </dgm:pt>
    <dgm:pt modelId="{4925B3D0-3BFF-4942-B8E6-079955F45EEE}" type="parTrans" cxnId="{6CFF328D-D197-4A2C-96E5-F372FCD16E29}">
      <dgm:prSet/>
      <dgm:spPr/>
      <dgm:t>
        <a:bodyPr/>
        <a:lstStyle/>
        <a:p>
          <a:endParaRPr lang="en-US" sz="5400">
            <a:latin typeface="Roboto Light "/>
          </a:endParaRPr>
        </a:p>
      </dgm:t>
    </dgm:pt>
    <dgm:pt modelId="{ACF78185-EB21-4217-B381-40931DBBC1B5}" type="sibTrans" cxnId="{6CFF328D-D197-4A2C-96E5-F372FCD16E29}">
      <dgm:prSet/>
      <dgm:spPr/>
      <dgm:t>
        <a:bodyPr/>
        <a:lstStyle/>
        <a:p>
          <a:endParaRPr lang="en-US" sz="5400">
            <a:latin typeface="Roboto Light "/>
          </a:endParaRPr>
        </a:p>
      </dgm:t>
    </dgm:pt>
    <dgm:pt modelId="{397704FC-CDBF-43E7-9B44-CFE4D9D1152A}">
      <dgm:prSet custT="1"/>
      <dgm:spPr/>
      <dgm:t>
        <a:bodyPr/>
        <a:lstStyle/>
        <a:p>
          <a:pPr>
            <a:lnSpc>
              <a:spcPct val="100000"/>
            </a:lnSpc>
          </a:pPr>
          <a:r>
            <a:rPr lang="en-GB" sz="6600" b="0" i="0">
              <a:effectLst/>
              <a:latin typeface="Roboto Light "/>
            </a:rPr>
            <a:t>What else have you done to prepare outside of education, and why are these experiences useful?</a:t>
          </a:r>
          <a:endParaRPr lang="en-US" sz="6600" b="0">
            <a:latin typeface="Roboto Light "/>
          </a:endParaRPr>
        </a:p>
      </dgm:t>
    </dgm:pt>
    <dgm:pt modelId="{88E3FDC8-1FC9-4270-8DA7-BDF64C383880}" type="parTrans" cxnId="{9C85080F-7056-40BD-A40F-E2A31C7F6FFB}">
      <dgm:prSet/>
      <dgm:spPr/>
      <dgm:t>
        <a:bodyPr/>
        <a:lstStyle/>
        <a:p>
          <a:endParaRPr lang="en-US" sz="5400">
            <a:latin typeface="Roboto Light "/>
          </a:endParaRPr>
        </a:p>
      </dgm:t>
    </dgm:pt>
    <dgm:pt modelId="{7962BD69-262A-4D3B-84A5-F8F8564F5FEB}" type="sibTrans" cxnId="{9C85080F-7056-40BD-A40F-E2A31C7F6FFB}">
      <dgm:prSet/>
      <dgm:spPr/>
      <dgm:t>
        <a:bodyPr/>
        <a:lstStyle/>
        <a:p>
          <a:endParaRPr lang="en-US" sz="5400">
            <a:latin typeface="Roboto Light "/>
          </a:endParaRPr>
        </a:p>
      </dgm:t>
    </dgm:pt>
    <dgm:pt modelId="{AF07A7E4-F084-47F3-A3C4-B43CC444540F}" type="pres">
      <dgm:prSet presAssocID="{9726CF67-CDFB-45AE-B145-B987EC3E5365}" presName="root" presStyleCnt="0">
        <dgm:presLayoutVars>
          <dgm:dir/>
          <dgm:resizeHandles val="exact"/>
        </dgm:presLayoutVars>
      </dgm:prSet>
      <dgm:spPr/>
    </dgm:pt>
    <dgm:pt modelId="{602F4A66-618C-4C18-844E-7C797CC28873}" type="pres">
      <dgm:prSet presAssocID="{1148BBB9-BF2F-4689-B0C4-F774FFDA08BA}" presName="compNode" presStyleCnt="0"/>
      <dgm:spPr/>
    </dgm:pt>
    <dgm:pt modelId="{0A1E4F69-54C3-4AD4-8AA1-A8EA1EC8D2B7}" type="pres">
      <dgm:prSet presAssocID="{1148BBB9-BF2F-4689-B0C4-F774FFDA08BA}" presName="bgRect" presStyleLbl="bgShp" presStyleIdx="0" presStyleCnt="3" custLinFactNeighborX="0" custLinFactNeighborY="3731"/>
      <dgm:spPr/>
    </dgm:pt>
    <dgm:pt modelId="{413DA795-E54A-4378-925B-F71B62D86671}" type="pres">
      <dgm:prSet presAssocID="{1148BBB9-BF2F-4689-B0C4-F774FFDA08B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ightbulb and gear with solid fill"/>
        </a:ext>
      </dgm:extLst>
    </dgm:pt>
    <dgm:pt modelId="{E686AB6B-5884-4B8B-B777-FBDE01827767}" type="pres">
      <dgm:prSet presAssocID="{1148BBB9-BF2F-4689-B0C4-F774FFDA08BA}" presName="spaceRect" presStyleCnt="0"/>
      <dgm:spPr/>
    </dgm:pt>
    <dgm:pt modelId="{5BD23485-7A20-4C6E-B752-B144EA5D74CC}" type="pres">
      <dgm:prSet presAssocID="{1148BBB9-BF2F-4689-B0C4-F774FFDA08BA}" presName="parTx" presStyleLbl="revTx" presStyleIdx="0" presStyleCnt="3">
        <dgm:presLayoutVars>
          <dgm:chMax val="0"/>
          <dgm:chPref val="0"/>
        </dgm:presLayoutVars>
      </dgm:prSet>
      <dgm:spPr/>
    </dgm:pt>
    <dgm:pt modelId="{BF030107-DB25-48C1-907B-84259D92A5B4}" type="pres">
      <dgm:prSet presAssocID="{B8DDF711-3D50-48EA-92C3-0FBAE977034B}" presName="sibTrans" presStyleCnt="0"/>
      <dgm:spPr/>
    </dgm:pt>
    <dgm:pt modelId="{90C1679F-5AA3-4EB6-8FCE-62FAF77CDE57}" type="pres">
      <dgm:prSet presAssocID="{718C17D6-C24F-45C7-A4E2-799E77F01C92}" presName="compNode" presStyleCnt="0"/>
      <dgm:spPr/>
    </dgm:pt>
    <dgm:pt modelId="{51047958-E95F-4701-809B-AA39D0E7B327}" type="pres">
      <dgm:prSet presAssocID="{718C17D6-C24F-45C7-A4E2-799E77F01C92}" presName="bgRect" presStyleLbl="bgShp" presStyleIdx="1" presStyleCnt="3"/>
      <dgm:spPr/>
    </dgm:pt>
    <dgm:pt modelId="{3478A8BE-3521-4641-BA76-EEF7E697BDA9}" type="pres">
      <dgm:prSet presAssocID="{718C17D6-C24F-45C7-A4E2-799E77F01C9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emote learning language with solid fill"/>
        </a:ext>
      </dgm:extLst>
    </dgm:pt>
    <dgm:pt modelId="{2E072252-980E-43A3-95E9-5C3C44C40CF6}" type="pres">
      <dgm:prSet presAssocID="{718C17D6-C24F-45C7-A4E2-799E77F01C92}" presName="spaceRect" presStyleCnt="0"/>
      <dgm:spPr/>
    </dgm:pt>
    <dgm:pt modelId="{B8C46AE8-8B62-47EC-AFB8-A69C4CF31F83}" type="pres">
      <dgm:prSet presAssocID="{718C17D6-C24F-45C7-A4E2-799E77F01C92}" presName="parTx" presStyleLbl="revTx" presStyleIdx="1" presStyleCnt="3">
        <dgm:presLayoutVars>
          <dgm:chMax val="0"/>
          <dgm:chPref val="0"/>
        </dgm:presLayoutVars>
      </dgm:prSet>
      <dgm:spPr/>
    </dgm:pt>
    <dgm:pt modelId="{F270F566-00DD-4DD1-8756-8D6846A6CC24}" type="pres">
      <dgm:prSet presAssocID="{ACF78185-EB21-4217-B381-40931DBBC1B5}" presName="sibTrans" presStyleCnt="0"/>
      <dgm:spPr/>
    </dgm:pt>
    <dgm:pt modelId="{82267A56-5113-41FA-8A48-748107D32988}" type="pres">
      <dgm:prSet presAssocID="{397704FC-CDBF-43E7-9B44-CFE4D9D1152A}" presName="compNode" presStyleCnt="0"/>
      <dgm:spPr/>
    </dgm:pt>
    <dgm:pt modelId="{879E6FE2-40FC-4925-AEC7-4BFFDDB299D0}" type="pres">
      <dgm:prSet presAssocID="{397704FC-CDBF-43E7-9B44-CFE4D9D1152A}" presName="bgRect" presStyleLbl="bgShp" presStyleIdx="2" presStyleCnt="3"/>
      <dgm:spPr/>
    </dgm:pt>
    <dgm:pt modelId="{0C21E035-8DB8-4B2B-9689-A569C4DDCCED}" type="pres">
      <dgm:prSet presAssocID="{397704FC-CDBF-43E7-9B44-CFE4D9D1152A}"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ostit Notes with solid fill"/>
        </a:ext>
      </dgm:extLst>
    </dgm:pt>
    <dgm:pt modelId="{3F561599-B306-4644-A208-A3D17F570DA9}" type="pres">
      <dgm:prSet presAssocID="{397704FC-CDBF-43E7-9B44-CFE4D9D1152A}" presName="spaceRect" presStyleCnt="0"/>
      <dgm:spPr/>
    </dgm:pt>
    <dgm:pt modelId="{C5AF6709-EC28-4F0F-93FA-B0F4D3C4AF77}" type="pres">
      <dgm:prSet presAssocID="{397704FC-CDBF-43E7-9B44-CFE4D9D1152A}" presName="parTx" presStyleLbl="revTx" presStyleIdx="2" presStyleCnt="3">
        <dgm:presLayoutVars>
          <dgm:chMax val="0"/>
          <dgm:chPref val="0"/>
        </dgm:presLayoutVars>
      </dgm:prSet>
      <dgm:spPr/>
    </dgm:pt>
  </dgm:ptLst>
  <dgm:cxnLst>
    <dgm:cxn modelId="{8B19EE0D-AD49-4917-961C-69F0AC8BA818}" type="presOf" srcId="{9726CF67-CDFB-45AE-B145-B987EC3E5365}" destId="{AF07A7E4-F084-47F3-A3C4-B43CC444540F}" srcOrd="0" destOrd="0" presId="urn:microsoft.com/office/officeart/2018/2/layout/IconVerticalSolidList"/>
    <dgm:cxn modelId="{9C85080F-7056-40BD-A40F-E2A31C7F6FFB}" srcId="{9726CF67-CDFB-45AE-B145-B987EC3E5365}" destId="{397704FC-CDBF-43E7-9B44-CFE4D9D1152A}" srcOrd="2" destOrd="0" parTransId="{88E3FDC8-1FC9-4270-8DA7-BDF64C383880}" sibTransId="{7962BD69-262A-4D3B-84A5-F8F8564F5FEB}"/>
    <dgm:cxn modelId="{6FB4795C-DEFE-4489-A2B9-0FAC210F1839}" srcId="{9726CF67-CDFB-45AE-B145-B987EC3E5365}" destId="{1148BBB9-BF2F-4689-B0C4-F774FFDA08BA}" srcOrd="0" destOrd="0" parTransId="{BF2204B6-B4B1-4EF1-B14B-2D1EEAAB1B24}" sibTransId="{B8DDF711-3D50-48EA-92C3-0FBAE977034B}"/>
    <dgm:cxn modelId="{A4E2F248-9BE5-4765-9522-79103E210C56}" type="presOf" srcId="{397704FC-CDBF-43E7-9B44-CFE4D9D1152A}" destId="{C5AF6709-EC28-4F0F-93FA-B0F4D3C4AF77}" srcOrd="0" destOrd="0" presId="urn:microsoft.com/office/officeart/2018/2/layout/IconVerticalSolidList"/>
    <dgm:cxn modelId="{6CFF328D-D197-4A2C-96E5-F372FCD16E29}" srcId="{9726CF67-CDFB-45AE-B145-B987EC3E5365}" destId="{718C17D6-C24F-45C7-A4E2-799E77F01C92}" srcOrd="1" destOrd="0" parTransId="{4925B3D0-3BFF-4942-B8E6-079955F45EEE}" sibTransId="{ACF78185-EB21-4217-B381-40931DBBC1B5}"/>
    <dgm:cxn modelId="{AF8828EB-FD80-4688-9641-744720B902E8}" type="presOf" srcId="{718C17D6-C24F-45C7-A4E2-799E77F01C92}" destId="{B8C46AE8-8B62-47EC-AFB8-A69C4CF31F83}" srcOrd="0" destOrd="0" presId="urn:microsoft.com/office/officeart/2018/2/layout/IconVerticalSolidList"/>
    <dgm:cxn modelId="{74917AED-3156-46CA-BAD7-0DB5AF266CD0}" type="presOf" srcId="{1148BBB9-BF2F-4689-B0C4-F774FFDA08BA}" destId="{5BD23485-7A20-4C6E-B752-B144EA5D74CC}" srcOrd="0" destOrd="0" presId="urn:microsoft.com/office/officeart/2018/2/layout/IconVerticalSolidList"/>
    <dgm:cxn modelId="{21188DF8-BD77-4984-9E80-A368A34C567B}" type="presParOf" srcId="{AF07A7E4-F084-47F3-A3C4-B43CC444540F}" destId="{602F4A66-618C-4C18-844E-7C797CC28873}" srcOrd="0" destOrd="0" presId="urn:microsoft.com/office/officeart/2018/2/layout/IconVerticalSolidList"/>
    <dgm:cxn modelId="{50C35C5B-AE11-4153-96C3-7F5D5D29CF63}" type="presParOf" srcId="{602F4A66-618C-4C18-844E-7C797CC28873}" destId="{0A1E4F69-54C3-4AD4-8AA1-A8EA1EC8D2B7}" srcOrd="0" destOrd="0" presId="urn:microsoft.com/office/officeart/2018/2/layout/IconVerticalSolidList"/>
    <dgm:cxn modelId="{AEECCD09-A7DE-4B1D-B611-763CF7472996}" type="presParOf" srcId="{602F4A66-618C-4C18-844E-7C797CC28873}" destId="{413DA795-E54A-4378-925B-F71B62D86671}" srcOrd="1" destOrd="0" presId="urn:microsoft.com/office/officeart/2018/2/layout/IconVerticalSolidList"/>
    <dgm:cxn modelId="{52CB94AC-11EB-4C26-BB67-E73CDCEF97B5}" type="presParOf" srcId="{602F4A66-618C-4C18-844E-7C797CC28873}" destId="{E686AB6B-5884-4B8B-B777-FBDE01827767}" srcOrd="2" destOrd="0" presId="urn:microsoft.com/office/officeart/2018/2/layout/IconVerticalSolidList"/>
    <dgm:cxn modelId="{F84C8DA5-655C-4143-B90A-ED3838C7D708}" type="presParOf" srcId="{602F4A66-618C-4C18-844E-7C797CC28873}" destId="{5BD23485-7A20-4C6E-B752-B144EA5D74CC}" srcOrd="3" destOrd="0" presId="urn:microsoft.com/office/officeart/2018/2/layout/IconVerticalSolidList"/>
    <dgm:cxn modelId="{053FF5E1-8D4F-4343-BB72-91C85E2736A2}" type="presParOf" srcId="{AF07A7E4-F084-47F3-A3C4-B43CC444540F}" destId="{BF030107-DB25-48C1-907B-84259D92A5B4}" srcOrd="1" destOrd="0" presId="urn:microsoft.com/office/officeart/2018/2/layout/IconVerticalSolidList"/>
    <dgm:cxn modelId="{A332A706-9B07-4F29-B662-EE2872ADDD50}" type="presParOf" srcId="{AF07A7E4-F084-47F3-A3C4-B43CC444540F}" destId="{90C1679F-5AA3-4EB6-8FCE-62FAF77CDE57}" srcOrd="2" destOrd="0" presId="urn:microsoft.com/office/officeart/2018/2/layout/IconVerticalSolidList"/>
    <dgm:cxn modelId="{84DDA0C0-4A8E-407F-B1A0-7F9EC8735715}" type="presParOf" srcId="{90C1679F-5AA3-4EB6-8FCE-62FAF77CDE57}" destId="{51047958-E95F-4701-809B-AA39D0E7B327}" srcOrd="0" destOrd="0" presId="urn:microsoft.com/office/officeart/2018/2/layout/IconVerticalSolidList"/>
    <dgm:cxn modelId="{A66111C1-B6BC-43D7-B0DC-BCA058CF16A9}" type="presParOf" srcId="{90C1679F-5AA3-4EB6-8FCE-62FAF77CDE57}" destId="{3478A8BE-3521-4641-BA76-EEF7E697BDA9}" srcOrd="1" destOrd="0" presId="urn:microsoft.com/office/officeart/2018/2/layout/IconVerticalSolidList"/>
    <dgm:cxn modelId="{D429324E-7447-40D1-9735-1F19A78F88AB}" type="presParOf" srcId="{90C1679F-5AA3-4EB6-8FCE-62FAF77CDE57}" destId="{2E072252-980E-43A3-95E9-5C3C44C40CF6}" srcOrd="2" destOrd="0" presId="urn:microsoft.com/office/officeart/2018/2/layout/IconVerticalSolidList"/>
    <dgm:cxn modelId="{5F4F1231-819E-4ED4-A50D-DA002D92AA1D}" type="presParOf" srcId="{90C1679F-5AA3-4EB6-8FCE-62FAF77CDE57}" destId="{B8C46AE8-8B62-47EC-AFB8-A69C4CF31F83}" srcOrd="3" destOrd="0" presId="urn:microsoft.com/office/officeart/2018/2/layout/IconVerticalSolidList"/>
    <dgm:cxn modelId="{C5263E87-E1C1-47C2-83AD-6F1FE31EDD46}" type="presParOf" srcId="{AF07A7E4-F084-47F3-A3C4-B43CC444540F}" destId="{F270F566-00DD-4DD1-8756-8D6846A6CC24}" srcOrd="3" destOrd="0" presId="urn:microsoft.com/office/officeart/2018/2/layout/IconVerticalSolidList"/>
    <dgm:cxn modelId="{4948EC16-A052-4B56-8304-B669E091E928}" type="presParOf" srcId="{AF07A7E4-F084-47F3-A3C4-B43CC444540F}" destId="{82267A56-5113-41FA-8A48-748107D32988}" srcOrd="4" destOrd="0" presId="urn:microsoft.com/office/officeart/2018/2/layout/IconVerticalSolidList"/>
    <dgm:cxn modelId="{C19C83BF-20E3-4143-815D-135BC0376DED}" type="presParOf" srcId="{82267A56-5113-41FA-8A48-748107D32988}" destId="{879E6FE2-40FC-4925-AEC7-4BFFDDB299D0}" srcOrd="0" destOrd="0" presId="urn:microsoft.com/office/officeart/2018/2/layout/IconVerticalSolidList"/>
    <dgm:cxn modelId="{52A9E036-0E2B-4FC5-B63D-E0E240C037A8}" type="presParOf" srcId="{82267A56-5113-41FA-8A48-748107D32988}" destId="{0C21E035-8DB8-4B2B-9689-A569C4DDCCED}" srcOrd="1" destOrd="0" presId="urn:microsoft.com/office/officeart/2018/2/layout/IconVerticalSolidList"/>
    <dgm:cxn modelId="{2210E98D-C5D9-4323-ACD3-8F4FAD78A574}" type="presParOf" srcId="{82267A56-5113-41FA-8A48-748107D32988}" destId="{3F561599-B306-4644-A208-A3D17F570DA9}" srcOrd="2" destOrd="0" presId="urn:microsoft.com/office/officeart/2018/2/layout/IconVerticalSolidList"/>
    <dgm:cxn modelId="{3A0C646F-A49D-4CCD-99C3-1C3F0ABA9739}" type="presParOf" srcId="{82267A56-5113-41FA-8A48-748107D32988}" destId="{C5AF6709-EC28-4F0F-93FA-B0F4D3C4AF7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29F0D1F0-B203-4346-80E6-B68A6BA0571A}" type="doc">
      <dgm:prSet loTypeId="urn:microsoft.com/office/officeart/2011/layout/RadialPictureList" loCatId="officeonline" qsTypeId="urn:microsoft.com/office/officeart/2005/8/quickstyle/simple1" qsCatId="simple" csTypeId="urn:microsoft.com/office/officeart/2005/8/colors/accent1_4" csCatId="accent1" phldr="1"/>
      <dgm:spPr/>
      <dgm:t>
        <a:bodyPr/>
        <a:lstStyle/>
        <a:p>
          <a:endParaRPr lang="en-GB"/>
        </a:p>
      </dgm:t>
    </dgm:pt>
    <dgm:pt modelId="{09A9896C-786B-415F-9283-85265B8CDCFC}">
      <dgm:prSet phldrT="[Text]"/>
      <dgm:spPr>
        <a:blipFill rotWithShape="0">
          <a:blip xmlns:r="http://schemas.openxmlformats.org/officeDocument/2006/relationships" r:embed="rId1"/>
          <a:srcRect/>
          <a:stretch>
            <a:fillRect l="-43000" r="-43000"/>
          </a:stretch>
        </a:blipFill>
      </dgm:spPr>
      <dgm:t>
        <a:bodyPr/>
        <a:lstStyle/>
        <a:p>
          <a:r>
            <a:rPr lang="en-GB"/>
            <a:t> </a:t>
          </a:r>
        </a:p>
      </dgm:t>
    </dgm:pt>
    <dgm:pt modelId="{A1C9AF8B-F60D-4AA3-A56A-85A2AD6566F4}" type="parTrans" cxnId="{0A212063-4089-41E4-961F-0B150250CF86}">
      <dgm:prSet/>
      <dgm:spPr/>
      <dgm:t>
        <a:bodyPr/>
        <a:lstStyle/>
        <a:p>
          <a:endParaRPr lang="en-GB"/>
        </a:p>
      </dgm:t>
    </dgm:pt>
    <dgm:pt modelId="{1090B596-3186-4A8A-BA8A-2617E19AC1B6}" type="sibTrans" cxnId="{0A212063-4089-41E4-961F-0B150250CF86}">
      <dgm:prSet/>
      <dgm:spPr/>
      <dgm:t>
        <a:bodyPr/>
        <a:lstStyle/>
        <a:p>
          <a:endParaRPr lang="en-GB"/>
        </a:p>
      </dgm:t>
    </dgm:pt>
    <dgm:pt modelId="{86A24024-F00A-4D86-8D9B-0B7D1F9D6CC7}">
      <dgm:prSet phldrT="[Text]"/>
      <dgm:spPr/>
      <dgm:t>
        <a:bodyPr/>
        <a:lstStyle/>
        <a:p>
          <a:r>
            <a:rPr lang="en-GB">
              <a:solidFill>
                <a:schemeClr val="bg1"/>
              </a:solidFill>
              <a:latin typeface="Roboto Light" panose="02000000000000000000" pitchFamily="2" charset="0"/>
              <a:ea typeface="Roboto Light" panose="02000000000000000000" pitchFamily="2" charset="0"/>
              <a:cs typeface="Roboto Light" panose="02000000000000000000" pitchFamily="2" charset="0"/>
            </a:rPr>
            <a:t>Study</a:t>
          </a:r>
        </a:p>
      </dgm:t>
    </dgm:pt>
    <dgm:pt modelId="{1053C5A4-CE59-4DE2-A770-EF9428B125C5}" type="parTrans" cxnId="{20750699-57E0-491C-9119-6C836EE7756F}">
      <dgm:prSet/>
      <dgm:spPr/>
      <dgm:t>
        <a:bodyPr/>
        <a:lstStyle/>
        <a:p>
          <a:endParaRPr lang="en-GB"/>
        </a:p>
      </dgm:t>
    </dgm:pt>
    <dgm:pt modelId="{BC670BC8-527D-4ACE-8283-1B46A149E465}" type="sibTrans" cxnId="{20750699-57E0-491C-9119-6C836EE7756F}">
      <dgm:prSet/>
      <dgm:spPr/>
      <dgm:t>
        <a:bodyPr/>
        <a:lstStyle/>
        <a:p>
          <a:endParaRPr lang="en-GB"/>
        </a:p>
      </dgm:t>
    </dgm:pt>
    <dgm:pt modelId="{4EDE402B-C1B3-4722-9DB9-1772655E1B21}">
      <dgm:prSet phldrT="[Text]"/>
      <dgm:spPr/>
      <dgm:t>
        <a:bodyPr/>
        <a:lstStyle/>
        <a:p>
          <a:r>
            <a:rPr lang="en-GB">
              <a:solidFill>
                <a:schemeClr val="bg1"/>
              </a:solidFill>
              <a:latin typeface="Roboto Light" panose="02000000000000000000" pitchFamily="2" charset="0"/>
              <a:ea typeface="Roboto Light" panose="02000000000000000000" pitchFamily="2" charset="0"/>
              <a:cs typeface="Roboto Light" panose="02000000000000000000" pitchFamily="2" charset="0"/>
            </a:rPr>
            <a:t>Job</a:t>
          </a:r>
        </a:p>
      </dgm:t>
    </dgm:pt>
    <dgm:pt modelId="{ECE1245C-7EB4-478C-BEC4-846DF5F3E112}" type="parTrans" cxnId="{AC02D635-0982-47AA-AA45-532EFC8B1F0B}">
      <dgm:prSet/>
      <dgm:spPr/>
      <dgm:t>
        <a:bodyPr/>
        <a:lstStyle/>
        <a:p>
          <a:endParaRPr lang="en-GB"/>
        </a:p>
      </dgm:t>
    </dgm:pt>
    <dgm:pt modelId="{64F5B4C9-44A2-469C-BB09-927E496D3081}" type="sibTrans" cxnId="{AC02D635-0982-47AA-AA45-532EFC8B1F0B}">
      <dgm:prSet/>
      <dgm:spPr/>
      <dgm:t>
        <a:bodyPr/>
        <a:lstStyle/>
        <a:p>
          <a:endParaRPr lang="en-GB"/>
        </a:p>
      </dgm:t>
    </dgm:pt>
    <dgm:pt modelId="{276CBC55-4B02-4BF8-925C-2376FDC460C6}">
      <dgm:prSet phldrT="[Text]"/>
      <dgm:spPr/>
      <dgm:t>
        <a:bodyPr/>
        <a:lstStyle/>
        <a:p>
          <a:r>
            <a:rPr lang="en-GB">
              <a:solidFill>
                <a:schemeClr val="bg1"/>
              </a:solidFill>
              <a:latin typeface="Roboto Light" panose="02000000000000000000" pitchFamily="2" charset="0"/>
              <a:ea typeface="Roboto Light" panose="02000000000000000000" pitchFamily="2" charset="0"/>
              <a:cs typeface="Roboto Light" panose="02000000000000000000" pitchFamily="2" charset="0"/>
            </a:rPr>
            <a:t>Wage*</a:t>
          </a:r>
        </a:p>
      </dgm:t>
    </dgm:pt>
    <dgm:pt modelId="{5711502F-3F58-4330-BAE3-A5E7B2064569}" type="parTrans" cxnId="{57605B12-4645-4CB1-BAE1-3AB465D8379B}">
      <dgm:prSet/>
      <dgm:spPr/>
      <dgm:t>
        <a:bodyPr/>
        <a:lstStyle/>
        <a:p>
          <a:endParaRPr lang="en-GB"/>
        </a:p>
      </dgm:t>
    </dgm:pt>
    <dgm:pt modelId="{B1BF2608-75CF-459F-B0C3-9E72737312E1}" type="sibTrans" cxnId="{57605B12-4645-4CB1-BAE1-3AB465D8379B}">
      <dgm:prSet/>
      <dgm:spPr/>
      <dgm:t>
        <a:bodyPr/>
        <a:lstStyle/>
        <a:p>
          <a:endParaRPr lang="en-GB"/>
        </a:p>
      </dgm:t>
    </dgm:pt>
    <dgm:pt modelId="{E15F7965-1917-4DED-A4AC-E2900D804E54}" type="pres">
      <dgm:prSet presAssocID="{29F0D1F0-B203-4346-80E6-B68A6BA0571A}" presName="Name0" presStyleCnt="0">
        <dgm:presLayoutVars>
          <dgm:chMax val="1"/>
          <dgm:chPref val="1"/>
          <dgm:dir/>
          <dgm:resizeHandles/>
        </dgm:presLayoutVars>
      </dgm:prSet>
      <dgm:spPr/>
    </dgm:pt>
    <dgm:pt modelId="{707576E3-FA49-40C2-89DE-6705E4F172BE}" type="pres">
      <dgm:prSet presAssocID="{09A9896C-786B-415F-9283-85265B8CDCFC}" presName="Parent" presStyleLbl="node1" presStyleIdx="0" presStyleCnt="2" custScaleX="127432" custScaleY="133037" custLinFactNeighborX="1212" custLinFactNeighborY="200">
        <dgm:presLayoutVars>
          <dgm:chMax val="4"/>
          <dgm:chPref val="3"/>
        </dgm:presLayoutVars>
      </dgm:prSet>
      <dgm:spPr/>
    </dgm:pt>
    <dgm:pt modelId="{EFE67232-8B1A-45B3-8407-9404BCD6F82D}" type="pres">
      <dgm:prSet presAssocID="{86A24024-F00A-4D86-8D9B-0B7D1F9D6CC7}" presName="Accent" presStyleLbl="node1" presStyleIdx="1" presStyleCnt="2"/>
      <dgm:spPr/>
    </dgm:pt>
    <dgm:pt modelId="{D5247B6F-1A62-4E15-A4A0-69298D5B1D0F}" type="pres">
      <dgm:prSet presAssocID="{86A24024-F00A-4D86-8D9B-0B7D1F9D6CC7}" presName="Image1" presStyleLbl="fgImgPlace1" presStyleIdx="0" presStyleCnt="3"/>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dgm:spPr>
    </dgm:pt>
    <dgm:pt modelId="{3A9F9A81-7B49-47B2-A4C5-0F27D1AB0687}" type="pres">
      <dgm:prSet presAssocID="{86A24024-F00A-4D86-8D9B-0B7D1F9D6CC7}" presName="Child1" presStyleLbl="revTx" presStyleIdx="0" presStyleCnt="3">
        <dgm:presLayoutVars>
          <dgm:chMax val="0"/>
          <dgm:chPref val="0"/>
          <dgm:bulletEnabled val="1"/>
        </dgm:presLayoutVars>
      </dgm:prSet>
      <dgm:spPr/>
    </dgm:pt>
    <dgm:pt modelId="{D34048D2-26F2-41FB-B2F3-6368A49F7B53}" type="pres">
      <dgm:prSet presAssocID="{4EDE402B-C1B3-4722-9DB9-1772655E1B21}" presName="Image2" presStyleCnt="0"/>
      <dgm:spPr/>
    </dgm:pt>
    <dgm:pt modelId="{7F7115EC-93F6-4DFD-BE44-5B566FC6F13C}" type="pres">
      <dgm:prSet presAssocID="{4EDE402B-C1B3-4722-9DB9-1772655E1B21}" presName="Image" presStyleLbl="fgImgPlace1" presStyleIdx="1" presStyleCnt="3"/>
      <dgm:spPr>
        <a:blipFill>
          <a:blip xmlns:r="http://schemas.openxmlformats.org/officeDocument/2006/relationships" r:embed="rId4">
            <a:extLst>
              <a:ext uri="{96DAC541-7B7A-43D3-8B79-37D633B846F1}">
                <asvg:svgBlip xmlns:asvg="http://schemas.microsoft.com/office/drawing/2016/SVG/main" r:embed="rId5"/>
              </a:ext>
            </a:extLst>
          </a:blip>
          <a:srcRect/>
          <a:stretch>
            <a:fillRect l="-1000" r="-1000"/>
          </a:stretch>
        </a:blipFill>
      </dgm:spPr>
    </dgm:pt>
    <dgm:pt modelId="{02A45EF5-6B23-4A88-B37A-7A90556FDE13}" type="pres">
      <dgm:prSet presAssocID="{4EDE402B-C1B3-4722-9DB9-1772655E1B21}" presName="Child2" presStyleLbl="revTx" presStyleIdx="1" presStyleCnt="3">
        <dgm:presLayoutVars>
          <dgm:chMax val="0"/>
          <dgm:chPref val="0"/>
          <dgm:bulletEnabled val="1"/>
        </dgm:presLayoutVars>
      </dgm:prSet>
      <dgm:spPr/>
    </dgm:pt>
    <dgm:pt modelId="{55D9C5A1-75BF-46E0-B5FC-F7F570ED4318}" type="pres">
      <dgm:prSet presAssocID="{276CBC55-4B02-4BF8-925C-2376FDC460C6}" presName="Image3" presStyleCnt="0"/>
      <dgm:spPr/>
    </dgm:pt>
    <dgm:pt modelId="{F5C94676-FB89-4694-B6BA-92D2F33650F9}" type="pres">
      <dgm:prSet presAssocID="{276CBC55-4B02-4BF8-925C-2376FDC460C6}" presName="Image" presStyleLbl="fgImgPlace1" presStyleIdx="2" presStyleCnt="3"/>
      <dgm:spPr>
        <a:solidFill>
          <a:srgbClr val="FFC6C2"/>
        </a:solidFill>
      </dgm:spPr>
      <dgm:extLst>
        <a:ext uri="{E40237B7-FDA0-4F09-8148-C483321AD2D9}">
          <dgm14:cNvPr xmlns:dgm14="http://schemas.microsoft.com/office/drawing/2010/diagram" id="0" name="" descr="Money outline"/>
        </a:ext>
      </dgm:extLst>
    </dgm:pt>
    <dgm:pt modelId="{4D68C95D-693E-4937-AFC3-2CF9A5321B6D}" type="pres">
      <dgm:prSet presAssocID="{276CBC55-4B02-4BF8-925C-2376FDC460C6}" presName="Child3" presStyleLbl="revTx" presStyleIdx="2" presStyleCnt="3">
        <dgm:presLayoutVars>
          <dgm:chMax val="0"/>
          <dgm:chPref val="0"/>
          <dgm:bulletEnabled val="1"/>
        </dgm:presLayoutVars>
      </dgm:prSet>
      <dgm:spPr/>
    </dgm:pt>
  </dgm:ptLst>
  <dgm:cxnLst>
    <dgm:cxn modelId="{57605B12-4645-4CB1-BAE1-3AB465D8379B}" srcId="{09A9896C-786B-415F-9283-85265B8CDCFC}" destId="{276CBC55-4B02-4BF8-925C-2376FDC460C6}" srcOrd="2" destOrd="0" parTransId="{5711502F-3F58-4330-BAE3-A5E7B2064569}" sibTransId="{B1BF2608-75CF-459F-B0C3-9E72737312E1}"/>
    <dgm:cxn modelId="{AC02D635-0982-47AA-AA45-532EFC8B1F0B}" srcId="{09A9896C-786B-415F-9283-85265B8CDCFC}" destId="{4EDE402B-C1B3-4722-9DB9-1772655E1B21}" srcOrd="1" destOrd="0" parTransId="{ECE1245C-7EB4-478C-BEC4-846DF5F3E112}" sibTransId="{64F5B4C9-44A2-469C-BB09-927E496D3081}"/>
    <dgm:cxn modelId="{01A1A440-45F5-4143-A4FA-47FD0D24C04E}" type="presOf" srcId="{86A24024-F00A-4D86-8D9B-0B7D1F9D6CC7}" destId="{3A9F9A81-7B49-47B2-A4C5-0F27D1AB0687}" srcOrd="0" destOrd="0" presId="urn:microsoft.com/office/officeart/2011/layout/RadialPictureList"/>
    <dgm:cxn modelId="{0A212063-4089-41E4-961F-0B150250CF86}" srcId="{29F0D1F0-B203-4346-80E6-B68A6BA0571A}" destId="{09A9896C-786B-415F-9283-85265B8CDCFC}" srcOrd="0" destOrd="0" parTransId="{A1C9AF8B-F60D-4AA3-A56A-85A2AD6566F4}" sibTransId="{1090B596-3186-4A8A-BA8A-2617E19AC1B6}"/>
    <dgm:cxn modelId="{33594767-A885-4EC2-9F6A-1A045726DDC6}" type="presOf" srcId="{29F0D1F0-B203-4346-80E6-B68A6BA0571A}" destId="{E15F7965-1917-4DED-A4AC-E2900D804E54}" srcOrd="0" destOrd="0" presId="urn:microsoft.com/office/officeart/2011/layout/RadialPictureList"/>
    <dgm:cxn modelId="{16D4AA47-1186-4A4C-A252-F67DA565EF55}" type="presOf" srcId="{276CBC55-4B02-4BF8-925C-2376FDC460C6}" destId="{4D68C95D-693E-4937-AFC3-2CF9A5321B6D}" srcOrd="0" destOrd="0" presId="urn:microsoft.com/office/officeart/2011/layout/RadialPictureList"/>
    <dgm:cxn modelId="{E3703D69-52DC-413C-A23C-CBA4CC0607CE}" type="presOf" srcId="{4EDE402B-C1B3-4722-9DB9-1772655E1B21}" destId="{02A45EF5-6B23-4A88-B37A-7A90556FDE13}" srcOrd="0" destOrd="0" presId="urn:microsoft.com/office/officeart/2011/layout/RadialPictureList"/>
    <dgm:cxn modelId="{D3B42E7E-ABA9-4E26-BFE0-3D87391A35C4}" type="presOf" srcId="{09A9896C-786B-415F-9283-85265B8CDCFC}" destId="{707576E3-FA49-40C2-89DE-6705E4F172BE}" srcOrd="0" destOrd="0" presId="urn:microsoft.com/office/officeart/2011/layout/RadialPictureList"/>
    <dgm:cxn modelId="{20750699-57E0-491C-9119-6C836EE7756F}" srcId="{09A9896C-786B-415F-9283-85265B8CDCFC}" destId="{86A24024-F00A-4D86-8D9B-0B7D1F9D6CC7}" srcOrd="0" destOrd="0" parTransId="{1053C5A4-CE59-4DE2-A770-EF9428B125C5}" sibTransId="{BC670BC8-527D-4ACE-8283-1B46A149E465}"/>
    <dgm:cxn modelId="{AB7FA195-66BA-4576-9D49-F751F33AFCE8}" type="presParOf" srcId="{E15F7965-1917-4DED-A4AC-E2900D804E54}" destId="{707576E3-FA49-40C2-89DE-6705E4F172BE}" srcOrd="0" destOrd="0" presId="urn:microsoft.com/office/officeart/2011/layout/RadialPictureList"/>
    <dgm:cxn modelId="{D00EC1F2-701E-4943-B162-9AD5A11A148F}" type="presParOf" srcId="{E15F7965-1917-4DED-A4AC-E2900D804E54}" destId="{EFE67232-8B1A-45B3-8407-9404BCD6F82D}" srcOrd="1" destOrd="0" presId="urn:microsoft.com/office/officeart/2011/layout/RadialPictureList"/>
    <dgm:cxn modelId="{553F87EB-FEB3-49A9-90B9-891521A658C1}" type="presParOf" srcId="{E15F7965-1917-4DED-A4AC-E2900D804E54}" destId="{D5247B6F-1A62-4E15-A4A0-69298D5B1D0F}" srcOrd="2" destOrd="0" presId="urn:microsoft.com/office/officeart/2011/layout/RadialPictureList"/>
    <dgm:cxn modelId="{2A8E12DD-18BB-4E23-9783-EB4D27DDC798}" type="presParOf" srcId="{E15F7965-1917-4DED-A4AC-E2900D804E54}" destId="{3A9F9A81-7B49-47B2-A4C5-0F27D1AB0687}" srcOrd="3" destOrd="0" presId="urn:microsoft.com/office/officeart/2011/layout/RadialPictureList"/>
    <dgm:cxn modelId="{8C9B83B1-3894-46ED-9379-5046A7EF3612}" type="presParOf" srcId="{E15F7965-1917-4DED-A4AC-E2900D804E54}" destId="{D34048D2-26F2-41FB-B2F3-6368A49F7B53}" srcOrd="4" destOrd="0" presId="urn:microsoft.com/office/officeart/2011/layout/RadialPictureList"/>
    <dgm:cxn modelId="{88442D45-3AE1-49BC-AC11-40E718E3171C}" type="presParOf" srcId="{D34048D2-26F2-41FB-B2F3-6368A49F7B53}" destId="{7F7115EC-93F6-4DFD-BE44-5B566FC6F13C}" srcOrd="0" destOrd="0" presId="urn:microsoft.com/office/officeart/2011/layout/RadialPictureList"/>
    <dgm:cxn modelId="{139D548C-C884-4F4B-8C5C-9EEA87A009F7}" type="presParOf" srcId="{E15F7965-1917-4DED-A4AC-E2900D804E54}" destId="{02A45EF5-6B23-4A88-B37A-7A90556FDE13}" srcOrd="5" destOrd="0" presId="urn:microsoft.com/office/officeart/2011/layout/RadialPictureList"/>
    <dgm:cxn modelId="{5E33B626-F85A-4E86-8A5F-35536DA9128B}" type="presParOf" srcId="{E15F7965-1917-4DED-A4AC-E2900D804E54}" destId="{55D9C5A1-75BF-46E0-B5FC-F7F570ED4318}" srcOrd="6" destOrd="0" presId="urn:microsoft.com/office/officeart/2011/layout/RadialPictureList"/>
    <dgm:cxn modelId="{901C5BB3-1753-473F-9FB9-714C6E23E1D3}" type="presParOf" srcId="{55D9C5A1-75BF-46E0-B5FC-F7F570ED4318}" destId="{F5C94676-FB89-4694-B6BA-92D2F33650F9}" srcOrd="0" destOrd="0" presId="urn:microsoft.com/office/officeart/2011/layout/RadialPictureList"/>
    <dgm:cxn modelId="{9B60B8A4-06BE-4885-AA4E-B0A2A92A0D15}" type="presParOf" srcId="{E15F7965-1917-4DED-A4AC-E2900D804E54}" destId="{4D68C95D-693E-4937-AFC3-2CF9A5321B6D}"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2861810" y="3356150"/>
          <a:ext cx="2761793" cy="2761793"/>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3450389" y="3944729"/>
          <a:ext cx="1584635" cy="158463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1978942" y="6978174"/>
          <a:ext cx="4527530"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100000"/>
            </a:lnSpc>
            <a:spcBef>
              <a:spcPct val="0"/>
            </a:spcBef>
            <a:spcAft>
              <a:spcPct val="35000"/>
            </a:spcAft>
            <a:buNone/>
            <a:defRPr cap="all"/>
          </a:pPr>
          <a:r>
            <a:rPr lang="en-GB" sz="4800" kern="1200" dirty="0">
              <a:latin typeface="Roboto" panose="02000000000000000000" pitchFamily="2" charset="0"/>
              <a:ea typeface="Roboto" panose="02000000000000000000" pitchFamily="2" charset="0"/>
              <a:cs typeface="Roboto" panose="02000000000000000000" pitchFamily="2" charset="0"/>
            </a:rPr>
            <a:t>Higher education</a:t>
          </a:r>
          <a:endParaRPr lang="en-GB" sz="4800" kern="1200" noProof="0" dirty="0">
            <a:latin typeface="Roboto" panose="02000000000000000000" pitchFamily="2" charset="0"/>
            <a:ea typeface="Roboto" panose="02000000000000000000" pitchFamily="2" charset="0"/>
            <a:cs typeface="Roboto" panose="02000000000000000000" pitchFamily="2" charset="0"/>
          </a:endParaRPr>
        </a:p>
      </dsp:txBody>
      <dsp:txXfrm>
        <a:off x="1978942" y="6978174"/>
        <a:ext cx="4527530" cy="1485000"/>
      </dsp:txXfrm>
    </dsp:sp>
    <dsp:sp modelId="{F3D85CDB-6AD6-46B0-B8D7-B411D11E4636}">
      <dsp:nvSpPr>
        <dsp:cNvPr id="0" name=""/>
        <dsp:cNvSpPr/>
      </dsp:nvSpPr>
      <dsp:spPr>
        <a:xfrm>
          <a:off x="8746083" y="3356150"/>
          <a:ext cx="2761793" cy="2761793"/>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9334662" y="3944729"/>
          <a:ext cx="1584635" cy="1584635"/>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7298790" y="6978174"/>
          <a:ext cx="5656379"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100000"/>
            </a:lnSpc>
            <a:spcBef>
              <a:spcPct val="0"/>
            </a:spcBef>
            <a:spcAft>
              <a:spcPct val="35000"/>
            </a:spcAft>
            <a:buNone/>
            <a:defRPr cap="all"/>
          </a:pPr>
          <a:r>
            <a:rPr lang="en-GB" sz="4800" kern="1200" dirty="0">
              <a:latin typeface="Roboto" panose="02000000000000000000" pitchFamily="2" charset="0"/>
              <a:ea typeface="Roboto" panose="02000000000000000000" pitchFamily="2" charset="0"/>
              <a:cs typeface="Roboto" panose="02000000000000000000" pitchFamily="2" charset="0"/>
            </a:rPr>
            <a:t>Apprenticeships</a:t>
          </a:r>
        </a:p>
      </dsp:txBody>
      <dsp:txXfrm>
        <a:off x="7298790" y="6978174"/>
        <a:ext cx="5656379" cy="1485000"/>
      </dsp:txXfrm>
    </dsp:sp>
    <dsp:sp modelId="{1FDC76F1-2A12-499B-A052-2BF375205DC8}">
      <dsp:nvSpPr>
        <dsp:cNvPr id="0" name=""/>
        <dsp:cNvSpPr/>
      </dsp:nvSpPr>
      <dsp:spPr>
        <a:xfrm>
          <a:off x="14630356" y="3356150"/>
          <a:ext cx="2761793" cy="2761793"/>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a:off x="15218935" y="3944729"/>
          <a:ext cx="1584635" cy="1584635"/>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13747487" y="6978174"/>
          <a:ext cx="4527530"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100000"/>
            </a:lnSpc>
            <a:spcBef>
              <a:spcPct val="0"/>
            </a:spcBef>
            <a:spcAft>
              <a:spcPct val="35000"/>
            </a:spcAft>
            <a:buNone/>
            <a:defRPr cap="all"/>
          </a:pPr>
          <a:r>
            <a:rPr lang="en-GB" sz="4800" kern="1200" dirty="0">
              <a:latin typeface="Roboto" panose="02000000000000000000" pitchFamily="2" charset="0"/>
              <a:ea typeface="Roboto" panose="02000000000000000000" pitchFamily="2" charset="0"/>
              <a:cs typeface="Roboto" panose="02000000000000000000" pitchFamily="2" charset="0"/>
            </a:rPr>
            <a:t>Studying abroad</a:t>
          </a:r>
        </a:p>
      </dsp:txBody>
      <dsp:txXfrm>
        <a:off x="13747487" y="6978174"/>
        <a:ext cx="4527530" cy="1485000"/>
      </dsp:txXfrm>
    </dsp:sp>
    <dsp:sp modelId="{85F07643-39BA-442D-AA96-CE8150BC8E35}">
      <dsp:nvSpPr>
        <dsp:cNvPr id="0" name=""/>
        <dsp:cNvSpPr/>
      </dsp:nvSpPr>
      <dsp:spPr>
        <a:xfrm>
          <a:off x="19950204" y="3356150"/>
          <a:ext cx="2761793" cy="2761793"/>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20538783" y="3944729"/>
          <a:ext cx="1584635" cy="1584635"/>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19067336" y="6978174"/>
          <a:ext cx="4527530"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100000"/>
            </a:lnSpc>
            <a:spcBef>
              <a:spcPct val="0"/>
            </a:spcBef>
            <a:spcAft>
              <a:spcPct val="35000"/>
            </a:spcAft>
            <a:buNone/>
            <a:defRPr cap="all"/>
          </a:pPr>
          <a:r>
            <a:rPr lang="en-GB" sz="4800" kern="1200" dirty="0">
              <a:latin typeface="Roboto" panose="02000000000000000000" pitchFamily="2" charset="0"/>
              <a:ea typeface="Roboto" panose="02000000000000000000" pitchFamily="2" charset="0"/>
              <a:cs typeface="Roboto" panose="02000000000000000000" pitchFamily="2" charset="0"/>
            </a:rPr>
            <a:t>Gap year</a:t>
          </a:r>
        </a:p>
      </dsp:txBody>
      <dsp:txXfrm>
        <a:off x="19067336" y="6978174"/>
        <a:ext cx="4527530" cy="1485000"/>
      </dsp:txXfrm>
    </dsp:sp>
    <dsp:sp modelId="{917E4EEE-F4B1-47A3-8845-BAE3FA8736FD}">
      <dsp:nvSpPr>
        <dsp:cNvPr id="0" name=""/>
        <dsp:cNvSpPr/>
      </dsp:nvSpPr>
      <dsp:spPr>
        <a:xfrm>
          <a:off x="25270052" y="3356150"/>
          <a:ext cx="2761793" cy="2761793"/>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25858631" y="3944729"/>
          <a:ext cx="1584635" cy="1584635"/>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24387184" y="6978174"/>
          <a:ext cx="4527530"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100000"/>
            </a:lnSpc>
            <a:spcBef>
              <a:spcPct val="0"/>
            </a:spcBef>
            <a:spcAft>
              <a:spcPct val="35000"/>
            </a:spcAft>
            <a:buNone/>
            <a:defRPr cap="all"/>
          </a:pPr>
          <a:r>
            <a:rPr lang="en-GB" sz="4800" kern="1200" dirty="0">
              <a:latin typeface="Roboto" panose="02000000000000000000" pitchFamily="2" charset="0"/>
              <a:ea typeface="Roboto" panose="02000000000000000000" pitchFamily="2" charset="0"/>
              <a:cs typeface="Roboto" panose="02000000000000000000" pitchFamily="2" charset="0"/>
            </a:rPr>
            <a:t>Getting a job</a:t>
          </a:r>
        </a:p>
      </dsp:txBody>
      <dsp:txXfrm>
        <a:off x="24387184" y="6978174"/>
        <a:ext cx="4527530" cy="148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1F951-B666-4D73-BE8A-B405CE4F691A}">
      <dsp:nvSpPr>
        <dsp:cNvPr id="0" name=""/>
        <dsp:cNvSpPr/>
      </dsp:nvSpPr>
      <dsp:spPr>
        <a:xfrm>
          <a:off x="0" y="6183213"/>
          <a:ext cx="30532224"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19D995EB-DFB2-4A69-A51C-892F0B96A4BE}">
      <dsp:nvSpPr>
        <dsp:cNvPr id="0" name=""/>
        <dsp:cNvSpPr/>
      </dsp:nvSpPr>
      <dsp:spPr>
        <a:xfrm rot="8100000">
          <a:off x="191068" y="1433498"/>
          <a:ext cx="892396" cy="892396"/>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BFD661-1EF1-49EA-B698-39CDD8703FE5}">
      <dsp:nvSpPr>
        <dsp:cNvPr id="0" name=""/>
        <dsp:cNvSpPr/>
      </dsp:nvSpPr>
      <dsp:spPr>
        <a:xfrm>
          <a:off x="290205" y="1532636"/>
          <a:ext cx="694121" cy="69412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8D8E842-4C8F-4368-ADBA-C3BF01336ADD}">
      <dsp:nvSpPr>
        <dsp:cNvPr id="0" name=""/>
        <dsp:cNvSpPr/>
      </dsp:nvSpPr>
      <dsp:spPr>
        <a:xfrm>
          <a:off x="1228451" y="2480733"/>
          <a:ext cx="5540180" cy="3660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228600" bIns="342900" numCol="1" spcCol="1270" anchor="t" anchorCtr="0">
          <a:noAutofit/>
        </a:bodyPr>
        <a:lstStyle/>
        <a:p>
          <a:pPr marL="0" lvl="0" indent="0" algn="l" defTabSz="666750">
            <a:lnSpc>
              <a:spcPct val="100000"/>
            </a:lnSpc>
            <a:spcBef>
              <a:spcPct val="0"/>
            </a:spcBef>
            <a:spcAft>
              <a:spcPts val="0"/>
            </a:spcAft>
            <a:buNone/>
          </a:pPr>
          <a:r>
            <a:rPr lang="en-GB" sz="3600" kern="1200" dirty="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UCAS search </a:t>
          </a:r>
        </a:p>
        <a:p>
          <a:pPr marL="0" lvl="0" indent="0" algn="l" defTabSz="666750">
            <a:lnSpc>
              <a:spcPct val="100000"/>
            </a:lnSpc>
            <a:spcBef>
              <a:spcPct val="0"/>
            </a:spcBef>
            <a:spcAft>
              <a:spcPts val="0"/>
            </a:spcAft>
            <a:buNone/>
          </a:pPr>
          <a:r>
            <a:rPr lang="en-GB" sz="3600" kern="1200" dirty="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displays courses</a:t>
          </a:r>
        </a:p>
      </dsp:txBody>
      <dsp:txXfrm>
        <a:off x="1228451" y="2480733"/>
        <a:ext cx="5540180" cy="3660462"/>
      </dsp:txXfrm>
    </dsp:sp>
    <dsp:sp modelId="{C2636B65-E491-4D02-9B90-919468EC465A}">
      <dsp:nvSpPr>
        <dsp:cNvPr id="0" name=""/>
        <dsp:cNvSpPr/>
      </dsp:nvSpPr>
      <dsp:spPr>
        <a:xfrm>
          <a:off x="1228451" y="1194625"/>
          <a:ext cx="5540180" cy="1286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28600" bIns="0" numCol="1" spcCol="1270" anchor="ctr" anchorCtr="0">
          <a:noAutofit/>
        </a:bodyPr>
        <a:lstStyle/>
        <a:p>
          <a:pPr marL="0" lvl="0" indent="0" algn="l" defTabSz="1600200">
            <a:lnSpc>
              <a:spcPct val="90000"/>
            </a:lnSpc>
            <a:spcBef>
              <a:spcPct val="0"/>
            </a:spcBef>
            <a:spcAft>
              <a:spcPct val="35000"/>
            </a:spcAft>
            <a:buNone/>
            <a:defRPr b="1"/>
          </a:pPr>
          <a:r>
            <a:rPr lang="en-GB" sz="3600" b="1" kern="1200" dirty="0">
              <a:latin typeface="Roboto Light" panose="02000000000000000000" pitchFamily="2" charset="0"/>
              <a:ea typeface="Roboto Light" panose="02000000000000000000" pitchFamily="2" charset="0"/>
              <a:cs typeface="Roboto Light" panose="02000000000000000000" pitchFamily="2" charset="0"/>
            </a:rPr>
            <a:t>29 April 2025</a:t>
          </a:r>
        </a:p>
      </dsp:txBody>
      <dsp:txXfrm>
        <a:off x="1228451" y="1194625"/>
        <a:ext cx="5540180" cy="1286108"/>
      </dsp:txXfrm>
    </dsp:sp>
    <dsp:sp modelId="{459409A4-983E-49A6-A904-89067E6F322F}">
      <dsp:nvSpPr>
        <dsp:cNvPr id="0" name=""/>
        <dsp:cNvSpPr/>
      </dsp:nvSpPr>
      <dsp:spPr>
        <a:xfrm>
          <a:off x="637266" y="2522751"/>
          <a:ext cx="0" cy="3660462"/>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C0BF558-845F-40EC-9D25-1A1372D539B0}">
      <dsp:nvSpPr>
        <dsp:cNvPr id="0" name=""/>
        <dsp:cNvSpPr/>
      </dsp:nvSpPr>
      <dsp:spPr>
        <a:xfrm>
          <a:off x="535717" y="6067463"/>
          <a:ext cx="227167" cy="231499"/>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DECE43-E0A7-4228-B179-8F6377530F53}">
      <dsp:nvSpPr>
        <dsp:cNvPr id="0" name=""/>
        <dsp:cNvSpPr/>
      </dsp:nvSpPr>
      <dsp:spPr>
        <a:xfrm rot="18900000">
          <a:off x="3579283" y="10040531"/>
          <a:ext cx="892396" cy="892396"/>
        </a:xfrm>
        <a:prstGeom prst="teardrop">
          <a:avLst>
            <a:gd name="adj" fmla="val 115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036A26-574B-4AAF-81A4-CA6D17A1CEB3}">
      <dsp:nvSpPr>
        <dsp:cNvPr id="0" name=""/>
        <dsp:cNvSpPr/>
      </dsp:nvSpPr>
      <dsp:spPr>
        <a:xfrm>
          <a:off x="3678421" y="10139669"/>
          <a:ext cx="694121" cy="69412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82EE58E-F96B-48AB-883D-A5D6D2CD33E7}">
      <dsp:nvSpPr>
        <dsp:cNvPr id="0" name=""/>
        <dsp:cNvSpPr/>
      </dsp:nvSpPr>
      <dsp:spPr>
        <a:xfrm>
          <a:off x="4656501" y="6183213"/>
          <a:ext cx="5540180" cy="3660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42900" rIns="0" bIns="228600" numCol="1" spcCol="1270" anchor="b" anchorCtr="0">
          <a:noAutofit/>
        </a:bodyPr>
        <a:lstStyle/>
        <a:p>
          <a:pPr marL="0" lvl="0" indent="0" algn="l" defTabSz="1600200">
            <a:lnSpc>
              <a:spcPct val="100000"/>
            </a:lnSpc>
            <a:spcBef>
              <a:spcPct val="0"/>
            </a:spcBef>
            <a:spcAft>
              <a:spcPts val="0"/>
            </a:spcAft>
            <a:buNone/>
          </a:pPr>
          <a:r>
            <a:rPr lang="en-US" sz="3600" kern="1200" dirty="0">
              <a:latin typeface="Roboto Light" panose="02000000000000000000" pitchFamily="2" charset="0"/>
              <a:ea typeface="Roboto Light" panose="02000000000000000000" pitchFamily="2" charset="0"/>
              <a:cs typeface="Roboto Light" panose="02000000000000000000" pitchFamily="2" charset="0"/>
            </a:rPr>
            <a:t>Application opens </a:t>
          </a:r>
        </a:p>
        <a:p>
          <a:pPr marL="0" lvl="0" indent="0" algn="l" defTabSz="1600200">
            <a:lnSpc>
              <a:spcPct val="100000"/>
            </a:lnSpc>
            <a:spcBef>
              <a:spcPct val="0"/>
            </a:spcBef>
            <a:spcAft>
              <a:spcPts val="0"/>
            </a:spcAft>
            <a:buNone/>
          </a:pPr>
          <a:r>
            <a:rPr lang="en-US" sz="3600" kern="1200" dirty="0">
              <a:latin typeface="Roboto Light" panose="02000000000000000000" pitchFamily="2" charset="0"/>
              <a:ea typeface="Roboto Light" panose="02000000000000000000" pitchFamily="2" charset="0"/>
              <a:cs typeface="Roboto Light" panose="02000000000000000000" pitchFamily="2" charset="0"/>
            </a:rPr>
            <a:t>2026 entry</a:t>
          </a:r>
          <a:endParaRPr lang="en-GB" sz="36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4656501" y="6183213"/>
        <a:ext cx="5540180" cy="3660462"/>
      </dsp:txXfrm>
    </dsp:sp>
    <dsp:sp modelId="{6F221318-48BE-447B-A7D2-1849CBD86EE0}">
      <dsp:nvSpPr>
        <dsp:cNvPr id="0" name=""/>
        <dsp:cNvSpPr/>
      </dsp:nvSpPr>
      <dsp:spPr>
        <a:xfrm>
          <a:off x="4656501" y="9843675"/>
          <a:ext cx="5540180" cy="1286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28600" bIns="0" numCol="1" spcCol="1270" anchor="ctr" anchorCtr="0">
          <a:noAutofit/>
        </a:bodyPr>
        <a:lstStyle/>
        <a:p>
          <a:pPr marL="0" lvl="0" indent="0" algn="l" defTabSz="1600200">
            <a:lnSpc>
              <a:spcPct val="90000"/>
            </a:lnSpc>
            <a:spcBef>
              <a:spcPct val="0"/>
            </a:spcBef>
            <a:spcAft>
              <a:spcPct val="35000"/>
            </a:spcAft>
            <a:buNone/>
            <a:defRPr b="1"/>
          </a:pPr>
          <a:r>
            <a:rPr lang="en-GB" sz="3600" b="1" kern="1200">
              <a:latin typeface="Roboto Light" panose="02000000000000000000" pitchFamily="2" charset="0"/>
              <a:ea typeface="Roboto Light" panose="02000000000000000000" pitchFamily="2" charset="0"/>
              <a:cs typeface="Roboto Light" panose="02000000000000000000" pitchFamily="2" charset="0"/>
            </a:rPr>
            <a:t>13 May 2025 </a:t>
          </a:r>
          <a:endParaRPr lang="en-GB" sz="3600" b="1"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4656501" y="9843675"/>
        <a:ext cx="5540180" cy="1286108"/>
      </dsp:txXfrm>
    </dsp:sp>
    <dsp:sp modelId="{FD64E599-2E88-43E2-AD3C-0A310F8E3D0A}">
      <dsp:nvSpPr>
        <dsp:cNvPr id="0" name=""/>
        <dsp:cNvSpPr/>
      </dsp:nvSpPr>
      <dsp:spPr>
        <a:xfrm>
          <a:off x="4025482" y="6183213"/>
          <a:ext cx="0" cy="3660462"/>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403F9A2-8AF9-4B41-B4B3-1BFB71A89906}">
      <dsp:nvSpPr>
        <dsp:cNvPr id="0" name=""/>
        <dsp:cNvSpPr/>
      </dsp:nvSpPr>
      <dsp:spPr>
        <a:xfrm>
          <a:off x="3923933" y="6067463"/>
          <a:ext cx="227167" cy="231499"/>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006458-E236-4123-BD78-F46E55A74330}">
      <dsp:nvSpPr>
        <dsp:cNvPr id="0" name=""/>
        <dsp:cNvSpPr/>
      </dsp:nvSpPr>
      <dsp:spPr>
        <a:xfrm rot="8100000">
          <a:off x="6967499" y="1433498"/>
          <a:ext cx="892396" cy="892396"/>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4243EF-4166-4B36-BD79-9E76BA568EF2}">
      <dsp:nvSpPr>
        <dsp:cNvPr id="0" name=""/>
        <dsp:cNvSpPr/>
      </dsp:nvSpPr>
      <dsp:spPr>
        <a:xfrm>
          <a:off x="7066637" y="1532636"/>
          <a:ext cx="694121" cy="69412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45FDA3A-BF0A-48F0-B263-8EDC85FF28DE}">
      <dsp:nvSpPr>
        <dsp:cNvPr id="0" name=""/>
        <dsp:cNvSpPr/>
      </dsp:nvSpPr>
      <dsp:spPr>
        <a:xfrm>
          <a:off x="8044717" y="2522751"/>
          <a:ext cx="5540180" cy="3660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228600" bIns="342900" numCol="1" spcCol="1270" anchor="t" anchorCtr="0">
          <a:noAutofit/>
        </a:bodyPr>
        <a:lstStyle/>
        <a:p>
          <a:pPr marL="0" lvl="0" indent="0" algn="l" defTabSz="1600200">
            <a:lnSpc>
              <a:spcPct val="90000"/>
            </a:lnSpc>
            <a:spcBef>
              <a:spcPct val="0"/>
            </a:spcBef>
            <a:spcAft>
              <a:spcPct val="35000"/>
            </a:spcAft>
            <a:buNone/>
          </a:pPr>
          <a:r>
            <a:rPr lang="en-GB" sz="3600" kern="1200" dirty="0">
              <a:latin typeface="Roboto Light" panose="02000000000000000000" pitchFamily="2" charset="0"/>
              <a:ea typeface="Roboto Light" panose="02000000000000000000" pitchFamily="2" charset="0"/>
              <a:cs typeface="Roboto Light" panose="02000000000000000000" pitchFamily="2" charset="0"/>
            </a:rPr>
            <a:t>First day we can receive a completed application</a:t>
          </a:r>
          <a:endParaRPr lang="en-US" sz="36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8044717" y="2522751"/>
        <a:ext cx="5540180" cy="3660462"/>
      </dsp:txXfrm>
    </dsp:sp>
    <dsp:sp modelId="{5AA5A3A1-2668-4E97-BC1C-DC2A0876D6AF}">
      <dsp:nvSpPr>
        <dsp:cNvPr id="0" name=""/>
        <dsp:cNvSpPr/>
      </dsp:nvSpPr>
      <dsp:spPr>
        <a:xfrm>
          <a:off x="8044717" y="1236642"/>
          <a:ext cx="5540180" cy="1286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28600" bIns="0" numCol="1" spcCol="1270" anchor="ctr" anchorCtr="0">
          <a:noAutofit/>
        </a:bodyPr>
        <a:lstStyle/>
        <a:p>
          <a:pPr marL="0" lvl="0" indent="0" algn="l" defTabSz="1600200">
            <a:lnSpc>
              <a:spcPct val="90000"/>
            </a:lnSpc>
            <a:spcBef>
              <a:spcPct val="0"/>
            </a:spcBef>
            <a:spcAft>
              <a:spcPct val="35000"/>
            </a:spcAft>
            <a:buNone/>
            <a:defRPr b="1"/>
          </a:pPr>
          <a:r>
            <a:rPr lang="en-US" sz="3600" b="1" kern="1200" dirty="0">
              <a:latin typeface="Roboto Light" panose="02000000000000000000" pitchFamily="2" charset="0"/>
              <a:ea typeface="Roboto Light" panose="02000000000000000000" pitchFamily="2" charset="0"/>
              <a:cs typeface="Roboto Light" panose="02000000000000000000" pitchFamily="2" charset="0"/>
            </a:rPr>
            <a:t>2 September 2025</a:t>
          </a:r>
        </a:p>
      </dsp:txBody>
      <dsp:txXfrm>
        <a:off x="8044717" y="1236642"/>
        <a:ext cx="5540180" cy="1286108"/>
      </dsp:txXfrm>
    </dsp:sp>
    <dsp:sp modelId="{5CB986B8-86A6-4FF3-AB08-20559797C5EF}">
      <dsp:nvSpPr>
        <dsp:cNvPr id="0" name=""/>
        <dsp:cNvSpPr/>
      </dsp:nvSpPr>
      <dsp:spPr>
        <a:xfrm>
          <a:off x="7413697" y="2522751"/>
          <a:ext cx="0" cy="3660462"/>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9119F53-3909-4818-B14B-2174E9A6416F}">
      <dsp:nvSpPr>
        <dsp:cNvPr id="0" name=""/>
        <dsp:cNvSpPr/>
      </dsp:nvSpPr>
      <dsp:spPr>
        <a:xfrm>
          <a:off x="7312149" y="6067463"/>
          <a:ext cx="227167" cy="231499"/>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593990-0D3D-4A22-813C-486BFFE36BDA}">
      <dsp:nvSpPr>
        <dsp:cNvPr id="0" name=""/>
        <dsp:cNvSpPr/>
      </dsp:nvSpPr>
      <dsp:spPr>
        <a:xfrm rot="18900000">
          <a:off x="10355715" y="10040531"/>
          <a:ext cx="892396" cy="892396"/>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C4CEFA-A100-4B71-9919-01052397F6BA}">
      <dsp:nvSpPr>
        <dsp:cNvPr id="0" name=""/>
        <dsp:cNvSpPr/>
      </dsp:nvSpPr>
      <dsp:spPr>
        <a:xfrm>
          <a:off x="10454853" y="10139669"/>
          <a:ext cx="694121" cy="69412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84C3B8A-0A4A-417F-9130-69FEB3130828}">
      <dsp:nvSpPr>
        <dsp:cNvPr id="0" name=""/>
        <dsp:cNvSpPr/>
      </dsp:nvSpPr>
      <dsp:spPr>
        <a:xfrm>
          <a:off x="11432933" y="6183213"/>
          <a:ext cx="5540180" cy="3660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42900" rIns="0" bIns="228600" numCol="1" spcCol="1270" anchor="b" anchorCtr="0">
          <a:noAutofit/>
        </a:bodyPr>
        <a:lstStyle/>
        <a:p>
          <a:pPr marL="0" lvl="0" indent="0" algn="l" defTabSz="1600200">
            <a:lnSpc>
              <a:spcPct val="90000"/>
            </a:lnSpc>
            <a:spcBef>
              <a:spcPct val="0"/>
            </a:spcBef>
            <a:spcAft>
              <a:spcPct val="35000"/>
            </a:spcAft>
            <a:buNone/>
          </a:pPr>
          <a:r>
            <a:rPr lang="en-US" sz="3600" kern="1200" dirty="0">
              <a:latin typeface="Roboto Light" panose="02000000000000000000" pitchFamily="2" charset="0"/>
              <a:ea typeface="Roboto Light" panose="02000000000000000000" pitchFamily="2" charset="0"/>
              <a:cs typeface="Roboto Light" panose="02000000000000000000" pitchFamily="2" charset="0"/>
            </a:rPr>
            <a:t>Deadline for courses in medicine, veterinary, dentistry, and courses at Oxford or Cambridge</a:t>
          </a:r>
        </a:p>
      </dsp:txBody>
      <dsp:txXfrm>
        <a:off x="11432933" y="6183213"/>
        <a:ext cx="5540180" cy="3660462"/>
      </dsp:txXfrm>
    </dsp:sp>
    <dsp:sp modelId="{5D87BB61-98FA-4FD8-BE5F-F6566298EC51}">
      <dsp:nvSpPr>
        <dsp:cNvPr id="0" name=""/>
        <dsp:cNvSpPr/>
      </dsp:nvSpPr>
      <dsp:spPr>
        <a:xfrm>
          <a:off x="11432933" y="9843675"/>
          <a:ext cx="5540180" cy="1286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28600" bIns="0" numCol="1" spcCol="1270" anchor="ctr" anchorCtr="0">
          <a:noAutofit/>
        </a:bodyPr>
        <a:lstStyle/>
        <a:p>
          <a:pPr marL="0" lvl="0" indent="0" algn="l" defTabSz="1600200">
            <a:lnSpc>
              <a:spcPct val="90000"/>
            </a:lnSpc>
            <a:spcBef>
              <a:spcPct val="0"/>
            </a:spcBef>
            <a:spcAft>
              <a:spcPct val="35000"/>
            </a:spcAft>
            <a:buNone/>
            <a:defRPr b="1"/>
          </a:pPr>
          <a:r>
            <a:rPr lang="en-US" sz="3600" b="1" kern="1200">
              <a:latin typeface="Roboto Light" panose="02000000000000000000" pitchFamily="2" charset="0"/>
              <a:ea typeface="Roboto Light" panose="02000000000000000000" pitchFamily="2" charset="0"/>
              <a:cs typeface="Roboto Light" panose="02000000000000000000" pitchFamily="2" charset="0"/>
            </a:rPr>
            <a:t>15 October 2025*</a:t>
          </a:r>
          <a:endParaRPr lang="en-US" sz="3600" b="1"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11432933" y="9843675"/>
        <a:ext cx="5540180" cy="1286108"/>
      </dsp:txXfrm>
    </dsp:sp>
    <dsp:sp modelId="{2999627A-F398-4640-88A8-B22A87717434}">
      <dsp:nvSpPr>
        <dsp:cNvPr id="0" name=""/>
        <dsp:cNvSpPr/>
      </dsp:nvSpPr>
      <dsp:spPr>
        <a:xfrm>
          <a:off x="10801913" y="6183213"/>
          <a:ext cx="0" cy="3660462"/>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9581467-F3E7-41E2-9119-06F99F9F7F6E}">
      <dsp:nvSpPr>
        <dsp:cNvPr id="0" name=""/>
        <dsp:cNvSpPr/>
      </dsp:nvSpPr>
      <dsp:spPr>
        <a:xfrm>
          <a:off x="10700365" y="6067463"/>
          <a:ext cx="227167" cy="231499"/>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796896-22BE-423A-9889-3D9C97F603A5}">
      <dsp:nvSpPr>
        <dsp:cNvPr id="0" name=""/>
        <dsp:cNvSpPr/>
      </dsp:nvSpPr>
      <dsp:spPr>
        <a:xfrm rot="8100000">
          <a:off x="13743931" y="1433498"/>
          <a:ext cx="892396" cy="892396"/>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DE1725-8DBF-45E1-85E8-2DC28D66C062}">
      <dsp:nvSpPr>
        <dsp:cNvPr id="0" name=""/>
        <dsp:cNvSpPr/>
      </dsp:nvSpPr>
      <dsp:spPr>
        <a:xfrm>
          <a:off x="13843068" y="1532636"/>
          <a:ext cx="694121" cy="69412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AFE85B-CE48-4464-BE2C-44C37DBD7AB4}">
      <dsp:nvSpPr>
        <dsp:cNvPr id="0" name=""/>
        <dsp:cNvSpPr/>
      </dsp:nvSpPr>
      <dsp:spPr>
        <a:xfrm>
          <a:off x="14821149" y="2522751"/>
          <a:ext cx="5540180" cy="3660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228600" bIns="342900" numCol="1" spcCol="1270" anchor="t" anchorCtr="0">
          <a:noAutofit/>
        </a:bodyPr>
        <a:lstStyle/>
        <a:p>
          <a:pPr marL="0" lvl="0" indent="0" algn="l" defTabSz="1600200">
            <a:lnSpc>
              <a:spcPct val="90000"/>
            </a:lnSpc>
            <a:spcBef>
              <a:spcPct val="0"/>
            </a:spcBef>
            <a:spcAft>
              <a:spcPct val="35000"/>
            </a:spcAft>
            <a:buNone/>
          </a:pPr>
          <a:r>
            <a:rPr lang="en-US" sz="3600" kern="1200" dirty="0">
              <a:latin typeface="Roboto Light" panose="02000000000000000000" pitchFamily="2" charset="0"/>
              <a:ea typeface="Roboto Light" panose="02000000000000000000" pitchFamily="2" charset="0"/>
              <a:cs typeface="Roboto Light" panose="02000000000000000000" pitchFamily="2" charset="0"/>
            </a:rPr>
            <a:t>UCAS equal consideration date</a:t>
          </a:r>
        </a:p>
      </dsp:txBody>
      <dsp:txXfrm>
        <a:off x="14821149" y="2522751"/>
        <a:ext cx="5540180" cy="3660462"/>
      </dsp:txXfrm>
    </dsp:sp>
    <dsp:sp modelId="{A4B515E9-A4A5-40D4-9CCB-21A7643920CF}">
      <dsp:nvSpPr>
        <dsp:cNvPr id="0" name=""/>
        <dsp:cNvSpPr/>
      </dsp:nvSpPr>
      <dsp:spPr>
        <a:xfrm>
          <a:off x="14821149" y="1236642"/>
          <a:ext cx="5540180" cy="1286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28600" bIns="0" numCol="1" spcCol="1270" anchor="ctr" anchorCtr="0">
          <a:noAutofit/>
        </a:bodyPr>
        <a:lstStyle/>
        <a:p>
          <a:pPr marL="0" lvl="0" indent="0" algn="l" defTabSz="1600200">
            <a:lnSpc>
              <a:spcPct val="90000"/>
            </a:lnSpc>
            <a:spcBef>
              <a:spcPct val="0"/>
            </a:spcBef>
            <a:spcAft>
              <a:spcPct val="35000"/>
            </a:spcAft>
            <a:buNone/>
            <a:defRPr b="1"/>
          </a:pPr>
          <a:r>
            <a:rPr lang="en-US" sz="3600" kern="1200" dirty="0">
              <a:latin typeface="Roboto Light" panose="02000000000000000000" pitchFamily="2" charset="0"/>
              <a:ea typeface="Roboto Light" panose="02000000000000000000" pitchFamily="2" charset="0"/>
              <a:cs typeface="Roboto Light" panose="02000000000000000000" pitchFamily="2" charset="0"/>
            </a:rPr>
            <a:t>14 January 2026*</a:t>
          </a:r>
        </a:p>
      </dsp:txBody>
      <dsp:txXfrm>
        <a:off x="14821149" y="1236642"/>
        <a:ext cx="5540180" cy="1286108"/>
      </dsp:txXfrm>
    </dsp:sp>
    <dsp:sp modelId="{7D741D70-100C-44F9-8CC5-7FDEE20AE00B}">
      <dsp:nvSpPr>
        <dsp:cNvPr id="0" name=""/>
        <dsp:cNvSpPr/>
      </dsp:nvSpPr>
      <dsp:spPr>
        <a:xfrm>
          <a:off x="14190129" y="2522751"/>
          <a:ext cx="0" cy="3660462"/>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A0CD022-E2B0-4C5F-9C08-5977498F92E3}">
      <dsp:nvSpPr>
        <dsp:cNvPr id="0" name=""/>
        <dsp:cNvSpPr/>
      </dsp:nvSpPr>
      <dsp:spPr>
        <a:xfrm>
          <a:off x="14088580" y="6067463"/>
          <a:ext cx="227167" cy="231499"/>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85634B-98FE-4D16-9431-F075C0375306}">
      <dsp:nvSpPr>
        <dsp:cNvPr id="0" name=""/>
        <dsp:cNvSpPr/>
      </dsp:nvSpPr>
      <dsp:spPr>
        <a:xfrm rot="18900000">
          <a:off x="17132147" y="10040531"/>
          <a:ext cx="892396" cy="892396"/>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6CAAD-2B1F-4D6C-8247-36EBD5D9A47F}">
      <dsp:nvSpPr>
        <dsp:cNvPr id="0" name=""/>
        <dsp:cNvSpPr/>
      </dsp:nvSpPr>
      <dsp:spPr>
        <a:xfrm>
          <a:off x="17231284" y="10139669"/>
          <a:ext cx="694121" cy="69412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39BDCCB-8333-4ED9-9556-EAB45E667B00}">
      <dsp:nvSpPr>
        <dsp:cNvPr id="0" name=""/>
        <dsp:cNvSpPr/>
      </dsp:nvSpPr>
      <dsp:spPr>
        <a:xfrm>
          <a:off x="18209365" y="6183213"/>
          <a:ext cx="5540180" cy="3660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42900" rIns="0" bIns="228600" numCol="1" spcCol="1270" anchor="b" anchorCtr="0">
          <a:noAutofit/>
        </a:bodyPr>
        <a:lstStyle/>
        <a:p>
          <a:pPr marL="0" lvl="0" indent="0" algn="l" defTabSz="1600200">
            <a:lnSpc>
              <a:spcPct val="90000"/>
            </a:lnSpc>
            <a:spcBef>
              <a:spcPct val="0"/>
            </a:spcBef>
            <a:spcAft>
              <a:spcPct val="35000"/>
            </a:spcAft>
            <a:buNone/>
          </a:pPr>
          <a:r>
            <a:rPr lang="en-US" sz="3600" kern="1200" dirty="0">
              <a:latin typeface="Roboto Light" panose="02000000000000000000" pitchFamily="2" charset="0"/>
              <a:ea typeface="Roboto Light" panose="02000000000000000000" pitchFamily="2" charset="0"/>
              <a:cs typeface="Roboto Light" panose="02000000000000000000" pitchFamily="2" charset="0"/>
            </a:rPr>
            <a:t>UCAS Extra opens</a:t>
          </a:r>
        </a:p>
      </dsp:txBody>
      <dsp:txXfrm>
        <a:off x="18209365" y="6183213"/>
        <a:ext cx="5540180" cy="3660462"/>
      </dsp:txXfrm>
    </dsp:sp>
    <dsp:sp modelId="{EEE5AA7E-0A68-4495-8E26-5F3BE5B33226}">
      <dsp:nvSpPr>
        <dsp:cNvPr id="0" name=""/>
        <dsp:cNvSpPr/>
      </dsp:nvSpPr>
      <dsp:spPr>
        <a:xfrm>
          <a:off x="18209365" y="9843675"/>
          <a:ext cx="5540180" cy="1286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28600" bIns="0" numCol="1" spcCol="1270" anchor="ctr" anchorCtr="0">
          <a:noAutofit/>
        </a:bodyPr>
        <a:lstStyle/>
        <a:p>
          <a:pPr marL="0" lvl="0" indent="0" algn="l" defTabSz="1600200">
            <a:lnSpc>
              <a:spcPct val="90000"/>
            </a:lnSpc>
            <a:spcBef>
              <a:spcPct val="0"/>
            </a:spcBef>
            <a:spcAft>
              <a:spcPct val="35000"/>
            </a:spcAft>
            <a:buNone/>
            <a:defRPr b="1"/>
          </a:pPr>
          <a:r>
            <a:rPr lang="en-US" sz="3600" b="1" kern="1200">
              <a:latin typeface="Roboto Light" panose="02000000000000000000" pitchFamily="2" charset="0"/>
              <a:ea typeface="Roboto Light" panose="02000000000000000000" pitchFamily="2" charset="0"/>
              <a:cs typeface="Roboto Light" panose="02000000000000000000" pitchFamily="2" charset="0"/>
            </a:rPr>
            <a:t>26 February 2026</a:t>
          </a:r>
          <a:endParaRPr lang="en-US" sz="3600" b="1"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18209365" y="9843675"/>
        <a:ext cx="5540180" cy="1286108"/>
      </dsp:txXfrm>
    </dsp:sp>
    <dsp:sp modelId="{4D47442E-434E-4FA3-9545-7BE2F13582B3}">
      <dsp:nvSpPr>
        <dsp:cNvPr id="0" name=""/>
        <dsp:cNvSpPr/>
      </dsp:nvSpPr>
      <dsp:spPr>
        <a:xfrm>
          <a:off x="17578345" y="6183213"/>
          <a:ext cx="0" cy="3660462"/>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4F558D1-3ADE-4235-91D8-DDA523D67B71}">
      <dsp:nvSpPr>
        <dsp:cNvPr id="0" name=""/>
        <dsp:cNvSpPr/>
      </dsp:nvSpPr>
      <dsp:spPr>
        <a:xfrm>
          <a:off x="17476796" y="6067463"/>
          <a:ext cx="227167" cy="231499"/>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5126EF-9861-4521-9713-6FD3BA92A3B3}">
      <dsp:nvSpPr>
        <dsp:cNvPr id="0" name=""/>
        <dsp:cNvSpPr/>
      </dsp:nvSpPr>
      <dsp:spPr>
        <a:xfrm rot="8100000">
          <a:off x="20520363" y="1433498"/>
          <a:ext cx="892396" cy="892396"/>
        </a:xfrm>
        <a:prstGeom prst="teardrop">
          <a:avLst>
            <a:gd name="adj" fmla="val 115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54B324-77FA-43DB-8026-721037734EBF}">
      <dsp:nvSpPr>
        <dsp:cNvPr id="0" name=""/>
        <dsp:cNvSpPr/>
      </dsp:nvSpPr>
      <dsp:spPr>
        <a:xfrm>
          <a:off x="20619500" y="1532636"/>
          <a:ext cx="694121" cy="69412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42A7759-A78B-47CB-9099-F6AD34597CA5}">
      <dsp:nvSpPr>
        <dsp:cNvPr id="0" name=""/>
        <dsp:cNvSpPr/>
      </dsp:nvSpPr>
      <dsp:spPr>
        <a:xfrm>
          <a:off x="21597580" y="2522751"/>
          <a:ext cx="5540180" cy="3660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228600" bIns="342900" numCol="1" spcCol="1270" anchor="t" anchorCtr="0">
          <a:noAutofit/>
        </a:bodyPr>
        <a:lstStyle/>
        <a:p>
          <a:pPr marL="0" lvl="0" indent="0" algn="l" defTabSz="1600200">
            <a:lnSpc>
              <a:spcPct val="90000"/>
            </a:lnSpc>
            <a:spcBef>
              <a:spcPct val="0"/>
            </a:spcBef>
            <a:spcAft>
              <a:spcPct val="35000"/>
            </a:spcAft>
            <a:buNone/>
          </a:pPr>
          <a:r>
            <a:rPr lang="en-US" sz="3600" kern="1200" dirty="0">
              <a:latin typeface="Roboto Light" panose="02000000000000000000" pitchFamily="2" charset="0"/>
              <a:ea typeface="Roboto Light" panose="02000000000000000000" pitchFamily="2" charset="0"/>
              <a:cs typeface="Roboto Light" panose="02000000000000000000" pitchFamily="2" charset="0"/>
            </a:rPr>
            <a:t>Last date to send an application</a:t>
          </a:r>
        </a:p>
      </dsp:txBody>
      <dsp:txXfrm>
        <a:off x="21597580" y="2522751"/>
        <a:ext cx="5540180" cy="3660462"/>
      </dsp:txXfrm>
    </dsp:sp>
    <dsp:sp modelId="{6749E0AB-4B46-4F4A-AA72-8E7E37D9EB13}">
      <dsp:nvSpPr>
        <dsp:cNvPr id="0" name=""/>
        <dsp:cNvSpPr/>
      </dsp:nvSpPr>
      <dsp:spPr>
        <a:xfrm>
          <a:off x="21597580" y="1236642"/>
          <a:ext cx="5540180" cy="1286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28600" bIns="0" numCol="1" spcCol="1270" anchor="ctr" anchorCtr="0">
          <a:noAutofit/>
        </a:bodyPr>
        <a:lstStyle/>
        <a:p>
          <a:pPr marL="0" lvl="0" indent="0" algn="l" defTabSz="1600200">
            <a:lnSpc>
              <a:spcPct val="90000"/>
            </a:lnSpc>
            <a:spcBef>
              <a:spcPct val="0"/>
            </a:spcBef>
            <a:spcAft>
              <a:spcPct val="35000"/>
            </a:spcAft>
            <a:buNone/>
            <a:defRPr b="1"/>
          </a:pPr>
          <a:r>
            <a:rPr lang="en-US" sz="3600" b="1" kern="1200">
              <a:latin typeface="Roboto Light" panose="02000000000000000000" pitchFamily="2" charset="0"/>
              <a:ea typeface="Roboto Light" panose="02000000000000000000" pitchFamily="2" charset="0"/>
              <a:cs typeface="Roboto Light" panose="02000000000000000000" pitchFamily="2" charset="0"/>
            </a:rPr>
            <a:t>30 June 2026*</a:t>
          </a:r>
          <a:endParaRPr lang="en-US" sz="3600" b="1"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21597580" y="1236642"/>
        <a:ext cx="5540180" cy="1286108"/>
      </dsp:txXfrm>
    </dsp:sp>
    <dsp:sp modelId="{0A13FC7B-E04F-48C3-BC23-E73215B21296}">
      <dsp:nvSpPr>
        <dsp:cNvPr id="0" name=""/>
        <dsp:cNvSpPr/>
      </dsp:nvSpPr>
      <dsp:spPr>
        <a:xfrm>
          <a:off x="20966561" y="2522751"/>
          <a:ext cx="0" cy="3660462"/>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8BE5796-0860-487D-831A-232EEB1DCD7F}">
      <dsp:nvSpPr>
        <dsp:cNvPr id="0" name=""/>
        <dsp:cNvSpPr/>
      </dsp:nvSpPr>
      <dsp:spPr>
        <a:xfrm>
          <a:off x="20865012" y="6067463"/>
          <a:ext cx="227167" cy="231499"/>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52307-D5B3-4177-A9CC-F9FB9952CE89}">
      <dsp:nvSpPr>
        <dsp:cNvPr id="0" name=""/>
        <dsp:cNvSpPr/>
      </dsp:nvSpPr>
      <dsp:spPr>
        <a:xfrm rot="18900000">
          <a:off x="23908579" y="10040531"/>
          <a:ext cx="892396" cy="892396"/>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99D265-074A-4B09-A3D3-49795ECEE349}">
      <dsp:nvSpPr>
        <dsp:cNvPr id="0" name=""/>
        <dsp:cNvSpPr/>
      </dsp:nvSpPr>
      <dsp:spPr>
        <a:xfrm>
          <a:off x="24007716" y="10139669"/>
          <a:ext cx="694121" cy="69412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8BED6B7-F3FB-4395-BC37-AE0B54F0392E}">
      <dsp:nvSpPr>
        <dsp:cNvPr id="0" name=""/>
        <dsp:cNvSpPr/>
      </dsp:nvSpPr>
      <dsp:spPr>
        <a:xfrm>
          <a:off x="24985796" y="6183213"/>
          <a:ext cx="5540180" cy="3660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42900" rIns="0" bIns="228600" numCol="1" spcCol="1270" anchor="b" anchorCtr="0">
          <a:noAutofit/>
        </a:bodyPr>
        <a:lstStyle/>
        <a:p>
          <a:pPr marL="0" lvl="0" indent="0" algn="l" defTabSz="1600200">
            <a:lnSpc>
              <a:spcPct val="90000"/>
            </a:lnSpc>
            <a:spcBef>
              <a:spcPct val="0"/>
            </a:spcBef>
            <a:spcAft>
              <a:spcPct val="35000"/>
            </a:spcAft>
            <a:buNone/>
          </a:pPr>
          <a:r>
            <a:rPr lang="en-GB" sz="3600" kern="1200" dirty="0">
              <a:latin typeface="Roboto Light" panose="02000000000000000000" pitchFamily="2" charset="0"/>
              <a:ea typeface="Roboto Light" panose="02000000000000000000" pitchFamily="2" charset="0"/>
              <a:cs typeface="Roboto Light" panose="02000000000000000000" pitchFamily="2" charset="0"/>
            </a:rPr>
            <a:t>Clearing opens</a:t>
          </a:r>
          <a:endParaRPr lang="en-US" sz="36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24985796" y="6183213"/>
        <a:ext cx="5540180" cy="3660462"/>
      </dsp:txXfrm>
    </dsp:sp>
    <dsp:sp modelId="{094F82B1-9AD5-425C-903C-BB56F1862A07}">
      <dsp:nvSpPr>
        <dsp:cNvPr id="0" name=""/>
        <dsp:cNvSpPr/>
      </dsp:nvSpPr>
      <dsp:spPr>
        <a:xfrm>
          <a:off x="24985796" y="9843675"/>
          <a:ext cx="5540180" cy="1286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28600" bIns="0" numCol="1" spcCol="1270" anchor="ctr" anchorCtr="0">
          <a:noAutofit/>
        </a:bodyPr>
        <a:lstStyle/>
        <a:p>
          <a:pPr marL="0" lvl="0" indent="0" algn="l" defTabSz="1600200">
            <a:lnSpc>
              <a:spcPct val="90000"/>
            </a:lnSpc>
            <a:spcBef>
              <a:spcPct val="0"/>
            </a:spcBef>
            <a:spcAft>
              <a:spcPct val="35000"/>
            </a:spcAft>
            <a:buNone/>
            <a:defRPr b="1"/>
          </a:pPr>
          <a:r>
            <a:rPr lang="en-GB" sz="3600" b="1" kern="1200" dirty="0">
              <a:latin typeface="Roboto Light" panose="02000000000000000000" pitchFamily="2" charset="0"/>
              <a:ea typeface="Roboto Light" panose="02000000000000000000" pitchFamily="2" charset="0"/>
              <a:cs typeface="Roboto Light" panose="02000000000000000000" pitchFamily="2" charset="0"/>
            </a:rPr>
            <a:t>2 July 2026</a:t>
          </a:r>
          <a:endParaRPr lang="en-US" sz="3600" b="1"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24985796" y="9843675"/>
        <a:ext cx="5540180" cy="1286108"/>
      </dsp:txXfrm>
    </dsp:sp>
    <dsp:sp modelId="{82B5ADF5-D7B3-481B-BB8F-5E918D55E515}">
      <dsp:nvSpPr>
        <dsp:cNvPr id="0" name=""/>
        <dsp:cNvSpPr/>
      </dsp:nvSpPr>
      <dsp:spPr>
        <a:xfrm>
          <a:off x="24354777" y="6183213"/>
          <a:ext cx="0" cy="3660462"/>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F50AB42-5BE1-4CDB-922C-A42202C6BC7E}">
      <dsp:nvSpPr>
        <dsp:cNvPr id="0" name=""/>
        <dsp:cNvSpPr/>
      </dsp:nvSpPr>
      <dsp:spPr>
        <a:xfrm>
          <a:off x="24253228" y="6067463"/>
          <a:ext cx="227167" cy="231499"/>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07CA8-1CC8-43D6-AF69-4C76A7A876FE}">
      <dsp:nvSpPr>
        <dsp:cNvPr id="0" name=""/>
        <dsp:cNvSpPr/>
      </dsp:nvSpPr>
      <dsp:spPr>
        <a:xfrm>
          <a:off x="0" y="11915"/>
          <a:ext cx="26591883" cy="25380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05AF6B-7393-4300-A84D-505D7C1AB5F6}">
      <dsp:nvSpPr>
        <dsp:cNvPr id="0" name=""/>
        <dsp:cNvSpPr/>
      </dsp:nvSpPr>
      <dsp:spPr>
        <a:xfrm>
          <a:off x="767749" y="582968"/>
          <a:ext cx="1395907" cy="13959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3E2BA5-E1FB-4B91-BB41-74543094F55C}">
      <dsp:nvSpPr>
        <dsp:cNvPr id="0" name=""/>
        <dsp:cNvSpPr/>
      </dsp:nvSpPr>
      <dsp:spPr>
        <a:xfrm>
          <a:off x="2931406" y="11915"/>
          <a:ext cx="23660476" cy="2538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607" tIns="268607" rIns="268607" bIns="268607" numCol="1" spcCol="1270" anchor="ctr" anchorCtr="0">
          <a:noAutofit/>
        </a:bodyPr>
        <a:lstStyle/>
        <a:p>
          <a:pPr marL="0" lvl="0" indent="0" algn="l" defTabSz="1955800">
            <a:lnSpc>
              <a:spcPct val="100000"/>
            </a:lnSpc>
            <a:spcBef>
              <a:spcPct val="0"/>
            </a:spcBef>
            <a:spcAft>
              <a:spcPct val="35000"/>
            </a:spcAft>
            <a:buNone/>
          </a:pPr>
          <a:r>
            <a:rPr lang="en-GB" sz="4400" kern="1200" cap="none">
              <a:latin typeface="Roboto Light" panose="02000000000000000000" pitchFamily="2" charset="0"/>
              <a:ea typeface="Roboto Light" panose="02000000000000000000" pitchFamily="2" charset="0"/>
              <a:cs typeface="Roboto Light" panose="02000000000000000000" pitchFamily="2" charset="0"/>
            </a:rPr>
            <a:t>Invisibility - Universities and colleges </a:t>
          </a:r>
          <a:r>
            <a:rPr lang="en-GB" sz="4400" b="1" kern="1200" cap="none">
              <a:latin typeface="Roboto Light" panose="02000000000000000000" pitchFamily="2" charset="0"/>
              <a:ea typeface="Roboto Light" panose="02000000000000000000" pitchFamily="2" charset="0"/>
              <a:cs typeface="Roboto Light" panose="02000000000000000000" pitchFamily="2" charset="0"/>
            </a:rPr>
            <a:t>can’t see </a:t>
          </a:r>
          <a:r>
            <a:rPr lang="en-GB" sz="4400" kern="1200" cap="none">
              <a:latin typeface="Roboto Light" panose="02000000000000000000" pitchFamily="2" charset="0"/>
              <a:ea typeface="Roboto Light" panose="02000000000000000000" pitchFamily="2" charset="0"/>
              <a:cs typeface="Roboto Light" panose="02000000000000000000" pitchFamily="2" charset="0"/>
            </a:rPr>
            <a:t>your other choices</a:t>
          </a:r>
          <a:endParaRPr lang="en-US" sz="4400" kern="1200" cap="none">
            <a:latin typeface="Roboto Light" panose="02000000000000000000" pitchFamily="2" charset="0"/>
            <a:ea typeface="Roboto Light" panose="02000000000000000000" pitchFamily="2" charset="0"/>
            <a:cs typeface="Roboto Light" panose="02000000000000000000" pitchFamily="2" charset="0"/>
          </a:endParaRPr>
        </a:p>
      </dsp:txBody>
      <dsp:txXfrm>
        <a:off x="2931406" y="11915"/>
        <a:ext cx="23660476" cy="2538014"/>
      </dsp:txXfrm>
    </dsp:sp>
    <dsp:sp modelId="{0CD2B9CD-4B95-43ED-8623-B3B788F4F701}">
      <dsp:nvSpPr>
        <dsp:cNvPr id="0" name=""/>
        <dsp:cNvSpPr/>
      </dsp:nvSpPr>
      <dsp:spPr>
        <a:xfrm>
          <a:off x="0" y="3184433"/>
          <a:ext cx="26591883" cy="25380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41F024-0A65-4AC6-8C27-6DE4262639D8}">
      <dsp:nvSpPr>
        <dsp:cNvPr id="0" name=""/>
        <dsp:cNvSpPr/>
      </dsp:nvSpPr>
      <dsp:spPr>
        <a:xfrm>
          <a:off x="767749" y="3755486"/>
          <a:ext cx="1395907" cy="13959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60392B-21BF-45F5-8304-D38F684F6C73}">
      <dsp:nvSpPr>
        <dsp:cNvPr id="0" name=""/>
        <dsp:cNvSpPr/>
      </dsp:nvSpPr>
      <dsp:spPr>
        <a:xfrm>
          <a:off x="2931406" y="3184433"/>
          <a:ext cx="23660476" cy="2538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607" tIns="268607" rIns="268607" bIns="268607" numCol="1" spcCol="1270" anchor="ctr" anchorCtr="0">
          <a:noAutofit/>
        </a:bodyPr>
        <a:lstStyle/>
        <a:p>
          <a:pPr marL="0" lvl="0" indent="0" algn="l" defTabSz="1955800">
            <a:lnSpc>
              <a:spcPct val="100000"/>
            </a:lnSpc>
            <a:spcBef>
              <a:spcPct val="0"/>
            </a:spcBef>
            <a:spcAft>
              <a:spcPct val="35000"/>
            </a:spcAft>
            <a:buNone/>
          </a:pPr>
          <a:r>
            <a:rPr lang="en-GB" sz="4400" kern="1200" cap="none" dirty="0">
              <a:latin typeface="Roboto Light" panose="02000000000000000000" pitchFamily="2" charset="0"/>
              <a:ea typeface="Roboto Light" panose="02000000000000000000" pitchFamily="2" charset="0"/>
              <a:cs typeface="Roboto Light" panose="02000000000000000000" pitchFamily="2" charset="0"/>
            </a:rPr>
            <a:t>Apply by the relevant </a:t>
          </a:r>
          <a:r>
            <a:rPr lang="en-GB" sz="4400" b="1" kern="1200" cap="none" dirty="0">
              <a:latin typeface="Roboto Light" panose="02000000000000000000" pitchFamily="2" charset="0"/>
              <a:ea typeface="Roboto Light" panose="02000000000000000000" pitchFamily="2" charset="0"/>
              <a:cs typeface="Roboto Light" panose="02000000000000000000" pitchFamily="2" charset="0"/>
            </a:rPr>
            <a:t>equal consideration date</a:t>
          </a:r>
          <a:r>
            <a:rPr lang="en-GB" sz="4400" kern="1200" cap="none" dirty="0">
              <a:latin typeface="Roboto Light" panose="02000000000000000000" pitchFamily="2" charset="0"/>
              <a:ea typeface="Roboto Light" panose="02000000000000000000" pitchFamily="2" charset="0"/>
              <a:cs typeface="Roboto Light" panose="02000000000000000000" pitchFamily="2" charset="0"/>
            </a:rPr>
            <a:t>.</a:t>
          </a:r>
          <a:endParaRPr lang="en-US" sz="44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2931406" y="3184433"/>
        <a:ext cx="23660476" cy="2538014"/>
      </dsp:txXfrm>
    </dsp:sp>
    <dsp:sp modelId="{1F3B869D-415C-42DC-89F8-5437BE168FC0}">
      <dsp:nvSpPr>
        <dsp:cNvPr id="0" name=""/>
        <dsp:cNvSpPr/>
      </dsp:nvSpPr>
      <dsp:spPr>
        <a:xfrm>
          <a:off x="0" y="6356951"/>
          <a:ext cx="26591883" cy="25380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2824BB-8164-437E-948D-73F42A0D9B20}">
      <dsp:nvSpPr>
        <dsp:cNvPr id="0" name=""/>
        <dsp:cNvSpPr/>
      </dsp:nvSpPr>
      <dsp:spPr>
        <a:xfrm>
          <a:off x="767749" y="6928004"/>
          <a:ext cx="1395907" cy="13959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F90170-A691-4DFF-BFCD-71F252B060DB}">
      <dsp:nvSpPr>
        <dsp:cNvPr id="0" name=""/>
        <dsp:cNvSpPr/>
      </dsp:nvSpPr>
      <dsp:spPr>
        <a:xfrm>
          <a:off x="2931406" y="6356951"/>
          <a:ext cx="23660476" cy="2538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607" tIns="268607" rIns="268607" bIns="268607" numCol="1" spcCol="1270" anchor="ctr" anchorCtr="0">
          <a:noAutofit/>
        </a:bodyPr>
        <a:lstStyle/>
        <a:p>
          <a:pPr marL="0" lvl="0" indent="0" algn="l" defTabSz="1955800">
            <a:lnSpc>
              <a:spcPct val="100000"/>
            </a:lnSpc>
            <a:spcBef>
              <a:spcPct val="0"/>
            </a:spcBef>
            <a:spcAft>
              <a:spcPct val="35000"/>
            </a:spcAft>
            <a:buNone/>
          </a:pPr>
          <a:r>
            <a:rPr lang="en-GB" sz="4400" b="1" kern="1200" cap="none" dirty="0">
              <a:latin typeface="Roboto Light" panose="02000000000000000000" pitchFamily="2" charset="0"/>
              <a:ea typeface="Roboto Light" panose="02000000000000000000" pitchFamily="2" charset="0"/>
              <a:cs typeface="Roboto Light" panose="02000000000000000000" pitchFamily="2" charset="0"/>
            </a:rPr>
            <a:t>Five choices</a:t>
          </a:r>
          <a:r>
            <a:rPr lang="en-GB" sz="4400" kern="1200" cap="none" dirty="0">
              <a:latin typeface="Roboto Light" panose="02000000000000000000" pitchFamily="2" charset="0"/>
              <a:ea typeface="Roboto Light" panose="02000000000000000000" pitchFamily="2" charset="0"/>
              <a:cs typeface="Roboto Light" panose="02000000000000000000" pitchFamily="2" charset="0"/>
            </a:rPr>
            <a:t>, with some  restrictions (medicine, veterinary, dentistry, Oxford and Cambridge).</a:t>
          </a:r>
          <a:endParaRPr lang="en-US" sz="44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2931406" y="6356951"/>
        <a:ext cx="23660476" cy="2538014"/>
      </dsp:txXfrm>
    </dsp:sp>
    <dsp:sp modelId="{B2642303-7CD7-444D-ACC0-53F5836DED8A}">
      <dsp:nvSpPr>
        <dsp:cNvPr id="0" name=""/>
        <dsp:cNvSpPr/>
      </dsp:nvSpPr>
      <dsp:spPr>
        <a:xfrm>
          <a:off x="0" y="9529469"/>
          <a:ext cx="26591883" cy="25380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D4FF7F-1C5C-49C6-B8E8-FA81F88B6721}">
      <dsp:nvSpPr>
        <dsp:cNvPr id="0" name=""/>
        <dsp:cNvSpPr/>
      </dsp:nvSpPr>
      <dsp:spPr>
        <a:xfrm>
          <a:off x="767749" y="10100522"/>
          <a:ext cx="1395907" cy="13959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5BD582-A511-48DA-BBD9-97590A74CAB4}">
      <dsp:nvSpPr>
        <dsp:cNvPr id="0" name=""/>
        <dsp:cNvSpPr/>
      </dsp:nvSpPr>
      <dsp:spPr>
        <a:xfrm>
          <a:off x="2931406" y="9529469"/>
          <a:ext cx="23660476" cy="2538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607" tIns="268607" rIns="268607" bIns="268607" numCol="1" spcCol="1270" anchor="ctr" anchorCtr="0">
          <a:noAutofit/>
        </a:bodyPr>
        <a:lstStyle/>
        <a:p>
          <a:pPr marL="0" lvl="0" indent="0" algn="l" defTabSz="1955800">
            <a:lnSpc>
              <a:spcPct val="100000"/>
            </a:lnSpc>
            <a:spcBef>
              <a:spcPct val="0"/>
            </a:spcBef>
            <a:spcAft>
              <a:spcPct val="35000"/>
            </a:spcAft>
            <a:buNone/>
          </a:pPr>
          <a:r>
            <a:rPr lang="en-GB" sz="4400" b="1" kern="1200" cap="none" dirty="0">
              <a:latin typeface="Roboto Light" panose="02000000000000000000" pitchFamily="2" charset="0"/>
              <a:ea typeface="Roboto Light" panose="02000000000000000000" pitchFamily="2" charset="0"/>
              <a:cs typeface="Roboto Light" panose="02000000000000000000" pitchFamily="2" charset="0"/>
            </a:rPr>
            <a:t>Research</a:t>
          </a:r>
          <a:r>
            <a:rPr lang="en-GB" sz="4400" kern="1200" cap="none" dirty="0">
              <a:latin typeface="Roboto Light" panose="02000000000000000000" pitchFamily="2" charset="0"/>
              <a:ea typeface="Roboto Light" panose="02000000000000000000" pitchFamily="2" charset="0"/>
              <a:cs typeface="Roboto Light" panose="02000000000000000000" pitchFamily="2" charset="0"/>
            </a:rPr>
            <a:t> is key to a successful application.</a:t>
          </a:r>
          <a:endParaRPr lang="en-US" sz="44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2931406" y="9529469"/>
        <a:ext cx="23660476" cy="2538014"/>
      </dsp:txXfrm>
    </dsp:sp>
    <dsp:sp modelId="{D58AB08F-C305-4982-A96D-2D3CA78921D8}">
      <dsp:nvSpPr>
        <dsp:cNvPr id="0" name=""/>
        <dsp:cNvSpPr/>
      </dsp:nvSpPr>
      <dsp:spPr>
        <a:xfrm>
          <a:off x="0" y="12622014"/>
          <a:ext cx="26591883" cy="25380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9D4D6E-F8E9-44C0-835F-EC1E93CDAA70}">
      <dsp:nvSpPr>
        <dsp:cNvPr id="0" name=""/>
        <dsp:cNvSpPr/>
      </dsp:nvSpPr>
      <dsp:spPr>
        <a:xfrm>
          <a:off x="767749" y="13273040"/>
          <a:ext cx="1395907" cy="139590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A24F6A-0D75-491A-958E-4140846634C0}">
      <dsp:nvSpPr>
        <dsp:cNvPr id="0" name=""/>
        <dsp:cNvSpPr/>
      </dsp:nvSpPr>
      <dsp:spPr>
        <a:xfrm>
          <a:off x="2931406" y="12701987"/>
          <a:ext cx="23660476" cy="2538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607" tIns="268607" rIns="268607" bIns="268607" numCol="1" spcCol="1270" anchor="ctr" anchorCtr="0">
          <a:noAutofit/>
        </a:bodyPr>
        <a:lstStyle/>
        <a:p>
          <a:pPr marL="0" lvl="0" indent="0" algn="l" defTabSz="1955800">
            <a:lnSpc>
              <a:spcPct val="100000"/>
            </a:lnSpc>
            <a:spcBef>
              <a:spcPct val="0"/>
            </a:spcBef>
            <a:spcAft>
              <a:spcPct val="35000"/>
            </a:spcAft>
            <a:buNone/>
          </a:pPr>
          <a:r>
            <a:rPr lang="en-GB" sz="4400" b="1" kern="1200" cap="none" dirty="0">
              <a:solidFill>
                <a:srgbClr val="132433">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Applying </a:t>
          </a:r>
          <a:r>
            <a:rPr lang="en-GB" sz="4400" b="0" kern="1200" cap="none" dirty="0">
              <a:solidFill>
                <a:srgbClr val="132433">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costs £28.95. </a:t>
          </a:r>
        </a:p>
      </dsp:txBody>
      <dsp:txXfrm>
        <a:off x="2931406" y="12701987"/>
        <a:ext cx="23660476" cy="25380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E4F69-54C3-4AD4-8AA1-A8EA1EC8D2B7}">
      <dsp:nvSpPr>
        <dsp:cNvPr id="0" name=""/>
        <dsp:cNvSpPr/>
      </dsp:nvSpPr>
      <dsp:spPr>
        <a:xfrm>
          <a:off x="0" y="136071"/>
          <a:ext cx="29707281" cy="3605747"/>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13DA795-E54A-4378-925B-F71B62D86671}">
      <dsp:nvSpPr>
        <dsp:cNvPr id="0" name=""/>
        <dsp:cNvSpPr/>
      </dsp:nvSpPr>
      <dsp:spPr>
        <a:xfrm>
          <a:off x="1090738" y="812834"/>
          <a:ext cx="1983161" cy="19831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BD23485-7A20-4C6E-B752-B144EA5D74CC}">
      <dsp:nvSpPr>
        <dsp:cNvPr id="0" name=""/>
        <dsp:cNvSpPr/>
      </dsp:nvSpPr>
      <dsp:spPr>
        <a:xfrm>
          <a:off x="4164638" y="1540"/>
          <a:ext cx="25542642" cy="360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608" tIns="381608" rIns="381608" bIns="381608" numCol="1" spcCol="1270" anchor="ctr" anchorCtr="0">
          <a:noAutofit/>
        </a:bodyPr>
        <a:lstStyle/>
        <a:p>
          <a:pPr marL="0" lvl="0" indent="0" algn="l" defTabSz="2933700">
            <a:lnSpc>
              <a:spcPct val="100000"/>
            </a:lnSpc>
            <a:spcBef>
              <a:spcPct val="0"/>
            </a:spcBef>
            <a:spcAft>
              <a:spcPct val="35000"/>
            </a:spcAft>
            <a:buNone/>
          </a:pPr>
          <a:r>
            <a:rPr lang="en-GB" sz="6600" b="0" i="0" kern="1200" dirty="0">
              <a:effectLst/>
              <a:latin typeface="Roboto Light "/>
              <a:ea typeface="+mn-ea"/>
              <a:cs typeface="+mn-cs"/>
            </a:rPr>
            <a:t>Why do you want to study this course or subject?</a:t>
          </a:r>
          <a:endParaRPr lang="en-US" sz="6600" b="0" i="0" kern="1200" dirty="0">
            <a:effectLst/>
            <a:latin typeface="Roboto Light "/>
            <a:ea typeface="+mn-ea"/>
            <a:cs typeface="+mn-cs"/>
          </a:endParaRPr>
        </a:p>
      </dsp:txBody>
      <dsp:txXfrm>
        <a:off x="4164638" y="1540"/>
        <a:ext cx="25542642" cy="3605747"/>
      </dsp:txXfrm>
    </dsp:sp>
    <dsp:sp modelId="{51047958-E95F-4701-809B-AA39D0E7B327}">
      <dsp:nvSpPr>
        <dsp:cNvPr id="0" name=""/>
        <dsp:cNvSpPr/>
      </dsp:nvSpPr>
      <dsp:spPr>
        <a:xfrm>
          <a:off x="0" y="4508725"/>
          <a:ext cx="29707281" cy="3605747"/>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478A8BE-3521-4641-BA76-EEF7E697BDA9}">
      <dsp:nvSpPr>
        <dsp:cNvPr id="0" name=""/>
        <dsp:cNvSpPr/>
      </dsp:nvSpPr>
      <dsp:spPr>
        <a:xfrm>
          <a:off x="1090738" y="5320018"/>
          <a:ext cx="1983161" cy="19831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8C46AE8-8B62-47EC-AFB8-A69C4CF31F83}">
      <dsp:nvSpPr>
        <dsp:cNvPr id="0" name=""/>
        <dsp:cNvSpPr/>
      </dsp:nvSpPr>
      <dsp:spPr>
        <a:xfrm>
          <a:off x="4164638" y="4508725"/>
          <a:ext cx="25542642" cy="360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608" tIns="381608" rIns="381608" bIns="381608" numCol="1" spcCol="1270" anchor="ctr" anchorCtr="0">
          <a:noAutofit/>
        </a:bodyPr>
        <a:lstStyle/>
        <a:p>
          <a:pPr marL="0" lvl="0" indent="0" algn="l" defTabSz="2933700">
            <a:lnSpc>
              <a:spcPct val="100000"/>
            </a:lnSpc>
            <a:spcBef>
              <a:spcPct val="0"/>
            </a:spcBef>
            <a:spcAft>
              <a:spcPct val="35000"/>
            </a:spcAft>
            <a:buNone/>
          </a:pPr>
          <a:r>
            <a:rPr lang="en-GB" sz="6600" b="0" i="0" kern="1200" dirty="0">
              <a:effectLst/>
              <a:latin typeface="Roboto Light "/>
            </a:rPr>
            <a:t>How have your qualifications and studies helped you to prepare for this course or subject?</a:t>
          </a:r>
          <a:endParaRPr lang="en-US" sz="6600" b="0" kern="1200" dirty="0">
            <a:latin typeface="Roboto Light "/>
          </a:endParaRPr>
        </a:p>
      </dsp:txBody>
      <dsp:txXfrm>
        <a:off x="4164638" y="4508725"/>
        <a:ext cx="25542642" cy="3605747"/>
      </dsp:txXfrm>
    </dsp:sp>
    <dsp:sp modelId="{879E6FE2-40FC-4925-AEC7-4BFFDDB299D0}">
      <dsp:nvSpPr>
        <dsp:cNvPr id="0" name=""/>
        <dsp:cNvSpPr/>
      </dsp:nvSpPr>
      <dsp:spPr>
        <a:xfrm>
          <a:off x="0" y="9015910"/>
          <a:ext cx="29707281" cy="3605747"/>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C21E035-8DB8-4B2B-9689-A569C4DDCCED}">
      <dsp:nvSpPr>
        <dsp:cNvPr id="0" name=""/>
        <dsp:cNvSpPr/>
      </dsp:nvSpPr>
      <dsp:spPr>
        <a:xfrm>
          <a:off x="1090738" y="9827203"/>
          <a:ext cx="1983161" cy="198316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5AF6709-EC28-4F0F-93FA-B0F4D3C4AF77}">
      <dsp:nvSpPr>
        <dsp:cNvPr id="0" name=""/>
        <dsp:cNvSpPr/>
      </dsp:nvSpPr>
      <dsp:spPr>
        <a:xfrm>
          <a:off x="4164638" y="9015910"/>
          <a:ext cx="25542642" cy="360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608" tIns="381608" rIns="381608" bIns="381608" numCol="1" spcCol="1270" anchor="ctr" anchorCtr="0">
          <a:noAutofit/>
        </a:bodyPr>
        <a:lstStyle/>
        <a:p>
          <a:pPr marL="0" lvl="0" indent="0" algn="l" defTabSz="2933700">
            <a:lnSpc>
              <a:spcPct val="100000"/>
            </a:lnSpc>
            <a:spcBef>
              <a:spcPct val="0"/>
            </a:spcBef>
            <a:spcAft>
              <a:spcPct val="35000"/>
            </a:spcAft>
            <a:buNone/>
          </a:pPr>
          <a:r>
            <a:rPr lang="en-GB" sz="6600" b="0" i="0" kern="1200">
              <a:effectLst/>
              <a:latin typeface="Roboto Light "/>
            </a:rPr>
            <a:t>What else have you done to prepare outside of education, and why are these experiences useful?</a:t>
          </a:r>
          <a:endParaRPr lang="en-US" sz="6600" b="0" kern="1200">
            <a:latin typeface="Roboto Light "/>
          </a:endParaRPr>
        </a:p>
      </dsp:txBody>
      <dsp:txXfrm>
        <a:off x="4164638" y="9015910"/>
        <a:ext cx="25542642" cy="36057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576E3-FA49-40C2-89DE-6705E4F172BE}">
      <dsp:nvSpPr>
        <dsp:cNvPr id="0" name=""/>
        <dsp:cNvSpPr/>
      </dsp:nvSpPr>
      <dsp:spPr>
        <a:xfrm>
          <a:off x="1923370" y="3719360"/>
          <a:ext cx="6274201" cy="6550491"/>
        </a:xfrm>
        <a:prstGeom prst="ellipse">
          <a:avLst/>
        </a:prstGeom>
        <a:blipFill rotWithShape="0">
          <a:blip xmlns:r="http://schemas.openxmlformats.org/officeDocument/2006/relationships" r:embed="rId1"/>
          <a:srcRect/>
          <a:stretch>
            <a:fillRect l="-43000" r="-4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a:t> </a:t>
          </a:r>
        </a:p>
      </dsp:txBody>
      <dsp:txXfrm>
        <a:off x="2842205" y="4678657"/>
        <a:ext cx="4436531" cy="4631897"/>
      </dsp:txXfrm>
    </dsp:sp>
    <dsp:sp modelId="{EFE67232-8B1A-45B3-8407-9404BCD6F82D}">
      <dsp:nvSpPr>
        <dsp:cNvPr id="0" name=""/>
        <dsp:cNvSpPr/>
      </dsp:nvSpPr>
      <dsp:spPr>
        <a:xfrm>
          <a:off x="0" y="1785217"/>
          <a:ext cx="9925102" cy="10346316"/>
        </a:xfrm>
        <a:prstGeom prst="blockArc">
          <a:avLst>
            <a:gd name="adj1" fmla="val 17527788"/>
            <a:gd name="adj2" fmla="val 4119114"/>
            <a:gd name="adj3" fmla="val 5750"/>
          </a:avLst>
        </a:prstGeom>
        <a:solidFill>
          <a:schemeClr val="accent1">
            <a:shade val="50000"/>
            <a:hueOff val="-172456"/>
            <a:satOff val="37610"/>
            <a:lumOff val="374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247B6F-1A62-4E15-A4A0-69298D5B1D0F}">
      <dsp:nvSpPr>
        <dsp:cNvPr id="0" name=""/>
        <dsp:cNvSpPr/>
      </dsp:nvSpPr>
      <dsp:spPr>
        <a:xfrm>
          <a:off x="7308123" y="2657411"/>
          <a:ext cx="2637573" cy="2638310"/>
        </a:xfrm>
        <a:prstGeom prst="ellipse">
          <a:avLst/>
        </a:prstGeom>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9F9A81-7B49-47B2-A4C5-0F27D1AB0687}">
      <dsp:nvSpPr>
        <dsp:cNvPr id="0" name=""/>
        <dsp:cNvSpPr/>
      </dsp:nvSpPr>
      <dsp:spPr>
        <a:xfrm>
          <a:off x="10145758" y="2699831"/>
          <a:ext cx="3530494" cy="2553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10000"/>
            </a:spcAft>
            <a:buNone/>
          </a:pPr>
          <a:r>
            <a:rPr lang="en-GB" sz="6500" kern="1200">
              <a:solidFill>
                <a:schemeClr val="bg1"/>
              </a:solidFill>
              <a:latin typeface="Roboto Light" panose="02000000000000000000" pitchFamily="2" charset="0"/>
              <a:ea typeface="Roboto Light" panose="02000000000000000000" pitchFamily="2" charset="0"/>
              <a:cs typeface="Roboto Light" panose="02000000000000000000" pitchFamily="2" charset="0"/>
            </a:rPr>
            <a:t>Study</a:t>
          </a:r>
        </a:p>
      </dsp:txBody>
      <dsp:txXfrm>
        <a:off x="10145758" y="2699831"/>
        <a:ext cx="3530494" cy="2553470"/>
      </dsp:txXfrm>
    </dsp:sp>
    <dsp:sp modelId="{7F7115EC-93F6-4DFD-BE44-5B566FC6F13C}">
      <dsp:nvSpPr>
        <dsp:cNvPr id="0" name=""/>
        <dsp:cNvSpPr/>
      </dsp:nvSpPr>
      <dsp:spPr>
        <a:xfrm>
          <a:off x="8327553" y="5658878"/>
          <a:ext cx="2637573" cy="2638310"/>
        </a:xfrm>
        <a:prstGeom prst="ellipse">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A45EF5-6B23-4A88-B37A-7A90556FDE13}">
      <dsp:nvSpPr>
        <dsp:cNvPr id="0" name=""/>
        <dsp:cNvSpPr/>
      </dsp:nvSpPr>
      <dsp:spPr>
        <a:xfrm>
          <a:off x="11179898" y="5696124"/>
          <a:ext cx="3530494" cy="2553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10000"/>
            </a:spcAft>
            <a:buNone/>
          </a:pPr>
          <a:r>
            <a:rPr lang="en-GB" sz="6500" kern="1200">
              <a:solidFill>
                <a:schemeClr val="bg1"/>
              </a:solidFill>
              <a:latin typeface="Roboto Light" panose="02000000000000000000" pitchFamily="2" charset="0"/>
              <a:ea typeface="Roboto Light" panose="02000000000000000000" pitchFamily="2" charset="0"/>
              <a:cs typeface="Roboto Light" panose="02000000000000000000" pitchFamily="2" charset="0"/>
            </a:rPr>
            <a:t>Job</a:t>
          </a:r>
        </a:p>
      </dsp:txBody>
      <dsp:txXfrm>
        <a:off x="11179898" y="5696124"/>
        <a:ext cx="3530494" cy="2553470"/>
      </dsp:txXfrm>
    </dsp:sp>
    <dsp:sp modelId="{F5C94676-FB89-4694-B6BA-92D2F33650F9}">
      <dsp:nvSpPr>
        <dsp:cNvPr id="0" name=""/>
        <dsp:cNvSpPr/>
      </dsp:nvSpPr>
      <dsp:spPr>
        <a:xfrm>
          <a:off x="7308123" y="8702764"/>
          <a:ext cx="2637573" cy="2638310"/>
        </a:xfrm>
        <a:prstGeom prst="ellipse">
          <a:avLst/>
        </a:prstGeom>
        <a:solidFill>
          <a:srgbClr val="FFC6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68C95D-693E-4937-AFC3-2CF9A5321B6D}">
      <dsp:nvSpPr>
        <dsp:cNvPr id="0" name=""/>
        <dsp:cNvSpPr/>
      </dsp:nvSpPr>
      <dsp:spPr>
        <a:xfrm>
          <a:off x="10145758" y="8756565"/>
          <a:ext cx="3530494" cy="2553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10000"/>
            </a:spcAft>
            <a:buNone/>
          </a:pPr>
          <a:r>
            <a:rPr lang="en-GB" sz="6500" kern="1200">
              <a:solidFill>
                <a:schemeClr val="bg1"/>
              </a:solidFill>
              <a:latin typeface="Roboto Light" panose="02000000000000000000" pitchFamily="2" charset="0"/>
              <a:ea typeface="Roboto Light" panose="02000000000000000000" pitchFamily="2" charset="0"/>
              <a:cs typeface="Roboto Light" panose="02000000000000000000" pitchFamily="2" charset="0"/>
            </a:rPr>
            <a:t>Wage*</a:t>
          </a:r>
        </a:p>
      </dsp:txBody>
      <dsp:txXfrm>
        <a:off x="10145758" y="8756565"/>
        <a:ext cx="3530494" cy="255347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4E53A9-0FB8-BAA7-3BB0-C2DEE5601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21549CC-81E2-DC53-82E5-E88E25218D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F80796-1359-F049-900A-1234F679E6EC}" type="datetimeFigureOut">
              <a:rPr lang="en-GB" smtClean="0"/>
              <a:t>08/09/2025</a:t>
            </a:fld>
            <a:endParaRPr lang="en-GB"/>
          </a:p>
        </p:txBody>
      </p:sp>
      <p:sp>
        <p:nvSpPr>
          <p:cNvPr id="4" name="Footer Placeholder 3">
            <a:extLst>
              <a:ext uri="{FF2B5EF4-FFF2-40B4-BE49-F238E27FC236}">
                <a16:creationId xmlns:a16="http://schemas.microsoft.com/office/drawing/2014/main" id="{63ECF899-3B22-2081-E1E4-0EC4738545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F02135D-9721-2BFE-FE97-A478A93211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EAB036-37EB-C448-80F5-C3B8CCEDC2C7}" type="slidenum">
              <a:rPr lang="en-GB" smtClean="0"/>
              <a:t>‹#›</a:t>
            </a:fld>
            <a:endParaRPr lang="en-GB"/>
          </a:p>
        </p:txBody>
      </p:sp>
    </p:spTree>
    <p:extLst>
      <p:ext uri="{BB962C8B-B14F-4D97-AF65-F5344CB8AC3E}">
        <p14:creationId xmlns:p14="http://schemas.microsoft.com/office/powerpoint/2010/main" val="25107421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75A009-11D9-47EC-A60A-50A19D5574F0}" type="datetimeFigureOut">
              <a:rPr lang="en-GB" smtClean="0"/>
              <a:t>08/09/2025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51658-60C5-491E-AC61-1F8F6577900C}" type="slidenum">
              <a:rPr lang="en-GB" smtClean="0"/>
              <a:t>‹#›</a:t>
            </a:fld>
            <a:endParaRPr lang="en-GB"/>
          </a:p>
        </p:txBody>
      </p:sp>
    </p:spTree>
    <p:extLst>
      <p:ext uri="{BB962C8B-B14F-4D97-AF65-F5344CB8AC3E}">
        <p14:creationId xmlns:p14="http://schemas.microsoft.com/office/powerpoint/2010/main" val="4250584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ucas.com/undergraduate/"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www.ucas.com/undergraduate/after-you-apply/making-right-decision"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ucas.com/extra"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UCAS is an </a:t>
            </a:r>
            <a:r>
              <a:rPr lang="en-GB" sz="1200" b="1" dirty="0">
                <a:solidFill>
                  <a:srgbClr val="7030A0"/>
                </a:solidFill>
                <a:latin typeface="Roboto Light" panose="02000000000000000000" pitchFamily="2" charset="0"/>
                <a:ea typeface="Roboto Light" panose="02000000000000000000" pitchFamily="2" charset="0"/>
                <a:cs typeface="Roboto Light" panose="02000000000000000000" pitchFamily="2" charset="0"/>
              </a:rPr>
              <a:t>independent charity </a:t>
            </a:r>
            <a:r>
              <a:rPr lang="en-GB" sz="120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providing information, advice and admissions services; there to help people </a:t>
            </a:r>
            <a:r>
              <a:rPr lang="en-GB" sz="1200" b="1" dirty="0">
                <a:solidFill>
                  <a:srgbClr val="7030A0"/>
                </a:solidFill>
                <a:latin typeface="Roboto Light" panose="02000000000000000000" pitchFamily="2" charset="0"/>
                <a:ea typeface="Roboto Light" panose="02000000000000000000" pitchFamily="2" charset="0"/>
                <a:cs typeface="Roboto Light" panose="02000000000000000000" pitchFamily="2" charset="0"/>
              </a:rPr>
              <a:t>discover</a:t>
            </a:r>
            <a:r>
              <a:rPr lang="en-GB" sz="120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 what their next step might be.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a:p>
            <a:pPr marL="171450" indent="-171450">
              <a:spcBef>
                <a:spcPts val="800"/>
              </a:spcBef>
              <a:spcAft>
                <a:spcPts val="800"/>
              </a:spcAft>
              <a:buFont typeface="Arial" panose="020B0604020202020204" pitchFamily="34" charset="0"/>
              <a:buChar char="•"/>
              <a:defRPr/>
            </a:pPr>
            <a:r>
              <a:rPr lang="en-GB" sz="1200" dirty="0">
                <a:latin typeface="Roboto Light" panose="02000000000000000000" pitchFamily="2" charset="0"/>
              </a:rPr>
              <a:t>UCAS provides information, advice, and support and process applications to UK universities and colleges. </a:t>
            </a:r>
          </a:p>
          <a:p>
            <a:pPr marL="171450" indent="-171450">
              <a:spcBef>
                <a:spcPts val="800"/>
              </a:spcBef>
              <a:spcAft>
                <a:spcPts val="800"/>
              </a:spcAft>
              <a:buFont typeface="Arial" panose="020B0604020202020204" pitchFamily="34" charset="0"/>
              <a:buChar char="•"/>
              <a:defRPr/>
            </a:pPr>
            <a:endParaRPr lang="en-GB" sz="1200" dirty="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a:p>
            <a:pPr marL="171450" indent="-171450">
              <a:spcBef>
                <a:spcPts val="800"/>
              </a:spcBef>
              <a:spcAft>
                <a:spcPts val="800"/>
              </a:spcAft>
              <a:buFont typeface="Arial" panose="020B0604020202020204" pitchFamily="34" charset="0"/>
              <a:buChar char="•"/>
              <a:defRPr/>
            </a:pPr>
            <a:r>
              <a:rPr lang="en-GB" sz="1200" dirty="0">
                <a:latin typeface="Roboto Light" panose="02000000000000000000" pitchFamily="2" charset="0"/>
              </a:rPr>
              <a:t>UCAS </a:t>
            </a:r>
            <a:r>
              <a:rPr lang="en-GB" sz="1200" b="1" dirty="0">
                <a:solidFill>
                  <a:srgbClr val="7030A0"/>
                </a:solidFill>
                <a:latin typeface="Roboto Light" panose="02000000000000000000" pitchFamily="2" charset="0"/>
              </a:rPr>
              <a:t>doesn’t </a:t>
            </a:r>
            <a:r>
              <a:rPr lang="en-GB" sz="1200" dirty="0">
                <a:latin typeface="Roboto Light" panose="02000000000000000000" pitchFamily="2" charset="0"/>
              </a:rPr>
              <a:t>make decisions or offers, set entry requirements, advise on finance, immigration or visas although it has lots of information online to help. </a:t>
            </a:r>
          </a:p>
          <a:p>
            <a:endParaRPr lang="en-GB" dirty="0"/>
          </a:p>
        </p:txBody>
      </p:sp>
      <p:sp>
        <p:nvSpPr>
          <p:cNvPr id="4" name="Slide Number Placeholder 3"/>
          <p:cNvSpPr>
            <a:spLocks noGrp="1"/>
          </p:cNvSpPr>
          <p:nvPr>
            <p:ph type="sldNum" sz="quarter" idx="5"/>
          </p:nvPr>
        </p:nvSpPr>
        <p:spPr/>
        <p:txBody>
          <a:bodyPr/>
          <a:lstStyle/>
          <a:p>
            <a:fld id="{69C51658-60C5-491E-AC61-1F8F6577900C}" type="slidenum">
              <a:rPr lang="en-GB" smtClean="0"/>
              <a:t>2</a:t>
            </a:fld>
            <a:endParaRPr lang="en-GB"/>
          </a:p>
        </p:txBody>
      </p:sp>
    </p:spTree>
    <p:extLst>
      <p:ext uri="{BB962C8B-B14F-4D97-AF65-F5344CB8AC3E}">
        <p14:creationId xmlns:p14="http://schemas.microsoft.com/office/powerpoint/2010/main" val="3928632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Build your shortlist – wherever you see the heart, press it and it will save to your favourites.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Save courses, universities, colleges, subjects, apprenticeships and more!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Use to shortlist your top 5 choices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Manage, keep those favourite information pages to hand. </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12</a:t>
            </a:fld>
            <a:endParaRPr lang="en-GB"/>
          </a:p>
        </p:txBody>
      </p:sp>
    </p:spTree>
    <p:extLst>
      <p:ext uri="{BB962C8B-B14F-4D97-AF65-F5344CB8AC3E}">
        <p14:creationId xmlns:p14="http://schemas.microsoft.com/office/powerpoint/2010/main" val="2993263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00E8C-9E35-3129-1546-79ED4412A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B0BEE-22E6-5145-D880-44B7833A7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0F889D-E4B9-4189-9202-56F75245EAD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13B4EEE-D650-C49B-CFDB-7BEF9DCF112E}"/>
              </a:ext>
            </a:extLst>
          </p:cNvPr>
          <p:cNvSpPr>
            <a:spLocks noGrp="1"/>
          </p:cNvSpPr>
          <p:nvPr>
            <p:ph type="sldNum" sz="quarter" idx="5"/>
          </p:nvPr>
        </p:nvSpPr>
        <p:spPr/>
        <p:txBody>
          <a:bodyPr/>
          <a:lstStyle/>
          <a:p>
            <a:fld id="{69C51658-60C5-491E-AC61-1F8F6577900C}" type="slidenum">
              <a:rPr lang="en-GB" smtClean="0"/>
              <a:t>13</a:t>
            </a:fld>
            <a:endParaRPr lang="en-GB"/>
          </a:p>
        </p:txBody>
      </p:sp>
    </p:spTree>
    <p:extLst>
      <p:ext uri="{BB962C8B-B14F-4D97-AF65-F5344CB8AC3E}">
        <p14:creationId xmlns:p14="http://schemas.microsoft.com/office/powerpoint/2010/main" val="3019843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10790-2749-6757-B24F-181FD922E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40503-6351-4ED3-05C8-6FAF11E34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497DA-AED1-95E2-6D8F-CDABAD276A5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1454F95-62BC-B654-BB87-5D308838968D}"/>
              </a:ext>
            </a:extLst>
          </p:cNvPr>
          <p:cNvSpPr>
            <a:spLocks noGrp="1"/>
          </p:cNvSpPr>
          <p:nvPr>
            <p:ph type="sldNum" sz="quarter" idx="5"/>
          </p:nvPr>
        </p:nvSpPr>
        <p:spPr/>
        <p:txBody>
          <a:bodyPr/>
          <a:lstStyle/>
          <a:p>
            <a:fld id="{69C51658-60C5-491E-AC61-1F8F6577900C}" type="slidenum">
              <a:rPr lang="en-GB" smtClean="0"/>
              <a:t>14</a:t>
            </a:fld>
            <a:endParaRPr lang="en-GB"/>
          </a:p>
        </p:txBody>
      </p:sp>
    </p:spTree>
    <p:extLst>
      <p:ext uri="{BB962C8B-B14F-4D97-AF65-F5344CB8AC3E}">
        <p14:creationId xmlns:p14="http://schemas.microsoft.com/office/powerpoint/2010/main" val="375269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2B452-74BE-986A-5855-DDFD04D89B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2F90D-21BE-3CFE-6BB1-05D85E90ED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337A37-3CE7-FCE5-E996-3B0E4B5344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000000"/>
                </a:solidFill>
                <a:effectLst/>
                <a:latin typeface="Roboto" panose="02000000000000000000" pitchFamily="2" charset="0"/>
              </a:rPr>
              <a:t>These interactive, virtual university course tasters feature real-life lectures, seminars, and academics. </a:t>
            </a:r>
            <a:r>
              <a:rPr lang="en-GB" sz="1200">
                <a:solidFill>
                  <a:schemeClr val="bg1"/>
                </a:solidFill>
                <a:latin typeface="Roboto Light" panose="02000000000000000000" pitchFamily="2" charset="0"/>
                <a:ea typeface="Roboto Light" panose="02000000000000000000" pitchFamily="2" charset="0"/>
                <a:cs typeface="Roboto Light" panose="02000000000000000000" pitchFamily="2" charset="0"/>
              </a:rPr>
              <a:t>Will help you decide if a subject is right for you or not. </a:t>
            </a:r>
            <a:endParaRPr lang="en-GB" sz="1200" b="0" i="0">
              <a:solidFill>
                <a:srgbClr val="000000"/>
              </a:solidFill>
              <a:effectLst/>
              <a:latin typeface="Roboto" panose="02000000000000000000"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solidFill>
                  <a:srgbClr val="132433"/>
                </a:solidFill>
                <a:latin typeface="Roboto" panose="02000000000000000000" pitchFamily="2" charset="0"/>
                <a:ea typeface="Roboto" panose="02000000000000000000" pitchFamily="2" charset="0"/>
                <a:cs typeface="Roboto" panose="02000000000000000000" pitchFamily="2" charset="0"/>
              </a:rPr>
              <a:t>Content that you can watch in sections. </a:t>
            </a: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bg1"/>
                </a:solidFill>
                <a:latin typeface="Roboto Light" panose="02000000000000000000" pitchFamily="2" charset="0"/>
                <a:ea typeface="Roboto Light" panose="02000000000000000000" pitchFamily="2" charset="0"/>
                <a:cs typeface="Roboto Light" panose="02000000000000000000" pitchFamily="2" charset="0"/>
              </a:rPr>
              <a:t>You can filter and search by subject or university. </a:t>
            </a:r>
            <a:endParaRPr lang="en-GB" b="0" i="0">
              <a:solidFill>
                <a:srgbClr val="000000"/>
              </a:solidFill>
              <a:effectLst/>
              <a:latin typeface="Roboto" panose="02000000000000000000" pitchFamily="2" charset="0"/>
            </a:endParaRPr>
          </a:p>
          <a:p>
            <a:pPr marL="171450" indent="-171450">
              <a:buFont typeface="Arial" panose="020B0604020202020204" pitchFamily="34" charset="0"/>
              <a:buChar char="•"/>
            </a:pPr>
            <a:r>
              <a:rPr lang="en-GB" b="0" i="0">
                <a:solidFill>
                  <a:srgbClr val="000000"/>
                </a:solidFill>
                <a:effectLst/>
                <a:latin typeface="Roboto" panose="02000000000000000000" pitchFamily="2" charset="0"/>
              </a:rPr>
              <a:t>Delivered by the lecturers themselves you will gain insight into what it’s like to study the course and give your personal statement a boost. </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On-demand interactive video </a:t>
            </a:r>
            <a:r>
              <a:rPr kumimoji="0" lang="en-GB" sz="1200" b="0" i="0" u="none" strike="noStrike" kern="1200" cap="none" spc="0" normalizeH="0" baseline="0" noProof="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experiences</a:t>
            </a: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Have a go at </a:t>
            </a:r>
            <a:r>
              <a:rPr kumimoji="0" lang="en-GB" sz="1200" b="0" i="0" u="none" strike="noStrike" kern="1200" cap="none" spc="0" normalizeH="0" baseline="0" noProof="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interactive quizzes and activities</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Get</a:t>
            </a:r>
            <a:r>
              <a:rPr kumimoji="0" lang="en-GB" sz="1200" b="0" i="0" u="none" strike="noStrike" kern="1200" cap="none" spc="0" normalizeH="0" baseline="0" noProof="0">
                <a:ln>
                  <a:noFill/>
                </a:ln>
                <a:solidFill>
                  <a:srgbClr val="57BF93"/>
                </a:solidFill>
                <a:effectLst/>
                <a:uLnTx/>
                <a:uFillTx/>
                <a:latin typeface="Roboto Light" panose="02000000000000000000" pitchFamily="2" charset="0"/>
                <a:ea typeface="Roboto Light" panose="02000000000000000000" pitchFamily="2" charset="0"/>
                <a:cs typeface="Roboto Light" panose="02000000000000000000" pitchFamily="2" charset="0"/>
              </a:rPr>
              <a:t> </a:t>
            </a:r>
            <a:r>
              <a:rPr kumimoji="0" lang="en-GB" sz="1200" b="0" i="0" u="none" strike="noStrike" kern="1200" cap="none" spc="0" normalizeH="0" baseline="0" noProof="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feedback</a:t>
            </a: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on how you’ve done. </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Try</a:t>
            </a: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university degrees before you apply. </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Certificate</a:t>
            </a: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of completion </a:t>
            </a:r>
          </a:p>
          <a:p>
            <a:endParaRPr lang="en-GB"/>
          </a:p>
        </p:txBody>
      </p:sp>
      <p:sp>
        <p:nvSpPr>
          <p:cNvPr id="4" name="Slide Number Placeholder 3">
            <a:extLst>
              <a:ext uri="{FF2B5EF4-FFF2-40B4-BE49-F238E27FC236}">
                <a16:creationId xmlns:a16="http://schemas.microsoft.com/office/drawing/2014/main" id="{8249481A-4AB5-419C-9BA4-5B5B930ED574}"/>
              </a:ext>
            </a:extLst>
          </p:cNvPr>
          <p:cNvSpPr>
            <a:spLocks noGrp="1"/>
          </p:cNvSpPr>
          <p:nvPr>
            <p:ph type="sldNum" sz="quarter" idx="5"/>
          </p:nvPr>
        </p:nvSpPr>
        <p:spPr/>
        <p:txBody>
          <a:bodyPr/>
          <a:lstStyle/>
          <a:p>
            <a:fld id="{69C51658-60C5-491E-AC61-1F8F6577900C}" type="slidenum">
              <a:rPr lang="en-GB" smtClean="0"/>
              <a:t>15</a:t>
            </a:fld>
            <a:endParaRPr lang="en-GB"/>
          </a:p>
        </p:txBody>
      </p:sp>
    </p:spTree>
    <p:extLst>
      <p:ext uri="{BB962C8B-B14F-4D97-AF65-F5344CB8AC3E}">
        <p14:creationId xmlns:p14="http://schemas.microsoft.com/office/powerpoint/2010/main" val="1719447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50947-8971-95CD-78A8-D7BA615545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81943-8971-5D40-8689-1A2305F69D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DE5A1-2294-AC85-F885-511278B9167B}"/>
              </a:ext>
            </a:extLst>
          </p:cNvPr>
          <p:cNvSpPr>
            <a:spLocks noGrp="1"/>
          </p:cNvSpPr>
          <p:nvPr>
            <p:ph type="body" idx="1"/>
          </p:nvPr>
        </p:nvSpPr>
        <p:spPr/>
        <p:txBody>
          <a:bodyPr/>
          <a:lstStyle/>
          <a:p>
            <a:pPr marL="171450" indent="-171450">
              <a:buFont typeface="Arial" panose="020B0604020202020204" pitchFamily="34" charset="0"/>
              <a:buChar char="•"/>
            </a:pPr>
            <a:r>
              <a:rPr lang="en-GB" b="0" i="0" dirty="0">
                <a:solidFill>
                  <a:srgbClr val="333333"/>
                </a:solidFill>
                <a:effectLst/>
                <a:latin typeface="Roboto" panose="02000000000000000000" pitchFamily="2" charset="0"/>
              </a:rPr>
              <a:t>Gain experience and earn certificates to reference on your CV or personal statement.</a:t>
            </a:r>
            <a:endParaRPr lang="en-GB" b="0" i="0" dirty="0">
              <a:solidFill>
                <a:srgbClr val="FFFFFF"/>
              </a:solidFill>
              <a:effectLst/>
              <a:latin typeface="Roboto" panose="02000000000000000000" pitchFamily="2" charset="0"/>
            </a:endParaRPr>
          </a:p>
          <a:p>
            <a:pPr marL="171450" indent="-171450">
              <a:buFont typeface="Arial" panose="020B0604020202020204" pitchFamily="34" charset="0"/>
              <a:buChar char="•"/>
            </a:pPr>
            <a:r>
              <a:rPr lang="en-GB" b="0" i="0" dirty="0">
                <a:solidFill>
                  <a:srgbClr val="000000"/>
                </a:solidFill>
                <a:effectLst/>
                <a:latin typeface="Roboto" panose="02000000000000000000" pitchFamily="2" charset="0"/>
              </a:rPr>
              <a:t>Get stuck in with immersive and informative virtual work experiences with leading employers such as the NHS, Barclays, and Airbus. These incorporate real workplace activities – from observing a live surgery to designing a lunar landing module – and the chance to speak with, and hear from, industry professionals.</a:t>
            </a:r>
          </a:p>
          <a:p>
            <a:pPr marL="171450" indent="-171450">
              <a:buFont typeface="Arial" panose="020B0604020202020204" pitchFamily="34" charset="0"/>
              <a:buChar char="•"/>
            </a:pPr>
            <a:r>
              <a:rPr lang="en-GB" b="0" i="0" dirty="0" err="1">
                <a:solidFill>
                  <a:srgbClr val="333333"/>
                </a:solidFill>
                <a:effectLst/>
                <a:latin typeface="Roboto" panose="02000000000000000000" pitchFamily="2" charset="0"/>
              </a:rPr>
              <a:t>Springpod’s</a:t>
            </a:r>
            <a:r>
              <a:rPr lang="en-GB" b="0" i="0" dirty="0">
                <a:solidFill>
                  <a:srgbClr val="333333"/>
                </a:solidFill>
                <a:effectLst/>
                <a:latin typeface="Roboto" panose="02000000000000000000" pitchFamily="2" charset="0"/>
              </a:rPr>
              <a:t> in-depth and interactive Virtual Work Experience programmes help you understand industries and organisations as if you were already working there. Thanks to programmes led by industry experts from the world's leading employers, Virtual Work Experiences give you a taste of what a career would look like, as well as giving you invaluable experience to include in your personal statements and apprenticeship applications.</a:t>
            </a:r>
          </a:p>
          <a:p>
            <a:pPr marL="171450" indent="-171450">
              <a:buFont typeface="Arial" panose="020B0604020202020204" pitchFamily="34" charset="0"/>
              <a:buChar char="•"/>
            </a:pPr>
            <a:r>
              <a:rPr lang="en-GB" b="0" i="0" dirty="0">
                <a:solidFill>
                  <a:srgbClr val="333333"/>
                </a:solidFill>
                <a:effectLst/>
                <a:latin typeface="Roboto" panose="02000000000000000000" pitchFamily="2" charset="0"/>
              </a:rPr>
              <a:t>Virtual Work Experiences vary in length, from 6-10 hours, and you can pause and come back to the program at any time. </a:t>
            </a:r>
          </a:p>
          <a:p>
            <a:pPr marL="171450" indent="-171450">
              <a:buFont typeface="Arial" panose="020B0604020202020204" pitchFamily="34" charset="0"/>
              <a:buChar char="•"/>
            </a:pPr>
            <a:r>
              <a:rPr lang="en-GB" b="0" i="0" dirty="0">
                <a:solidFill>
                  <a:srgbClr val="333333"/>
                </a:solidFill>
                <a:effectLst/>
                <a:latin typeface="Roboto" panose="02000000000000000000" pitchFamily="2" charset="0"/>
              </a:rPr>
              <a:t>You receive a completion certificate at the end of the program.</a:t>
            </a:r>
            <a:endParaRPr lang="en-GB" b="0" i="0" dirty="0">
              <a:solidFill>
                <a:srgbClr val="000000"/>
              </a:solidFill>
              <a:effectLst/>
              <a:latin typeface="Roboto" panose="02000000000000000000" pitchFamily="2" charset="0"/>
            </a:endParaRPr>
          </a:p>
          <a:p>
            <a:pPr marL="171450" indent="-171450">
              <a:buFont typeface="Arial" panose="020B0604020202020204" pitchFamily="34" charset="0"/>
              <a:buChar char="•"/>
            </a:pPr>
            <a:r>
              <a:rPr lang="en-GB" b="0" i="0" dirty="0">
                <a:solidFill>
                  <a:srgbClr val="333333"/>
                </a:solidFill>
                <a:effectLst/>
                <a:latin typeface="Roboto" panose="02000000000000000000" pitchFamily="2" charset="0"/>
              </a:rPr>
              <a:t>Once you set up a UCAS account, you can browse Virtual Work Experiences via UCAS search, industry guides, and across UCAS.com. </a:t>
            </a:r>
          </a:p>
          <a:p>
            <a:pPr marL="171450" indent="-171450">
              <a:buFont typeface="Arial" panose="020B0604020202020204" pitchFamily="34" charset="0"/>
              <a:buChar char="•"/>
            </a:pPr>
            <a:r>
              <a:rPr lang="en-GB" b="0" i="0" dirty="0">
                <a:solidFill>
                  <a:srgbClr val="333333"/>
                </a:solidFill>
                <a:effectLst/>
                <a:latin typeface="Roboto" panose="02000000000000000000" pitchFamily="2" charset="0"/>
              </a:rPr>
              <a:t>On finding the perfect Virtual Work Experience, click ‘Take Virtual Work Experience' and follow the steps to create and link a </a:t>
            </a:r>
            <a:r>
              <a:rPr lang="en-GB" b="0" i="0" dirty="0" err="1">
                <a:solidFill>
                  <a:srgbClr val="333333"/>
                </a:solidFill>
                <a:effectLst/>
                <a:latin typeface="Roboto" panose="02000000000000000000" pitchFamily="2" charset="0"/>
              </a:rPr>
              <a:t>Springpod</a:t>
            </a:r>
            <a:r>
              <a:rPr lang="en-GB" b="0" i="0" dirty="0">
                <a:solidFill>
                  <a:srgbClr val="333333"/>
                </a:solidFill>
                <a:effectLst/>
                <a:latin typeface="Roboto" panose="02000000000000000000" pitchFamily="2" charset="0"/>
              </a:rPr>
              <a:t> profile.</a:t>
            </a:r>
            <a:endParaRPr lang="en-GB" b="0" dirty="0"/>
          </a:p>
          <a:p>
            <a:endParaRPr lang="en-GB" dirty="0"/>
          </a:p>
        </p:txBody>
      </p:sp>
      <p:sp>
        <p:nvSpPr>
          <p:cNvPr id="4" name="Slide Number Placeholder 3">
            <a:extLst>
              <a:ext uri="{FF2B5EF4-FFF2-40B4-BE49-F238E27FC236}">
                <a16:creationId xmlns:a16="http://schemas.microsoft.com/office/drawing/2014/main" id="{EFC813B2-E03B-75D9-2DE1-31F8F6785BB7}"/>
              </a:ext>
            </a:extLst>
          </p:cNvPr>
          <p:cNvSpPr>
            <a:spLocks noGrp="1"/>
          </p:cNvSpPr>
          <p:nvPr>
            <p:ph type="sldNum" sz="quarter" idx="5"/>
          </p:nvPr>
        </p:nvSpPr>
        <p:spPr/>
        <p:txBody>
          <a:bodyPr/>
          <a:lstStyle/>
          <a:p>
            <a:fld id="{69C51658-60C5-491E-AC61-1F8F6577900C}" type="slidenum">
              <a:rPr lang="en-GB" smtClean="0"/>
              <a:t>16</a:t>
            </a:fld>
            <a:endParaRPr lang="en-GB"/>
          </a:p>
        </p:txBody>
      </p:sp>
    </p:spTree>
    <p:extLst>
      <p:ext uri="{BB962C8B-B14F-4D97-AF65-F5344CB8AC3E}">
        <p14:creationId xmlns:p14="http://schemas.microsoft.com/office/powerpoint/2010/main" val="3711853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C4089-3D5B-530E-2225-4B67FB0E0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9E389-1410-715A-7565-C1DD5EB15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993A91-33A6-E2CC-6AED-BEF1BF14CC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000000"/>
                </a:solidFill>
                <a:effectLst/>
                <a:latin typeface="Roboto" panose="02000000000000000000" pitchFamily="2" charset="0"/>
              </a:rPr>
              <a:t>Chat with UK and international students who are already studying the courses you've applied for at universities and colleges across the UK, on </a:t>
            </a:r>
            <a:r>
              <a:rPr lang="en-GB" b="0" i="0" dirty="0" err="1">
                <a:solidFill>
                  <a:srgbClr val="000000"/>
                </a:solidFill>
                <a:effectLst/>
                <a:latin typeface="Roboto" panose="02000000000000000000" pitchFamily="2" charset="0"/>
              </a:rPr>
              <a:t>Unibuddy</a:t>
            </a:r>
            <a:endParaRPr lang="en-GB" b="0" i="0" dirty="0">
              <a:solidFill>
                <a:srgbClr val="000000"/>
              </a:solidFill>
              <a:effectLst/>
              <a:latin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Almost 900 active ambassadors, with unlimited chats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Connect, ask questions and learn about student experiences.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Peer-to-peer chat facility hosted on ucas.com powered by </a:t>
            </a:r>
            <a:r>
              <a:rPr kumimoji="0" lang="en-GB" sz="1200" b="0" i="0" u="none" strike="noStrike" kern="1200" cap="none" spc="0" normalizeH="0" baseline="0" noProof="0" dirty="0" err="1">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Unibuddy</a:t>
            </a:r>
            <a:r>
              <a:rPr kumimoji="0" lang="en-GB"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 </a:t>
            </a:r>
          </a:p>
          <a:p>
            <a:endParaRPr lang="en-GB" dirty="0"/>
          </a:p>
        </p:txBody>
      </p:sp>
      <p:sp>
        <p:nvSpPr>
          <p:cNvPr id="4" name="Slide Number Placeholder 3">
            <a:extLst>
              <a:ext uri="{FF2B5EF4-FFF2-40B4-BE49-F238E27FC236}">
                <a16:creationId xmlns:a16="http://schemas.microsoft.com/office/drawing/2014/main" id="{F1A58518-021A-267F-5824-37B099CEE988}"/>
              </a:ext>
            </a:extLst>
          </p:cNvPr>
          <p:cNvSpPr>
            <a:spLocks noGrp="1"/>
          </p:cNvSpPr>
          <p:nvPr>
            <p:ph type="sldNum" sz="quarter" idx="5"/>
          </p:nvPr>
        </p:nvSpPr>
        <p:spPr/>
        <p:txBody>
          <a:bodyPr/>
          <a:lstStyle/>
          <a:p>
            <a:fld id="{69C51658-60C5-491E-AC61-1F8F6577900C}" type="slidenum">
              <a:rPr lang="en-GB" smtClean="0"/>
              <a:t>17</a:t>
            </a:fld>
            <a:endParaRPr lang="en-GB"/>
          </a:p>
        </p:txBody>
      </p:sp>
    </p:spTree>
    <p:extLst>
      <p:ext uri="{BB962C8B-B14F-4D97-AF65-F5344CB8AC3E}">
        <p14:creationId xmlns:p14="http://schemas.microsoft.com/office/powerpoint/2010/main" val="1963057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1F3-9816-FBCD-BE32-E7CF99822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B8AE2-30A4-345A-2CF9-CE1C2DE11E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A448B-147C-B478-1322-922A3691C6A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7BDA51-90DC-240C-A91A-FD4DFC539C1E}"/>
              </a:ext>
            </a:extLst>
          </p:cNvPr>
          <p:cNvSpPr>
            <a:spLocks noGrp="1"/>
          </p:cNvSpPr>
          <p:nvPr>
            <p:ph type="sldNum" sz="quarter" idx="5"/>
          </p:nvPr>
        </p:nvSpPr>
        <p:spPr/>
        <p:txBody>
          <a:bodyPr/>
          <a:lstStyle/>
          <a:p>
            <a:fld id="{69C51658-60C5-491E-AC61-1F8F6577900C}" type="slidenum">
              <a:rPr lang="en-GB" smtClean="0"/>
              <a:t>19</a:t>
            </a:fld>
            <a:endParaRPr lang="en-GB"/>
          </a:p>
        </p:txBody>
      </p:sp>
    </p:spTree>
    <p:extLst>
      <p:ext uri="{BB962C8B-B14F-4D97-AF65-F5344CB8AC3E}">
        <p14:creationId xmlns:p14="http://schemas.microsoft.com/office/powerpoint/2010/main" val="3648245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a:ln>
                  <a:noFill/>
                </a:ln>
                <a:solidFill>
                  <a:schemeClr val="tx1"/>
                </a:solidFill>
                <a:effectLst/>
                <a:latin typeface="Roboto "/>
              </a:rPr>
              <a:t>Style &amp; Focus</a:t>
            </a:r>
            <a:r>
              <a:rPr kumimoji="0" lang="en-US" altLang="en-US" sz="1200" b="0" i="0" u="none" strike="noStrike" cap="none" normalizeH="0" baseline="0">
                <a:ln>
                  <a:noFill/>
                </a:ln>
                <a:solidFill>
                  <a:schemeClr val="tx1"/>
                </a:solidFill>
                <a:effectLst/>
                <a:latin typeface="Roboto "/>
              </a:rPr>
              <a:t> – Traditional universities that might </a:t>
            </a:r>
            <a:r>
              <a:rPr kumimoji="0" lang="en-US" altLang="en-US" sz="1200" b="0" i="0" u="none" strike="noStrike" cap="none" normalizeH="0" baseline="0" err="1">
                <a:ln>
                  <a:noFill/>
                </a:ln>
                <a:solidFill>
                  <a:schemeClr val="tx1"/>
                </a:solidFill>
                <a:effectLst/>
                <a:latin typeface="Roboto "/>
              </a:rPr>
              <a:t>emphasise</a:t>
            </a:r>
            <a:r>
              <a:rPr kumimoji="0" lang="en-US" altLang="en-US" sz="1200" b="0" i="0" u="none" strike="noStrike" cap="none" normalizeH="0" baseline="0">
                <a:ln>
                  <a:noFill/>
                </a:ln>
                <a:solidFill>
                  <a:schemeClr val="tx1"/>
                </a:solidFill>
                <a:effectLst/>
                <a:latin typeface="Roboto "/>
              </a:rPr>
              <a:t> research, or modern ones that have a wider range of new and vocational courses.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a:ln>
                  <a:noFill/>
                </a:ln>
                <a:solidFill>
                  <a:schemeClr val="tx1"/>
                </a:solidFill>
                <a:effectLst/>
                <a:latin typeface="Roboto "/>
              </a:rPr>
              <a:t>Location &amp; Size</a:t>
            </a:r>
            <a:r>
              <a:rPr kumimoji="0" lang="en-US" altLang="en-US" sz="1200" b="0" i="0" u="none" strike="noStrike" cap="none" normalizeH="0" baseline="0">
                <a:ln>
                  <a:noFill/>
                </a:ln>
                <a:solidFill>
                  <a:schemeClr val="tx1"/>
                </a:solidFill>
                <a:effectLst/>
                <a:latin typeface="Roboto "/>
              </a:rPr>
              <a:t> – Choose from bustling cities, quiet towns, or coastal areas; student populations range from a few thousand to over 20,000.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a:ln>
                  <a:noFill/>
                </a:ln>
                <a:solidFill>
                  <a:schemeClr val="tx1"/>
                </a:solidFill>
                <a:effectLst/>
                <a:latin typeface="Roboto "/>
              </a:rPr>
              <a:t>Culture &amp; Facilities</a:t>
            </a:r>
            <a:r>
              <a:rPr kumimoji="0" lang="en-US" altLang="en-US" sz="1200" b="0" i="0" u="none" strike="noStrike" cap="none" normalizeH="0" baseline="0">
                <a:ln>
                  <a:noFill/>
                </a:ln>
                <a:solidFill>
                  <a:schemeClr val="tx1"/>
                </a:solidFill>
                <a:effectLst/>
                <a:latin typeface="Roboto "/>
              </a:rPr>
              <a:t> – Diversity, campus resources, and student life shape your experience. Check out UCAS university and college profiles to learn more.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200" b="1" i="0" u="none" strike="noStrike" cap="none" normalizeH="0" baseline="0">
                <a:ln>
                  <a:noFill/>
                </a:ln>
                <a:solidFill>
                  <a:schemeClr val="tx1"/>
                </a:solidFill>
                <a:effectLst/>
                <a:latin typeface="Roboto "/>
              </a:rPr>
              <a:t>Graduate Outcomes</a:t>
            </a:r>
            <a:r>
              <a:rPr kumimoji="0" lang="en-US" altLang="en-US" sz="1200" b="0" i="0" u="none" strike="noStrike" cap="none" normalizeH="0" baseline="0">
                <a:ln>
                  <a:noFill/>
                </a:ln>
                <a:solidFill>
                  <a:schemeClr val="tx1"/>
                </a:solidFill>
                <a:effectLst/>
                <a:latin typeface="Roboto "/>
              </a:rPr>
              <a:t> – Check job prospects and further study options. </a:t>
            </a:r>
            <a:r>
              <a:rPr lang="en-GB"/>
              <a:t>What careers have recent graduates gone on to? </a:t>
            </a:r>
            <a:endParaRPr kumimoji="0" lang="en-US" altLang="en-US" sz="1200" b="0" i="0" u="none" strike="noStrike" cap="none" normalizeH="0" baseline="0">
              <a:ln>
                <a:noFill/>
              </a:ln>
              <a:solidFill>
                <a:schemeClr val="tx1"/>
              </a:solidFill>
              <a:effectLst/>
              <a:latin typeface="Roboto "/>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a:ln>
                  <a:noFill/>
                </a:ln>
                <a:solidFill>
                  <a:schemeClr val="tx1"/>
                </a:solidFill>
                <a:effectLst/>
                <a:latin typeface="Roboto "/>
              </a:rPr>
              <a:t>Costs</a:t>
            </a:r>
            <a:r>
              <a:rPr kumimoji="0" lang="en-US" altLang="en-US" sz="1200" b="0" i="0" u="none" strike="noStrike" cap="none" normalizeH="0" baseline="0">
                <a:ln>
                  <a:noFill/>
                </a:ln>
                <a:solidFill>
                  <a:schemeClr val="tx1"/>
                </a:solidFill>
                <a:effectLst/>
                <a:latin typeface="Roboto "/>
              </a:rPr>
              <a:t> – Compare tuition fees, scholarships, and living expenses like accommodation and transport. </a:t>
            </a:r>
            <a:r>
              <a:rPr lang="en-GB"/>
              <a:t>Are there any scholarships or bursaries available? </a:t>
            </a:r>
            <a:endParaRPr kumimoji="0" lang="en-US" altLang="en-US" sz="1200" b="0" i="0" u="none" strike="noStrike" cap="none" normalizeH="0" baseline="0">
              <a:ln>
                <a:noFill/>
              </a:ln>
              <a:solidFill>
                <a:schemeClr val="tx1"/>
              </a:solidFill>
              <a:effectLst/>
              <a:latin typeface="Roboto "/>
            </a:endParaRP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20</a:t>
            </a:fld>
            <a:endParaRPr lang="en-GB"/>
          </a:p>
        </p:txBody>
      </p:sp>
    </p:spTree>
    <p:extLst>
      <p:ext uri="{BB962C8B-B14F-4D97-AF65-F5344CB8AC3E}">
        <p14:creationId xmlns:p14="http://schemas.microsoft.com/office/powerpoint/2010/main" val="2152351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7848C-3B6B-A58A-59D3-FF6AC4A872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FEFB7-5E32-0B8F-A67D-85D8E8FAF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2A9F1-AAF5-55A3-36D6-768D6BFC082F}"/>
              </a:ext>
            </a:extLst>
          </p:cNvPr>
          <p:cNvSpPr>
            <a:spLocks noGrp="1"/>
          </p:cNvSpPr>
          <p:nvPr>
            <p:ph type="body" idx="1"/>
          </p:nvPr>
        </p:nvSpPr>
        <p:spPr/>
        <p:txBody>
          <a:bodyPr/>
          <a:lstStyle/>
          <a:p>
            <a:pPr marL="171450" indent="-171450">
              <a:buFont typeface="Arial" panose="020B0604020202020204" pitchFamily="34" charset="0"/>
              <a:buChar char="•"/>
            </a:pPr>
            <a:r>
              <a:rPr lang="en-GB" dirty="0"/>
              <a:t>How many teaching hours vs. self-directed study does the course have?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How many lectures are there, and how much group work will be done in seminars?</a:t>
            </a:r>
            <a:endParaRPr lang="en-GB" dirty="0"/>
          </a:p>
          <a:p>
            <a:pPr marL="171450" indent="-171450">
              <a:buFont typeface="Arial" panose="020B0604020202020204" pitchFamily="34" charset="0"/>
              <a:buChar char="•"/>
            </a:pPr>
            <a:r>
              <a:rPr lang="en-GB" dirty="0"/>
              <a:t>How is the course assessed (e.g. coursework, exams, </a:t>
            </a:r>
            <a:r>
              <a:rPr lang="en-GB" dirty="0" err="1"/>
              <a:t>practicals</a:t>
            </a:r>
            <a:r>
              <a:rPr lang="en-GB" dirty="0"/>
              <a:t>, presentations, group work)? 3</a:t>
            </a:r>
          </a:p>
          <a:p>
            <a:pPr marL="171450" indent="-171450">
              <a:buFont typeface="Arial" panose="020B0604020202020204" pitchFamily="34" charset="0"/>
              <a:buChar char="•"/>
            </a:pPr>
            <a:r>
              <a:rPr lang="en-GB" dirty="0"/>
              <a:t>How many students will be on the course? </a:t>
            </a:r>
          </a:p>
          <a:p>
            <a:pPr marL="171450" indent="-171450">
              <a:buFont typeface="Arial" panose="020B0604020202020204" pitchFamily="34" charset="0"/>
              <a:buChar char="•"/>
            </a:pPr>
            <a:r>
              <a:rPr lang="en-GB" dirty="0"/>
              <a:t>What grades do you need to get on the course? </a:t>
            </a:r>
          </a:p>
          <a:p>
            <a:pPr marL="171450" indent="-171450">
              <a:buFont typeface="Arial" panose="020B0604020202020204" pitchFamily="34" charset="0"/>
              <a:buChar char="•"/>
            </a:pPr>
            <a:r>
              <a:rPr lang="en-GB" dirty="0"/>
              <a:t>What qualities or experience do they look for in an applicant? </a:t>
            </a:r>
          </a:p>
          <a:p>
            <a:pPr marL="171450" indent="-171450">
              <a:buFont typeface="Arial" panose="020B0604020202020204" pitchFamily="34" charset="0"/>
              <a:buChar char="•"/>
            </a:pPr>
            <a:r>
              <a:rPr lang="en-GB" dirty="0"/>
              <a:t>Will you need to attend an interview or audition?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modules are compulsory and optional – are there any work placements or years abroad? </a:t>
            </a:r>
            <a:r>
              <a:rPr kumimoji="0" lang="en-US"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Look carefully at the core course content, and the range of optional studies/modules available. </a:t>
            </a:r>
            <a:endParaRPr lang="en-GB" dirty="0"/>
          </a:p>
          <a:p>
            <a:pPr marL="171450" indent="-171450">
              <a:buFont typeface="Arial" panose="020B0604020202020204" pitchFamily="34" charset="0"/>
              <a:buChar char="•"/>
            </a:pPr>
            <a:r>
              <a:rPr lang="en-GB" dirty="0"/>
              <a:t>What links does the course/department have with employers?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Which modules are the most interesting and relevant to your career aspirations?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Does the course or university/college research, any internship, placement, or study abroad opportunities?</a:t>
            </a:r>
          </a:p>
          <a:p>
            <a:endParaRPr lang="en-GB" dirty="0"/>
          </a:p>
          <a:p>
            <a:r>
              <a:rPr lang="en-GB" dirty="0"/>
              <a:t>The UCAS course search is a great place to start your research, and you can access the historical entry grades tool. </a:t>
            </a:r>
          </a:p>
          <a:p>
            <a:r>
              <a:rPr lang="en-GB" dirty="0"/>
              <a:t>Find out more online at https:// www.ucas.com/applying/you-apply/what-and-where-study/entry-requirements. </a:t>
            </a:r>
          </a:p>
          <a:p>
            <a:endParaRPr lang="en-GB" dirty="0"/>
          </a:p>
        </p:txBody>
      </p:sp>
      <p:sp>
        <p:nvSpPr>
          <p:cNvPr id="4" name="Slide Number Placeholder 3">
            <a:extLst>
              <a:ext uri="{FF2B5EF4-FFF2-40B4-BE49-F238E27FC236}">
                <a16:creationId xmlns:a16="http://schemas.microsoft.com/office/drawing/2014/main" id="{9E3E86AD-C58C-D75C-02F8-077978F8E0AE}"/>
              </a:ext>
            </a:extLst>
          </p:cNvPr>
          <p:cNvSpPr>
            <a:spLocks noGrp="1"/>
          </p:cNvSpPr>
          <p:nvPr>
            <p:ph type="sldNum" sz="quarter" idx="5"/>
          </p:nvPr>
        </p:nvSpPr>
        <p:spPr/>
        <p:txBody>
          <a:bodyPr/>
          <a:lstStyle/>
          <a:p>
            <a:fld id="{69C51658-60C5-491E-AC61-1F8F6577900C}" type="slidenum">
              <a:rPr lang="en-GB" smtClean="0"/>
              <a:t>21</a:t>
            </a:fld>
            <a:endParaRPr lang="en-GB"/>
          </a:p>
        </p:txBody>
      </p:sp>
    </p:spTree>
    <p:extLst>
      <p:ext uri="{BB962C8B-B14F-4D97-AF65-F5344CB8AC3E}">
        <p14:creationId xmlns:p14="http://schemas.microsoft.com/office/powerpoint/2010/main" val="495440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Font typeface="Arial" panose="020B0604020202020204" pitchFamily="34" charset="0"/>
              <a:buNone/>
            </a:pPr>
            <a:r>
              <a:rPr lang="en-GB" sz="1200" b="0" kern="100" dirty="0">
                <a:effectLst/>
                <a:latin typeface="Aptos" panose="020B0004020202020204" pitchFamily="34" charset="0"/>
                <a:ea typeface="Aptos" panose="020B0004020202020204" pitchFamily="34" charset="0"/>
                <a:cs typeface="Arial" panose="020B0604020202020204" pitchFamily="34" charset="0"/>
              </a:rPr>
              <a:t>Equal consideration dates: </a:t>
            </a:r>
          </a:p>
          <a:p>
            <a:pPr marL="285750" indent="-285750">
              <a:lnSpc>
                <a:spcPct val="107000"/>
              </a:lnSpc>
              <a:spcAft>
                <a:spcPts val="800"/>
              </a:spcAft>
              <a:buFont typeface="Arial" panose="020B0604020202020204" pitchFamily="34" charset="0"/>
              <a:buChar char="•"/>
            </a:pPr>
            <a:r>
              <a:rPr lang="en-GB" sz="1200" b="1" kern="100" dirty="0">
                <a:effectLst/>
                <a:latin typeface="Aptos" panose="020B0004020202020204" pitchFamily="34" charset="0"/>
                <a:ea typeface="Aptos" panose="020B0004020202020204" pitchFamily="34" charset="0"/>
                <a:cs typeface="Arial" panose="020B0604020202020204" pitchFamily="34" charset="0"/>
              </a:rPr>
              <a:t>15 October - </a:t>
            </a:r>
            <a:r>
              <a:rPr lang="en-GB" sz="1200" b="0" kern="100" dirty="0">
                <a:effectLst/>
                <a:latin typeface="Aptos" panose="020B0004020202020204" pitchFamily="34" charset="0"/>
                <a:ea typeface="Aptos" panose="020B0004020202020204" pitchFamily="34" charset="0"/>
                <a:cs typeface="Arial" panose="020B0604020202020204" pitchFamily="34" charset="0"/>
              </a:rPr>
              <a:t>a</a:t>
            </a:r>
            <a:r>
              <a:rPr lang="en-GB" sz="1200" kern="100" dirty="0">
                <a:effectLst/>
                <a:latin typeface="Aptos" panose="020B0004020202020204" pitchFamily="34" charset="0"/>
                <a:ea typeface="Aptos" panose="020B0004020202020204" pitchFamily="34" charset="0"/>
                <a:cs typeface="Arial" panose="020B0604020202020204" pitchFamily="34" charset="0"/>
              </a:rPr>
              <a:t>ll applications to the universities of Oxford and Cambridge must be submitted by this date, as well as most applications to medicine, veterinary science / medicine, and dentistry courses.</a:t>
            </a:r>
          </a:p>
          <a:p>
            <a:pPr marL="285750" indent="-285750">
              <a:lnSpc>
                <a:spcPct val="107000"/>
              </a:lnSpc>
              <a:spcAft>
                <a:spcPts val="800"/>
              </a:spcAft>
              <a:buFont typeface="Arial" panose="020B0604020202020204" pitchFamily="34" charset="0"/>
              <a:buChar char="•"/>
            </a:pPr>
            <a:r>
              <a:rPr lang="en-GB" sz="1200" b="1" kern="100" dirty="0">
                <a:effectLst/>
                <a:latin typeface="Aptos" panose="020B0004020202020204" pitchFamily="34" charset="0"/>
                <a:ea typeface="Aptos" panose="020B0004020202020204" pitchFamily="34" charset="0"/>
                <a:cs typeface="Arial" panose="020B0604020202020204" pitchFamily="34" charset="0"/>
              </a:rPr>
              <a:t>14 January - </a:t>
            </a:r>
            <a:r>
              <a:rPr lang="en-GB" sz="1200" kern="100" dirty="0">
                <a:effectLst/>
                <a:latin typeface="Aptos" panose="020B0004020202020204" pitchFamily="34" charset="0"/>
                <a:ea typeface="Aptos" panose="020B0004020202020204" pitchFamily="34" charset="0"/>
                <a:cs typeface="Arial" panose="020B0604020202020204" pitchFamily="34" charset="0"/>
              </a:rPr>
              <a:t>Equal consideration date – applications submitted by this time must be considered equally by universities and colleges.</a:t>
            </a:r>
          </a:p>
          <a:p>
            <a:pPr>
              <a:lnSpc>
                <a:spcPct val="107000"/>
              </a:lnSpc>
              <a:spcAft>
                <a:spcPts val="800"/>
              </a:spcAft>
              <a:buNone/>
            </a:pPr>
            <a:endParaRPr lang="en-GB" sz="12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GB" sz="1200" kern="100" dirty="0">
                <a:effectLst/>
                <a:latin typeface="Aptos" panose="020B0004020202020204" pitchFamily="34" charset="0"/>
                <a:ea typeface="Aptos" panose="020B0004020202020204" pitchFamily="34" charset="0"/>
                <a:cs typeface="Arial" panose="020B0604020202020204" pitchFamily="34" charset="0"/>
              </a:rPr>
              <a:t>Each student can make a maximum of five choices on their application, including:</a:t>
            </a:r>
          </a:p>
          <a:p>
            <a:pPr marL="285750" lvl="0" indent="-285750">
              <a:lnSpc>
                <a:spcPct val="107000"/>
              </a:lnSpc>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Arial" panose="020B0604020202020204" pitchFamily="34" charset="0"/>
              </a:rPr>
              <a:t>no more than four choices to any one of medicine, dentistry, veterinary medicine, or veterinary science</a:t>
            </a:r>
          </a:p>
          <a:p>
            <a:pPr marL="285750" lvl="0" indent="-285750">
              <a:lnSpc>
                <a:spcPct val="107000"/>
              </a:lnSpc>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Arial" panose="020B0604020202020204" pitchFamily="34" charset="0"/>
              </a:rPr>
              <a:t>no more than one course at either the University of Oxford or the University of Cambridge. </a:t>
            </a:r>
          </a:p>
          <a:p>
            <a:pPr marL="0" lvl="0" indent="0">
              <a:lnSpc>
                <a:spcPct val="107000"/>
              </a:lnSpc>
              <a:spcAft>
                <a:spcPts val="800"/>
              </a:spcAft>
              <a:buFont typeface="Symbol" panose="05050102010706020507" pitchFamily="18" charset="2"/>
              <a:buNone/>
            </a:pPr>
            <a:endParaRPr lang="en-GB" sz="1200" b="0" i="0" kern="100" dirty="0">
              <a:solidFill>
                <a:srgbClr val="333333"/>
              </a:solidFill>
              <a:effectLst/>
              <a:latin typeface="Aptos" panose="020B0004020202020204" pitchFamily="34" charset="0"/>
              <a:cs typeface="Arial" panose="020B0604020202020204" pitchFamily="34" charset="0"/>
            </a:endParaRPr>
          </a:p>
          <a:p>
            <a:pPr marL="0" lvl="0" indent="0">
              <a:lnSpc>
                <a:spcPct val="107000"/>
              </a:lnSpc>
              <a:spcAft>
                <a:spcPts val="800"/>
              </a:spcAft>
              <a:buFont typeface="Symbol" panose="05050102010706020507" pitchFamily="18" charset="2"/>
              <a:buNone/>
            </a:pPr>
            <a:r>
              <a:rPr lang="en-GB" b="0" i="0" dirty="0">
                <a:solidFill>
                  <a:srgbClr val="333333"/>
                </a:solidFill>
                <a:effectLst/>
                <a:latin typeface="Roboto" panose="02000000000000000000" pitchFamily="2" charset="0"/>
              </a:rPr>
              <a:t>Students who are currently enrolled at the school or college and have been in receipt of UK government funded free school meals at some point during the last six years (i.e. during their secondary education), will be eligible to have the application fee waived by UCAS (UK students only). See our advice and guidance online. https://www.ucas.com/applying/applying-university/filling-your-application/students-eligible-free-school-meals-fsm</a:t>
            </a:r>
            <a:endParaRPr lang="en-US" dirty="0"/>
          </a:p>
          <a:p>
            <a:endParaRPr lang="en-GB" dirty="0"/>
          </a:p>
        </p:txBody>
      </p:sp>
      <p:sp>
        <p:nvSpPr>
          <p:cNvPr id="4" name="Slide Number Placeholder 3"/>
          <p:cNvSpPr>
            <a:spLocks noGrp="1"/>
          </p:cNvSpPr>
          <p:nvPr>
            <p:ph type="sldNum" sz="quarter" idx="5"/>
          </p:nvPr>
        </p:nvSpPr>
        <p:spPr/>
        <p:txBody>
          <a:bodyPr/>
          <a:lstStyle/>
          <a:p>
            <a:fld id="{69C51658-60C5-491E-AC61-1F8F6577900C}" type="slidenum">
              <a:rPr lang="en-GB" smtClean="0"/>
              <a:t>22</a:t>
            </a:fld>
            <a:endParaRPr lang="en-GB"/>
          </a:p>
        </p:txBody>
      </p:sp>
    </p:spTree>
    <p:extLst>
      <p:ext uri="{BB962C8B-B14F-4D97-AF65-F5344CB8AC3E}">
        <p14:creationId xmlns:p14="http://schemas.microsoft.com/office/powerpoint/2010/main" val="397955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Roboto" panose="02000000000000000000" pitchFamily="2" charset="0"/>
              </a:rPr>
              <a:t>Maybe you’ve already got big ideas about the future; maybe you’re still figuring things out. One thing’s certain: there are many options after leaving school or college. </a:t>
            </a:r>
          </a:p>
          <a:p>
            <a:pPr marL="228600" indent="-228600">
              <a:buAutoNum type="arabicPeriod"/>
            </a:pPr>
            <a:r>
              <a:rPr lang="en-GB" b="0" i="0" dirty="0">
                <a:solidFill>
                  <a:srgbClr val="333333"/>
                </a:solidFill>
                <a:effectLst/>
                <a:latin typeface="Roboto" panose="02000000000000000000" pitchFamily="2" charset="0"/>
              </a:rPr>
              <a:t>Read our ultimate guide to help you decide. https://ultimateguides.ucas.com</a:t>
            </a:r>
          </a:p>
          <a:p>
            <a:pPr marL="228600" indent="-228600">
              <a:buAutoNum type="arabicPeriod"/>
            </a:pPr>
            <a:r>
              <a:rPr lang="en-GB" b="0" i="0" dirty="0">
                <a:solidFill>
                  <a:srgbClr val="333333"/>
                </a:solidFill>
                <a:effectLst/>
                <a:latin typeface="Roboto" panose="02000000000000000000" pitchFamily="2" charset="0"/>
              </a:rPr>
              <a:t>Find out more about apprenticeships, gap years, study outside the UK and the world of work at www.ucas.com/applying/you-apply/what-and-where-study/what-do-next</a:t>
            </a:r>
          </a:p>
          <a:p>
            <a:endParaRPr lang="en-GB" dirty="0"/>
          </a:p>
        </p:txBody>
      </p:sp>
      <p:sp>
        <p:nvSpPr>
          <p:cNvPr id="4" name="Slide Number Placeholder 3"/>
          <p:cNvSpPr>
            <a:spLocks noGrp="1"/>
          </p:cNvSpPr>
          <p:nvPr>
            <p:ph type="sldNum" sz="quarter" idx="5"/>
          </p:nvPr>
        </p:nvSpPr>
        <p:spPr/>
        <p:txBody>
          <a:bodyPr/>
          <a:lstStyle/>
          <a:p>
            <a:fld id="{69C51658-60C5-491E-AC61-1F8F6577900C}" type="slidenum">
              <a:rPr lang="en-GB" smtClean="0"/>
              <a:t>4</a:t>
            </a:fld>
            <a:endParaRPr lang="en-GB"/>
          </a:p>
        </p:txBody>
      </p:sp>
    </p:spTree>
    <p:extLst>
      <p:ext uri="{BB962C8B-B14F-4D97-AF65-F5344CB8AC3E}">
        <p14:creationId xmlns:p14="http://schemas.microsoft.com/office/powerpoint/2010/main" val="1259291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42F21-63DD-B03B-BC2F-4297B63CDF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5A0F33-2933-E5A3-DB36-6F02952B19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C160D-14C6-6163-6959-E3C2170E07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Roboto Light" panose="02000000000000000000" pitchFamily="2" charset="0"/>
              </a:rPr>
              <a:t>It also means the school/college or centre can provide you with a reference and send your application to UCAS on your behalf. </a:t>
            </a:r>
          </a:p>
          <a:p>
            <a:endParaRPr lang="en-GB" dirty="0"/>
          </a:p>
        </p:txBody>
      </p:sp>
      <p:sp>
        <p:nvSpPr>
          <p:cNvPr id="4" name="Slide Number Placeholder 3">
            <a:extLst>
              <a:ext uri="{FF2B5EF4-FFF2-40B4-BE49-F238E27FC236}">
                <a16:creationId xmlns:a16="http://schemas.microsoft.com/office/drawing/2014/main" id="{437F525B-7035-B3D6-1D37-F9FC8F1CCDCC}"/>
              </a:ext>
            </a:extLst>
          </p:cNvPr>
          <p:cNvSpPr>
            <a:spLocks noGrp="1"/>
          </p:cNvSpPr>
          <p:nvPr>
            <p:ph type="sldNum" sz="quarter" idx="5"/>
          </p:nvPr>
        </p:nvSpPr>
        <p:spPr/>
        <p:txBody>
          <a:bodyPr/>
          <a:lstStyle/>
          <a:p>
            <a:fld id="{69C51658-60C5-491E-AC61-1F8F6577900C}" type="slidenum">
              <a:rPr lang="en-GB" smtClean="0"/>
              <a:t>23</a:t>
            </a:fld>
            <a:endParaRPr lang="en-GB"/>
          </a:p>
        </p:txBody>
      </p:sp>
    </p:spTree>
    <p:extLst>
      <p:ext uri="{BB962C8B-B14F-4D97-AF65-F5344CB8AC3E}">
        <p14:creationId xmlns:p14="http://schemas.microsoft.com/office/powerpoint/2010/main" val="2520990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5B502-B680-31AC-E600-A057AFF25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1B3AD-8F05-FEF6-77D6-CE09587F6F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9EBE97-1456-A34E-6CD1-F48854CB3F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Roboto Light" panose="02000000000000000000" pitchFamily="2" charset="0"/>
              </a:rPr>
              <a:t>It also means the school/college or centre can provide you with a reference and send your application to UCAS on your behalf. </a:t>
            </a:r>
          </a:p>
          <a:p>
            <a:endParaRPr lang="en-GB" dirty="0"/>
          </a:p>
        </p:txBody>
      </p:sp>
      <p:sp>
        <p:nvSpPr>
          <p:cNvPr id="4" name="Slide Number Placeholder 3">
            <a:extLst>
              <a:ext uri="{FF2B5EF4-FFF2-40B4-BE49-F238E27FC236}">
                <a16:creationId xmlns:a16="http://schemas.microsoft.com/office/drawing/2014/main" id="{DE2D3069-B1C7-6B79-C353-BBC97C22BDB3}"/>
              </a:ext>
            </a:extLst>
          </p:cNvPr>
          <p:cNvSpPr>
            <a:spLocks noGrp="1"/>
          </p:cNvSpPr>
          <p:nvPr>
            <p:ph type="sldNum" sz="quarter" idx="5"/>
          </p:nvPr>
        </p:nvSpPr>
        <p:spPr/>
        <p:txBody>
          <a:bodyPr/>
          <a:lstStyle/>
          <a:p>
            <a:fld id="{69C51658-60C5-491E-AC61-1F8F6577900C}" type="slidenum">
              <a:rPr lang="en-GB" smtClean="0"/>
              <a:t>24</a:t>
            </a:fld>
            <a:endParaRPr lang="en-GB"/>
          </a:p>
        </p:txBody>
      </p:sp>
    </p:spTree>
    <p:extLst>
      <p:ext uri="{BB962C8B-B14F-4D97-AF65-F5344CB8AC3E}">
        <p14:creationId xmlns:p14="http://schemas.microsoft.com/office/powerpoint/2010/main" val="2743836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19346-1CD2-D935-8614-4397DA00A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32CFD2-3546-0A6B-B72D-6015688A8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D35164-EFB0-2872-F6D2-91E50C298A6E}"/>
              </a:ext>
            </a:extLst>
          </p:cNvPr>
          <p:cNvSpPr>
            <a:spLocks noGrp="1"/>
          </p:cNvSpPr>
          <p:nvPr>
            <p:ph type="body" idx="1"/>
          </p:nvPr>
        </p:nvSpPr>
        <p:spPr/>
        <p:txBody>
          <a:bodyPr/>
          <a:lstStyle/>
          <a:p>
            <a:r>
              <a:rPr lang="en-GB" dirty="0"/>
              <a:t>For further details to share with student see </a:t>
            </a:r>
            <a:r>
              <a:rPr lang="en-GB" b="0" i="0" dirty="0">
                <a:solidFill>
                  <a:srgbClr val="333333"/>
                </a:solidFill>
                <a:effectLst/>
                <a:latin typeface="Roboto" panose="02000000000000000000" pitchFamily="2" charset="0"/>
              </a:rPr>
              <a:t>the</a:t>
            </a:r>
            <a:r>
              <a:rPr lang="en-GB" b="1" i="0" u="none" strike="noStrike" dirty="0">
                <a:solidFill>
                  <a:srgbClr val="333333"/>
                </a:solidFill>
                <a:effectLst/>
                <a:latin typeface="Roboto" panose="02000000000000000000" pitchFamily="2" charset="0"/>
              </a:rPr>
              <a:t> Applying through UCAS ppt in the UCAS 2026 toolkit. </a:t>
            </a:r>
            <a:r>
              <a:rPr lang="en-GB" b="0" i="0" u="none" strike="noStrike" dirty="0">
                <a:solidFill>
                  <a:srgbClr val="333333"/>
                </a:solidFill>
                <a:effectLst/>
                <a:latin typeface="Roboto" panose="02000000000000000000" pitchFamily="2" charset="0"/>
              </a:rPr>
              <a:t>It contains</a:t>
            </a:r>
            <a:r>
              <a:rPr lang="en-GB" b="0" i="0" dirty="0">
                <a:solidFill>
                  <a:srgbClr val="333333"/>
                </a:solidFill>
                <a:effectLst/>
                <a:latin typeface="Roboto" panose="02000000000000000000" pitchFamily="2" charset="0"/>
              </a:rPr>
              <a:t> screenshots for you to copy and paste into your own materials and guides to share the application journey with your students.</a:t>
            </a:r>
            <a:endParaRPr lang="en-GB" dirty="0"/>
          </a:p>
          <a:p>
            <a:endParaRPr lang="en-GB" dirty="0"/>
          </a:p>
        </p:txBody>
      </p:sp>
      <p:sp>
        <p:nvSpPr>
          <p:cNvPr id="4" name="Slide Number Placeholder 3">
            <a:extLst>
              <a:ext uri="{FF2B5EF4-FFF2-40B4-BE49-F238E27FC236}">
                <a16:creationId xmlns:a16="http://schemas.microsoft.com/office/drawing/2014/main" id="{855C372F-6BC1-9029-C9CF-FCAE0CE5DEBA}"/>
              </a:ext>
            </a:extLst>
          </p:cNvPr>
          <p:cNvSpPr>
            <a:spLocks noGrp="1"/>
          </p:cNvSpPr>
          <p:nvPr>
            <p:ph type="sldNum" sz="quarter" idx="5"/>
          </p:nvPr>
        </p:nvSpPr>
        <p:spPr/>
        <p:txBody>
          <a:bodyPr/>
          <a:lstStyle/>
          <a:p>
            <a:fld id="{69C51658-60C5-491E-AC61-1F8F6577900C}" type="slidenum">
              <a:rPr lang="en-GB" smtClean="0"/>
              <a:t>25</a:t>
            </a:fld>
            <a:endParaRPr lang="en-GB"/>
          </a:p>
        </p:txBody>
      </p:sp>
    </p:spTree>
    <p:extLst>
      <p:ext uri="{BB962C8B-B14F-4D97-AF65-F5344CB8AC3E}">
        <p14:creationId xmlns:p14="http://schemas.microsoft.com/office/powerpoint/2010/main" val="117196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35E65-F1F2-A257-DDEB-456E1F4CC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8AAA6-C5C3-9561-3BE4-E569AE0F53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7C2349-4646-7DE0-9AA1-C5770529F1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For further details to share with student see </a:t>
            </a:r>
            <a:r>
              <a:rPr lang="en-GB" b="0" i="0" dirty="0">
                <a:solidFill>
                  <a:srgbClr val="333333"/>
                </a:solidFill>
                <a:effectLst/>
                <a:latin typeface="Roboto" panose="02000000000000000000" pitchFamily="2" charset="0"/>
              </a:rPr>
              <a:t>the</a:t>
            </a:r>
            <a:r>
              <a:rPr lang="en-GB" b="1" i="0" u="none" strike="noStrike" dirty="0">
                <a:solidFill>
                  <a:srgbClr val="333333"/>
                </a:solidFill>
                <a:effectLst/>
                <a:latin typeface="Roboto" panose="02000000000000000000" pitchFamily="2" charset="0"/>
              </a:rPr>
              <a:t> Applying through UCAS ppt in the UCAS 2026 toolkit. </a:t>
            </a:r>
            <a:r>
              <a:rPr lang="en-GB" b="0" i="0" u="none" strike="noStrike" dirty="0">
                <a:solidFill>
                  <a:srgbClr val="333333"/>
                </a:solidFill>
                <a:effectLst/>
                <a:latin typeface="Roboto" panose="02000000000000000000" pitchFamily="2" charset="0"/>
              </a:rPr>
              <a:t>It contains</a:t>
            </a:r>
            <a:r>
              <a:rPr lang="en-GB" b="0" i="0" dirty="0">
                <a:solidFill>
                  <a:srgbClr val="333333"/>
                </a:solidFill>
                <a:effectLst/>
                <a:latin typeface="Roboto" panose="02000000000000000000" pitchFamily="2" charset="0"/>
              </a:rPr>
              <a:t> screenshots for you to copy and paste into your own materials and guides to share the application journey with your students.</a:t>
            </a:r>
            <a:endParaRPr lang="en-GB" dirty="0"/>
          </a:p>
          <a:p>
            <a:endParaRPr lang="en-GB" dirty="0"/>
          </a:p>
        </p:txBody>
      </p:sp>
      <p:sp>
        <p:nvSpPr>
          <p:cNvPr id="4" name="Slide Number Placeholder 3">
            <a:extLst>
              <a:ext uri="{FF2B5EF4-FFF2-40B4-BE49-F238E27FC236}">
                <a16:creationId xmlns:a16="http://schemas.microsoft.com/office/drawing/2014/main" id="{CD70884F-5155-DBCA-A34C-7E944FA38E70}"/>
              </a:ext>
            </a:extLst>
          </p:cNvPr>
          <p:cNvSpPr>
            <a:spLocks noGrp="1"/>
          </p:cNvSpPr>
          <p:nvPr>
            <p:ph type="sldNum" sz="quarter" idx="5"/>
          </p:nvPr>
        </p:nvSpPr>
        <p:spPr/>
        <p:txBody>
          <a:bodyPr/>
          <a:lstStyle/>
          <a:p>
            <a:fld id="{69C51658-60C5-491E-AC61-1F8F6577900C}" type="slidenum">
              <a:rPr lang="en-GB" smtClean="0"/>
              <a:t>26</a:t>
            </a:fld>
            <a:endParaRPr lang="en-GB"/>
          </a:p>
        </p:txBody>
      </p:sp>
    </p:spTree>
    <p:extLst>
      <p:ext uri="{BB962C8B-B14F-4D97-AF65-F5344CB8AC3E}">
        <p14:creationId xmlns:p14="http://schemas.microsoft.com/office/powerpoint/2010/main" val="901977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DA8BA-677A-C0B7-2D91-E90ADB7A2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E11E03-3761-FBD2-896F-A9BC038BDC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9AAE12-2B16-E71A-E497-F4E94D33CA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dirty="0">
                <a:solidFill>
                  <a:srgbClr val="333333"/>
                </a:solidFill>
                <a:effectLst/>
                <a:latin typeface="Roboto" panose="02000000000000000000" pitchFamily="2" charset="0"/>
              </a:rPr>
              <a:t>Similarity detection </a:t>
            </a:r>
            <a:r>
              <a:rPr lang="en-GB" b="0" i="0" dirty="0">
                <a:solidFill>
                  <a:srgbClr val="333333"/>
                </a:solidFill>
                <a:effectLst/>
                <a:latin typeface="Roboto" panose="02000000000000000000" pitchFamily="2" charset="0"/>
              </a:rPr>
              <a:t>is </a:t>
            </a:r>
            <a:r>
              <a:rPr lang="en-GB" sz="1200" dirty="0">
                <a:effectLst/>
                <a:latin typeface="Aptos" panose="020B0004020202020204" pitchFamily="34" charset="0"/>
                <a:ea typeface="Aptos" panose="020B0004020202020204" pitchFamily="34" charset="0"/>
                <a:cs typeface="Arial" panose="020B0604020202020204" pitchFamily="34" charset="0"/>
              </a:rPr>
              <a:t>used by UCAS on all applications, to identify personal statements containing content which has similarities with previously submitted personal statements, or with those held as a library resource. </a:t>
            </a:r>
            <a:r>
              <a:rPr lang="en-GB" sz="1200" dirty="0">
                <a:effectLst/>
                <a:latin typeface="Segoe UI" panose="020B0502040204020203" pitchFamily="34" charset="0"/>
              </a:rPr>
              <a:t>Generating (and then copying, pasting and submitting) all or a large part of your personal statement from an AI tool such as ChatGPT, and presenting it as your own words, could be considered cheating by universities and colleges and could affect your chances of an offer.</a:t>
            </a:r>
            <a:r>
              <a:rPr lang="en-GB" sz="1200" b="1" i="0" dirty="0">
                <a:solidFill>
                  <a:srgbClr val="333333"/>
                </a:solidFill>
                <a:effectLst/>
                <a:latin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i="0" dirty="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dirty="0">
                <a:solidFill>
                  <a:srgbClr val="333333"/>
                </a:solidFill>
                <a:effectLst/>
                <a:latin typeface="Roboto" panose="02000000000000000000" pitchFamily="2" charset="0"/>
              </a:rPr>
              <a:t>For more information see: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www.ucas.com/applying/applying-university/writing-your-personal-statement/guide-using-ai-and-chatgpt-your-personal-statement</a:t>
            </a:r>
          </a:p>
          <a:p>
            <a:r>
              <a:rPr lang="en-GB" dirty="0"/>
              <a:t>www.ucas.com/applying/applying-university/writing-your-personal-statement/fraud-and-similarity</a:t>
            </a:r>
          </a:p>
          <a:p>
            <a:endParaRPr lang="en-GB" dirty="0"/>
          </a:p>
        </p:txBody>
      </p:sp>
      <p:sp>
        <p:nvSpPr>
          <p:cNvPr id="4" name="Slide Number Placeholder 3">
            <a:extLst>
              <a:ext uri="{FF2B5EF4-FFF2-40B4-BE49-F238E27FC236}">
                <a16:creationId xmlns:a16="http://schemas.microsoft.com/office/drawing/2014/main" id="{CE913E4E-8E8B-E4C7-29D3-015E316C7AEC}"/>
              </a:ext>
            </a:extLst>
          </p:cNvPr>
          <p:cNvSpPr>
            <a:spLocks noGrp="1"/>
          </p:cNvSpPr>
          <p:nvPr>
            <p:ph type="sldNum" sz="quarter" idx="5"/>
          </p:nvPr>
        </p:nvSpPr>
        <p:spPr/>
        <p:txBody>
          <a:bodyPr/>
          <a:lstStyle/>
          <a:p>
            <a:fld id="{69C51658-60C5-491E-AC61-1F8F6577900C}" type="slidenum">
              <a:rPr lang="en-GB" smtClean="0"/>
              <a:t>27</a:t>
            </a:fld>
            <a:endParaRPr lang="en-GB"/>
          </a:p>
        </p:txBody>
      </p:sp>
    </p:spTree>
    <p:extLst>
      <p:ext uri="{BB962C8B-B14F-4D97-AF65-F5344CB8AC3E}">
        <p14:creationId xmlns:p14="http://schemas.microsoft.com/office/powerpoint/2010/main" val="1682788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Teacher and Advisers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Access the full </a:t>
            </a:r>
            <a:r>
              <a:rPr lang="en-GB" b="1" dirty="0"/>
              <a:t>suite of personal statement resources </a:t>
            </a:r>
            <a:r>
              <a:rPr lang="en-GB" dirty="0"/>
              <a:t>that have been created (including ppt decks) that you can copy and paste </a:t>
            </a:r>
            <a:r>
              <a:rPr lang="en-GB" b="0" i="0" dirty="0">
                <a:solidFill>
                  <a:srgbClr val="333333"/>
                </a:solidFill>
                <a:effectLst/>
                <a:latin typeface="Roboto" panose="02000000000000000000" pitchFamily="2" charset="0"/>
              </a:rPr>
              <a:t>into your own materials and guides to support student in writing the personal statement.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Roboto" panose="02000000000000000000" pitchFamily="2" charset="0"/>
              </a:rPr>
              <a:t>www.ucas.com/advisers/help-and-training/guides-resources-and-training/pre-application-support/personal-statements-2026-entry-onwards/personal-statement-2026-entry-classroom-resources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www.ucas.com/applying/applying-university/writing-your-personal-statement/guide-using-ai-and-chatgpt-your-personal-statement</a:t>
            </a:r>
          </a:p>
          <a:p>
            <a:endParaRPr lang="en-GB" dirty="0"/>
          </a:p>
        </p:txBody>
      </p:sp>
      <p:sp>
        <p:nvSpPr>
          <p:cNvPr id="4" name="Slide Number Placeholder 3"/>
          <p:cNvSpPr>
            <a:spLocks noGrp="1"/>
          </p:cNvSpPr>
          <p:nvPr>
            <p:ph type="sldNum" sz="quarter" idx="5"/>
          </p:nvPr>
        </p:nvSpPr>
        <p:spPr/>
        <p:txBody>
          <a:bodyPr/>
          <a:lstStyle/>
          <a:p>
            <a:fld id="{69C51658-60C5-491E-AC61-1F8F6577900C}" type="slidenum">
              <a:rPr lang="en-GB" smtClean="0"/>
              <a:t>28</a:t>
            </a:fld>
            <a:endParaRPr lang="en-GB"/>
          </a:p>
        </p:txBody>
      </p:sp>
    </p:spTree>
    <p:extLst>
      <p:ext uri="{BB962C8B-B14F-4D97-AF65-F5344CB8AC3E}">
        <p14:creationId xmlns:p14="http://schemas.microsoft.com/office/powerpoint/2010/main" val="3225232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896D4-E577-6962-BE0B-4D7ADA315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0A51A-7ED8-3B2A-5962-0BB191BBA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AE9044-74F1-3A0C-A1FA-6108300920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49A90F4-5193-DFBD-4F06-2BF9B20A20B6}"/>
              </a:ext>
            </a:extLst>
          </p:cNvPr>
          <p:cNvSpPr>
            <a:spLocks noGrp="1"/>
          </p:cNvSpPr>
          <p:nvPr>
            <p:ph type="sldNum" sz="quarter" idx="5"/>
          </p:nvPr>
        </p:nvSpPr>
        <p:spPr/>
        <p:txBody>
          <a:bodyPr/>
          <a:lstStyle/>
          <a:p>
            <a:fld id="{69C51658-60C5-491E-AC61-1F8F6577900C}" type="slidenum">
              <a:rPr lang="en-GB" smtClean="0"/>
              <a:t>29</a:t>
            </a:fld>
            <a:endParaRPr lang="en-GB"/>
          </a:p>
        </p:txBody>
      </p:sp>
    </p:spTree>
    <p:extLst>
      <p:ext uri="{BB962C8B-B14F-4D97-AF65-F5344CB8AC3E}">
        <p14:creationId xmlns:p14="http://schemas.microsoft.com/office/powerpoint/2010/main" val="1960357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ECFE4-BC2B-D70C-50FF-D10E3987E1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51701-8A0D-F5A1-EEC1-33CE26350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3113BF-CE19-1DC9-15DD-155AF8FCBE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Get inspiration on how to complete your personal statement with our range of subject specific personal statement guides.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Access the guides the Hub or personal statement builder tool. </a:t>
            </a: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www.ucas.com/applying/applying-university/writing-your-personal-statement/new-personal-statement-2026-entry</a:t>
            </a: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Teacher and Advisers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Access the full </a:t>
            </a:r>
            <a:r>
              <a:rPr lang="en-GB" b="1" dirty="0"/>
              <a:t>suite of personal statement resources </a:t>
            </a:r>
            <a:r>
              <a:rPr lang="en-GB" dirty="0"/>
              <a:t>that have been created (including ppt decks) that you can copy and paste </a:t>
            </a:r>
            <a:r>
              <a:rPr lang="en-GB" b="0" i="0" dirty="0">
                <a:solidFill>
                  <a:srgbClr val="333333"/>
                </a:solidFill>
                <a:effectLst/>
                <a:latin typeface="Roboto" panose="02000000000000000000" pitchFamily="2" charset="0"/>
              </a:rPr>
              <a:t>into your own materials and guides to support student in writing the personal statement.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Roboto" panose="02000000000000000000" pitchFamily="2" charset="0"/>
              </a:rPr>
              <a:t>www.ucas.com/advisers/help-and-training/guides-resources-and-training/pre-application-support/personal-statements-2026-entry-onwards/personal-statement-2026-entry-classroom-resources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www.ucas.com/applying/applying-university/writing-your-personal-statement/guide-using-ai-and-chatgpt-your-personal-statement</a:t>
            </a:r>
          </a:p>
          <a:p>
            <a:endParaRPr lang="en-GB" dirty="0"/>
          </a:p>
        </p:txBody>
      </p:sp>
      <p:sp>
        <p:nvSpPr>
          <p:cNvPr id="4" name="Slide Number Placeholder 3">
            <a:extLst>
              <a:ext uri="{FF2B5EF4-FFF2-40B4-BE49-F238E27FC236}">
                <a16:creationId xmlns:a16="http://schemas.microsoft.com/office/drawing/2014/main" id="{709D350E-1B2E-4D57-6F47-BE22287AFFE4}"/>
              </a:ext>
            </a:extLst>
          </p:cNvPr>
          <p:cNvSpPr>
            <a:spLocks noGrp="1"/>
          </p:cNvSpPr>
          <p:nvPr>
            <p:ph type="sldNum" sz="quarter" idx="5"/>
          </p:nvPr>
        </p:nvSpPr>
        <p:spPr/>
        <p:txBody>
          <a:bodyPr/>
          <a:lstStyle/>
          <a:p>
            <a:fld id="{69C51658-60C5-491E-AC61-1F8F6577900C}" type="slidenum">
              <a:rPr lang="en-GB" smtClean="0"/>
              <a:t>30</a:t>
            </a:fld>
            <a:endParaRPr lang="en-GB"/>
          </a:p>
        </p:txBody>
      </p:sp>
    </p:spTree>
    <p:extLst>
      <p:ext uri="{BB962C8B-B14F-4D97-AF65-F5344CB8AC3E}">
        <p14:creationId xmlns:p14="http://schemas.microsoft.com/office/powerpoint/2010/main" val="2073741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B16CA-7F7C-E4AF-FB2E-79C2C7F6D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D0E29-7931-DA55-3096-73BF61706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4ED10-2B7C-B0A1-AA20-BAD1D155B254}"/>
              </a:ext>
            </a:extLst>
          </p:cNvPr>
          <p:cNvSpPr>
            <a:spLocks noGrp="1"/>
          </p:cNvSpPr>
          <p:nvPr>
            <p:ph type="body" idx="1"/>
          </p:nvPr>
        </p:nvSpPr>
        <p:spPr/>
        <p:txBody>
          <a:bodyPr/>
          <a:lstStyle/>
          <a:p>
            <a:r>
              <a:rPr lang="en-GB" sz="2000" kern="100" dirty="0">
                <a:effectLst/>
                <a:latin typeface="Aptos" panose="020B0004020202020204" pitchFamily="34" charset="0"/>
                <a:ea typeface="Aptos" panose="020B0004020202020204" pitchFamily="34" charset="0"/>
                <a:cs typeface="Arial" panose="020B0604020202020204" pitchFamily="34" charset="0"/>
              </a:rPr>
              <a:t>The universities and colleges begin their decision-making process. This differs between them, and even for different courses at the same university or college. The </a:t>
            </a:r>
            <a:r>
              <a:rPr lang="en-US" sz="1200" kern="100" dirty="0">
                <a:effectLst/>
                <a:latin typeface="Aptos" panose="020B0004020202020204" pitchFamily="34" charset="0"/>
                <a:ea typeface="Aptos" panose="020B0004020202020204" pitchFamily="34" charset="0"/>
                <a:cs typeface="Arial" panose="020B0604020202020204" pitchFamily="34" charset="0"/>
              </a:rPr>
              <a:t>a</a:t>
            </a:r>
            <a:r>
              <a:rPr lang="en-US" sz="1200" dirty="0"/>
              <a:t>pplication forms are </a:t>
            </a:r>
            <a:r>
              <a:rPr lang="en-US" sz="1200" b="1" dirty="0"/>
              <a:t>viewed holistically</a:t>
            </a:r>
            <a:r>
              <a:rPr lang="en-US" sz="1200" dirty="0"/>
              <a:t>, each section is important and will be used by universities and colleges in different ways – this is why is it so important for students to do detailed research to know what is being looked for by each choice. There may even be differences across individual universities in how they are used. </a:t>
            </a:r>
          </a:p>
          <a:p>
            <a:endParaRPr lang="en-US" sz="1200" dirty="0"/>
          </a:p>
          <a:p>
            <a:r>
              <a:rPr lang="en-GB" sz="1800" b="0" i="0" dirty="0">
                <a:solidFill>
                  <a:srgbClr val="333333"/>
                </a:solidFill>
                <a:effectLst/>
                <a:latin typeface="Roboto" panose="02000000000000000000" pitchFamily="2" charset="0"/>
              </a:rPr>
              <a:t>Most admissions tests happen between August and November the year before you're due to start your studies. </a:t>
            </a:r>
            <a:r>
              <a:rPr lang="en-GB" sz="1800" b="1" i="0" dirty="0">
                <a:solidFill>
                  <a:srgbClr val="333333"/>
                </a:solidFill>
                <a:effectLst/>
                <a:latin typeface="Roboto" panose="02000000000000000000" pitchFamily="2" charset="0"/>
              </a:rPr>
              <a:t>Some have a registration deadline before you need to submit your UCAS application. </a:t>
            </a:r>
            <a:r>
              <a:rPr lang="en-GB" sz="1800" b="0" i="0" dirty="0">
                <a:solidFill>
                  <a:srgbClr val="333333"/>
                </a:solidFill>
                <a:effectLst/>
                <a:latin typeface="Roboto" panose="02000000000000000000" pitchFamily="2" charset="0"/>
              </a:rPr>
              <a:t>Y</a:t>
            </a:r>
            <a:r>
              <a:rPr lang="en-GB" sz="2800" b="0" i="0" dirty="0">
                <a:solidFill>
                  <a:srgbClr val="333333"/>
                </a:solidFill>
                <a:effectLst/>
                <a:latin typeface="Roboto" panose="02000000000000000000" pitchFamily="2" charset="0"/>
              </a:rPr>
              <a:t>ou should check the UCAS course search to check whether the course you are applying for requires an admissions test.  </a:t>
            </a:r>
            <a:r>
              <a:rPr lang="en-US" sz="1200" dirty="0"/>
              <a:t>www.ucas.com/applying/applying-university/admissions-tests. </a:t>
            </a:r>
          </a:p>
          <a:p>
            <a:endParaRPr lang="en-US" sz="1200" dirty="0"/>
          </a:p>
          <a:p>
            <a:r>
              <a:rPr lang="en-GB" sz="1800" b="0" i="0" dirty="0">
                <a:solidFill>
                  <a:srgbClr val="333333"/>
                </a:solidFill>
                <a:effectLst/>
                <a:latin typeface="Roboto" panose="02000000000000000000" pitchFamily="2" charset="0"/>
              </a:rPr>
              <a:t>Depending on the kind of courses you apply for, your chosen unis and colleges may invite you </a:t>
            </a:r>
            <a:r>
              <a:rPr lang="en-GB" sz="2800" b="0" i="0" kern="1200" dirty="0">
                <a:solidFill>
                  <a:srgbClr val="333333"/>
                </a:solidFill>
                <a:effectLst/>
                <a:latin typeface="Roboto" panose="02000000000000000000" pitchFamily="2" charset="0"/>
                <a:ea typeface="+mn-ea"/>
                <a:cs typeface="+mn-cs"/>
              </a:rPr>
              <a:t>for an interview or audition – in fact they’re compulsory for some courses, such as teaching and nursing. </a:t>
            </a:r>
            <a:r>
              <a:rPr lang="en-GB" sz="4000" b="0" i="0" kern="1200" dirty="0">
                <a:solidFill>
                  <a:srgbClr val="333333"/>
                </a:solidFill>
                <a:effectLst/>
                <a:latin typeface="Roboto" panose="02000000000000000000" pitchFamily="2" charset="0"/>
                <a:ea typeface="+mn-ea"/>
                <a:cs typeface="+mn-cs"/>
              </a:rPr>
              <a:t>I</a:t>
            </a:r>
            <a:r>
              <a:rPr lang="en-GB" sz="4000" b="0" i="0" dirty="0">
                <a:solidFill>
                  <a:srgbClr val="333333"/>
                </a:solidFill>
                <a:effectLst/>
                <a:latin typeface="Roboto" panose="02000000000000000000" pitchFamily="2" charset="0"/>
              </a:rPr>
              <a:t>t could either be sent to you directly, or through your UCAS application. It’s best to contact the </a:t>
            </a:r>
            <a:r>
              <a:rPr lang="en-GB" sz="4000" b="0" i="0" dirty="0" err="1">
                <a:solidFill>
                  <a:srgbClr val="333333"/>
                </a:solidFill>
                <a:effectLst/>
                <a:latin typeface="Roboto" panose="02000000000000000000" pitchFamily="2" charset="0"/>
              </a:rPr>
              <a:t>uni</a:t>
            </a:r>
            <a:r>
              <a:rPr lang="en-GB" sz="4000" b="0" i="0" dirty="0">
                <a:solidFill>
                  <a:srgbClr val="333333"/>
                </a:solidFill>
                <a:effectLst/>
                <a:latin typeface="Roboto" panose="02000000000000000000" pitchFamily="2" charset="0"/>
              </a:rPr>
              <a:t> or college to find out how and where you will receive information about your interview.</a:t>
            </a:r>
            <a:r>
              <a:rPr lang="en-US" sz="2800" b="0" i="0" kern="1200" dirty="0">
                <a:solidFill>
                  <a:srgbClr val="333333"/>
                </a:solidFill>
                <a:effectLst/>
                <a:latin typeface="Roboto" panose="02000000000000000000" pitchFamily="2" charset="0"/>
                <a:ea typeface="+mn-ea"/>
                <a:cs typeface="+mn-cs"/>
              </a:rPr>
              <a:t> For more advice www.ucas.com/applying/after-you-apply/undergraduate-interview-invitations</a:t>
            </a:r>
          </a:p>
          <a:p>
            <a:endParaRPr lang="en-GB" sz="2000" kern="100" dirty="0">
              <a:effectLst/>
              <a:latin typeface="Aptos" panose="020B0004020202020204" pitchFamily="34" charset="0"/>
              <a:ea typeface="Aptos" panose="020B0004020202020204" pitchFamily="34" charset="0"/>
              <a:cs typeface="Arial" panose="020B0604020202020204" pitchFamily="34" charset="0"/>
            </a:endParaRPr>
          </a:p>
          <a:p>
            <a:endParaRPr lang="en-GB" dirty="0"/>
          </a:p>
        </p:txBody>
      </p:sp>
      <p:sp>
        <p:nvSpPr>
          <p:cNvPr id="4" name="Slide Number Placeholder 3">
            <a:extLst>
              <a:ext uri="{FF2B5EF4-FFF2-40B4-BE49-F238E27FC236}">
                <a16:creationId xmlns:a16="http://schemas.microsoft.com/office/drawing/2014/main" id="{F8A38A74-BB3C-A858-68CD-F13F0C5F2AB5}"/>
              </a:ext>
            </a:extLst>
          </p:cNvPr>
          <p:cNvSpPr>
            <a:spLocks noGrp="1"/>
          </p:cNvSpPr>
          <p:nvPr>
            <p:ph type="sldNum" sz="quarter" idx="5"/>
          </p:nvPr>
        </p:nvSpPr>
        <p:spPr/>
        <p:txBody>
          <a:bodyPr/>
          <a:lstStyle/>
          <a:p>
            <a:fld id="{69C51658-60C5-491E-AC61-1F8F6577900C}" type="slidenum">
              <a:rPr lang="en-GB" smtClean="0"/>
              <a:t>32</a:t>
            </a:fld>
            <a:endParaRPr lang="en-GB"/>
          </a:p>
        </p:txBody>
      </p:sp>
    </p:spTree>
    <p:extLst>
      <p:ext uri="{BB962C8B-B14F-4D97-AF65-F5344CB8AC3E}">
        <p14:creationId xmlns:p14="http://schemas.microsoft.com/office/powerpoint/2010/main" val="983366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034BD-750D-6C6C-0A33-3B680000D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F72C4-3F35-EE98-72BC-18E211AD10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04640-0787-164D-6194-B184A891FB78}"/>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dirty="0">
                <a:latin typeface="Roboto Light "/>
              </a:rPr>
              <a:t>Your application will update as the status of your application changes. Click on it to go to your application and see more details. It’s essential that contact information, particularly your email is kept up to date. This can be changed at anytime in the application. We always advise students use a personal email address for their UCAS application so they can have access to this at all times.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2000" dirty="0">
              <a:latin typeface="Roboto Light "/>
            </a:endParaRPr>
          </a:p>
          <a:p>
            <a:pPr>
              <a:lnSpc>
                <a:spcPct val="107000"/>
              </a:lnSpc>
              <a:spcAft>
                <a:spcPts val="800"/>
              </a:spcAft>
            </a:pPr>
            <a:r>
              <a:rPr lang="en-GB" sz="2000" kern="100" dirty="0">
                <a:effectLst/>
                <a:latin typeface="Aptos" panose="020B0004020202020204" pitchFamily="34" charset="0"/>
                <a:ea typeface="Aptos" panose="020B0004020202020204" pitchFamily="34" charset="0"/>
                <a:cs typeface="Arial" panose="020B0604020202020204" pitchFamily="34" charset="0"/>
              </a:rPr>
              <a:t>You will hear about each of their choices at different times – sometimes you might be contacted very quickly, or it may be several months before you hear anything. To see all the deadlines that universities and colleges must adhere by visit www.ucas.com/key-dates. </a:t>
            </a:r>
          </a:p>
          <a:p>
            <a:pPr>
              <a:lnSpc>
                <a:spcPct val="107000"/>
              </a:lnSpc>
              <a:spcAft>
                <a:spcPts val="800"/>
              </a:spcAft>
            </a:pPr>
            <a:endParaRPr lang="en-GB" sz="20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2000" kern="100" dirty="0">
                <a:effectLst/>
                <a:latin typeface="Aptos" panose="020B0004020202020204" pitchFamily="34" charset="0"/>
                <a:ea typeface="Aptos" panose="020B0004020202020204" pitchFamily="34" charset="0"/>
                <a:cs typeface="Arial" panose="020B0604020202020204" pitchFamily="34" charset="0"/>
              </a:rPr>
              <a:t>An offer will be either conditional or unconditional. </a:t>
            </a:r>
          </a:p>
          <a:p>
            <a:pPr marL="342900" lvl="0" indent="-342900">
              <a:lnSpc>
                <a:spcPct val="107000"/>
              </a:lnSpc>
              <a:buFont typeface="Symbol" panose="05050102010706020507" pitchFamily="18" charset="2"/>
              <a:buChar char=""/>
            </a:pPr>
            <a:r>
              <a:rPr lang="en-GB" sz="2000" b="1" kern="100" dirty="0">
                <a:effectLst/>
                <a:latin typeface="Aptos" panose="020B0004020202020204" pitchFamily="34" charset="0"/>
                <a:ea typeface="Aptos" panose="020B0004020202020204" pitchFamily="34" charset="0"/>
                <a:cs typeface="Arial" panose="020B0604020202020204" pitchFamily="34" charset="0"/>
              </a:rPr>
              <a:t>Conditional offer</a:t>
            </a:r>
            <a:r>
              <a:rPr lang="en-GB" sz="2000" kern="100" dirty="0">
                <a:effectLst/>
                <a:latin typeface="Aptos" panose="020B0004020202020204" pitchFamily="34" charset="0"/>
                <a:ea typeface="Aptos" panose="020B0004020202020204" pitchFamily="34" charset="0"/>
                <a:cs typeface="Arial" panose="020B0604020202020204" pitchFamily="34" charset="0"/>
              </a:rPr>
              <a:t> – the offer has conditions. For example, certain qualification results have to be achieved. Unless a different date is specified, the conditions must be met by 3 September (even if entry is deferred to the following year). The conditions may include achievement of specific grades, possibly in named subjects, or a certain number of UCAS Tariff points.</a:t>
            </a:r>
          </a:p>
          <a:p>
            <a:pPr marL="342900" lvl="0" indent="-342900">
              <a:lnSpc>
                <a:spcPct val="107000"/>
              </a:lnSpc>
              <a:spcAft>
                <a:spcPts val="800"/>
              </a:spcAft>
              <a:buFont typeface="Symbol" panose="05050102010706020507" pitchFamily="18" charset="2"/>
              <a:buChar char=""/>
            </a:pPr>
            <a:r>
              <a:rPr lang="en-GB" sz="2000" b="1" kern="100" dirty="0">
                <a:effectLst/>
                <a:latin typeface="Aptos" panose="020B0004020202020204" pitchFamily="34" charset="0"/>
                <a:ea typeface="Aptos" panose="020B0004020202020204" pitchFamily="34" charset="0"/>
                <a:cs typeface="Arial" panose="020B0604020202020204" pitchFamily="34" charset="0"/>
              </a:rPr>
              <a:t>Unconditional offer</a:t>
            </a:r>
            <a:r>
              <a:rPr lang="en-GB" sz="2000" kern="100" dirty="0">
                <a:effectLst/>
                <a:latin typeface="Aptos" panose="020B0004020202020204" pitchFamily="34" charset="0"/>
                <a:ea typeface="Aptos" panose="020B0004020202020204" pitchFamily="34" charset="0"/>
                <a:cs typeface="Arial" panose="020B0604020202020204" pitchFamily="34" charset="0"/>
              </a:rPr>
              <a:t> – this usually the university or college’s entry requirements have already been met for the course. They might still have to meet other requirements, such as financial or medical conditions.</a:t>
            </a:r>
          </a:p>
          <a:p>
            <a:endParaRPr lang="en-GB" sz="2000" dirty="0"/>
          </a:p>
          <a:p>
            <a:r>
              <a:rPr lang="en-GB" sz="2000" dirty="0"/>
              <a:t>They may also receive: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kern="100" dirty="0">
                <a:effectLst/>
                <a:latin typeface="Aptos" panose="020B0004020202020204" pitchFamily="34" charset="0"/>
                <a:ea typeface="Aptos" panose="020B0004020202020204" pitchFamily="34" charset="0"/>
                <a:cs typeface="Arial" panose="020B0604020202020204" pitchFamily="34" charset="0"/>
              </a:rPr>
              <a:t>Unsuccessful</a:t>
            </a:r>
            <a:r>
              <a:rPr lang="en-GB" sz="2000" kern="100" dirty="0">
                <a:effectLst/>
                <a:latin typeface="Aptos" panose="020B0004020202020204" pitchFamily="34" charset="0"/>
                <a:ea typeface="Aptos" panose="020B0004020202020204" pitchFamily="34" charset="0"/>
                <a:cs typeface="Arial" panose="020B0604020202020204" pitchFamily="34" charset="0"/>
              </a:rPr>
              <a:t> – the university or college has not offered a place on the course.</a:t>
            </a:r>
          </a:p>
          <a:p>
            <a:pPr marL="357708" marR="0" lvl="0" indent="-239178" algn="l" defTabSz="914400" rtl="0" eaLnBrk="1" fontAlgn="auto" latinLnBrk="0" hangingPunct="1">
              <a:lnSpc>
                <a:spcPct val="100000"/>
              </a:lnSpc>
              <a:spcBef>
                <a:spcPts val="800"/>
              </a:spcBef>
              <a:spcAft>
                <a:spcPts val="800"/>
              </a:spcAft>
              <a:buClrTx/>
              <a:buSzTx/>
              <a:buFontTx/>
              <a:buNone/>
              <a:tabLst/>
              <a:defRPr/>
            </a:pPr>
            <a:endParaRPr lang="en-US" sz="2000" b="1" dirty="0">
              <a:solidFill>
                <a:schemeClr val="tx1"/>
              </a:solidFill>
              <a:latin typeface="Roboto "/>
            </a:endParaRPr>
          </a:p>
          <a:p>
            <a:endParaRPr lang="en-GB" dirty="0"/>
          </a:p>
        </p:txBody>
      </p:sp>
      <p:sp>
        <p:nvSpPr>
          <p:cNvPr id="4" name="Slide Number Placeholder 3">
            <a:extLst>
              <a:ext uri="{FF2B5EF4-FFF2-40B4-BE49-F238E27FC236}">
                <a16:creationId xmlns:a16="http://schemas.microsoft.com/office/drawing/2014/main" id="{F7D3C1B7-40FC-7B83-7677-F7105398EF85}"/>
              </a:ext>
            </a:extLst>
          </p:cNvPr>
          <p:cNvSpPr>
            <a:spLocks noGrp="1"/>
          </p:cNvSpPr>
          <p:nvPr>
            <p:ph type="sldNum" sz="quarter" idx="5"/>
          </p:nvPr>
        </p:nvSpPr>
        <p:spPr/>
        <p:txBody>
          <a:bodyPr/>
          <a:lstStyle/>
          <a:p>
            <a:fld id="{69C51658-60C5-491E-AC61-1F8F6577900C}" type="slidenum">
              <a:rPr lang="en-GB" smtClean="0"/>
              <a:t>33</a:t>
            </a:fld>
            <a:endParaRPr lang="en-GB"/>
          </a:p>
        </p:txBody>
      </p:sp>
    </p:spTree>
    <p:extLst>
      <p:ext uri="{BB962C8B-B14F-4D97-AF65-F5344CB8AC3E}">
        <p14:creationId xmlns:p14="http://schemas.microsoft.com/office/powerpoint/2010/main" val="154960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don’t just have to head to higher education to do a full-time degree. Maybe you're not ready to decide on what you want to do for the next 3 years to 4 years? Have you thought about doing a different pathway that helps you reach your next step, but also keeps your options open, Have you thought about continuing your training through work – it isn’t just degree apprenticeships you can do, think about higher level apprenticeships too. </a:t>
            </a:r>
          </a:p>
          <a:p>
            <a:endParaRPr lang="en-GB"/>
          </a:p>
          <a:p>
            <a:r>
              <a:rPr lang="en-GB"/>
              <a:t>Level 4 and 5 qualifications in England, Wales, and Northern Ireland include, but are not limited to, Foundation Degrees, Certificates of HE (</a:t>
            </a:r>
            <a:r>
              <a:rPr lang="en-GB" err="1"/>
              <a:t>CertHE</a:t>
            </a:r>
            <a:r>
              <a:rPr lang="en-GB"/>
              <a:t>), Diploma in HE (DipHE), Higher National Certificates (HNCs), and Higher National Diplomas (HNDs). Some of them are approved in England by the Institute for Apprenticeships and Technical Education </a:t>
            </a:r>
            <a:r>
              <a:rPr lang="en-GB">
                <a:effectLst/>
              </a:rPr>
              <a:t>(</a:t>
            </a:r>
            <a:r>
              <a:rPr lang="en-GB" err="1">
                <a:effectLst/>
              </a:rPr>
              <a:t>IFaTE</a:t>
            </a:r>
            <a:r>
              <a:rPr lang="en-GB">
                <a:effectLst/>
              </a:rPr>
              <a:t>)</a:t>
            </a:r>
            <a:r>
              <a:rPr lang="en-GB"/>
              <a:t> as Higher Technical Qualifications (HTQs). Please be aware that the government are proposing to transfer </a:t>
            </a:r>
            <a:r>
              <a:rPr lang="en-GB" err="1"/>
              <a:t>IFaTE</a:t>
            </a:r>
            <a:r>
              <a:rPr lang="en-GB"/>
              <a:t> responsibilities to Skills England in 2025. Please note that at the time of writing, a range of Level 7 apprenticeships are available in England, however this is currently under review by the government and may change during the academic year. </a:t>
            </a:r>
          </a:p>
          <a:p>
            <a:endParaRPr lang="en-GB"/>
          </a:p>
          <a:p>
            <a:r>
              <a:rPr lang="en-GB"/>
              <a:t>In Scotland at SQCF Level 7 and 8 (equivalent to Level 4 and 5 in other UK nations) qualifications are unique but also called HNCs and HNDs. In national frameworks, these qualifications sit in between A levels, T Levels, BTECs and Scottish Highers and Advanced Highers (at Level 3 or SCQF 6/7), and an undergraduate degree (Level 6 or SCQF 9-10). </a:t>
            </a:r>
          </a:p>
          <a:p>
            <a:endParaRPr lang="en-GB"/>
          </a:p>
          <a:p>
            <a:r>
              <a:rPr lang="en-GB"/>
              <a:t>While Level 4 and 5 qualifications can be taught in a range of education providers, around half in England are taught in further education (FE) colleges, a third in universities, and the rest in other providers. They often provide vocational and technical training, preparing students with the skills and knowledge to succeed in the workplace. Providers may also design them to support progression to academic courses at a higher level, for example, HNCs and HNDs in Scotland are notably often used to support articulation to degree level. Level 4 and 5 qualifications are included in overall higher education figures. </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5</a:t>
            </a:fld>
            <a:endParaRPr lang="en-GB"/>
          </a:p>
        </p:txBody>
      </p:sp>
    </p:spTree>
    <p:extLst>
      <p:ext uri="{BB962C8B-B14F-4D97-AF65-F5344CB8AC3E}">
        <p14:creationId xmlns:p14="http://schemas.microsoft.com/office/powerpoint/2010/main" val="3550598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4C42A-82ED-20DF-B6C4-B65E412EC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53C51-D3D6-643F-CF9D-72A150393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565B7-A4C4-0AAB-807A-9BD506B09BE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A3D4677-15AC-C8F8-6C74-07C948D28DAF}"/>
              </a:ext>
            </a:extLst>
          </p:cNvPr>
          <p:cNvSpPr>
            <a:spLocks noGrp="1"/>
          </p:cNvSpPr>
          <p:nvPr>
            <p:ph type="sldNum" sz="quarter" idx="5"/>
          </p:nvPr>
        </p:nvSpPr>
        <p:spPr/>
        <p:txBody>
          <a:bodyPr/>
          <a:lstStyle/>
          <a:p>
            <a:fld id="{69C51658-60C5-491E-AC61-1F8F6577900C}" type="slidenum">
              <a:rPr lang="en-GB" smtClean="0"/>
              <a:t>34</a:t>
            </a:fld>
            <a:endParaRPr lang="en-GB"/>
          </a:p>
        </p:txBody>
      </p:sp>
    </p:spTree>
    <p:extLst>
      <p:ext uri="{BB962C8B-B14F-4D97-AF65-F5344CB8AC3E}">
        <p14:creationId xmlns:p14="http://schemas.microsoft.com/office/powerpoint/2010/main" val="366542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2481E-4A96-6ADF-9094-30B2B6AD12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BEB3E2-9BF5-97A4-CD7B-23D0E1F75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173173-7EE9-75BD-9155-E08F3D9B435D}"/>
              </a:ext>
            </a:extLst>
          </p:cNvPr>
          <p:cNvSpPr>
            <a:spLocks noGrp="1"/>
          </p:cNvSpPr>
          <p:nvPr>
            <p:ph type="body" idx="1"/>
          </p:nvPr>
        </p:nvSpPr>
        <p:spPr/>
        <p:txBody>
          <a:bodyPr/>
          <a:lstStyle/>
          <a:p>
            <a:pPr>
              <a:lnSpc>
                <a:spcPct val="107000"/>
              </a:lnSpc>
              <a:spcAft>
                <a:spcPts val="800"/>
              </a:spcAft>
            </a:pPr>
            <a:r>
              <a:rPr lang="en-GB" sz="2000" kern="100" dirty="0">
                <a:effectLst/>
                <a:latin typeface="Aptos" panose="020B0004020202020204" pitchFamily="34" charset="0"/>
                <a:ea typeface="Aptos" panose="020B0004020202020204" pitchFamily="34" charset="0"/>
                <a:cs typeface="Arial" panose="020B0604020202020204" pitchFamily="34" charset="0"/>
              </a:rPr>
              <a:t>When you’ve had all decisions from your choices, you need to decide which one(s) you want to accept. </a:t>
            </a:r>
            <a:r>
              <a:rPr lang="en-GB" sz="2000" b="1" kern="100" dirty="0">
                <a:effectLst/>
                <a:latin typeface="Aptos" panose="020B0004020202020204" pitchFamily="34" charset="0"/>
                <a:ea typeface="Aptos" panose="020B0004020202020204" pitchFamily="34" charset="0"/>
                <a:cs typeface="Arial" panose="020B0604020202020204" pitchFamily="34" charset="0"/>
              </a:rPr>
              <a:t>The date you must reply to your offers is shown in your application</a:t>
            </a:r>
            <a:r>
              <a:rPr lang="en-GB" sz="2000" kern="100" dirty="0">
                <a:effectLst/>
                <a:latin typeface="Aptos" panose="020B0004020202020204" pitchFamily="34" charset="0"/>
                <a:ea typeface="Aptos" panose="020B0004020202020204" pitchFamily="34" charset="0"/>
                <a:cs typeface="Arial" panose="020B0604020202020204" pitchFamily="34" charset="0"/>
              </a:rPr>
              <a:t>.</a:t>
            </a:r>
          </a:p>
          <a:p>
            <a:pPr marL="342900" lvl="0" indent="-342900">
              <a:lnSpc>
                <a:spcPct val="107000"/>
              </a:lnSpc>
              <a:buFont typeface="Symbol" panose="05050102010706020507" pitchFamily="18" charset="2"/>
              <a:buChar char=""/>
            </a:pPr>
            <a:r>
              <a:rPr lang="en-GB" sz="2000" kern="100" dirty="0">
                <a:effectLst/>
                <a:latin typeface="Aptos" panose="020B0004020202020204" pitchFamily="34" charset="0"/>
                <a:ea typeface="Aptos" panose="020B0004020202020204" pitchFamily="34" charset="0"/>
                <a:cs typeface="Arial" panose="020B0604020202020204" pitchFamily="34" charset="0"/>
              </a:rPr>
              <a:t>You can accept one offer as your firm choice.</a:t>
            </a:r>
          </a:p>
          <a:p>
            <a:pPr marL="342900" lvl="0" indent="-342900">
              <a:lnSpc>
                <a:spcPct val="107000"/>
              </a:lnSpc>
              <a:buFont typeface="Symbol" panose="05050102010706020507" pitchFamily="18" charset="2"/>
              <a:buChar char=""/>
            </a:pPr>
            <a:r>
              <a:rPr lang="en-GB" sz="2000" kern="100" dirty="0">
                <a:effectLst/>
                <a:latin typeface="Aptos" panose="020B0004020202020204" pitchFamily="34" charset="0"/>
                <a:ea typeface="Aptos" panose="020B0004020202020204" pitchFamily="34" charset="0"/>
                <a:cs typeface="Arial" panose="020B0604020202020204" pitchFamily="34" charset="0"/>
              </a:rPr>
              <a:t>If that’s a conditional offer, you can accept a second offer as an insurance choice, if you want to, in case you don’t meet the conditions of your firm choice.</a:t>
            </a:r>
          </a:p>
          <a:p>
            <a:pPr marL="342900" lvl="0" indent="-342900">
              <a:lnSpc>
                <a:spcPct val="107000"/>
              </a:lnSpc>
              <a:buFont typeface="Symbol" panose="05050102010706020507" pitchFamily="18" charset="2"/>
              <a:buChar char=""/>
            </a:pPr>
            <a:r>
              <a:rPr lang="en-GB" sz="2000" kern="100" dirty="0">
                <a:effectLst/>
                <a:latin typeface="Aptos" panose="020B0004020202020204" pitchFamily="34" charset="0"/>
                <a:ea typeface="Aptos" panose="020B0004020202020204" pitchFamily="34" charset="0"/>
                <a:cs typeface="Arial" panose="020B0604020202020204" pitchFamily="34" charset="0"/>
              </a:rPr>
              <a:t>You don’t have to have an insurance choice. If you aren’t sure any of your other offers are right for you, it might be better to wait and see what’s available in Clearing once you have your results. </a:t>
            </a:r>
          </a:p>
          <a:p>
            <a:pPr marL="342900" lvl="0" indent="-342900">
              <a:lnSpc>
                <a:spcPct val="107000"/>
              </a:lnSpc>
              <a:spcAft>
                <a:spcPts val="800"/>
              </a:spcAft>
              <a:buFont typeface="Symbol" panose="05050102010706020507" pitchFamily="18" charset="2"/>
              <a:buChar char=""/>
            </a:pPr>
            <a:r>
              <a:rPr lang="en-GB" sz="2000" dirty="0">
                <a:effectLst/>
                <a:latin typeface="Segoe UI" panose="020B0502040204020203" pitchFamily="34" charset="0"/>
              </a:rPr>
              <a:t>Remaining offers are automatically declined when the 'Firm' and 'Insurance' are selected. </a:t>
            </a:r>
          </a:p>
          <a:p>
            <a:pPr marL="342900" lvl="0" indent="-342900">
              <a:lnSpc>
                <a:spcPct val="107000"/>
              </a:lnSpc>
              <a:spcAft>
                <a:spcPts val="800"/>
              </a:spcAft>
              <a:buFont typeface="Symbol" panose="05050102010706020507" pitchFamily="18" charset="2"/>
              <a:buChar char=""/>
            </a:pPr>
            <a:r>
              <a:rPr lang="en-GB" sz="2000" u="none" kern="100" dirty="0">
                <a:solidFill>
                  <a:srgbClr val="467886"/>
                </a:solidFill>
                <a:effectLst/>
                <a:latin typeface="Aptos" panose="020B0004020202020204" pitchFamily="34" charset="0"/>
                <a:ea typeface="Aptos" panose="020B0004020202020204" pitchFamily="34" charset="0"/>
                <a:cs typeface="Arial" panose="020B0604020202020204" pitchFamily="34" charset="0"/>
              </a:rPr>
              <a:t>If you</a:t>
            </a:r>
            <a:r>
              <a:rPr lang="en-GB" sz="2000" kern="100" dirty="0">
                <a:effectLst/>
                <a:latin typeface="Aptos" panose="020B0004020202020204" pitchFamily="34" charset="0"/>
                <a:ea typeface="Aptos" panose="020B0004020202020204" pitchFamily="34" charset="0"/>
                <a:cs typeface="Arial" panose="020B0604020202020204" pitchFamily="34" charset="0"/>
              </a:rPr>
              <a:t> firmly accept an unconditional offer, you cannot hold an insurance choice.</a:t>
            </a:r>
          </a:p>
          <a:p>
            <a:pPr marL="0" lvl="0" indent="0">
              <a:lnSpc>
                <a:spcPct val="107000"/>
              </a:lnSpc>
              <a:spcAft>
                <a:spcPts val="800"/>
              </a:spcAft>
              <a:buFont typeface="Symbol" panose="05050102010706020507" pitchFamily="18" charset="2"/>
              <a:buNone/>
            </a:pPr>
            <a:endParaRPr lang="en-GB" sz="20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2000" kern="100" dirty="0">
                <a:effectLst/>
                <a:latin typeface="Aptos" panose="020B0004020202020204" pitchFamily="34" charset="0"/>
                <a:ea typeface="Aptos" panose="020B0004020202020204" pitchFamily="34" charset="0"/>
                <a:cs typeface="Arial" panose="020B0604020202020204" pitchFamily="34" charset="0"/>
              </a:rPr>
              <a:t>Choosing the right course and university or college is a very important decision, and it can be difficult to change later in the admissions process. To help you make an informed decision about where to apply, what to study, and whether to accept an offer, the university or college you should read all the information the university or college has shared with you; before making a decision. </a:t>
            </a:r>
            <a:r>
              <a:rPr lang="en-GB" sz="2000" b="0" kern="100" dirty="0">
                <a:effectLst/>
                <a:latin typeface="Aptos" panose="020B0004020202020204" pitchFamily="34" charset="0"/>
                <a:ea typeface="Aptos" panose="020B0004020202020204" pitchFamily="34" charset="0"/>
                <a:cs typeface="Arial" panose="020B0604020202020204" pitchFamily="34" charset="0"/>
              </a:rPr>
              <a:t>You need to think very carefully, and make sure you do not accept an offer from any university or college if they you’re not prepared to study there.</a:t>
            </a:r>
          </a:p>
          <a:p>
            <a:endParaRPr lang="en-GB" sz="2000" dirty="0"/>
          </a:p>
          <a:p>
            <a:pPr>
              <a:lnSpc>
                <a:spcPct val="107000"/>
              </a:lnSpc>
              <a:spcAft>
                <a:spcPts val="800"/>
              </a:spcAft>
            </a:pPr>
            <a:r>
              <a:rPr lang="en-GB" sz="2000" b="1" kern="100" dirty="0">
                <a:effectLst/>
                <a:latin typeface="Aptos" panose="020B0004020202020204" pitchFamily="34" charset="0"/>
                <a:ea typeface="Aptos" panose="020B0004020202020204" pitchFamily="34" charset="0"/>
                <a:cs typeface="Arial" panose="020B0604020202020204" pitchFamily="34" charset="0"/>
              </a:rPr>
              <a:t>AN IMPORTANT MESSAGE FOR YOUR STUDENTS</a:t>
            </a:r>
            <a:endParaRPr lang="en-GB" sz="20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2000" kern="100" dirty="0">
                <a:effectLst/>
                <a:latin typeface="Aptos" panose="020B0004020202020204" pitchFamily="34" charset="0"/>
                <a:ea typeface="Aptos" panose="020B0004020202020204" pitchFamily="34" charset="0"/>
                <a:cs typeface="Arial" panose="020B0604020202020204" pitchFamily="34" charset="0"/>
              </a:rPr>
              <a:t>If you don’t reply to your offers on or before the reply date shown in your application UCAS will decline them on your behalf (often referred to as declined by default [DBD]). This means you will lose all your offers. </a:t>
            </a:r>
          </a:p>
          <a:p>
            <a:pPr>
              <a:spcAft>
                <a:spcPts val="800"/>
              </a:spcAft>
            </a:pPr>
            <a:r>
              <a:rPr lang="en-GB" sz="2000" u="none" kern="100" dirty="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pPr>
            <a:r>
              <a:rPr lang="en-GB" sz="2000" b="1" u="none" kern="100" dirty="0">
                <a:solidFill>
                  <a:srgbClr val="467886"/>
                </a:solidFill>
                <a:effectLst/>
                <a:latin typeface="Aptos" panose="020B0004020202020204" pitchFamily="34" charset="0"/>
                <a:ea typeface="Aptos" panose="020B0004020202020204" pitchFamily="34" charset="0"/>
                <a:cs typeface="Arial" panose="020B0604020202020204" pitchFamily="34" charset="0"/>
              </a:rPr>
              <a:t>TOP TIP</a:t>
            </a:r>
            <a:endParaRPr lang="en-GB" sz="2000" u="none"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2000" kern="100" dirty="0">
                <a:effectLst/>
                <a:latin typeface="Aptos" panose="020B0004020202020204" pitchFamily="34" charset="0"/>
                <a:ea typeface="Aptos" panose="020B0004020202020204" pitchFamily="34" charset="0"/>
                <a:cs typeface="Arial" panose="020B0604020202020204" pitchFamily="34" charset="0"/>
              </a:rPr>
              <a:t>Before making any decisions, encourage your students to take a look at our advice on making informed choices – </a:t>
            </a:r>
            <a:r>
              <a:rPr lang="en-GB" sz="2000" u="sng" kern="100" dirty="0">
                <a:solidFill>
                  <a:srgbClr val="467886"/>
                </a:solidFill>
                <a:effectLst/>
                <a:latin typeface="Aptos" panose="020B0004020202020204" pitchFamily="34" charset="0"/>
                <a:ea typeface="Aptos" panose="020B0004020202020204" pitchFamily="34" charset="0"/>
                <a:cs typeface="Arial" panose="020B0604020202020204" pitchFamily="34" charset="0"/>
                <a:hlinkClick r:id="rId3"/>
              </a:rPr>
              <a:t>www.ucas.com/undergraduate/</a:t>
            </a:r>
            <a:r>
              <a:rPr lang="en-GB" sz="2000" u="sng" kern="100" dirty="0">
                <a:solidFill>
                  <a:srgbClr val="467886"/>
                </a:solidFill>
                <a:effectLst/>
                <a:latin typeface="Aptos" panose="020B0004020202020204" pitchFamily="34" charset="0"/>
                <a:ea typeface="Aptos" panose="020B0004020202020204" pitchFamily="34" charset="0"/>
                <a:cs typeface="Arial" panose="020B0604020202020204" pitchFamily="34" charset="0"/>
                <a:hlinkClick r:id="rId4"/>
              </a:rPr>
              <a:t>after-you-apply/making-right-decision</a:t>
            </a:r>
            <a:r>
              <a:rPr lang="en-GB" sz="2000" u="sng" kern="100" dirty="0">
                <a:solidFill>
                  <a:srgbClr val="467886"/>
                </a:solidFill>
                <a:effectLst/>
                <a:latin typeface="Aptos" panose="020B0004020202020204" pitchFamily="34" charset="0"/>
                <a:ea typeface="Aptos" panose="020B0004020202020204" pitchFamily="34" charset="0"/>
                <a:cs typeface="Arial" panose="020B0604020202020204" pitchFamily="34" charset="0"/>
              </a:rPr>
              <a:t> </a:t>
            </a:r>
            <a:endParaRPr lang="en-GB" sz="2000" kern="100" dirty="0">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en-GB" sz="2000" kern="100" dirty="0">
                <a:effectLst/>
                <a:latin typeface="Aptos" panose="020B0004020202020204" pitchFamily="34" charset="0"/>
                <a:ea typeface="Aptos" panose="020B0004020202020204" pitchFamily="34" charset="0"/>
                <a:cs typeface="Arial" panose="020B0604020202020204" pitchFamily="34" charset="0"/>
              </a:rPr>
              <a:t> </a:t>
            </a:r>
            <a:endParaRPr lang="en-GB" dirty="0"/>
          </a:p>
        </p:txBody>
      </p:sp>
      <p:sp>
        <p:nvSpPr>
          <p:cNvPr id="4" name="Slide Number Placeholder 3">
            <a:extLst>
              <a:ext uri="{FF2B5EF4-FFF2-40B4-BE49-F238E27FC236}">
                <a16:creationId xmlns:a16="http://schemas.microsoft.com/office/drawing/2014/main" id="{076F54F6-1E4F-23FF-2190-171C7BDFD5E2}"/>
              </a:ext>
            </a:extLst>
          </p:cNvPr>
          <p:cNvSpPr>
            <a:spLocks noGrp="1"/>
          </p:cNvSpPr>
          <p:nvPr>
            <p:ph type="sldNum" sz="quarter" idx="5"/>
          </p:nvPr>
        </p:nvSpPr>
        <p:spPr/>
        <p:txBody>
          <a:bodyPr/>
          <a:lstStyle/>
          <a:p>
            <a:fld id="{69C51658-60C5-491E-AC61-1F8F6577900C}" type="slidenum">
              <a:rPr lang="en-GB" smtClean="0"/>
              <a:t>35</a:t>
            </a:fld>
            <a:endParaRPr lang="en-GB"/>
          </a:p>
        </p:txBody>
      </p:sp>
    </p:spTree>
    <p:extLst>
      <p:ext uri="{BB962C8B-B14F-4D97-AF65-F5344CB8AC3E}">
        <p14:creationId xmlns:p14="http://schemas.microsoft.com/office/powerpoint/2010/main" val="3626485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956DE-A3BA-D83D-7568-5DF9E7609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BF438-58C6-CB5B-ACB1-9FE2847E3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4082F5-CF1C-A48F-725E-4C5BFBA78E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00" dirty="0">
                <a:effectLst/>
                <a:latin typeface="Aptos" panose="020B0004020202020204" pitchFamily="34" charset="0"/>
                <a:ea typeface="Aptos" panose="020B0004020202020204" pitchFamily="34" charset="0"/>
                <a:cs typeface="Arial" panose="020B0604020202020204" pitchFamily="34" charset="0"/>
              </a:rPr>
              <a:t>All is not lost if you aren’t offered a place at any of your five choices, or you choose to decline all your offers. You can use Extra to apply to other universities and colleges that still have vacancies. It gives you an opportunity to look for a place earlier, instead of waiting for Clearing. </a:t>
            </a:r>
            <a:r>
              <a:rPr lang="en-GB" sz="2000" dirty="0">
                <a:effectLst/>
                <a:latin typeface="Aptos" panose="020B0004020202020204" pitchFamily="34" charset="0"/>
                <a:ea typeface="Aptos" panose="020B0004020202020204" pitchFamily="34" charset="0"/>
                <a:cs typeface="Arial" panose="020B0604020202020204" pitchFamily="34" charset="0"/>
              </a:rPr>
              <a:t>Find out more at </a:t>
            </a:r>
            <a:r>
              <a:rPr lang="en-GB" sz="2000" kern="1200" dirty="0">
                <a:solidFill>
                  <a:schemeClr val="tx1"/>
                </a:solidFill>
                <a:effectLst/>
                <a:latin typeface="Aptos" panose="020B00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www.ucas.com/extra</a:t>
            </a:r>
            <a:r>
              <a:rPr lang="en-GB" sz="2000" kern="1200" dirty="0">
                <a:solidFill>
                  <a:schemeClr val="tx1"/>
                </a:solidFill>
                <a:effectLst/>
                <a:latin typeface="Aptos" panose="020B0004020202020204" pitchFamily="34" charset="0"/>
                <a:ea typeface="Aptos" panose="020B00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u="sng" kern="100" dirty="0">
              <a:solidFill>
                <a:srgbClr val="467886"/>
              </a:solidFill>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latin typeface="Aptos" panose="020B0004020202020204" pitchFamily="34" charset="0"/>
                <a:ea typeface="Aptos" panose="020B0004020202020204" pitchFamily="34" charset="0"/>
                <a:cs typeface="Arial" panose="020B0604020202020204" pitchFamily="34" charset="0"/>
              </a:rPr>
              <a:t>Clearing is an opportunity for students to find a course using UCAS’ search tool – the only official vacancy listing. Clearing is used by tens of thousands of student’s each year and runs from the beginning of July. Find out more www.ucas.com/applying/after-you-apply/clearing-and-results-day/what-clearing. </a:t>
            </a:r>
            <a:endParaRPr lang="en-GB" sz="20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AEFA099-ABBC-27F6-7C19-E67AA32F305C}"/>
              </a:ext>
            </a:extLst>
          </p:cNvPr>
          <p:cNvSpPr>
            <a:spLocks noGrp="1"/>
          </p:cNvSpPr>
          <p:nvPr>
            <p:ph type="sldNum" sz="quarter" idx="5"/>
          </p:nvPr>
        </p:nvSpPr>
        <p:spPr/>
        <p:txBody>
          <a:bodyPr/>
          <a:lstStyle/>
          <a:p>
            <a:fld id="{69C51658-60C5-491E-AC61-1F8F6577900C}" type="slidenum">
              <a:rPr lang="en-GB" smtClean="0"/>
              <a:t>36</a:t>
            </a:fld>
            <a:endParaRPr lang="en-GB"/>
          </a:p>
        </p:txBody>
      </p:sp>
    </p:spTree>
    <p:extLst>
      <p:ext uri="{BB962C8B-B14F-4D97-AF65-F5344CB8AC3E}">
        <p14:creationId xmlns:p14="http://schemas.microsoft.com/office/powerpoint/2010/main" val="3369580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41B0E-F446-AA0B-DA3D-CAD2C8CA7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FAA1F-157A-08DF-7B76-8A4858CD2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9BD39-5C9B-7DB4-273B-222C67E2B1AF}"/>
              </a:ext>
            </a:extLst>
          </p:cNvPr>
          <p:cNvSpPr>
            <a:spLocks noGrp="1"/>
          </p:cNvSpPr>
          <p:nvPr>
            <p:ph type="body" idx="1"/>
          </p:nvPr>
        </p:nvSpPr>
        <p:spPr/>
        <p:txBody>
          <a:bodyPr/>
          <a:lstStyle/>
          <a:p>
            <a:pPr marL="171450" indent="-171450" algn="l">
              <a:buFont typeface="Arial" panose="020B0604020202020204" pitchFamily="34" charset="0"/>
              <a:buChar char="•"/>
            </a:pPr>
            <a:r>
              <a:rPr lang="en-GB" sz="2000" b="0" i="0" dirty="0">
                <a:solidFill>
                  <a:srgbClr val="333333"/>
                </a:solidFill>
                <a:effectLst/>
                <a:latin typeface="Roboto" panose="02000000000000000000" pitchFamily="2" charset="0"/>
              </a:rPr>
              <a:t>An apprenticeship is an opportunity to work and study at the same time. Most of your time is spent doing on-the-job training, and the rest is spent working towards a qualification. You’ll get paid a salary and be part of a team, just like a standard employee, but you’ll also get dedicated study time throughout the week.</a:t>
            </a:r>
          </a:p>
          <a:p>
            <a:pPr marL="171450" indent="-171450" algn="l">
              <a:buFont typeface="Arial" panose="020B0604020202020204" pitchFamily="34" charset="0"/>
              <a:buChar char="•"/>
            </a:pPr>
            <a:r>
              <a:rPr lang="en-GB" sz="2000" b="0" i="0" dirty="0">
                <a:solidFill>
                  <a:srgbClr val="333333"/>
                </a:solidFill>
                <a:effectLst/>
                <a:latin typeface="Roboto" panose="02000000000000000000" pitchFamily="2" charset="0"/>
              </a:rPr>
              <a:t>Course/tuition fees will be covered by your employer and the government.</a:t>
            </a:r>
          </a:p>
          <a:p>
            <a:pPr marL="171450" indent="-171450" algn="l">
              <a:buFont typeface="Arial" panose="020B0604020202020204" pitchFamily="34" charset="0"/>
              <a:buChar char="•"/>
            </a:pPr>
            <a:r>
              <a:rPr lang="en-GB" sz="2000" b="0" i="0" dirty="0">
                <a:solidFill>
                  <a:srgbClr val="333333"/>
                </a:solidFill>
                <a:effectLst/>
                <a:latin typeface="Roboto" panose="02000000000000000000" pitchFamily="2" charset="0"/>
              </a:rPr>
              <a:t>The qualification you can achieve could vary from the equivalent to GCSEs, to a master’s degree depending on the level of apprenticeship you take. </a:t>
            </a:r>
          </a:p>
          <a:p>
            <a:pPr marL="171450" indent="-171450" algn="l">
              <a:buFont typeface="Arial" panose="020B0604020202020204" pitchFamily="34" charset="0"/>
              <a:buChar char="•"/>
            </a:pPr>
            <a:r>
              <a:rPr lang="en-GB" sz="2000" b="0" i="0" dirty="0">
                <a:solidFill>
                  <a:srgbClr val="333333"/>
                </a:solidFill>
                <a:effectLst/>
                <a:latin typeface="Roboto" panose="02000000000000000000" pitchFamily="2" charset="0"/>
              </a:rPr>
              <a:t>There are different types or levels of apprenticeships depending on where you are in the UK. </a:t>
            </a:r>
          </a:p>
          <a:p>
            <a:pPr marL="171450" indent="-171450" algn="l">
              <a:buFont typeface="Arial" panose="020B0604020202020204" pitchFamily="34" charset="0"/>
              <a:buChar char="•"/>
            </a:pPr>
            <a:r>
              <a:rPr lang="en-GB" sz="2000" b="0" i="0" dirty="0">
                <a:solidFill>
                  <a:srgbClr val="333333"/>
                </a:solidFill>
                <a:effectLst/>
                <a:latin typeface="Roboto" panose="02000000000000000000" pitchFamily="2" charset="0"/>
              </a:rPr>
              <a:t>Each level apprenticeship will have different entry requirements. </a:t>
            </a:r>
          </a:p>
          <a:p>
            <a:pPr marL="171450" indent="-171450" algn="l">
              <a:buFont typeface="Arial" panose="020B0604020202020204" pitchFamily="34" charset="0"/>
              <a:buChar char="•"/>
            </a:pPr>
            <a:r>
              <a:rPr lang="en-GB" sz="2000" dirty="0"/>
              <a:t>www.ucas.com/apprenticeships/what-apprenticeship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9645F2C-B00B-6F08-D770-68CCB080C2DA}"/>
              </a:ext>
            </a:extLst>
          </p:cNvPr>
          <p:cNvSpPr>
            <a:spLocks noGrp="1"/>
          </p:cNvSpPr>
          <p:nvPr>
            <p:ph type="sldNum" sz="quarter" idx="5"/>
          </p:nvPr>
        </p:nvSpPr>
        <p:spPr/>
        <p:txBody>
          <a:bodyPr/>
          <a:lstStyle/>
          <a:p>
            <a:fld id="{69C51658-60C5-491E-AC61-1F8F6577900C}" type="slidenum">
              <a:rPr lang="en-GB" smtClean="0"/>
              <a:t>38</a:t>
            </a:fld>
            <a:endParaRPr lang="en-GB"/>
          </a:p>
        </p:txBody>
      </p:sp>
    </p:spTree>
    <p:extLst>
      <p:ext uri="{BB962C8B-B14F-4D97-AF65-F5344CB8AC3E}">
        <p14:creationId xmlns:p14="http://schemas.microsoft.com/office/powerpoint/2010/main" val="1409616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a:solidFill>
                  <a:srgbClr val="333333"/>
                </a:solidFill>
                <a:effectLst/>
                <a:latin typeface="Roboto" panose="02000000000000000000" pitchFamily="2" charset="0"/>
              </a:rPr>
              <a:t>Apprenticeships are available to everyone over the age of 16. </a:t>
            </a:r>
          </a:p>
          <a:p>
            <a:pPr algn="l">
              <a:buNone/>
            </a:pPr>
            <a:endParaRPr lang="en-GB" b="0" i="0">
              <a:solidFill>
                <a:srgbClr val="333333"/>
              </a:solidFill>
              <a:effectLst/>
              <a:latin typeface="Roboto" panose="02000000000000000000" pitchFamily="2" charset="0"/>
            </a:endParaRPr>
          </a:p>
          <a:p>
            <a:pPr algn="l">
              <a:buNone/>
            </a:pPr>
            <a:r>
              <a:rPr lang="en-GB" b="0" i="0">
                <a:solidFill>
                  <a:srgbClr val="333333"/>
                </a:solidFill>
                <a:effectLst/>
                <a:latin typeface="Roboto" panose="02000000000000000000" pitchFamily="2" charset="0"/>
              </a:rPr>
              <a:t>An apprenticeship may suit you if you:</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enjoy both hands-on and classroom-based learning</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are willing to commit to work and study at the same time</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are ready to start work with an employer, and be based in the workplace most of the time</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are ready to be assessed through a mix of assignments and written work, including essays, reports, and practical exercises</a:t>
            </a:r>
          </a:p>
          <a:p>
            <a:pPr algn="l">
              <a:buNone/>
            </a:pPr>
            <a:endParaRPr lang="en-GB" b="0" i="0">
              <a:solidFill>
                <a:srgbClr val="333333"/>
              </a:solidFill>
              <a:effectLst/>
              <a:latin typeface="Roboto" panose="02000000000000000000" pitchFamily="2" charset="0"/>
            </a:endParaRPr>
          </a:p>
          <a:p>
            <a:pPr algn="l">
              <a:buNone/>
            </a:pPr>
            <a:r>
              <a:rPr lang="en-GB" b="0" i="0">
                <a:solidFill>
                  <a:srgbClr val="333333"/>
                </a:solidFill>
                <a:effectLst/>
                <a:latin typeface="Roboto" panose="02000000000000000000" pitchFamily="2" charset="0"/>
              </a:rPr>
              <a:t>To be considered for an apprenticeship programme, you need to be:</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aged 16 or over</a:t>
            </a:r>
          </a:p>
          <a:p>
            <a:pPr marL="171450" indent="-171450" algn="l">
              <a:buFont typeface="Arial" panose="020B0604020202020204" pitchFamily="34" charset="0"/>
              <a:buChar char="•"/>
            </a:pPr>
            <a:r>
              <a:rPr lang="en-GB" b="1" i="0">
                <a:solidFill>
                  <a:srgbClr val="333333"/>
                </a:solidFill>
                <a:effectLst/>
                <a:latin typeface="Roboto" panose="02000000000000000000" pitchFamily="2" charset="0"/>
              </a:rPr>
              <a:t>living in the UK</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not in full-time education</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39</a:t>
            </a:fld>
            <a:endParaRPr lang="en-GB"/>
          </a:p>
        </p:txBody>
      </p:sp>
    </p:spTree>
    <p:extLst>
      <p:ext uri="{BB962C8B-B14F-4D97-AF65-F5344CB8AC3E}">
        <p14:creationId xmlns:p14="http://schemas.microsoft.com/office/powerpoint/2010/main" val="3754812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1D095-1AA4-B40A-3D66-764463719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7089B-6912-22CF-77B0-55B6C9547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E368B-E824-A43A-20B5-0D9AD8B813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DBB97B0-8576-3E3E-DE02-82FE29B69EAF}"/>
              </a:ext>
            </a:extLst>
          </p:cNvPr>
          <p:cNvSpPr>
            <a:spLocks noGrp="1"/>
          </p:cNvSpPr>
          <p:nvPr>
            <p:ph type="sldNum" sz="quarter" idx="5"/>
          </p:nvPr>
        </p:nvSpPr>
        <p:spPr/>
        <p:txBody>
          <a:bodyPr/>
          <a:lstStyle/>
          <a:p>
            <a:fld id="{69C51658-60C5-491E-AC61-1F8F6577900C}" type="slidenum">
              <a:rPr lang="en-GB" smtClean="0"/>
              <a:t>40</a:t>
            </a:fld>
            <a:endParaRPr lang="en-GB"/>
          </a:p>
        </p:txBody>
      </p:sp>
    </p:spTree>
    <p:extLst>
      <p:ext uri="{BB962C8B-B14F-4D97-AF65-F5344CB8AC3E}">
        <p14:creationId xmlns:p14="http://schemas.microsoft.com/office/powerpoint/2010/main" val="4063454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Segoe UI" panose="020B0502040204020203" pitchFamily="34" charset="0"/>
              </a:rPr>
              <a:t>In England, at the time of writing, the new government is reviewing the offering of level 7 (masters) apprenticeships and developing a new foundation apprenticeship. </a:t>
            </a:r>
            <a:endParaRPr lang="en-GB" sz="1200" dirty="0"/>
          </a:p>
          <a:p>
            <a:endParaRPr lang="en-GB" dirty="0"/>
          </a:p>
        </p:txBody>
      </p:sp>
      <p:sp>
        <p:nvSpPr>
          <p:cNvPr id="4" name="Slide Number Placeholder 3"/>
          <p:cNvSpPr>
            <a:spLocks noGrp="1"/>
          </p:cNvSpPr>
          <p:nvPr>
            <p:ph type="sldNum" sz="quarter" idx="5"/>
          </p:nvPr>
        </p:nvSpPr>
        <p:spPr/>
        <p:txBody>
          <a:bodyPr/>
          <a:lstStyle/>
          <a:p>
            <a:fld id="{69C51658-60C5-491E-AC61-1F8F6577900C}" type="slidenum">
              <a:rPr lang="en-GB" smtClean="0"/>
              <a:t>41</a:t>
            </a:fld>
            <a:endParaRPr lang="en-GB"/>
          </a:p>
        </p:txBody>
      </p:sp>
    </p:spTree>
    <p:extLst>
      <p:ext uri="{BB962C8B-B14F-4D97-AF65-F5344CB8AC3E}">
        <p14:creationId xmlns:p14="http://schemas.microsoft.com/office/powerpoint/2010/main" val="3422045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F3825-7027-FAE4-24D7-7BE34EAE38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4B7E5-153A-8108-DF69-79FCABD32D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146BA-6830-D06A-967A-0E1040290427}"/>
              </a:ext>
            </a:extLst>
          </p:cNvPr>
          <p:cNvSpPr>
            <a:spLocks noGrp="1"/>
          </p:cNvSpPr>
          <p:nvPr>
            <p:ph type="body" idx="1"/>
          </p:nvPr>
        </p:nvSpPr>
        <p:spPr/>
        <p:txBody>
          <a:bodyPr/>
          <a:lstStyle/>
          <a:p>
            <a:pPr marL="0" indent="0">
              <a:buFont typeface="Arial" panose="020B0604020202020204" pitchFamily="34" charset="0"/>
              <a:buNone/>
            </a:pPr>
            <a:endParaRPr lang="en-GB" dirty="0"/>
          </a:p>
          <a:p>
            <a:endParaRPr lang="en-GB" dirty="0"/>
          </a:p>
        </p:txBody>
      </p:sp>
      <p:sp>
        <p:nvSpPr>
          <p:cNvPr id="4" name="Slide Number Placeholder 3">
            <a:extLst>
              <a:ext uri="{FF2B5EF4-FFF2-40B4-BE49-F238E27FC236}">
                <a16:creationId xmlns:a16="http://schemas.microsoft.com/office/drawing/2014/main" id="{5A87AB48-4353-44D5-863D-87D8DECBC0D0}"/>
              </a:ext>
            </a:extLst>
          </p:cNvPr>
          <p:cNvSpPr>
            <a:spLocks noGrp="1"/>
          </p:cNvSpPr>
          <p:nvPr>
            <p:ph type="sldNum" sz="quarter" idx="5"/>
          </p:nvPr>
        </p:nvSpPr>
        <p:spPr/>
        <p:txBody>
          <a:bodyPr/>
          <a:lstStyle/>
          <a:p>
            <a:fld id="{69C51658-60C5-491E-AC61-1F8F6577900C}" type="slidenum">
              <a:rPr lang="en-GB" smtClean="0"/>
              <a:t>43</a:t>
            </a:fld>
            <a:endParaRPr lang="en-GB"/>
          </a:p>
        </p:txBody>
      </p:sp>
    </p:spTree>
    <p:extLst>
      <p:ext uri="{BB962C8B-B14F-4D97-AF65-F5344CB8AC3E}">
        <p14:creationId xmlns:p14="http://schemas.microsoft.com/office/powerpoint/2010/main" val="715391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You do not apply to apprenticeships via UCAS. </a:t>
            </a:r>
          </a:p>
          <a:p>
            <a:pPr marL="171450" indent="-171450">
              <a:buFont typeface="Arial" panose="020B0604020202020204" pitchFamily="34" charset="0"/>
              <a:buChar char="•"/>
            </a:pPr>
            <a:r>
              <a:rPr lang="en-GB" dirty="0"/>
              <a:t>Apprenticeships do not count towards your 5 UCAS choices. </a:t>
            </a:r>
          </a:p>
          <a:p>
            <a:pPr marL="171450" indent="-171450">
              <a:buFont typeface="Arial" panose="020B0604020202020204" pitchFamily="34" charset="0"/>
              <a:buChar char="•"/>
            </a:pPr>
            <a:r>
              <a:rPr lang="en-GB" dirty="0"/>
              <a:t>Apprenticeship applications are made directly to the employer or training provider, there is no limit on the number you can apply to. </a:t>
            </a:r>
          </a:p>
          <a:p>
            <a:endParaRPr lang="en-GB" dirty="0"/>
          </a:p>
        </p:txBody>
      </p:sp>
      <p:sp>
        <p:nvSpPr>
          <p:cNvPr id="4" name="Slide Number Placeholder 3"/>
          <p:cNvSpPr>
            <a:spLocks noGrp="1"/>
          </p:cNvSpPr>
          <p:nvPr>
            <p:ph type="sldNum" sz="quarter" idx="5"/>
          </p:nvPr>
        </p:nvSpPr>
        <p:spPr/>
        <p:txBody>
          <a:bodyPr/>
          <a:lstStyle/>
          <a:p>
            <a:fld id="{69C51658-60C5-491E-AC61-1F8F6577900C}" type="slidenum">
              <a:rPr lang="en-GB" smtClean="0"/>
              <a:t>44</a:t>
            </a:fld>
            <a:endParaRPr lang="en-GB"/>
          </a:p>
        </p:txBody>
      </p:sp>
    </p:spTree>
    <p:extLst>
      <p:ext uri="{BB962C8B-B14F-4D97-AF65-F5344CB8AC3E}">
        <p14:creationId xmlns:p14="http://schemas.microsoft.com/office/powerpoint/2010/main" val="4147187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Segoe UI" panose="020B0502040204020203" pitchFamily="34" charset="0"/>
              </a:rPr>
              <a:t>UCAS Employer Profiles showcases employers offering apprenticeship opportunities outside of their vacancy period, perfect for year 12 wish lists of companies to apply for in the following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Segoe UI" panose="020B0502040204020203" pitchFamily="34" charset="0"/>
              </a:rPr>
              <a:t>Check out all our information, advice and guidance, including support for students applying to apprenticeships with individual needs including neurodiversity all www.ucas.com/apprenticeships</a:t>
            </a:r>
          </a:p>
          <a:p>
            <a:pPr marL="0" indent="0">
              <a:buFont typeface="Arial" panose="020B0604020202020204" pitchFamily="34" charset="0"/>
              <a:buNone/>
            </a:pPr>
            <a:endParaRPr lang="en-GB" sz="12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dirty="0">
                <a:effectLst/>
                <a:latin typeface="Roboto Light "/>
              </a:rPr>
              <a:t>Apprenticeship </a:t>
            </a:r>
            <a:r>
              <a:rPr lang="en-GB" sz="1000" b="1" dirty="0">
                <a:solidFill>
                  <a:schemeClr val="accent3"/>
                </a:solidFill>
                <a:effectLst/>
                <a:latin typeface="Roboto Light "/>
              </a:rPr>
              <a:t>Application Guides</a:t>
            </a:r>
          </a:p>
          <a:p>
            <a:pPr marL="0" indent="0">
              <a:buFont typeface="Arial" panose="020B0604020202020204" pitchFamily="34" charset="0"/>
              <a:buNone/>
            </a:pPr>
            <a:r>
              <a:rPr lang="en-GB" dirty="0"/>
              <a:t>www.ucas.com/apprenticeships/application-guides</a:t>
            </a:r>
          </a:p>
          <a:p>
            <a:pPr marL="0" indent="0">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u="none" strike="noStrike" dirty="0">
                <a:effectLst/>
                <a:latin typeface="Roboto Light "/>
              </a:rPr>
              <a:t>Apprenticeship </a:t>
            </a:r>
            <a:r>
              <a:rPr lang="en-GB" sz="1000" b="1" u="none" strike="noStrike" dirty="0">
                <a:solidFill>
                  <a:schemeClr val="accent3"/>
                </a:solidFill>
                <a:effectLst/>
                <a:latin typeface="Roboto Light "/>
              </a:rPr>
              <a:t>podcast</a:t>
            </a:r>
          </a:p>
          <a:p>
            <a:pPr marL="0" indent="0">
              <a:buFont typeface="Arial" panose="020B0604020202020204" pitchFamily="34" charset="0"/>
              <a:buNone/>
            </a:pPr>
            <a:r>
              <a:rPr lang="en-GB" dirty="0"/>
              <a:t>www.ucas.com/apprenticeships/getting-ahead-apprenticeships-katie-thistleton</a:t>
            </a:r>
          </a:p>
          <a:p>
            <a:endParaRPr lang="en-GB" dirty="0"/>
          </a:p>
        </p:txBody>
      </p:sp>
      <p:sp>
        <p:nvSpPr>
          <p:cNvPr id="4" name="Slide Number Placeholder 3"/>
          <p:cNvSpPr>
            <a:spLocks noGrp="1"/>
          </p:cNvSpPr>
          <p:nvPr>
            <p:ph type="sldNum" sz="quarter" idx="5"/>
          </p:nvPr>
        </p:nvSpPr>
        <p:spPr/>
        <p:txBody>
          <a:bodyPr/>
          <a:lstStyle/>
          <a:p>
            <a:fld id="{69C51658-60C5-491E-AC61-1F8F6577900C}" type="slidenum">
              <a:rPr lang="en-GB" smtClean="0"/>
              <a:t>45</a:t>
            </a:fld>
            <a:endParaRPr lang="en-GB"/>
          </a:p>
        </p:txBody>
      </p:sp>
    </p:spTree>
    <p:extLst>
      <p:ext uri="{BB962C8B-B14F-4D97-AF65-F5344CB8AC3E}">
        <p14:creationId xmlns:p14="http://schemas.microsoft.com/office/powerpoint/2010/main" val="567205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C3992-7151-8195-503B-29D920393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D0F86-C350-DA04-EABD-06F5432A86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01B4A6-4F1D-1C72-4345-CEFBBFAE61B7}"/>
              </a:ext>
            </a:extLst>
          </p:cNvPr>
          <p:cNvSpPr>
            <a:spLocks noGrp="1"/>
          </p:cNvSpPr>
          <p:nvPr>
            <p:ph type="body" idx="1"/>
          </p:nvPr>
        </p:nvSpPr>
        <p:spPr/>
        <p:txBody>
          <a:bodyPr/>
          <a:lstStyle/>
          <a:p>
            <a:r>
              <a:rPr lang="en-GB" b="0" i="0" dirty="0">
                <a:solidFill>
                  <a:srgbClr val="1F2834"/>
                </a:solidFill>
                <a:effectLst/>
                <a:latin typeface="Roboto" panose="02000000000000000000" pitchFamily="2" charset="0"/>
              </a:rPr>
              <a:t>What you choose to do after school depends on you and no one else. You have the power to set your end goal. </a:t>
            </a:r>
            <a:r>
              <a:rPr lang="en-GB" dirty="0"/>
              <a:t>Whatever you decide to do next is it the right step for you? </a:t>
            </a:r>
          </a:p>
          <a:p>
            <a:r>
              <a:rPr lang="en-GB" dirty="0"/>
              <a:t>Read our ultimate guide on how to decide on your next steps https://ultimateguides.ucas.com/howtodecideyournextsteps/</a:t>
            </a:r>
          </a:p>
          <a:p>
            <a:endParaRPr lang="en-GB" dirty="0"/>
          </a:p>
        </p:txBody>
      </p:sp>
      <p:sp>
        <p:nvSpPr>
          <p:cNvPr id="4" name="Slide Number Placeholder 3">
            <a:extLst>
              <a:ext uri="{FF2B5EF4-FFF2-40B4-BE49-F238E27FC236}">
                <a16:creationId xmlns:a16="http://schemas.microsoft.com/office/drawing/2014/main" id="{3971786B-E1A2-59CE-7D6F-9F88C46CC4ED}"/>
              </a:ext>
            </a:extLst>
          </p:cNvPr>
          <p:cNvSpPr>
            <a:spLocks noGrp="1"/>
          </p:cNvSpPr>
          <p:nvPr>
            <p:ph type="sldNum" sz="quarter" idx="5"/>
          </p:nvPr>
        </p:nvSpPr>
        <p:spPr/>
        <p:txBody>
          <a:bodyPr/>
          <a:lstStyle/>
          <a:p>
            <a:fld id="{69C51658-60C5-491E-AC61-1F8F6577900C}" type="slidenum">
              <a:rPr lang="en-GB" smtClean="0"/>
              <a:t>6</a:t>
            </a:fld>
            <a:endParaRPr lang="en-GB"/>
          </a:p>
        </p:txBody>
      </p:sp>
    </p:spTree>
    <p:extLst>
      <p:ext uri="{BB962C8B-B14F-4D97-AF65-F5344CB8AC3E}">
        <p14:creationId xmlns:p14="http://schemas.microsoft.com/office/powerpoint/2010/main" val="25105952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46ED4-3AD2-0DAC-9FF6-8F97BB0D6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D052D7-58DC-89F6-52B3-B7ED2C9E1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F21CE1-C488-012E-4070-204EB3932E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4336235-8821-C5CD-2F9D-8A3407282D73}"/>
              </a:ext>
            </a:extLst>
          </p:cNvPr>
          <p:cNvSpPr>
            <a:spLocks noGrp="1"/>
          </p:cNvSpPr>
          <p:nvPr>
            <p:ph type="sldNum" sz="quarter" idx="5"/>
          </p:nvPr>
        </p:nvSpPr>
        <p:spPr/>
        <p:txBody>
          <a:bodyPr/>
          <a:lstStyle/>
          <a:p>
            <a:fld id="{69C51658-60C5-491E-AC61-1F8F6577900C}" type="slidenum">
              <a:rPr lang="en-GB" smtClean="0"/>
              <a:t>48</a:t>
            </a:fld>
            <a:endParaRPr lang="en-GB"/>
          </a:p>
        </p:txBody>
      </p:sp>
    </p:spTree>
    <p:extLst>
      <p:ext uri="{BB962C8B-B14F-4D97-AF65-F5344CB8AC3E}">
        <p14:creationId xmlns:p14="http://schemas.microsoft.com/office/powerpoint/2010/main" val="10172877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16C92-E7E4-5803-A9F6-431095E6E4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CF4EA-85AC-34C6-D356-AD8961CC9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41E49C-19EA-03E5-EF76-FC14F205D1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a:effectLst/>
                <a:latin typeface="Roboto" panose="02000000000000000000" pitchFamily="2" charset="0"/>
              </a:rPr>
              <a:t>Everything parents and carers need to help their child decide on their next step. </a:t>
            </a:r>
            <a:endParaRPr lang="en-GB" sz="20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884A795-F095-53B2-812C-EADC75D41D75}"/>
              </a:ext>
            </a:extLst>
          </p:cNvPr>
          <p:cNvSpPr>
            <a:spLocks noGrp="1"/>
          </p:cNvSpPr>
          <p:nvPr>
            <p:ph type="sldNum" sz="quarter" idx="5"/>
          </p:nvPr>
        </p:nvSpPr>
        <p:spPr/>
        <p:txBody>
          <a:bodyPr/>
          <a:lstStyle/>
          <a:p>
            <a:fld id="{69C51658-60C5-491E-AC61-1F8F6577900C}" type="slidenum">
              <a:rPr lang="en-GB" smtClean="0"/>
              <a:t>49</a:t>
            </a:fld>
            <a:endParaRPr lang="en-GB"/>
          </a:p>
        </p:txBody>
      </p:sp>
    </p:spTree>
    <p:extLst>
      <p:ext uri="{BB962C8B-B14F-4D97-AF65-F5344CB8AC3E}">
        <p14:creationId xmlns:p14="http://schemas.microsoft.com/office/powerpoint/2010/main" val="8369606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E2F32-7532-0461-13FF-006FE8F65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9D1E8-2ED1-0D00-6A43-C7F2FEE74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329A94-7980-9679-7D17-CD5B146B11B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E5D0756-2B87-DA01-80C0-529054A6015C}"/>
              </a:ext>
            </a:extLst>
          </p:cNvPr>
          <p:cNvSpPr>
            <a:spLocks noGrp="1"/>
          </p:cNvSpPr>
          <p:nvPr>
            <p:ph type="sldNum" sz="quarter" idx="5"/>
          </p:nvPr>
        </p:nvSpPr>
        <p:spPr/>
        <p:txBody>
          <a:bodyPr/>
          <a:lstStyle/>
          <a:p>
            <a:fld id="{69C51658-60C5-491E-AC61-1F8F6577900C}" type="slidenum">
              <a:rPr lang="en-GB" smtClean="0"/>
              <a:t>50</a:t>
            </a:fld>
            <a:endParaRPr lang="en-GB"/>
          </a:p>
        </p:txBody>
      </p:sp>
    </p:spTree>
    <p:extLst>
      <p:ext uri="{BB962C8B-B14F-4D97-AF65-F5344CB8AC3E}">
        <p14:creationId xmlns:p14="http://schemas.microsoft.com/office/powerpoint/2010/main" val="3856515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Your key steps to success. </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7</a:t>
            </a:fld>
            <a:endParaRPr lang="en-GB"/>
          </a:p>
        </p:txBody>
      </p:sp>
    </p:spTree>
    <p:extLst>
      <p:ext uri="{BB962C8B-B14F-4D97-AF65-F5344CB8AC3E}">
        <p14:creationId xmlns:p14="http://schemas.microsoft.com/office/powerpoint/2010/main" val="68493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50436-F5B3-E964-74B8-7BA53CF95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7D94B8-E7A1-7746-C110-14FA96864A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7CE784-0089-4BC6-C63A-05C2CE1E89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Your key steps to success. </a:t>
            </a:r>
          </a:p>
          <a:p>
            <a:pPr marL="171450" indent="-171450">
              <a:buFont typeface="Arial" panose="020B0604020202020204" pitchFamily="34" charset="0"/>
              <a:buChar char="•"/>
            </a:pPr>
            <a:r>
              <a:rPr lang="en-GB" b="1"/>
              <a:t>Personalised Dashboard</a:t>
            </a:r>
            <a:r>
              <a:rPr lang="en-GB"/>
              <a:t> – Track applications, save favourite courses, and get tailored recommendations. </a:t>
            </a:r>
          </a:p>
          <a:p>
            <a:pPr marL="171450" indent="-171450">
              <a:buFont typeface="Arial" panose="020B0604020202020204" pitchFamily="34" charset="0"/>
              <a:buChar char="•"/>
            </a:pPr>
            <a:r>
              <a:rPr lang="en-GB" b="1"/>
              <a:t>Search and Compare</a:t>
            </a:r>
            <a:r>
              <a:rPr lang="en-GB"/>
              <a:t> – Use filters to explore universities, apprenticeships, and employers side by side. </a:t>
            </a:r>
          </a:p>
          <a:p>
            <a:pPr marL="171450" indent="-171450">
              <a:buFont typeface="Arial" panose="020B0604020202020204" pitchFamily="34" charset="0"/>
              <a:buChar char="•"/>
            </a:pPr>
            <a:r>
              <a:rPr lang="en-GB" b="1"/>
              <a:t>Application Support</a:t>
            </a:r>
            <a:r>
              <a:rPr lang="en-GB"/>
              <a:t> – Access tips, deadlines, and expert advice to navigate your next steps with confidence.</a:t>
            </a:r>
          </a:p>
          <a:p>
            <a:endParaRPr lang="en-GB"/>
          </a:p>
        </p:txBody>
      </p:sp>
      <p:sp>
        <p:nvSpPr>
          <p:cNvPr id="4" name="Slide Number Placeholder 3">
            <a:extLst>
              <a:ext uri="{FF2B5EF4-FFF2-40B4-BE49-F238E27FC236}">
                <a16:creationId xmlns:a16="http://schemas.microsoft.com/office/drawing/2014/main" id="{13C4964C-9AFC-4D4E-7965-87FE7988903F}"/>
              </a:ext>
            </a:extLst>
          </p:cNvPr>
          <p:cNvSpPr>
            <a:spLocks noGrp="1"/>
          </p:cNvSpPr>
          <p:nvPr>
            <p:ph type="sldNum" sz="quarter" idx="5"/>
          </p:nvPr>
        </p:nvSpPr>
        <p:spPr/>
        <p:txBody>
          <a:bodyPr/>
          <a:lstStyle/>
          <a:p>
            <a:fld id="{69C51658-60C5-491E-AC61-1F8F6577900C}" type="slidenum">
              <a:rPr lang="en-GB" smtClean="0"/>
              <a:t>8</a:t>
            </a:fld>
            <a:endParaRPr lang="en-GB"/>
          </a:p>
        </p:txBody>
      </p:sp>
    </p:spTree>
    <p:extLst>
      <p:ext uri="{BB962C8B-B14F-4D97-AF65-F5344CB8AC3E}">
        <p14:creationId xmlns:p14="http://schemas.microsoft.com/office/powerpoint/2010/main" val="1272144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CF219-3772-AF15-3024-7722D4B17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2FFAD-8106-AF35-021B-2A07BCBFF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BC6AA-38F7-B795-3CB5-D939DBB6A0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Explore your future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What to do? Where to go? </a:t>
            </a:r>
            <a:r>
              <a:rPr kumimoji="0" lang="en-GB" sz="1200" b="1"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Discover</a:t>
            </a:r>
            <a:r>
              <a:rPr kumimoji="0" lang="en-GB" sz="1200"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 all the options with UCAS subject, industry, and career guides. </a:t>
            </a:r>
            <a:r>
              <a:rPr kumimoji="0" lang="en-GB" sz="1200" b="1"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Explore</a:t>
            </a:r>
            <a:r>
              <a:rPr kumimoji="0" lang="en-GB" sz="1200"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 city, employer and accommodation information. </a:t>
            </a:r>
            <a:r>
              <a:rPr kumimoji="0" lang="en-GB" sz="1200" b="1"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Compare</a:t>
            </a:r>
            <a:r>
              <a:rPr kumimoji="0" lang="en-GB" sz="1200"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 apprenticeships and course options. </a:t>
            </a:r>
          </a:p>
          <a:p>
            <a:endParaRPr lang="en-GB" dirty="0"/>
          </a:p>
          <a:p>
            <a:r>
              <a:rPr lang="en-GB" dirty="0"/>
              <a:t>All in one place to explore over: </a:t>
            </a:r>
          </a:p>
          <a:p>
            <a:pPr marL="171450" indent="-171450">
              <a:buFontTx/>
              <a:buChar char="-"/>
            </a:pPr>
            <a:r>
              <a:rPr lang="en-GB" dirty="0"/>
              <a:t>Hundreds of universities and colleges </a:t>
            </a:r>
          </a:p>
          <a:p>
            <a:pPr marL="171450" indent="-171450">
              <a:buFontTx/>
              <a:buChar char="-"/>
            </a:pPr>
            <a:r>
              <a:rPr lang="en-GB" dirty="0"/>
              <a:t>Thousands of courses </a:t>
            </a:r>
          </a:p>
          <a:p>
            <a:pPr marL="171450" indent="-171450">
              <a:buFontTx/>
              <a:buChar char="-"/>
            </a:pPr>
            <a:r>
              <a:rPr lang="en-GB" dirty="0"/>
              <a:t>75 location guides and 75 subject guides </a:t>
            </a:r>
          </a:p>
          <a:p>
            <a:pPr marL="171450" indent="-171450">
              <a:buFontTx/>
              <a:buChar char="-"/>
            </a:pPr>
            <a:r>
              <a:rPr lang="en-GB" dirty="0"/>
              <a:t>Over 100 subject tasters </a:t>
            </a:r>
          </a:p>
          <a:p>
            <a:pPr marL="171450" indent="-171450">
              <a:buFontTx/>
              <a:buChar char="-"/>
            </a:pPr>
            <a:r>
              <a:rPr lang="en-GB" dirty="0"/>
              <a:t>Nearly 60 virtual work experiences </a:t>
            </a:r>
          </a:p>
          <a:p>
            <a:pPr marL="171450" indent="-171450">
              <a:buFontTx/>
              <a:buChar char="-"/>
            </a:pPr>
            <a:r>
              <a:rPr lang="en-GB" dirty="0"/>
              <a:t>Over 850 student ambassadors to chat to</a:t>
            </a:r>
          </a:p>
          <a:p>
            <a:pPr marL="171450" indent="-171450">
              <a:buFontTx/>
              <a:buChar char="-"/>
            </a:pPr>
            <a:r>
              <a:rPr lang="en-GB" dirty="0"/>
              <a:t>Hundreds of open days and events to explore </a:t>
            </a:r>
          </a:p>
          <a:p>
            <a:pPr marL="171450" indent="-171450">
              <a:buFontTx/>
              <a:buChar char="-"/>
            </a:pPr>
            <a:r>
              <a:rPr lang="en-GB" dirty="0"/>
              <a:t>Employer profiles and industry guides</a:t>
            </a:r>
          </a:p>
          <a:p>
            <a:pPr marL="171450" indent="-171450">
              <a:buFontTx/>
              <a:buChar char="-"/>
            </a:pPr>
            <a:r>
              <a:rPr lang="en-GB" dirty="0"/>
              <a:t>Thousands of apprenticeships including sector specific application guides </a:t>
            </a:r>
          </a:p>
          <a:p>
            <a:pPr marL="171450" indent="-171450">
              <a:buFontTx/>
              <a:buChar char="-"/>
            </a:pPr>
            <a:r>
              <a:rPr lang="en-GB" dirty="0"/>
              <a:t>Nearly 40 personal statement subject guides </a:t>
            </a:r>
          </a:p>
          <a:p>
            <a:pPr marL="171450" indent="-171450">
              <a:buFontTx/>
              <a:buChar char="-"/>
            </a:pPr>
            <a:r>
              <a:rPr lang="en-GB" dirty="0"/>
              <a:t>CV builder </a:t>
            </a:r>
          </a:p>
          <a:p>
            <a:pPr marL="171450" indent="-171450">
              <a:buFontTx/>
              <a:buChar char="-"/>
            </a:pPr>
            <a:endParaRPr lang="en-GB" dirty="0"/>
          </a:p>
          <a:p>
            <a:pPr marL="171450" indent="-171450">
              <a:buFontTx/>
              <a:buChar char="-"/>
            </a:pPr>
            <a:endParaRPr lang="en-GB" dirty="0"/>
          </a:p>
          <a:p>
            <a:endParaRPr lang="en-GB" dirty="0"/>
          </a:p>
        </p:txBody>
      </p:sp>
      <p:sp>
        <p:nvSpPr>
          <p:cNvPr id="4" name="Slide Number Placeholder 3">
            <a:extLst>
              <a:ext uri="{FF2B5EF4-FFF2-40B4-BE49-F238E27FC236}">
                <a16:creationId xmlns:a16="http://schemas.microsoft.com/office/drawing/2014/main" id="{44DB8DCF-7EB8-6DFC-2419-32C21D181E9F}"/>
              </a:ext>
            </a:extLst>
          </p:cNvPr>
          <p:cNvSpPr>
            <a:spLocks noGrp="1"/>
          </p:cNvSpPr>
          <p:nvPr>
            <p:ph type="sldNum" sz="quarter" idx="5"/>
          </p:nvPr>
        </p:nvSpPr>
        <p:spPr/>
        <p:txBody>
          <a:bodyPr/>
          <a:lstStyle/>
          <a:p>
            <a:fld id="{69C51658-60C5-491E-AC61-1F8F6577900C}" type="slidenum">
              <a:rPr lang="en-GB" smtClean="0"/>
              <a:t>9</a:t>
            </a:fld>
            <a:endParaRPr lang="en-GB"/>
          </a:p>
        </p:txBody>
      </p:sp>
    </p:spTree>
    <p:extLst>
      <p:ext uri="{BB962C8B-B14F-4D97-AF65-F5344CB8AC3E}">
        <p14:creationId xmlns:p14="http://schemas.microsoft.com/office/powerpoint/2010/main" val="1443950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solidFill>
                  <a:srgbClr val="1E2834"/>
                </a:solidFill>
                <a:latin typeface="Roboto Light" panose="02000000000000000000" pitchFamily="2" charset="0"/>
              </a:rPr>
              <a:t>Make an informed decision about the right path for you. University, apprenticeships or the world of 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333333"/>
                </a:solidFill>
                <a:effectLst/>
                <a:latin typeface="Roboto" panose="02000000000000000000" pitchFamily="2" charset="0"/>
              </a:rPr>
              <a:t>Tariff calculator </a:t>
            </a:r>
            <a:r>
              <a:rPr lang="en-GB" b="0" i="0" dirty="0">
                <a:solidFill>
                  <a:srgbClr val="333333"/>
                </a:solidFill>
                <a:effectLst/>
                <a:latin typeface="Roboto" panose="02000000000000000000" pitchFamily="2" charset="0"/>
              </a:rPr>
              <a:t>– for tallying up your UCAS points to see if you meet entry requirements.</a:t>
            </a:r>
          </a:p>
          <a:p>
            <a:pPr marL="171450" indent="-171450">
              <a:buFont typeface="Arial" panose="020B0604020202020204" pitchFamily="34" charset="0"/>
              <a:buChar char="•"/>
            </a:pPr>
            <a:r>
              <a:rPr lang="en-GB" b="1" i="0" dirty="0">
                <a:solidFill>
                  <a:srgbClr val="FFFFFF"/>
                </a:solidFill>
                <a:effectLst/>
                <a:latin typeface="Roboto"/>
                <a:ea typeface="Roboto"/>
                <a:cs typeface="Roboto"/>
              </a:rPr>
              <a:t>Events search </a:t>
            </a:r>
            <a:r>
              <a:rPr lang="en-GB" b="0" i="0" dirty="0">
                <a:solidFill>
                  <a:srgbClr val="FFFFFF"/>
                </a:solidFill>
                <a:effectLst/>
                <a:latin typeface="Roboto"/>
                <a:ea typeface="Roboto"/>
                <a:cs typeface="Roboto"/>
              </a:rPr>
              <a:t>– find events to meet unis, colleges and employers, and get your questions answered. Find UCAS events, open days and more. </a:t>
            </a:r>
            <a:r>
              <a:rPr lang="en-GB" sz="1200" dirty="0">
                <a:solidFill>
                  <a:srgbClr val="1E2834"/>
                </a:solidFill>
                <a:latin typeface="Roboto Light"/>
                <a:ea typeface="Roboto Light"/>
                <a:cs typeface="Roboto Light"/>
              </a:rPr>
              <a:t>Filter to explore events, open days and tours to suit your needs. Register straight from the Hub for our UCAS Discovery events, with exciting new zones covering all pathways</a:t>
            </a:r>
            <a:endParaRPr lang="en-GB" b="0" i="0" dirty="0">
              <a:solidFill>
                <a:srgbClr val="FFFFFF"/>
              </a:solidFill>
              <a:effectLst/>
              <a:latin typeface="Roboto Light"/>
              <a:ea typeface="Roboto Light"/>
              <a:cs typeface="Roboto 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FFFFFF"/>
                </a:solidFill>
                <a:effectLst/>
                <a:latin typeface="Roboto" panose="02000000000000000000" pitchFamily="2" charset="0"/>
              </a:rPr>
              <a:t>CV builder </a:t>
            </a:r>
            <a:r>
              <a:rPr lang="en-GB" b="0" i="0" dirty="0">
                <a:solidFill>
                  <a:srgbClr val="FFFFFF"/>
                </a:solidFill>
                <a:effectLst/>
                <a:latin typeface="Roboto" panose="02000000000000000000" pitchFamily="2" charset="0"/>
              </a:rPr>
              <a:t>–</a:t>
            </a:r>
            <a:r>
              <a:rPr lang="en-GB" b="0" i="0" dirty="0">
                <a:solidFill>
                  <a:srgbClr val="333333"/>
                </a:solidFill>
                <a:effectLst/>
                <a:latin typeface="Roboto" panose="02000000000000000000" pitchFamily="2" charset="0"/>
              </a:rPr>
              <a:t> Create a professional, industry-standard CV in minutes. Easily update and download your CV anytime see more at </a:t>
            </a:r>
            <a:r>
              <a:rPr lang="en-GB" b="0" i="0" dirty="0">
                <a:solidFill>
                  <a:srgbClr val="FFFFFF"/>
                </a:solidFill>
                <a:effectLst/>
                <a:latin typeface="Roboto" panose="02000000000000000000" pitchFamily="2" charset="0"/>
              </a:rPr>
              <a:t>www.ucas.com/careers-advice/cv-builder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333333"/>
                </a:solidFill>
                <a:effectLst/>
                <a:latin typeface="Roboto" panose="02000000000000000000" pitchFamily="2" charset="0"/>
              </a:rPr>
              <a:t>Personal statement builder </a:t>
            </a:r>
            <a:r>
              <a:rPr lang="en-GB" b="0" i="0" dirty="0">
                <a:solidFill>
                  <a:srgbClr val="333333"/>
                </a:solidFill>
                <a:effectLst/>
                <a:latin typeface="Roboto" panose="02000000000000000000" pitchFamily="2" charset="0"/>
              </a:rPr>
              <a:t>– to help you structure your writing and get started. Jot down your thoughts as your research your choices.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FFFFFF"/>
                </a:solidFill>
                <a:effectLst/>
                <a:latin typeface="Roboto" panose="02000000000000000000" pitchFamily="2" charset="0"/>
              </a:rPr>
              <a:t>What to Study Next </a:t>
            </a:r>
            <a:r>
              <a:rPr lang="en-GB" b="0" i="0" dirty="0">
                <a:solidFill>
                  <a:srgbClr val="FFFFFF"/>
                </a:solidFill>
                <a:effectLst/>
                <a:latin typeface="Roboto" panose="02000000000000000000" pitchFamily="2" charset="0"/>
              </a:rPr>
              <a:t>– find inspiration, input your qualifications and find out what people with your combination of subject wen on to study.</a:t>
            </a:r>
            <a:endParaRPr lang="en-GB" b="0" i="0" dirty="0">
              <a:solidFill>
                <a:srgbClr val="333333"/>
              </a:solidFill>
              <a:effectLst/>
              <a:latin typeface="Roboto" panose="02000000000000000000" pitchFamily="2" charset="0"/>
            </a:endParaRPr>
          </a:p>
          <a:p>
            <a:pPr marL="171450" indent="-171450" algn="l">
              <a:buFont typeface="Arial" panose="020B0604020202020204" pitchFamily="34" charset="0"/>
              <a:buChar char="•"/>
            </a:pPr>
            <a:r>
              <a:rPr lang="en-GB" b="1" i="0" dirty="0">
                <a:solidFill>
                  <a:srgbClr val="333333"/>
                </a:solidFill>
                <a:effectLst/>
                <a:latin typeface="Roboto" panose="02000000000000000000" pitchFamily="2" charset="0"/>
              </a:rPr>
              <a:t>Careers quiz </a:t>
            </a:r>
            <a:r>
              <a:rPr lang="en-GB" b="0" i="0" dirty="0">
                <a:solidFill>
                  <a:srgbClr val="333333"/>
                </a:solidFill>
                <a:effectLst/>
                <a:latin typeface="Roboto" panose="02000000000000000000" pitchFamily="2" charset="0"/>
              </a:rPr>
              <a:t>- </a:t>
            </a:r>
            <a:r>
              <a:rPr lang="en-GB" b="0" i="0" dirty="0">
                <a:solidFill>
                  <a:srgbClr val="FFFFFF"/>
                </a:solidFill>
                <a:effectLst/>
                <a:latin typeface="Roboto" panose="02000000000000000000" pitchFamily="2" charset="0"/>
              </a:rPr>
              <a:t>find your ideal job matched to your personality and a list of courses previous students studied to get there. </a:t>
            </a:r>
          </a:p>
          <a:p>
            <a:pPr marL="171450" indent="-171450" algn="l">
              <a:buFont typeface="Arial" panose="020B0604020202020204" pitchFamily="34" charset="0"/>
              <a:buChar char="•"/>
            </a:pPr>
            <a:r>
              <a:rPr lang="en-GB" b="1" i="0" dirty="0">
                <a:solidFill>
                  <a:srgbClr val="FFFFFF"/>
                </a:solidFill>
                <a:effectLst/>
                <a:latin typeface="Roboto" panose="02000000000000000000" pitchFamily="2" charset="0"/>
              </a:rPr>
              <a:t>Subject Spotlights </a:t>
            </a:r>
            <a:r>
              <a:rPr lang="en-GB" b="0" i="0" dirty="0">
                <a:solidFill>
                  <a:srgbClr val="FFFFFF"/>
                </a:solidFill>
                <a:effectLst/>
                <a:latin typeface="Roboto" panose="02000000000000000000" pitchFamily="2" charset="0"/>
              </a:rPr>
              <a:t>- </a:t>
            </a:r>
            <a:r>
              <a:rPr lang="en-GB" b="0" i="0" dirty="0">
                <a:solidFill>
                  <a:srgbClr val="000000"/>
                </a:solidFill>
                <a:effectLst/>
                <a:latin typeface="Roboto" panose="02000000000000000000" pitchFamily="2" charset="0"/>
              </a:rPr>
              <a:t>Experience what a university course would be like with </a:t>
            </a:r>
            <a:r>
              <a:rPr lang="en-GB" b="0" i="0" dirty="0" err="1">
                <a:solidFill>
                  <a:srgbClr val="000000"/>
                </a:solidFill>
                <a:effectLst/>
                <a:latin typeface="Roboto" panose="02000000000000000000" pitchFamily="2" charset="0"/>
              </a:rPr>
              <a:t>Springpod's</a:t>
            </a:r>
            <a:r>
              <a:rPr lang="en-GB" b="0" i="0" dirty="0">
                <a:solidFill>
                  <a:srgbClr val="000000"/>
                </a:solidFill>
                <a:effectLst/>
                <a:latin typeface="Roboto" panose="02000000000000000000" pitchFamily="2" charset="0"/>
              </a:rPr>
              <a:t> Subject Spotlights. </a:t>
            </a:r>
            <a:endParaRPr lang="en-GB" b="0" i="0" dirty="0">
              <a:solidFill>
                <a:srgbClr val="FFFFFF"/>
              </a:solidFill>
              <a:effectLst/>
              <a:latin typeface="Roboto" panose="02000000000000000000" pitchFamily="2" charset="0"/>
            </a:endParaRPr>
          </a:p>
          <a:p>
            <a:pPr marL="171450" indent="-171450" algn="l">
              <a:buFont typeface="Arial" panose="020B0604020202020204" pitchFamily="34" charset="0"/>
              <a:buChar char="•"/>
            </a:pPr>
            <a:r>
              <a:rPr lang="en-GB" b="1" i="0" dirty="0">
                <a:solidFill>
                  <a:srgbClr val="FFFFFF"/>
                </a:solidFill>
                <a:effectLst/>
                <a:latin typeface="Roboto" panose="02000000000000000000" pitchFamily="2" charset="0"/>
              </a:rPr>
              <a:t>Virtual Work Experiences </a:t>
            </a:r>
            <a:r>
              <a:rPr lang="en-GB" b="0" i="0" dirty="0">
                <a:solidFill>
                  <a:srgbClr val="FFFFFF"/>
                </a:solidFill>
                <a:effectLst/>
                <a:latin typeface="Roboto" panose="02000000000000000000" pitchFamily="2" charset="0"/>
              </a:rPr>
              <a:t>- Led by industry experts from the world's leading employers, Virtual Work Experiences give you a taste of what a career would look like through interactive, on-demand programmes. </a:t>
            </a:r>
          </a:p>
          <a:p>
            <a:pPr marL="171450" indent="-171450" algn="l">
              <a:buFont typeface="Arial" panose="020B0604020202020204" pitchFamily="34" charset="0"/>
              <a:buChar char="•"/>
            </a:pPr>
            <a:r>
              <a:rPr lang="en-GB" b="1" i="0" dirty="0">
                <a:solidFill>
                  <a:srgbClr val="FFFFFF"/>
                </a:solidFill>
                <a:effectLst/>
                <a:latin typeface="Roboto" panose="02000000000000000000" pitchFamily="2" charset="0"/>
              </a:rPr>
              <a:t>Hub Live video wall </a:t>
            </a:r>
            <a:r>
              <a:rPr lang="en-GB" b="0" i="0" dirty="0">
                <a:solidFill>
                  <a:srgbClr val="FFFFFF"/>
                </a:solidFill>
                <a:effectLst/>
                <a:latin typeface="Roboto" panose="02000000000000000000" pitchFamily="2" charset="0"/>
              </a:rPr>
              <a:t>- </a:t>
            </a:r>
            <a:r>
              <a:rPr lang="en-GB" b="0" i="0" dirty="0">
                <a:solidFill>
                  <a:srgbClr val="474747"/>
                </a:solidFill>
                <a:effectLst/>
                <a:latin typeface="Arial" panose="020B0604020202020204" pitchFamily="34" charset="0"/>
              </a:rPr>
              <a:t>joined by experts from across the education sector to support students with guidance on their journey.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333333"/>
                </a:solidFill>
                <a:effectLst/>
                <a:latin typeface="Roboto" panose="02000000000000000000" pitchFamily="2" charset="0"/>
              </a:rPr>
              <a:t>Notepad </a:t>
            </a:r>
            <a:r>
              <a:rPr lang="en-GB" b="0" i="0" dirty="0">
                <a:solidFill>
                  <a:srgbClr val="333333"/>
                </a:solidFill>
                <a:effectLst/>
                <a:latin typeface="Roboto" panose="02000000000000000000" pitchFamily="2" charset="0"/>
              </a:rPr>
              <a:t>– so you can keep all your thoughts about your next step in one place.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333333"/>
                </a:solidFill>
                <a:effectLst/>
                <a:latin typeface="Roboto" panose="02000000000000000000" pitchFamily="2" charset="0"/>
              </a:rPr>
              <a:t>Got a Question </a:t>
            </a:r>
            <a:r>
              <a:rPr lang="en-GB" b="0" i="0" dirty="0">
                <a:solidFill>
                  <a:srgbClr val="333333"/>
                </a:solidFill>
                <a:effectLst/>
                <a:latin typeface="Roboto" panose="02000000000000000000" pitchFamily="2" charset="0"/>
              </a:rPr>
              <a:t>– check out hundreds of common questions to help you know what to do next. Don’t forget to give UCAS a ring or get in touch on social media if you need more help. </a:t>
            </a:r>
          </a:p>
          <a:p>
            <a:endParaRPr lang="en-GB" dirty="0"/>
          </a:p>
        </p:txBody>
      </p:sp>
      <p:sp>
        <p:nvSpPr>
          <p:cNvPr id="4" name="Slide Number Placeholder 3"/>
          <p:cNvSpPr>
            <a:spLocks noGrp="1"/>
          </p:cNvSpPr>
          <p:nvPr>
            <p:ph type="sldNum" sz="quarter" idx="5"/>
          </p:nvPr>
        </p:nvSpPr>
        <p:spPr/>
        <p:txBody>
          <a:bodyPr/>
          <a:lstStyle/>
          <a:p>
            <a:fld id="{69C51658-60C5-491E-AC61-1F8F6577900C}" type="slidenum">
              <a:rPr lang="en-GB" smtClean="0"/>
              <a:t>10</a:t>
            </a:fld>
            <a:endParaRPr lang="en-GB"/>
          </a:p>
        </p:txBody>
      </p:sp>
    </p:spTree>
    <p:extLst>
      <p:ext uri="{BB962C8B-B14F-4D97-AF65-F5344CB8AC3E}">
        <p14:creationId xmlns:p14="http://schemas.microsoft.com/office/powerpoint/2010/main" val="2866748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E008F-CF89-9B04-C7CC-AF69FA150D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0DF518-F3A6-B5D3-C0BA-47ECBE54D1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E669D-B10D-4CA9-3BF8-0E6532348646}"/>
              </a:ext>
            </a:extLst>
          </p:cNvPr>
          <p:cNvSpPr>
            <a:spLocks noGrp="1"/>
          </p:cNvSpPr>
          <p:nvPr>
            <p:ph type="body" idx="1"/>
          </p:nvPr>
        </p:nvSpPr>
        <p:spPr/>
        <p:txBody>
          <a:bodyPr/>
          <a:lstStyle/>
          <a:p>
            <a:pPr marL="171450" indent="-171450">
              <a:buFont typeface="Arial" panose="020B0604020202020204" pitchFamily="34" charset="0"/>
              <a:buChar char="•"/>
            </a:pPr>
            <a:r>
              <a:rPr lang="en-GB" b="0" i="0" dirty="0">
                <a:solidFill>
                  <a:srgbClr val="FFFFFF"/>
                </a:solidFill>
                <a:effectLst/>
                <a:latin typeface="Roboto" panose="02000000000000000000" pitchFamily="2" charset="0"/>
              </a:rPr>
              <a:t>Looking for apprenticeships? UCAS can match you to potential employers with Smart Alerts.</a:t>
            </a:r>
          </a:p>
          <a:p>
            <a:pPr marL="171450" indent="-171450">
              <a:buFont typeface="Arial" panose="020B0604020202020204" pitchFamily="34" charset="0"/>
              <a:buChar char="•"/>
            </a:pPr>
            <a:r>
              <a:rPr lang="en-GB" b="0" i="0" dirty="0">
                <a:solidFill>
                  <a:srgbClr val="000000"/>
                </a:solidFill>
                <a:effectLst/>
                <a:latin typeface="Roboto" panose="02000000000000000000" pitchFamily="2" charset="0"/>
              </a:rPr>
              <a:t>Smart Alerts is a service that can match you with live apprenticeship vacancies. Share some details such as what you are interested in, where you live, how far you want to travel and get emailed vacancies as they become live. </a:t>
            </a:r>
          </a:p>
          <a:p>
            <a:pPr marL="171450" indent="-171450">
              <a:buFont typeface="Arial" panose="020B0604020202020204" pitchFamily="34" charset="0"/>
              <a:buChar char="•"/>
            </a:pPr>
            <a:r>
              <a:rPr lang="en-GB" sz="1800" dirty="0">
                <a:effectLst/>
                <a:latin typeface="Segoe UI"/>
                <a:cs typeface="Segoe UI"/>
              </a:rPr>
              <a:t>Sign up to these alerts during registration with UCAS Hub or add through your preference settings in the Hub at </a:t>
            </a:r>
            <a:r>
              <a:rPr lang="en-GB" sz="1800" dirty="0">
                <a:latin typeface="Segoe UI"/>
                <a:cs typeface="Segoe UI"/>
              </a:rPr>
              <a:t>any point</a:t>
            </a:r>
            <a:r>
              <a:rPr lang="en-GB" sz="1800" dirty="0">
                <a:effectLst/>
                <a:latin typeface="Segoe UI"/>
                <a:cs typeface="Segoe UI"/>
              </a:rPr>
              <a:t>. </a:t>
            </a:r>
            <a:endParaRPr lang="en-GB" b="0" i="0" dirty="0">
              <a:solidFill>
                <a:srgbClr val="000000"/>
              </a:solidFill>
              <a:effectLst/>
              <a:latin typeface="Segoe UI"/>
              <a:cs typeface="Segoe UI"/>
            </a:endParaRPr>
          </a:p>
          <a:p>
            <a:pPr marL="171450" indent="-171450">
              <a:buFont typeface="Arial" panose="020B0604020202020204" pitchFamily="34" charset="0"/>
              <a:buChar char="•"/>
            </a:pPr>
            <a:r>
              <a:rPr lang="en-GB" dirty="0"/>
              <a:t>Find out more at https://www.ucas.com/apprenticeships/subscribe-alerts</a:t>
            </a:r>
            <a:r>
              <a:rPr lang="en-GB" b="0" i="0" dirty="0">
                <a:solidFill>
                  <a:srgbClr val="000000"/>
                </a:solidFill>
                <a:effectLst/>
                <a:latin typeface="Roboto" panose="02000000000000000000" pitchFamily="2" charset="0"/>
              </a:rPr>
              <a:t> </a:t>
            </a:r>
            <a:br>
              <a:rPr lang="en-GB" dirty="0"/>
            </a:br>
            <a:endParaRPr lang="en-GB" dirty="0"/>
          </a:p>
          <a:p>
            <a:endParaRPr lang="en-GB" dirty="0"/>
          </a:p>
        </p:txBody>
      </p:sp>
      <p:sp>
        <p:nvSpPr>
          <p:cNvPr id="4" name="Slide Number Placeholder 3">
            <a:extLst>
              <a:ext uri="{FF2B5EF4-FFF2-40B4-BE49-F238E27FC236}">
                <a16:creationId xmlns:a16="http://schemas.microsoft.com/office/drawing/2014/main" id="{9331A968-2997-715E-5BAB-7BFCBE2A5463}"/>
              </a:ext>
            </a:extLst>
          </p:cNvPr>
          <p:cNvSpPr>
            <a:spLocks noGrp="1"/>
          </p:cNvSpPr>
          <p:nvPr>
            <p:ph type="sldNum" sz="quarter" idx="5"/>
          </p:nvPr>
        </p:nvSpPr>
        <p:spPr/>
        <p:txBody>
          <a:bodyPr/>
          <a:lstStyle/>
          <a:p>
            <a:fld id="{69C51658-60C5-491E-AC61-1F8F6577900C}" type="slidenum">
              <a:rPr lang="en-GB" smtClean="0"/>
              <a:t>11</a:t>
            </a:fld>
            <a:endParaRPr lang="en-GB"/>
          </a:p>
        </p:txBody>
      </p:sp>
    </p:spTree>
    <p:extLst>
      <p:ext uri="{BB962C8B-B14F-4D97-AF65-F5344CB8AC3E}">
        <p14:creationId xmlns:p14="http://schemas.microsoft.com/office/powerpoint/2010/main" val="498519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sv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sv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sv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sv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sv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sv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27.sv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6.svg"/></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27.svg"/></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svg"/></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1.png"/></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30468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70290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00AEEF"/>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391374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4FCBF72C-3414-1896-B1E5-A1532D62B37D}"/>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40706830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552899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4906B97F-3033-3B79-6755-6291075FCFD3}"/>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A989D760-C347-0B14-29EC-07A293392DE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7C2E0BC9-4628-1B73-1CE5-C903F512BF75}"/>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D734DA3F-F07E-1F25-EFF0-1E26B2BA3C13}"/>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BC8E0FAF-18D7-3443-4A37-D480841ED71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74433506-CE9C-2FEB-27BD-F6A2A54A569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5650202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00AEEF"/>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1630257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00AEEF"/>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00AEEF"/>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49103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849635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053408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377779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1087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492488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173913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36257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2BE9B2FB-2145-6343-30A0-E137726E7361}"/>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BD800045-D3D8-6FF0-2A36-8939C06C8C9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4E40C1AC-33D2-2F53-FD26-3BAFDD1AD5F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87D7DE66-603E-1222-D359-339CBFB7D785}"/>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FC556A0-7E46-E48D-2F90-DD158844B196}"/>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1BBA7DB1-749E-181A-97A0-F450A6C1172F}"/>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0FC88736-2D98-5EBF-5AB6-FDFD889C2E4D}"/>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1BB33B82-0ED1-68BF-89ED-ED75297BFE8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71D689A3-9D1D-C93C-85D8-B412DBF82D0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7563658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00AEEF"/>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78C720ED-A334-A1B9-75FD-093AC59A5306}"/>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B49FE466-F8DA-3D7C-9DA0-02DD0DB0F62A}"/>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957890A-8276-EDE7-A62A-D2AB8C81D57C}"/>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850378AC-02F1-BACD-96C4-3E85E4CA63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B229E8C9-3B66-5DE2-606C-7F9FA8083D3F}"/>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5FE9EA4A-1111-5823-50D7-3799049E77F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810024E4-AD3E-3492-C4C6-61350A1376AD}"/>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76CE2C0C-4F8B-95E4-A2A1-374F8A1B9177}"/>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61CC4419-B046-3302-6D1B-7A46EF0FBF8F}"/>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7880910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29831519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485755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1480056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32145575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911547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00AEE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404846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672344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19430484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25830046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Rectangle 16">
            <a:extLst>
              <a:ext uri="{FF2B5EF4-FFF2-40B4-BE49-F238E27FC236}">
                <a16:creationId xmlns:a16="http://schemas.microsoft.com/office/drawing/2014/main" id="{A7B40F8C-E037-100F-03C5-AA44AEBBCFAD}"/>
              </a:ext>
            </a:extLst>
          </p:cNvPr>
          <p:cNvSpPr/>
          <p:nvPr userDrawn="1"/>
        </p:nvSpPr>
        <p:spPr>
          <a:xfrm>
            <a:off x="17231360" y="1890762"/>
            <a:ext cx="13370560" cy="1451667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Open quotation mark with solid fill">
            <a:extLst>
              <a:ext uri="{FF2B5EF4-FFF2-40B4-BE49-F238E27FC236}">
                <a16:creationId xmlns:a16="http://schemas.microsoft.com/office/drawing/2014/main" id="{9A60D768-06A9-48A9-B3C8-C7B895A42C8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9" name="Graphic 18" descr="Open quotation mark with solid fill">
            <a:extLst>
              <a:ext uri="{FF2B5EF4-FFF2-40B4-BE49-F238E27FC236}">
                <a16:creationId xmlns:a16="http://schemas.microsoft.com/office/drawing/2014/main" id="{1C3525FD-4EE2-8D58-E369-575C51ED3E2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21" name="Text Placeholder 8">
            <a:extLst>
              <a:ext uri="{FF2B5EF4-FFF2-40B4-BE49-F238E27FC236}">
                <a16:creationId xmlns:a16="http://schemas.microsoft.com/office/drawing/2014/main" id="{33288DC8-80D0-93F5-AEAD-F4A87F5D40DB}"/>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4408356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0861261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685953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57BF93"/>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064079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175105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57BF9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6317184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067168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57BF9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98235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10834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031078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1715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037315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404309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782696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601979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049676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525663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103825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83697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476081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190561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57BF93"/>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5899774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8AAA64B4-44B6-18C9-FBD7-0E4BD3502F41}"/>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41523142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184148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466BDE5B-D6D1-89BF-FFE4-2CA5DF40E9A6}"/>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228A56B-23B4-A46F-7395-3A2B89BCB328}"/>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462C9BBD-243C-F662-111D-CFD51A08E2D7}"/>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FFD4C44C-DBF2-489B-C68A-48579D0B7512}"/>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22F1040B-2A84-1BB6-A949-8A8399905A20}"/>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922BB84A-E6CF-CC2D-5518-C42DE384809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14891104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57BF93"/>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1851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57BF9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57BF9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081936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195965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1587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24820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303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251387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216333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167173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070898-8927-8F50-DAD6-EB812D1BA1F2}"/>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6189F164-A6AD-50FE-24E9-54EBCDEE70AF}"/>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315B97A-3AD0-8325-C34C-A70C36E3985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6AAE1449-E48F-E4E7-19F1-A54AA3B8841D}"/>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BEE69AD-F288-8DDA-4297-83F2335DC210}"/>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5133F5D3-3ACE-C46F-3135-2847662D271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1E70F308-54DA-309D-DAB5-5C7A7C517ED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19E2602B-1602-3F3D-9F17-5836C25D4BFC}"/>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42C29AEE-F3C0-78E5-847B-6431A6BC35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41253457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57BF93"/>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B2BD52F4-A140-C746-B35A-A93506D47204}"/>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4FD59C46-ED6A-855F-9044-E24F5FD4320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5A0B931-8722-4EF2-E5F9-42D2C46B375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F509B20E-6A5B-5C70-D79D-720D7C38238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9E96E75-C788-A51B-3DF3-01C4D3569B72}"/>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325806F-E0FD-8E47-4F12-3FCF7551264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7B29B385-0088-749D-BB92-93827881B2C5}"/>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20F04826-DCEB-5AC0-4DC9-8F05571F4FF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0D978047-250D-FB62-914A-6BA53E8BAE28}"/>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2959338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24386956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152263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27869563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14518133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324542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476888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57BF93"/>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1356119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18203360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32758725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7531F1F6-238C-6194-F821-00C53A5980F2}"/>
              </a:ext>
            </a:extLst>
          </p:cNvPr>
          <p:cNvSpPr/>
          <p:nvPr userDrawn="1"/>
        </p:nvSpPr>
        <p:spPr>
          <a:xfrm>
            <a:off x="17231360" y="1890762"/>
            <a:ext cx="13370560" cy="1451667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C5222F3E-94A2-1DD0-4CFF-4C8000ECFD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7C498BDC-DF6C-1489-3EA7-22C303F2E7F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7E41036D-4C5A-6CD7-2BD7-76E57252B5B5}"/>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33245272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2973400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329671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706CB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259583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5885493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706CB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063603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21608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156843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706CB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85830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220789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083439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78451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1864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37504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231087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23228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298993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23141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ED288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4049394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777383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0554030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706CB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8287002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129927DE-C769-8649-4C58-22A7B8B76B61}"/>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4909688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1776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FF1B7168-5EDF-FB00-F8AD-1EC811F737F7}"/>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0D56C11-BA09-3FB6-C577-DA670421D947}"/>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62E16C0-351E-ADD6-741A-B5A66D7D8CEC}"/>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61E016A-1FD8-42C8-E34E-11CD27DF4FE9}"/>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11CC6C72-61F6-83BA-B86A-90452BC4F1E7}"/>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8CA1303-645E-2DEC-2906-3840B397B72F}"/>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5589997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706CB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8560638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706CB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706CB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468629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432998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87164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140841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734489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2436382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364967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697671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0BDB9FAC-4EA5-91E1-D557-75735A714C60}"/>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66834388-67FB-5B79-C7E2-8E0D0FBFD4EF}"/>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A3FFB076-175D-7B51-3D5F-77318B6FCB7D}"/>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C5342441-F3C6-CC08-5E04-E501EDED0F6F}"/>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A2F26C7B-50DE-D057-2090-4BFCE3D041D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6E786F64-02AD-19ED-F84C-F422A08A722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A7D4B3A3-4A06-88B8-9078-6C04207F573E}"/>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ABF4F9A5-2015-E3F8-2C4F-C7796C5C6AB8}"/>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DF9D25D3-9194-5CF0-D2D9-1D987CBEF17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6848003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706CB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659B242-5545-2634-A277-49DC94EDCB7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A9767006-8F9D-826F-6088-95A52A0BCFEA}"/>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B43DB87C-68A8-B9A7-7E45-729A185BE610}"/>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46D89EE2-833C-726E-F542-3BFC380B60C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34899AA-7534-2DF3-5D22-B3242EF45FF6}"/>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A40D1E0-DF9A-CBFB-CFD5-79E8139C081C}"/>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866F45BF-31A2-6E8A-2972-9C102683B59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1AF958C-0C54-A106-6B02-2413F9AD9B66}"/>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EE98D67F-17FC-53B7-56C5-F3DD8D0D741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2674933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4849494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4194929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836993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3354247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ED288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73081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25499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23606688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706CB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37230115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290869662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9311500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946CEDD9-0841-FA02-88AB-19787EACBD9A}"/>
              </a:ext>
            </a:extLst>
          </p:cNvPr>
          <p:cNvSpPr/>
          <p:nvPr userDrawn="1"/>
        </p:nvSpPr>
        <p:spPr>
          <a:xfrm>
            <a:off x="17231360" y="1890762"/>
            <a:ext cx="13370560" cy="1451667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6A0BD1AF-AF80-92CC-547F-45435586B30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759506EE-E0E3-7468-083E-6C2B027DA7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0271418E-070F-3ED8-0942-68431797925A}"/>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31526580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22620075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38486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2BCBC"/>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652418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80757489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2BCBC"/>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10330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3048473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626112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2BCBC"/>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344998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418150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990998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168182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692452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725931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675645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919401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48870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ED288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83654384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5053293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7682952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5870212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12BCBC"/>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84260471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F7A4DB77-F000-A15D-719D-8BF799CD535C}"/>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8175202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3096907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57538818-134E-7353-6D20-8F38A08AE0EC}"/>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5D2B10F7-D197-8CA1-27DF-8C13B777F46A}"/>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A1267C26-5E36-886D-4D85-4E5207211344}"/>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AAAE941F-90CB-FD6C-94C8-9452CC620253}"/>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01DA6EDB-3A8B-A37D-6C0A-CC0B93A76A47}"/>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0D6A0B84-28D4-AAF2-BA28-154353B54E5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58081109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5BCBC"/>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4930986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12BCBC"/>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12BCBC"/>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171439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55889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093871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800500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8250812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02593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7345532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998133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475BF07E-1BFE-860E-620B-69072B2D4BD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8A20D56-956D-E849-915E-2F58797EF0B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2C9C898-43DE-053B-C784-4C16B872FC6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B27B2671-0A6A-9328-212E-B551B00DD38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FE5581E-65FC-30DE-8CC3-4031586E249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33834F92-0CB8-EEAD-86D9-3303BB652E6A}"/>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565CE5A3-197A-F493-CA60-E96DF35EDEEC}"/>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CECA825C-8C7C-E5CA-CA81-D5659D2BCC65}"/>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C840A421-5C52-6509-1624-564806D11B5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1883592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2BCBC"/>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27F93B26-2C72-83F1-0F5F-A4206C8C94EC}"/>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37D67560-0BD8-45EB-3C08-0A7087F4DC36}"/>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777CA4D-4570-A6B2-4D82-29EBA3BA3A3D}"/>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55F811B0-8A93-D2BA-78AD-BD6FFA6E5366}"/>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1F29C7E2-2D14-A2FE-905C-3CFE5B76071C}"/>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B76636DC-4D7E-155F-F67A-24B351D46E6D}"/>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115A5CAF-E379-87A6-97CD-76D6B97501C2}"/>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9EB33DB-E3D9-B3F1-5383-7E25C34E22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B38AD061-9A46-2323-AC2E-A560A006A80F}"/>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346277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402911640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89654972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203344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545234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242392715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16002175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12BCB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8446214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35708526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30091509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7F7E93B6-1F77-4447-EE76-112BBE8DC4AB}"/>
              </a:ext>
            </a:extLst>
          </p:cNvPr>
          <p:cNvSpPr/>
          <p:nvPr userDrawn="1"/>
        </p:nvSpPr>
        <p:spPr>
          <a:xfrm>
            <a:off x="17231360" y="1890762"/>
            <a:ext cx="13370560" cy="14516678"/>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169DE37F-C9FC-DE7C-5A72-41C4DB7FC24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D72D4F13-87DD-F337-807F-EF4F4663365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12440A9A-19B8-6DF9-AB9B-6ECC37CBDAB5}"/>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2301770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278691861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856439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81299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657902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22018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430831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81299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00114615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844189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81299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2986098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46073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4223668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55213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806583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547825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1424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21177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r>
              <a:rPr lang="en-US"/>
              <a:t>Click icon to add table</a:t>
            </a:r>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48167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850722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101349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0356000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9870841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812990"/>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7888598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16685A45-B83C-39E5-9CCF-7AF69E3905A8}"/>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3429967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1358029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2E6BF74B-8B7F-3AAC-7C27-F3C168DD2480}"/>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B97A7D18-B796-68D1-F752-5ED19B696FCD}"/>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2A6AAEE4-15A6-8AEE-8281-E1F30AD0079D}"/>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6D93BA2-0F4B-06A9-C2A0-AADE8B3F06A9}"/>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A5C0F1BE-56FA-D48B-BB41-41C9F1AD658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62436D35-23AF-875A-B3FE-ABA92E4E5008}"/>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40274212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81299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7802135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812990"/>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812990"/>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94756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r>
              <a:rPr lang="en-US"/>
              <a:t>Click icon to add table</a:t>
            </a:r>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026680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0724466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5528543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293817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5402193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8875909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9841790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4ECC96ED-C216-FF69-370E-3C4DA20849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2ABCF70B-2FFB-9542-F1EF-7BB38CBDD1F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29FCFD4-0790-2E03-3A23-51122F3579D4}"/>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A6F230CC-341E-308F-DA18-7DBD7EC7778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9E8B79C7-57CD-BADA-BBA7-A02B1FA75EC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3BD9ECF4-2FEF-B2DC-5B49-BB549833B60D}"/>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19760DC-DE69-8F54-F3E1-20199984A76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C4918A47-BA85-0471-F60E-FB4DA938B6C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A9B69861-DB10-CF79-A227-95685CBC3F82}"/>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43861544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812990"/>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114248-53AB-39AA-F202-54F5A14ABEEC}"/>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6827A9DC-6E0A-DC98-A865-7D548580059D}"/>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E9B2E85C-38EE-0D60-9653-395966E558E9}"/>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E8036D7C-BA2F-7928-1C1A-C67D69C666B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9E836C69-757B-6164-83E7-C45B8D1C5D3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7194BBD3-DA69-5969-BD74-44101CF3EE68}"/>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8BB25F1-A89A-7E85-BB6C-CA88E108C89F}"/>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2FC1C5E-5B7C-0D43-510A-3F7616B918A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2E8CCA6D-36E6-CA6F-B413-21F894D9C15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294648945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359635634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0354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r>
              <a:rPr lang="en-US"/>
              <a:t>Click icon to add chart</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5043181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solidFill>
                <a:schemeClr val="bg1"/>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65392120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8483061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0934968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81299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08377555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19091045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36382357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327115DE-388C-F6E0-C8F2-3D31FDB56ABD}"/>
              </a:ext>
            </a:extLst>
          </p:cNvPr>
          <p:cNvSpPr/>
          <p:nvPr userDrawn="1"/>
        </p:nvSpPr>
        <p:spPr>
          <a:xfrm>
            <a:off x="17231360" y="1890762"/>
            <a:ext cx="13370560" cy="1451667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8693E85B-1211-E8D6-0A8A-D9B4632E835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D3256456-FDB4-DC79-08E8-F33DDAE0E61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DF48FF59-88E2-0D0D-2280-65A47EAE4314}"/>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14481306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71329824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7324446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0BED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91188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r>
              <a:rPr lang="en-US"/>
              <a:t>Click icon to add chart</a:t>
            </a:r>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98918409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869833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0BED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42603740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5214630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0BED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363881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324893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8073750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5055578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8790749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9537034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625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089161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69092564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378887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9184672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9644550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6065579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61078333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10BED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68456528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9434DA8B-62E3-D2B0-7662-818443C75C07}"/>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341807988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3418264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A4CB5C8C-CA3D-2C8C-7107-61BD5978468A}"/>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B7F4416-64F5-C175-34DE-F7E23D51E6BB}"/>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873254F-396A-6246-25F6-30AABB03A404}"/>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57D625BD-AEB6-0156-EEF0-A817418FA7AD}"/>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C8E5FF2-3390-FFDE-09EE-E7F5CB4008C6}"/>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3F0C03F4-85E2-092A-EA32-B95BBC1C39B6}"/>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40772619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0BED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36318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ED288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E838C1-6504-2127-5201-19A318B9215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2C105BF-4436-E8BA-73F6-6CA42348C64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6B3B0880-5A12-AEFF-ABFA-2CD999EEFB3E}"/>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F61A3C1C-8089-3EA0-5B0C-7666F0FB4918}"/>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5A897D7F-4986-D416-E3CE-B57A202957B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F5FD9E6F-DA1E-D5C6-939F-F8AB2E70141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BF7306F-3C53-21ED-31E5-34BAB3140C6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F12B2731-D25D-6028-AEF0-2223105A673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BC3C8FEA-16CF-9151-048A-DC31E38839EE}"/>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3019088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10BED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10BED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2657937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9348579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5783948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2943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2470254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2797093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813390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E9784150-10B3-8A99-D17F-6D879295E7A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95AAA583-789A-8A75-7A3A-159242A1B82D}"/>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2D89C59A-342A-BA4B-D5A2-5CB38A1A1BFC}"/>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3E70334B-C0E9-6113-F219-89B89FDCC203}"/>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BD36BDB-0E27-DC35-9805-2A2A93575A19}"/>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9D318985-8F21-F543-F3FA-FB165D2B1868}"/>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FA3A96A5-B1F6-E032-57BA-D0C50B994554}"/>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76D576B6-A6F7-C1AA-5C71-66D539F802D3}"/>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FBF47245-F59D-1FA7-A2A4-87DA7EFF3C2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89813322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0BED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A069880-3AD9-1585-6DA4-652043D45BA4}"/>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B477846-5BE5-F45A-73FB-A7E6C9C21743}"/>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215915A5-CC1D-AB05-1258-7A1EBC3F343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4911B0AF-0AFA-DD89-0B51-35121F417454}"/>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AFDBF712-7828-ABAA-E57E-EF06BD17320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4A2C05F1-4091-6D86-6909-037C9BA3BE2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C71A9E51-4B09-A1F2-08D3-FD461836D4D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A7016DCC-9A63-7A82-7423-5584F75491C9}"/>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FEA0F32A-DD0A-376B-E297-854EA4FC7B0C}"/>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13181748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3957628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905780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2174024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20278334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263201909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13829720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10BED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46153894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32156369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242711104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3B8BA5E2-8366-CAEC-9ED0-CEFEB9C2A84F}"/>
              </a:ext>
            </a:extLst>
          </p:cNvPr>
          <p:cNvSpPr/>
          <p:nvPr userDrawn="1"/>
        </p:nvSpPr>
        <p:spPr>
          <a:xfrm>
            <a:off x="17231360" y="1890762"/>
            <a:ext cx="13370560" cy="1451667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4C44085C-40E2-633C-827B-459283D57A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8AF62120-0D57-414E-E3CD-78F594E7A67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F512EA67-6DE4-6408-518B-22152351FF0C}"/>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320056113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79313655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19824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10261803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BFD73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4"/>
          <a:srcRect/>
          <a:stretch/>
        </p:blipFill>
        <p:spPr>
          <a:xfrm>
            <a:off x="1572082" y="1543043"/>
            <a:ext cx="3059929" cy="917979"/>
          </a:xfrm>
          <a:prstGeom prst="rect">
            <a:avLst/>
          </a:prstGeom>
        </p:spPr>
      </p:pic>
    </p:spTree>
    <p:extLst>
      <p:ext uri="{BB962C8B-B14F-4D97-AF65-F5344CB8AC3E}">
        <p14:creationId xmlns:p14="http://schemas.microsoft.com/office/powerpoint/2010/main" val="140360835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94279519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BFD7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4530261"/>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84739852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2369979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BFD73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0110326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2630889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7268580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1449018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2758916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833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01565746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7024105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1136652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3315024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0822572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157407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81775479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BFD730"/>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30253912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4F551956-F4EC-3683-0D3C-4E6195AF210F}"/>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268776968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5422598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67D2E8EE-B8CE-B251-22FC-7CF3170107AA}"/>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6A4ED7DC-0032-5D3F-B98C-D96A6B198EB5}"/>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7E9761F-9266-5E02-B9B2-5853B310EBDC}"/>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8D503D8A-C83A-12E1-1276-AD483228188F}"/>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21AA257C-FA49-1D86-6BB9-97E8406DDC74}"/>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1713669D-7A73-492D-D175-1F29250F0E91}"/>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1346049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7798020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BFD73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05A90337-9819-D874-9EAA-251BBBAE965C}"/>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40785971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BFD730"/>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BFD730"/>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0055395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8218071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2039215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3469705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1530018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13724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403849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2B35298E-5333-3CCC-B37F-5F80D4ACF4E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40843F97-5824-B97B-1E5A-BF22C8B7BF24}"/>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9DEF7B1-4D0D-8D7D-7EFC-1452DB6E90AB}"/>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71A30612-12EF-1AC7-D63D-C4872B330AFA}"/>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2564A025-9B8B-32F1-1C45-5D5B0000B299}"/>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222D5C61-3A39-2CB1-3999-665536EDA3E5}"/>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DE93A879-5BC4-6E4C-37DC-72C43F521C5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92CB01E4-FAC9-C358-A4D1-21AA1982FCE2}"/>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5E95288D-9D59-29E4-56B5-06EC39E3816A}"/>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12368832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BFD73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8" y="5054988"/>
            <a:ext cx="31692329"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FEF6D8BB-CFCE-1FF6-5AF6-568493FE4CA0}"/>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8C2E00E-175D-4286-7565-C1B7D14AB6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B3990DC0-4454-7E9B-25D3-95A4C72718E3}"/>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76EE8074-FE45-7A15-EBD2-E54F8E27B632}"/>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147E1D86-0D8A-B5A6-71CA-82C38848A264}"/>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17E950D7-F217-3B25-9A78-4592687F90E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31B38879-9DF7-FCD2-444C-69EFE49B3A7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70692E5C-4358-C956-86FE-F58250DD07B9}"/>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04D71FDA-F724-02A1-A234-A11A779A1F48}"/>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4068142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US"/>
              <a:t>Click to edit Master title style</a:t>
            </a:r>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21083371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149089599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64624011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62135648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Tree>
    <p:extLst>
      <p:ext uri="{BB962C8B-B14F-4D97-AF65-F5344CB8AC3E}">
        <p14:creationId xmlns:p14="http://schemas.microsoft.com/office/powerpoint/2010/main" val="78419821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5730397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BFD73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rgbClr val="132433"/>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109E2243-63D2-42BE-AE6D-A6FEC4A4CD5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00407512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a:t>Icon</a:t>
            </a:r>
          </a:p>
        </p:txBody>
      </p:sp>
    </p:spTree>
    <p:extLst>
      <p:ext uri="{BB962C8B-B14F-4D97-AF65-F5344CB8AC3E}">
        <p14:creationId xmlns:p14="http://schemas.microsoft.com/office/powerpoint/2010/main" val="140413853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321733800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AD9F9456-ACCA-559D-0C1A-D4EDAE39C9EC}"/>
              </a:ext>
            </a:extLst>
          </p:cNvPr>
          <p:cNvSpPr/>
          <p:nvPr userDrawn="1"/>
        </p:nvSpPr>
        <p:spPr>
          <a:xfrm>
            <a:off x="17231360" y="1890762"/>
            <a:ext cx="13370560" cy="1451667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733B7FB7-C174-C791-EEEE-318175BA0E5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F7BD327C-CE3A-D6F7-B244-98DDCB751B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6" name="Text Placeholder 8">
            <a:extLst>
              <a:ext uri="{FF2B5EF4-FFF2-40B4-BE49-F238E27FC236}">
                <a16:creationId xmlns:a16="http://schemas.microsoft.com/office/drawing/2014/main" id="{0B50B032-BC7C-34A3-420F-C84C7C4070C1}"/>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rgbClr val="132433"/>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58099187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544221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ED288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87727081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381396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CAF17"/>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4"/>
          <a:srcRect/>
          <a:stretch/>
        </p:blipFill>
        <p:spPr>
          <a:xfrm>
            <a:off x="1572082" y="1543043"/>
            <a:ext cx="3059929" cy="917979"/>
          </a:xfrm>
          <a:prstGeom prst="rect">
            <a:avLst/>
          </a:prstGeom>
        </p:spPr>
      </p:pic>
    </p:spTree>
    <p:extLst>
      <p:ext uri="{BB962C8B-B14F-4D97-AF65-F5344CB8AC3E}">
        <p14:creationId xmlns:p14="http://schemas.microsoft.com/office/powerpoint/2010/main" val="369537729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55311589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CAF1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4530261"/>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42074330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7128538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CAF17"/>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742482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1961986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5095556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4550267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03126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280404785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0043339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4184064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5509693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5725676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501670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0089565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72607084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CAF17"/>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60810856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E139EEC0-67C7-E0A0-09D5-BB9F08A9656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62560945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029503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US"/>
              <a:t>Click to edit Master title style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149357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F7BBFDE5-3785-FD66-BD30-17F6536F8F0F}"/>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FC8E4732-A675-4837-80E0-340288CDD210}"/>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54C14A2E-2A09-795D-2920-50A20ACDED8B}"/>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DBA8C73-86F9-D652-5341-1EC5561026F1}"/>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4D7FE19F-49DA-3022-0BED-12CA28E14251}"/>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7F25FE5-2911-0E36-BF18-287ADDA9E158}"/>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74113102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CAF17"/>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1C253FAE-2785-46C7-AAB5-C67B014F35FF}"/>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4224045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CAF17"/>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CAF17"/>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0906449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7728085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7411118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591907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3494926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7516387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3767970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CD1D93BC-4CB1-E571-2B51-BDF9AF0986A6}"/>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4303B636-D964-8152-E43A-A9AA9CF7A364}"/>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5DC2B286-9F69-6AB8-A944-817900753C5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956D444A-B23C-B6DD-E956-59DAB6C3F6DA}"/>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816446C-65D2-28F4-9212-75D9C470553E}"/>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CFA29E5-9DB0-7107-A607-BD135C12B385}"/>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3EA6FECF-FC74-F254-9072-55DD641ECC5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77D562A-6167-B277-C254-5C90854547B6}"/>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9FE7CD3A-D7F3-E660-7B2C-DE8AAD25E87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2743109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ED288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689245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7" name="Rectangle 16">
            <a:extLst>
              <a:ext uri="{FF2B5EF4-FFF2-40B4-BE49-F238E27FC236}">
                <a16:creationId xmlns:a16="http://schemas.microsoft.com/office/drawing/2014/main" id="{F58E2274-C960-29CE-D741-8E081B120C15}"/>
              </a:ext>
            </a:extLst>
          </p:cNvPr>
          <p:cNvSpPr/>
          <p:nvPr userDrawn="1"/>
        </p:nvSpPr>
        <p:spPr>
          <a:xfrm>
            <a:off x="17231360" y="1890762"/>
            <a:ext cx="13370560" cy="1451667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4" name="Graphic 13" descr="Open quotation mark with solid fill">
            <a:extLst>
              <a:ext uri="{FF2B5EF4-FFF2-40B4-BE49-F238E27FC236}">
                <a16:creationId xmlns:a16="http://schemas.microsoft.com/office/drawing/2014/main" id="{A36276D5-578F-0EB6-E182-D67F027EA24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5" name="Graphic 14" descr="Open quotation mark with solid fill">
            <a:extLst>
              <a:ext uri="{FF2B5EF4-FFF2-40B4-BE49-F238E27FC236}">
                <a16:creationId xmlns:a16="http://schemas.microsoft.com/office/drawing/2014/main" id="{2E5C85D1-186E-832B-0EAE-64070D63A2B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3" name="Text Placeholder 8">
            <a:extLst>
              <a:ext uri="{FF2B5EF4-FFF2-40B4-BE49-F238E27FC236}">
                <a16:creationId xmlns:a16="http://schemas.microsoft.com/office/drawing/2014/main" id="{7AD99889-1B9E-CCD1-74C4-D42CE3F3773A}"/>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27675023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CAF1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8" y="5054988"/>
            <a:ext cx="31692329"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02185B01-0C7D-E73E-0659-099BD8C776C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2DA47334-3004-00A9-4C55-184B4AF8FC22}"/>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81C05AB9-F92A-C311-9C52-7AFD69EEABD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0B9289F0-48E4-9557-A898-331A1189DB6B}"/>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B36668AC-D5D2-D945-0CF2-913BB619884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87451DC7-3501-196F-A00E-3E6E07B97B8A}"/>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328E3CE-A33E-275D-8723-FF1D7260063E}"/>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33EAD7B7-A04C-B6A2-C4D3-4A8D71064EC0}"/>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326ABFD4-EC4D-11D8-E6A0-687B680976BA}"/>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70984196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97472601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3035843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21243647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Tree>
    <p:extLst>
      <p:ext uri="{BB962C8B-B14F-4D97-AF65-F5344CB8AC3E}">
        <p14:creationId xmlns:p14="http://schemas.microsoft.com/office/powerpoint/2010/main" val="277654313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90041302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FCAF17"/>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rgbClr val="132433"/>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109E2243-63D2-42BE-AE6D-A6FEC4A4CD5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72666561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Tree>
    <p:extLst>
      <p:ext uri="{BB962C8B-B14F-4D97-AF65-F5344CB8AC3E}">
        <p14:creationId xmlns:p14="http://schemas.microsoft.com/office/powerpoint/2010/main" val="340789306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4503440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388DD87A-F604-2979-60BA-F0B3F4C028A9}"/>
              </a:ext>
            </a:extLst>
          </p:cNvPr>
          <p:cNvSpPr/>
          <p:nvPr userDrawn="1"/>
        </p:nvSpPr>
        <p:spPr>
          <a:xfrm>
            <a:off x="17231360" y="1890762"/>
            <a:ext cx="13370560" cy="1451667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6294C324-120E-4975-78DB-B97E514DA91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A0EB76C5-5DF7-76A9-136F-58501C7EE93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93ED7572-AD6F-56A4-3B73-B977C586C6E0}"/>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rgbClr val="132433"/>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439383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16581038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652792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13880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3756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24996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7616501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3756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195046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67169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3756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69217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32241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75027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58441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8824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66003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3853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46394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55298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31416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85477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90799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1868615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3756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2580643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ED288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77298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5" name="Content Placeholder 2">
            <a:extLst>
              <a:ext uri="{FF2B5EF4-FFF2-40B4-BE49-F238E27FC236}">
                <a16:creationId xmlns:a16="http://schemas.microsoft.com/office/drawing/2014/main" id="{20710D1B-D489-8F36-4A04-2B7A832E1C1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099282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24125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5" name="Text Placeholder 15">
            <a:extLst>
              <a:ext uri="{FF2B5EF4-FFF2-40B4-BE49-F238E27FC236}">
                <a16:creationId xmlns:a16="http://schemas.microsoft.com/office/drawing/2014/main" id="{96448C6A-29BE-41E7-5832-855F6C95B62B}"/>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Text Placeholder 15">
            <a:extLst>
              <a:ext uri="{FF2B5EF4-FFF2-40B4-BE49-F238E27FC236}">
                <a16:creationId xmlns:a16="http://schemas.microsoft.com/office/drawing/2014/main" id="{7299F715-9BD8-82BE-F9B9-FC387B915CC9}"/>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AEF0EEC-ED23-52F9-3A4B-D02732907F03}"/>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5E0EB1D7-830B-3050-92F9-1FC3ED858C77}"/>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4F4A06D1-6286-02F8-A0A8-18065C53447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5">
            <a:extLst>
              <a:ext uri="{FF2B5EF4-FFF2-40B4-BE49-F238E27FC236}">
                <a16:creationId xmlns:a16="http://schemas.microsoft.com/office/drawing/2014/main" id="{9DED9F07-2D3E-BD82-1C67-E5CD8CAFA42D}"/>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413394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3756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189224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81402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24615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852665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511637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11077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0908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46744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464436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04F548F-5952-044E-021F-37B93C40DD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BC297AEA-505B-B4F3-B5FD-6BB27C43B5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0B378121-8F63-4386-3A8B-C76E3BEB5362}"/>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C4269773-59C3-5AF8-FA3D-975A8EAB622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521788B7-C4BB-098E-C9E6-870CCD2718F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6157C838-0CFC-FED8-E1E4-4D95577C00E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C92B63EB-FA23-CA82-8829-7C94DCE13AC1}"/>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E6D85AA-BC7C-FCD4-CE40-0ED585335BE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2ECB1412-D95E-E472-E8E6-DA3AEDE90AB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826453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3756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135E4630-28EA-39EF-2DCD-D719421E29C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1C5BEAB0-2B4D-1DB2-128E-EE319209FC25}"/>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FF990BF-5FFB-D724-6B70-D6E188DAC016}"/>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7D7E7618-FBA3-CE9A-4F5D-05E68C10C4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9CF25E5-1621-E8B6-6EFA-9BF51094AB4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43ABD4A5-5541-5ADD-D294-EA5903B38DEB}"/>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FF623B19-80B9-1AB3-0ED5-4F4E43207FE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693F49A1-0EEC-4752-6690-90DE777D13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93B81162-E068-0D4A-4B4C-BB7AA4D260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941811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30426608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5087255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5135094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3593140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563893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F3756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5088388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54007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US"/>
              <a:t>Click to edit Master title style</a:t>
            </a:r>
            <a:endParaRPr lang="en-GB"/>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430566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33551083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74662ABA-569A-CBB8-F224-0522D2A57B57}"/>
              </a:ext>
            </a:extLst>
          </p:cNvPr>
          <p:cNvSpPr/>
          <p:nvPr userDrawn="1"/>
        </p:nvSpPr>
        <p:spPr>
          <a:xfrm>
            <a:off x="17231360" y="1890762"/>
            <a:ext cx="13370560" cy="1451667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D8737E9E-11BA-292A-851D-F7DA27ABC35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AB7E82AD-0604-572D-27E9-001DE37F3E6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02AA9FA1-D642-AD10-5AEF-495858E6557D}"/>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4063310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340123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160716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00AEEF"/>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817346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7058305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AEEF"/>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0864651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765618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00AEEF"/>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455841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85041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702019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958632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357449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883109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313257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56122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75903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47899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817733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649959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7868064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82.xml"/><Relationship Id="rId18" Type="http://schemas.openxmlformats.org/officeDocument/2006/relationships/slideLayout" Target="../slideLayouts/slideLayout387.xml"/><Relationship Id="rId26" Type="http://schemas.openxmlformats.org/officeDocument/2006/relationships/slideLayout" Target="../slideLayouts/slideLayout395.xml"/><Relationship Id="rId39" Type="http://schemas.openxmlformats.org/officeDocument/2006/relationships/slideLayout" Target="../slideLayouts/slideLayout408.xml"/><Relationship Id="rId21" Type="http://schemas.openxmlformats.org/officeDocument/2006/relationships/slideLayout" Target="../slideLayouts/slideLayout390.xml"/><Relationship Id="rId34" Type="http://schemas.openxmlformats.org/officeDocument/2006/relationships/slideLayout" Target="../slideLayouts/slideLayout403.xml"/><Relationship Id="rId42" Type="http://schemas.openxmlformats.org/officeDocument/2006/relationships/theme" Target="../theme/theme10.xml"/><Relationship Id="rId7" Type="http://schemas.openxmlformats.org/officeDocument/2006/relationships/slideLayout" Target="../slideLayouts/slideLayout376.xml"/><Relationship Id="rId2" Type="http://schemas.openxmlformats.org/officeDocument/2006/relationships/slideLayout" Target="../slideLayouts/slideLayout371.xml"/><Relationship Id="rId16" Type="http://schemas.openxmlformats.org/officeDocument/2006/relationships/slideLayout" Target="../slideLayouts/slideLayout385.xml"/><Relationship Id="rId20" Type="http://schemas.openxmlformats.org/officeDocument/2006/relationships/slideLayout" Target="../slideLayouts/slideLayout389.xml"/><Relationship Id="rId29" Type="http://schemas.openxmlformats.org/officeDocument/2006/relationships/slideLayout" Target="../slideLayouts/slideLayout398.xml"/><Relationship Id="rId41" Type="http://schemas.openxmlformats.org/officeDocument/2006/relationships/slideLayout" Target="../slideLayouts/slideLayout410.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24" Type="http://schemas.openxmlformats.org/officeDocument/2006/relationships/slideLayout" Target="../slideLayouts/slideLayout393.xml"/><Relationship Id="rId32" Type="http://schemas.openxmlformats.org/officeDocument/2006/relationships/slideLayout" Target="../slideLayouts/slideLayout401.xml"/><Relationship Id="rId37" Type="http://schemas.openxmlformats.org/officeDocument/2006/relationships/slideLayout" Target="../slideLayouts/slideLayout406.xml"/><Relationship Id="rId40" Type="http://schemas.openxmlformats.org/officeDocument/2006/relationships/slideLayout" Target="../slideLayouts/slideLayout409.xml"/><Relationship Id="rId5" Type="http://schemas.openxmlformats.org/officeDocument/2006/relationships/slideLayout" Target="../slideLayouts/slideLayout374.xml"/><Relationship Id="rId15" Type="http://schemas.openxmlformats.org/officeDocument/2006/relationships/slideLayout" Target="../slideLayouts/slideLayout384.xml"/><Relationship Id="rId23" Type="http://schemas.openxmlformats.org/officeDocument/2006/relationships/slideLayout" Target="../slideLayouts/slideLayout392.xml"/><Relationship Id="rId28" Type="http://schemas.openxmlformats.org/officeDocument/2006/relationships/slideLayout" Target="../slideLayouts/slideLayout397.xml"/><Relationship Id="rId36" Type="http://schemas.openxmlformats.org/officeDocument/2006/relationships/slideLayout" Target="../slideLayouts/slideLayout405.xml"/><Relationship Id="rId10" Type="http://schemas.openxmlformats.org/officeDocument/2006/relationships/slideLayout" Target="../slideLayouts/slideLayout379.xml"/><Relationship Id="rId19" Type="http://schemas.openxmlformats.org/officeDocument/2006/relationships/slideLayout" Target="../slideLayouts/slideLayout388.xml"/><Relationship Id="rId31" Type="http://schemas.openxmlformats.org/officeDocument/2006/relationships/slideLayout" Target="../slideLayouts/slideLayout400.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4" Type="http://schemas.openxmlformats.org/officeDocument/2006/relationships/slideLayout" Target="../slideLayouts/slideLayout383.xml"/><Relationship Id="rId22" Type="http://schemas.openxmlformats.org/officeDocument/2006/relationships/slideLayout" Target="../slideLayouts/slideLayout391.xml"/><Relationship Id="rId27" Type="http://schemas.openxmlformats.org/officeDocument/2006/relationships/slideLayout" Target="../slideLayouts/slideLayout396.xml"/><Relationship Id="rId30" Type="http://schemas.openxmlformats.org/officeDocument/2006/relationships/slideLayout" Target="../slideLayouts/slideLayout399.xml"/><Relationship Id="rId35" Type="http://schemas.openxmlformats.org/officeDocument/2006/relationships/slideLayout" Target="../slideLayouts/slideLayout404.xml"/><Relationship Id="rId8" Type="http://schemas.openxmlformats.org/officeDocument/2006/relationships/slideLayout" Target="../slideLayouts/slideLayout377.xml"/><Relationship Id="rId3" Type="http://schemas.openxmlformats.org/officeDocument/2006/relationships/slideLayout" Target="../slideLayouts/slideLayout372.xml"/><Relationship Id="rId12" Type="http://schemas.openxmlformats.org/officeDocument/2006/relationships/slideLayout" Target="../slideLayouts/slideLayout381.xml"/><Relationship Id="rId17" Type="http://schemas.openxmlformats.org/officeDocument/2006/relationships/slideLayout" Target="../slideLayouts/slideLayout386.xml"/><Relationship Id="rId25" Type="http://schemas.openxmlformats.org/officeDocument/2006/relationships/slideLayout" Target="../slideLayouts/slideLayout394.xml"/><Relationship Id="rId33" Type="http://schemas.openxmlformats.org/officeDocument/2006/relationships/slideLayout" Target="../slideLayouts/slideLayout402.xml"/><Relationship Id="rId38" Type="http://schemas.openxmlformats.org/officeDocument/2006/relationships/slideLayout" Target="../slideLayouts/slideLayout40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theme" Target="../theme/theme2.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slideLayout" Target="../slideLayouts/slideLayout121.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42" Type="http://schemas.openxmlformats.org/officeDocument/2006/relationships/theme" Target="../theme/theme3.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41" Type="http://schemas.openxmlformats.org/officeDocument/2006/relationships/slideLayout" Target="../slideLayouts/slideLayout123.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slideLayout" Target="../slideLayouts/slideLayout122.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8" Type="http://schemas.openxmlformats.org/officeDocument/2006/relationships/slideLayout" Target="../slideLayouts/slideLayout90.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9" Type="http://schemas.openxmlformats.org/officeDocument/2006/relationships/slideLayout" Target="../slideLayouts/slideLayout162.xml"/><Relationship Id="rId21" Type="http://schemas.openxmlformats.org/officeDocument/2006/relationships/slideLayout" Target="../slideLayouts/slideLayout144.xml"/><Relationship Id="rId34" Type="http://schemas.openxmlformats.org/officeDocument/2006/relationships/slideLayout" Target="../slideLayouts/slideLayout157.xml"/><Relationship Id="rId42" Type="http://schemas.openxmlformats.org/officeDocument/2006/relationships/theme" Target="../theme/theme4.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41" Type="http://schemas.openxmlformats.org/officeDocument/2006/relationships/slideLayout" Target="../slideLayouts/slideLayout164.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40" Type="http://schemas.openxmlformats.org/officeDocument/2006/relationships/slideLayout" Target="../slideLayouts/slideLayout163.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8" Type="http://schemas.openxmlformats.org/officeDocument/2006/relationships/slideLayout" Target="../slideLayouts/slideLayout131.xml"/><Relationship Id="rId3" Type="http://schemas.openxmlformats.org/officeDocument/2006/relationships/slideLayout" Target="../slideLayouts/slideLayout126.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38" Type="http://schemas.openxmlformats.org/officeDocument/2006/relationships/slideLayout" Target="../slideLayouts/slideLayout16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9" Type="http://schemas.openxmlformats.org/officeDocument/2006/relationships/slideLayout" Target="../slideLayouts/slideLayout203.xml"/><Relationship Id="rId21" Type="http://schemas.openxmlformats.org/officeDocument/2006/relationships/slideLayout" Target="../slideLayouts/slideLayout185.xml"/><Relationship Id="rId34" Type="http://schemas.openxmlformats.org/officeDocument/2006/relationships/slideLayout" Target="../slideLayouts/slideLayout198.xml"/><Relationship Id="rId42" Type="http://schemas.openxmlformats.org/officeDocument/2006/relationships/theme" Target="../theme/theme5.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slideLayout" Target="../slideLayouts/slideLayout193.xml"/><Relationship Id="rId41" Type="http://schemas.openxmlformats.org/officeDocument/2006/relationships/slideLayout" Target="../slideLayouts/slideLayout205.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slideLayout" Target="../slideLayouts/slideLayout196.xml"/><Relationship Id="rId37" Type="http://schemas.openxmlformats.org/officeDocument/2006/relationships/slideLayout" Target="../slideLayouts/slideLayout201.xml"/><Relationship Id="rId40" Type="http://schemas.openxmlformats.org/officeDocument/2006/relationships/slideLayout" Target="../slideLayouts/slideLayout204.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36" Type="http://schemas.openxmlformats.org/officeDocument/2006/relationships/slideLayout" Target="../slideLayouts/slideLayout200.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slideLayout" Target="../slideLayouts/slideLayout195.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 Id="rId35" Type="http://schemas.openxmlformats.org/officeDocument/2006/relationships/slideLayout" Target="../slideLayouts/slideLayout199.xml"/><Relationship Id="rId8" Type="http://schemas.openxmlformats.org/officeDocument/2006/relationships/slideLayout" Target="../slideLayouts/slideLayout172.xml"/><Relationship Id="rId3" Type="http://schemas.openxmlformats.org/officeDocument/2006/relationships/slideLayout" Target="../slideLayouts/slideLayout167.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slideLayout" Target="../slideLayouts/slideLayout197.xml"/><Relationship Id="rId38" Type="http://schemas.openxmlformats.org/officeDocument/2006/relationships/slideLayout" Target="../slideLayouts/slideLayout20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26" Type="http://schemas.openxmlformats.org/officeDocument/2006/relationships/slideLayout" Target="../slideLayouts/slideLayout231.xml"/><Relationship Id="rId39" Type="http://schemas.openxmlformats.org/officeDocument/2006/relationships/slideLayout" Target="../slideLayouts/slideLayout244.xml"/><Relationship Id="rId21" Type="http://schemas.openxmlformats.org/officeDocument/2006/relationships/slideLayout" Target="../slideLayouts/slideLayout226.xml"/><Relationship Id="rId34" Type="http://schemas.openxmlformats.org/officeDocument/2006/relationships/slideLayout" Target="../slideLayouts/slideLayout239.xml"/><Relationship Id="rId42" Type="http://schemas.openxmlformats.org/officeDocument/2006/relationships/theme" Target="../theme/theme6.xml"/><Relationship Id="rId7" Type="http://schemas.openxmlformats.org/officeDocument/2006/relationships/slideLayout" Target="../slideLayouts/slideLayout212.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0" Type="http://schemas.openxmlformats.org/officeDocument/2006/relationships/slideLayout" Target="../slideLayouts/slideLayout225.xml"/><Relationship Id="rId29" Type="http://schemas.openxmlformats.org/officeDocument/2006/relationships/slideLayout" Target="../slideLayouts/slideLayout234.xml"/><Relationship Id="rId41" Type="http://schemas.openxmlformats.org/officeDocument/2006/relationships/slideLayout" Target="../slideLayouts/slideLayout246.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24" Type="http://schemas.openxmlformats.org/officeDocument/2006/relationships/slideLayout" Target="../slideLayouts/slideLayout229.xml"/><Relationship Id="rId32" Type="http://schemas.openxmlformats.org/officeDocument/2006/relationships/slideLayout" Target="../slideLayouts/slideLayout237.xml"/><Relationship Id="rId37" Type="http://schemas.openxmlformats.org/officeDocument/2006/relationships/slideLayout" Target="../slideLayouts/slideLayout242.xml"/><Relationship Id="rId40" Type="http://schemas.openxmlformats.org/officeDocument/2006/relationships/slideLayout" Target="../slideLayouts/slideLayout245.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23" Type="http://schemas.openxmlformats.org/officeDocument/2006/relationships/slideLayout" Target="../slideLayouts/slideLayout228.xml"/><Relationship Id="rId28" Type="http://schemas.openxmlformats.org/officeDocument/2006/relationships/slideLayout" Target="../slideLayouts/slideLayout233.xml"/><Relationship Id="rId36" Type="http://schemas.openxmlformats.org/officeDocument/2006/relationships/slideLayout" Target="../slideLayouts/slideLayout241.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31" Type="http://schemas.openxmlformats.org/officeDocument/2006/relationships/slideLayout" Target="../slideLayouts/slideLayout236.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slideLayout" Target="../slideLayouts/slideLayout227.xml"/><Relationship Id="rId27" Type="http://schemas.openxmlformats.org/officeDocument/2006/relationships/slideLayout" Target="../slideLayouts/slideLayout232.xml"/><Relationship Id="rId30" Type="http://schemas.openxmlformats.org/officeDocument/2006/relationships/slideLayout" Target="../slideLayouts/slideLayout235.xml"/><Relationship Id="rId35" Type="http://schemas.openxmlformats.org/officeDocument/2006/relationships/slideLayout" Target="../slideLayouts/slideLayout240.xml"/><Relationship Id="rId8" Type="http://schemas.openxmlformats.org/officeDocument/2006/relationships/slideLayout" Target="../slideLayouts/slideLayout213.xml"/><Relationship Id="rId3" Type="http://schemas.openxmlformats.org/officeDocument/2006/relationships/slideLayout" Target="../slideLayouts/slideLayout208.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5" Type="http://schemas.openxmlformats.org/officeDocument/2006/relationships/slideLayout" Target="../slideLayouts/slideLayout230.xml"/><Relationship Id="rId33" Type="http://schemas.openxmlformats.org/officeDocument/2006/relationships/slideLayout" Target="../slideLayouts/slideLayout238.xml"/><Relationship Id="rId38" Type="http://schemas.openxmlformats.org/officeDocument/2006/relationships/slideLayout" Target="../slideLayouts/slideLayout24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26" Type="http://schemas.openxmlformats.org/officeDocument/2006/relationships/slideLayout" Target="../slideLayouts/slideLayout272.xml"/><Relationship Id="rId39" Type="http://schemas.openxmlformats.org/officeDocument/2006/relationships/slideLayout" Target="../slideLayouts/slideLayout285.xml"/><Relationship Id="rId21" Type="http://schemas.openxmlformats.org/officeDocument/2006/relationships/slideLayout" Target="../slideLayouts/slideLayout267.xml"/><Relationship Id="rId34" Type="http://schemas.openxmlformats.org/officeDocument/2006/relationships/slideLayout" Target="../slideLayouts/slideLayout280.xml"/><Relationship Id="rId42" Type="http://schemas.openxmlformats.org/officeDocument/2006/relationships/theme" Target="../theme/theme7.xml"/><Relationship Id="rId7" Type="http://schemas.openxmlformats.org/officeDocument/2006/relationships/slideLayout" Target="../slideLayouts/slideLayout253.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0" Type="http://schemas.openxmlformats.org/officeDocument/2006/relationships/slideLayout" Target="../slideLayouts/slideLayout266.xml"/><Relationship Id="rId29" Type="http://schemas.openxmlformats.org/officeDocument/2006/relationships/slideLayout" Target="../slideLayouts/slideLayout275.xml"/><Relationship Id="rId41" Type="http://schemas.openxmlformats.org/officeDocument/2006/relationships/slideLayout" Target="../slideLayouts/slideLayout287.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24" Type="http://schemas.openxmlformats.org/officeDocument/2006/relationships/slideLayout" Target="../slideLayouts/slideLayout270.xml"/><Relationship Id="rId32" Type="http://schemas.openxmlformats.org/officeDocument/2006/relationships/slideLayout" Target="../slideLayouts/slideLayout278.xml"/><Relationship Id="rId37" Type="http://schemas.openxmlformats.org/officeDocument/2006/relationships/slideLayout" Target="../slideLayouts/slideLayout283.xml"/><Relationship Id="rId40" Type="http://schemas.openxmlformats.org/officeDocument/2006/relationships/slideLayout" Target="../slideLayouts/slideLayout286.xml"/><Relationship Id="rId5" Type="http://schemas.openxmlformats.org/officeDocument/2006/relationships/slideLayout" Target="../slideLayouts/slideLayout251.xml"/><Relationship Id="rId15" Type="http://schemas.openxmlformats.org/officeDocument/2006/relationships/slideLayout" Target="../slideLayouts/slideLayout261.xml"/><Relationship Id="rId23" Type="http://schemas.openxmlformats.org/officeDocument/2006/relationships/slideLayout" Target="../slideLayouts/slideLayout269.xml"/><Relationship Id="rId28" Type="http://schemas.openxmlformats.org/officeDocument/2006/relationships/slideLayout" Target="../slideLayouts/slideLayout274.xml"/><Relationship Id="rId36" Type="http://schemas.openxmlformats.org/officeDocument/2006/relationships/slideLayout" Target="../slideLayouts/slideLayout282.xml"/><Relationship Id="rId10" Type="http://schemas.openxmlformats.org/officeDocument/2006/relationships/slideLayout" Target="../slideLayouts/slideLayout256.xml"/><Relationship Id="rId19" Type="http://schemas.openxmlformats.org/officeDocument/2006/relationships/slideLayout" Target="../slideLayouts/slideLayout265.xml"/><Relationship Id="rId31" Type="http://schemas.openxmlformats.org/officeDocument/2006/relationships/slideLayout" Target="../slideLayouts/slideLayout277.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slideLayout" Target="../slideLayouts/slideLayout268.xml"/><Relationship Id="rId27" Type="http://schemas.openxmlformats.org/officeDocument/2006/relationships/slideLayout" Target="../slideLayouts/slideLayout273.xml"/><Relationship Id="rId30" Type="http://schemas.openxmlformats.org/officeDocument/2006/relationships/slideLayout" Target="../slideLayouts/slideLayout276.xml"/><Relationship Id="rId35" Type="http://schemas.openxmlformats.org/officeDocument/2006/relationships/slideLayout" Target="../slideLayouts/slideLayout281.xml"/><Relationship Id="rId8" Type="http://schemas.openxmlformats.org/officeDocument/2006/relationships/slideLayout" Target="../slideLayouts/slideLayout254.xml"/><Relationship Id="rId3" Type="http://schemas.openxmlformats.org/officeDocument/2006/relationships/slideLayout" Target="../slideLayouts/slideLayout249.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5" Type="http://schemas.openxmlformats.org/officeDocument/2006/relationships/slideLayout" Target="../slideLayouts/slideLayout271.xml"/><Relationship Id="rId33" Type="http://schemas.openxmlformats.org/officeDocument/2006/relationships/slideLayout" Target="../slideLayouts/slideLayout279.xml"/><Relationship Id="rId38" Type="http://schemas.openxmlformats.org/officeDocument/2006/relationships/slideLayout" Target="../slideLayouts/slideLayout28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00.xml"/><Relationship Id="rId18" Type="http://schemas.openxmlformats.org/officeDocument/2006/relationships/slideLayout" Target="../slideLayouts/slideLayout305.xml"/><Relationship Id="rId26" Type="http://schemas.openxmlformats.org/officeDocument/2006/relationships/slideLayout" Target="../slideLayouts/slideLayout313.xml"/><Relationship Id="rId39" Type="http://schemas.openxmlformats.org/officeDocument/2006/relationships/slideLayout" Target="../slideLayouts/slideLayout326.xml"/><Relationship Id="rId21" Type="http://schemas.openxmlformats.org/officeDocument/2006/relationships/slideLayout" Target="../slideLayouts/slideLayout308.xml"/><Relationship Id="rId34" Type="http://schemas.openxmlformats.org/officeDocument/2006/relationships/slideLayout" Target="../slideLayouts/slideLayout321.xml"/><Relationship Id="rId42" Type="http://schemas.openxmlformats.org/officeDocument/2006/relationships/theme" Target="../theme/theme8.xml"/><Relationship Id="rId7" Type="http://schemas.openxmlformats.org/officeDocument/2006/relationships/slideLayout" Target="../slideLayouts/slideLayout294.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20" Type="http://schemas.openxmlformats.org/officeDocument/2006/relationships/slideLayout" Target="../slideLayouts/slideLayout307.xml"/><Relationship Id="rId29" Type="http://schemas.openxmlformats.org/officeDocument/2006/relationships/slideLayout" Target="../slideLayouts/slideLayout316.xml"/><Relationship Id="rId41" Type="http://schemas.openxmlformats.org/officeDocument/2006/relationships/slideLayout" Target="../slideLayouts/slideLayout328.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24" Type="http://schemas.openxmlformats.org/officeDocument/2006/relationships/slideLayout" Target="../slideLayouts/slideLayout311.xml"/><Relationship Id="rId32" Type="http://schemas.openxmlformats.org/officeDocument/2006/relationships/slideLayout" Target="../slideLayouts/slideLayout319.xml"/><Relationship Id="rId37" Type="http://schemas.openxmlformats.org/officeDocument/2006/relationships/slideLayout" Target="../slideLayouts/slideLayout324.xml"/><Relationship Id="rId40" Type="http://schemas.openxmlformats.org/officeDocument/2006/relationships/slideLayout" Target="../slideLayouts/slideLayout327.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23" Type="http://schemas.openxmlformats.org/officeDocument/2006/relationships/slideLayout" Target="../slideLayouts/slideLayout310.xml"/><Relationship Id="rId28" Type="http://schemas.openxmlformats.org/officeDocument/2006/relationships/slideLayout" Target="../slideLayouts/slideLayout315.xml"/><Relationship Id="rId36" Type="http://schemas.openxmlformats.org/officeDocument/2006/relationships/slideLayout" Target="../slideLayouts/slideLayout323.xml"/><Relationship Id="rId10" Type="http://schemas.openxmlformats.org/officeDocument/2006/relationships/slideLayout" Target="../slideLayouts/slideLayout297.xml"/><Relationship Id="rId19" Type="http://schemas.openxmlformats.org/officeDocument/2006/relationships/slideLayout" Target="../slideLayouts/slideLayout306.xml"/><Relationship Id="rId31" Type="http://schemas.openxmlformats.org/officeDocument/2006/relationships/slideLayout" Target="../slideLayouts/slideLayout318.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 Id="rId22" Type="http://schemas.openxmlformats.org/officeDocument/2006/relationships/slideLayout" Target="../slideLayouts/slideLayout309.xml"/><Relationship Id="rId27" Type="http://schemas.openxmlformats.org/officeDocument/2006/relationships/slideLayout" Target="../slideLayouts/slideLayout314.xml"/><Relationship Id="rId30" Type="http://schemas.openxmlformats.org/officeDocument/2006/relationships/slideLayout" Target="../slideLayouts/slideLayout317.xml"/><Relationship Id="rId35" Type="http://schemas.openxmlformats.org/officeDocument/2006/relationships/slideLayout" Target="../slideLayouts/slideLayout322.xml"/><Relationship Id="rId8" Type="http://schemas.openxmlformats.org/officeDocument/2006/relationships/slideLayout" Target="../slideLayouts/slideLayout295.xml"/><Relationship Id="rId3" Type="http://schemas.openxmlformats.org/officeDocument/2006/relationships/slideLayout" Target="../slideLayouts/slideLayout290.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5" Type="http://schemas.openxmlformats.org/officeDocument/2006/relationships/slideLayout" Target="../slideLayouts/slideLayout312.xml"/><Relationship Id="rId33" Type="http://schemas.openxmlformats.org/officeDocument/2006/relationships/slideLayout" Target="../slideLayouts/slideLayout320.xml"/><Relationship Id="rId38" Type="http://schemas.openxmlformats.org/officeDocument/2006/relationships/slideLayout" Target="../slideLayouts/slideLayout325.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41.xml"/><Relationship Id="rId18" Type="http://schemas.openxmlformats.org/officeDocument/2006/relationships/slideLayout" Target="../slideLayouts/slideLayout346.xml"/><Relationship Id="rId26" Type="http://schemas.openxmlformats.org/officeDocument/2006/relationships/slideLayout" Target="../slideLayouts/slideLayout354.xml"/><Relationship Id="rId39" Type="http://schemas.openxmlformats.org/officeDocument/2006/relationships/slideLayout" Target="../slideLayouts/slideLayout367.xml"/><Relationship Id="rId21" Type="http://schemas.openxmlformats.org/officeDocument/2006/relationships/slideLayout" Target="../slideLayouts/slideLayout349.xml"/><Relationship Id="rId34" Type="http://schemas.openxmlformats.org/officeDocument/2006/relationships/slideLayout" Target="../slideLayouts/slideLayout362.xml"/><Relationship Id="rId42" Type="http://schemas.openxmlformats.org/officeDocument/2006/relationships/theme" Target="../theme/theme9.xml"/><Relationship Id="rId7" Type="http://schemas.openxmlformats.org/officeDocument/2006/relationships/slideLayout" Target="../slideLayouts/slideLayout335.xml"/><Relationship Id="rId2" Type="http://schemas.openxmlformats.org/officeDocument/2006/relationships/slideLayout" Target="../slideLayouts/slideLayout330.xml"/><Relationship Id="rId16" Type="http://schemas.openxmlformats.org/officeDocument/2006/relationships/slideLayout" Target="../slideLayouts/slideLayout344.xml"/><Relationship Id="rId20" Type="http://schemas.openxmlformats.org/officeDocument/2006/relationships/slideLayout" Target="../slideLayouts/slideLayout348.xml"/><Relationship Id="rId29" Type="http://schemas.openxmlformats.org/officeDocument/2006/relationships/slideLayout" Target="../slideLayouts/slideLayout357.xml"/><Relationship Id="rId41" Type="http://schemas.openxmlformats.org/officeDocument/2006/relationships/slideLayout" Target="../slideLayouts/slideLayout369.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24" Type="http://schemas.openxmlformats.org/officeDocument/2006/relationships/slideLayout" Target="../slideLayouts/slideLayout352.xml"/><Relationship Id="rId32" Type="http://schemas.openxmlformats.org/officeDocument/2006/relationships/slideLayout" Target="../slideLayouts/slideLayout360.xml"/><Relationship Id="rId37" Type="http://schemas.openxmlformats.org/officeDocument/2006/relationships/slideLayout" Target="../slideLayouts/slideLayout365.xml"/><Relationship Id="rId40" Type="http://schemas.openxmlformats.org/officeDocument/2006/relationships/slideLayout" Target="../slideLayouts/slideLayout368.xml"/><Relationship Id="rId5" Type="http://schemas.openxmlformats.org/officeDocument/2006/relationships/slideLayout" Target="../slideLayouts/slideLayout333.xml"/><Relationship Id="rId15" Type="http://schemas.openxmlformats.org/officeDocument/2006/relationships/slideLayout" Target="../slideLayouts/slideLayout343.xml"/><Relationship Id="rId23" Type="http://schemas.openxmlformats.org/officeDocument/2006/relationships/slideLayout" Target="../slideLayouts/slideLayout351.xml"/><Relationship Id="rId28" Type="http://schemas.openxmlformats.org/officeDocument/2006/relationships/slideLayout" Target="../slideLayouts/slideLayout356.xml"/><Relationship Id="rId36" Type="http://schemas.openxmlformats.org/officeDocument/2006/relationships/slideLayout" Target="../slideLayouts/slideLayout364.xml"/><Relationship Id="rId10" Type="http://schemas.openxmlformats.org/officeDocument/2006/relationships/slideLayout" Target="../slideLayouts/slideLayout338.xml"/><Relationship Id="rId19" Type="http://schemas.openxmlformats.org/officeDocument/2006/relationships/slideLayout" Target="../slideLayouts/slideLayout347.xml"/><Relationship Id="rId31" Type="http://schemas.openxmlformats.org/officeDocument/2006/relationships/slideLayout" Target="../slideLayouts/slideLayout359.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slideLayout" Target="../slideLayouts/slideLayout342.xml"/><Relationship Id="rId22" Type="http://schemas.openxmlformats.org/officeDocument/2006/relationships/slideLayout" Target="../slideLayouts/slideLayout350.xml"/><Relationship Id="rId27" Type="http://schemas.openxmlformats.org/officeDocument/2006/relationships/slideLayout" Target="../slideLayouts/slideLayout355.xml"/><Relationship Id="rId30" Type="http://schemas.openxmlformats.org/officeDocument/2006/relationships/slideLayout" Target="../slideLayouts/slideLayout358.xml"/><Relationship Id="rId35" Type="http://schemas.openxmlformats.org/officeDocument/2006/relationships/slideLayout" Target="../slideLayouts/slideLayout363.xml"/><Relationship Id="rId8" Type="http://schemas.openxmlformats.org/officeDocument/2006/relationships/slideLayout" Target="../slideLayouts/slideLayout336.xml"/><Relationship Id="rId3" Type="http://schemas.openxmlformats.org/officeDocument/2006/relationships/slideLayout" Target="../slideLayouts/slideLayout331.xml"/><Relationship Id="rId12" Type="http://schemas.openxmlformats.org/officeDocument/2006/relationships/slideLayout" Target="../slideLayouts/slideLayout340.xml"/><Relationship Id="rId17" Type="http://schemas.openxmlformats.org/officeDocument/2006/relationships/slideLayout" Target="../slideLayouts/slideLayout345.xml"/><Relationship Id="rId25" Type="http://schemas.openxmlformats.org/officeDocument/2006/relationships/slideLayout" Target="../slideLayouts/slideLayout353.xml"/><Relationship Id="rId33" Type="http://schemas.openxmlformats.org/officeDocument/2006/relationships/slideLayout" Target="../slideLayouts/slideLayout361.xml"/><Relationship Id="rId38" Type="http://schemas.openxmlformats.org/officeDocument/2006/relationships/slideLayout" Target="../slideLayouts/slideLayout3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08077099"/>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 id="2147484070" r:id="rId22"/>
    <p:sldLayoutId id="2147484053" r:id="rId23"/>
    <p:sldLayoutId id="2147484054" r:id="rId24"/>
    <p:sldLayoutId id="2147484055" r:id="rId25"/>
    <p:sldLayoutId id="2147484056" r:id="rId26"/>
    <p:sldLayoutId id="2147484057" r:id="rId27"/>
    <p:sldLayoutId id="2147484058" r:id="rId28"/>
    <p:sldLayoutId id="2147484059" r:id="rId29"/>
    <p:sldLayoutId id="2147484060" r:id="rId30"/>
    <p:sldLayoutId id="2147484080" r:id="rId31"/>
    <p:sldLayoutId id="2147484091" r:id="rId32"/>
    <p:sldLayoutId id="2147484090" r:id="rId33"/>
    <p:sldLayoutId id="2147484120" r:id="rId34"/>
    <p:sldLayoutId id="2147484121" r:id="rId35"/>
    <p:sldLayoutId id="2147484110" r:id="rId36"/>
    <p:sldLayoutId id="2147484123" r:id="rId37"/>
    <p:sldLayoutId id="2147484122" r:id="rId38"/>
    <p:sldLayoutId id="2147484125" r:id="rId39"/>
    <p:sldLayoutId id="2147484126" r:id="rId40"/>
    <p:sldLayoutId id="2147484124"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07492315"/>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79" r:id="rId22"/>
    <p:sldLayoutId id="2147484024" r:id="rId23"/>
    <p:sldLayoutId id="2147484025" r:id="rId24"/>
    <p:sldLayoutId id="2147484026" r:id="rId25"/>
    <p:sldLayoutId id="2147484027" r:id="rId26"/>
    <p:sldLayoutId id="2147484028" r:id="rId27"/>
    <p:sldLayoutId id="2147484029" r:id="rId28"/>
    <p:sldLayoutId id="2147484030" r:id="rId29"/>
    <p:sldLayoutId id="2147484069" r:id="rId30"/>
    <p:sldLayoutId id="2147484089" r:id="rId31"/>
    <p:sldLayoutId id="2147484108" r:id="rId32"/>
    <p:sldLayoutId id="2147484109" r:id="rId33"/>
    <p:sldLayoutId id="2147484119" r:id="rId34"/>
    <p:sldLayoutId id="2147484183" r:id="rId35"/>
    <p:sldLayoutId id="2147484184" r:id="rId36"/>
    <p:sldLayoutId id="2147484185" r:id="rId37"/>
    <p:sldLayoutId id="2147484186" r:id="rId38"/>
    <p:sldLayoutId id="2147484187" r:id="rId39"/>
    <p:sldLayoutId id="2147484188" r:id="rId40"/>
    <p:sldLayoutId id="2147484189"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7074145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4071" r:id="rId22"/>
    <p:sldLayoutId id="2147483792" r:id="rId23"/>
    <p:sldLayoutId id="2147483793" r:id="rId24"/>
    <p:sldLayoutId id="2147483794" r:id="rId25"/>
    <p:sldLayoutId id="2147483795" r:id="rId26"/>
    <p:sldLayoutId id="2147483796" r:id="rId27"/>
    <p:sldLayoutId id="2147483797" r:id="rId28"/>
    <p:sldLayoutId id="2147483798" r:id="rId29"/>
    <p:sldLayoutId id="2147484061" r:id="rId30"/>
    <p:sldLayoutId id="2147484081" r:id="rId31"/>
    <p:sldLayoutId id="2147484092" r:id="rId32"/>
    <p:sldLayoutId id="2147484093" r:id="rId33"/>
    <p:sldLayoutId id="2147484111" r:id="rId34"/>
    <p:sldLayoutId id="2147484127" r:id="rId35"/>
    <p:sldLayoutId id="2147484128" r:id="rId36"/>
    <p:sldLayoutId id="2147484129" r:id="rId37"/>
    <p:sldLayoutId id="2147484130" r:id="rId38"/>
    <p:sldLayoutId id="2147484131" r:id="rId39"/>
    <p:sldLayoutId id="2147484132" r:id="rId40"/>
    <p:sldLayoutId id="2147484133"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2018850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4072" r:id="rId22"/>
    <p:sldLayoutId id="2147483821" r:id="rId23"/>
    <p:sldLayoutId id="2147483822" r:id="rId24"/>
    <p:sldLayoutId id="2147483823" r:id="rId25"/>
    <p:sldLayoutId id="2147483824" r:id="rId26"/>
    <p:sldLayoutId id="2147483825" r:id="rId27"/>
    <p:sldLayoutId id="2147483826" r:id="rId28"/>
    <p:sldLayoutId id="2147483827" r:id="rId29"/>
    <p:sldLayoutId id="2147484062" r:id="rId30"/>
    <p:sldLayoutId id="2147484082" r:id="rId31"/>
    <p:sldLayoutId id="2147484094" r:id="rId32"/>
    <p:sldLayoutId id="2147484095" r:id="rId33"/>
    <p:sldLayoutId id="2147484112" r:id="rId34"/>
    <p:sldLayoutId id="2147484134" r:id="rId35"/>
    <p:sldLayoutId id="2147484135" r:id="rId36"/>
    <p:sldLayoutId id="2147484136" r:id="rId37"/>
    <p:sldLayoutId id="2147484137" r:id="rId38"/>
    <p:sldLayoutId id="2147484138" r:id="rId39"/>
    <p:sldLayoutId id="2147484139" r:id="rId40"/>
    <p:sldLayoutId id="2147484140"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0808135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4073" r:id="rId22"/>
    <p:sldLayoutId id="2147483850" r:id="rId23"/>
    <p:sldLayoutId id="2147483851" r:id="rId24"/>
    <p:sldLayoutId id="2147483852" r:id="rId25"/>
    <p:sldLayoutId id="2147483853" r:id="rId26"/>
    <p:sldLayoutId id="2147483854" r:id="rId27"/>
    <p:sldLayoutId id="2147483855" r:id="rId28"/>
    <p:sldLayoutId id="2147483856" r:id="rId29"/>
    <p:sldLayoutId id="2147484063" r:id="rId30"/>
    <p:sldLayoutId id="2147484083" r:id="rId31"/>
    <p:sldLayoutId id="2147484096" r:id="rId32"/>
    <p:sldLayoutId id="2147484097" r:id="rId33"/>
    <p:sldLayoutId id="2147484113" r:id="rId34"/>
    <p:sldLayoutId id="2147484141" r:id="rId35"/>
    <p:sldLayoutId id="2147484142" r:id="rId36"/>
    <p:sldLayoutId id="2147484143" r:id="rId37"/>
    <p:sldLayoutId id="2147484144" r:id="rId38"/>
    <p:sldLayoutId id="2147484145" r:id="rId39"/>
    <p:sldLayoutId id="2147484146" r:id="rId40"/>
    <p:sldLayoutId id="2147484147"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563932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4074" r:id="rId22"/>
    <p:sldLayoutId id="2147483879" r:id="rId23"/>
    <p:sldLayoutId id="2147483880" r:id="rId24"/>
    <p:sldLayoutId id="2147483881" r:id="rId25"/>
    <p:sldLayoutId id="2147483882" r:id="rId26"/>
    <p:sldLayoutId id="2147483883" r:id="rId27"/>
    <p:sldLayoutId id="2147483884" r:id="rId28"/>
    <p:sldLayoutId id="2147483885" r:id="rId29"/>
    <p:sldLayoutId id="2147484064" r:id="rId30"/>
    <p:sldLayoutId id="2147484084" r:id="rId31"/>
    <p:sldLayoutId id="2147484098" r:id="rId32"/>
    <p:sldLayoutId id="2147484099" r:id="rId33"/>
    <p:sldLayoutId id="2147484114" r:id="rId34"/>
    <p:sldLayoutId id="2147484148" r:id="rId35"/>
    <p:sldLayoutId id="2147484149" r:id="rId36"/>
    <p:sldLayoutId id="2147484150" r:id="rId37"/>
    <p:sldLayoutId id="2147484151" r:id="rId38"/>
    <p:sldLayoutId id="2147484152" r:id="rId39"/>
    <p:sldLayoutId id="2147484153" r:id="rId40"/>
    <p:sldLayoutId id="2147484154"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3934111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4075" r:id="rId22"/>
    <p:sldLayoutId id="2147483908" r:id="rId23"/>
    <p:sldLayoutId id="2147483909" r:id="rId24"/>
    <p:sldLayoutId id="2147483910" r:id="rId25"/>
    <p:sldLayoutId id="2147483911" r:id="rId26"/>
    <p:sldLayoutId id="2147483912" r:id="rId27"/>
    <p:sldLayoutId id="2147483913" r:id="rId28"/>
    <p:sldLayoutId id="2147483914" r:id="rId29"/>
    <p:sldLayoutId id="2147484065" r:id="rId30"/>
    <p:sldLayoutId id="2147484085" r:id="rId31"/>
    <p:sldLayoutId id="2147484100" r:id="rId32"/>
    <p:sldLayoutId id="2147484101" r:id="rId33"/>
    <p:sldLayoutId id="2147484115" r:id="rId34"/>
    <p:sldLayoutId id="2147484155" r:id="rId35"/>
    <p:sldLayoutId id="2147484156" r:id="rId36"/>
    <p:sldLayoutId id="2147484157" r:id="rId37"/>
    <p:sldLayoutId id="2147484158" r:id="rId38"/>
    <p:sldLayoutId id="2147484159" r:id="rId39"/>
    <p:sldLayoutId id="2147484160" r:id="rId40"/>
    <p:sldLayoutId id="2147484161"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2916544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4076" r:id="rId22"/>
    <p:sldLayoutId id="2147483937" r:id="rId23"/>
    <p:sldLayoutId id="2147483938" r:id="rId24"/>
    <p:sldLayoutId id="2147483939" r:id="rId25"/>
    <p:sldLayoutId id="2147483940" r:id="rId26"/>
    <p:sldLayoutId id="2147483941" r:id="rId27"/>
    <p:sldLayoutId id="2147483942" r:id="rId28"/>
    <p:sldLayoutId id="2147483943" r:id="rId29"/>
    <p:sldLayoutId id="2147484066" r:id="rId30"/>
    <p:sldLayoutId id="2147484086" r:id="rId31"/>
    <p:sldLayoutId id="2147484102" r:id="rId32"/>
    <p:sldLayoutId id="2147484103" r:id="rId33"/>
    <p:sldLayoutId id="2147484116" r:id="rId34"/>
    <p:sldLayoutId id="2147484162" r:id="rId35"/>
    <p:sldLayoutId id="2147484163" r:id="rId36"/>
    <p:sldLayoutId id="2147484164" r:id="rId37"/>
    <p:sldLayoutId id="2147484165" r:id="rId38"/>
    <p:sldLayoutId id="2147484166" r:id="rId39"/>
    <p:sldLayoutId id="2147484167" r:id="rId40"/>
    <p:sldLayoutId id="2147484168"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69636448"/>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4077" r:id="rId22"/>
    <p:sldLayoutId id="2147483966" r:id="rId23"/>
    <p:sldLayoutId id="2147483967" r:id="rId24"/>
    <p:sldLayoutId id="2147483968" r:id="rId25"/>
    <p:sldLayoutId id="2147483969" r:id="rId26"/>
    <p:sldLayoutId id="2147483970" r:id="rId27"/>
    <p:sldLayoutId id="2147483971" r:id="rId28"/>
    <p:sldLayoutId id="2147483972" r:id="rId29"/>
    <p:sldLayoutId id="2147484067" r:id="rId30"/>
    <p:sldLayoutId id="2147484087" r:id="rId31"/>
    <p:sldLayoutId id="2147484104" r:id="rId32"/>
    <p:sldLayoutId id="2147484105" r:id="rId33"/>
    <p:sldLayoutId id="2147484117" r:id="rId34"/>
    <p:sldLayoutId id="2147484169" r:id="rId35"/>
    <p:sldLayoutId id="2147484170" r:id="rId36"/>
    <p:sldLayoutId id="2147484171" r:id="rId37"/>
    <p:sldLayoutId id="2147484172" r:id="rId38"/>
    <p:sldLayoutId id="2147484173" r:id="rId39"/>
    <p:sldLayoutId id="2147484174" r:id="rId40"/>
    <p:sldLayoutId id="2147484175"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196202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 id="2147483991" r:id="rId18"/>
    <p:sldLayoutId id="2147483992" r:id="rId19"/>
    <p:sldLayoutId id="2147483993" r:id="rId20"/>
    <p:sldLayoutId id="2147483994" r:id="rId21"/>
    <p:sldLayoutId id="2147484078" r:id="rId22"/>
    <p:sldLayoutId id="2147483995" r:id="rId23"/>
    <p:sldLayoutId id="2147483996" r:id="rId24"/>
    <p:sldLayoutId id="2147483997" r:id="rId25"/>
    <p:sldLayoutId id="2147483998" r:id="rId26"/>
    <p:sldLayoutId id="2147483999" r:id="rId27"/>
    <p:sldLayoutId id="2147484000" r:id="rId28"/>
    <p:sldLayoutId id="2147484001" r:id="rId29"/>
    <p:sldLayoutId id="2147484068" r:id="rId30"/>
    <p:sldLayoutId id="2147484088" r:id="rId31"/>
    <p:sldLayoutId id="2147484106" r:id="rId32"/>
    <p:sldLayoutId id="2147484107" r:id="rId33"/>
    <p:sldLayoutId id="2147484118" r:id="rId34"/>
    <p:sldLayoutId id="2147484176" r:id="rId35"/>
    <p:sldLayoutId id="2147484177" r:id="rId36"/>
    <p:sldLayoutId id="2147484178" r:id="rId37"/>
    <p:sldLayoutId id="2147484179" r:id="rId38"/>
    <p:sldLayoutId id="2147484180" r:id="rId39"/>
    <p:sldLayoutId id="2147484181" r:id="rId40"/>
    <p:sldLayoutId id="2147484182"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4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13.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14.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15.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6.xml"/><Relationship Id="rId7" Type="http://schemas.openxmlformats.org/officeDocument/2006/relationships/diagramColors" Target="../diagrams/colors2.xml"/><Relationship Id="rId2" Type="http://schemas.openxmlformats.org/officeDocument/2006/relationships/slideLayout" Target="../slideLayouts/slideLayout48.xml"/><Relationship Id="rId1" Type="http://schemas.openxmlformats.org/officeDocument/2006/relationships/tags" Target="../tags/tag2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2.xml"/><Relationship Id="rId1" Type="http://schemas.openxmlformats.org/officeDocument/2006/relationships/tags" Target="../tags/tag3.xml"/><Relationship Id="rId4" Type="http://schemas.openxmlformats.org/officeDocument/2006/relationships/image" Target="../media/image3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9.xml"/><Relationship Id="rId1" Type="http://schemas.openxmlformats.org/officeDocument/2006/relationships/tags" Target="../tags/tag21.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8.xml"/><Relationship Id="rId1" Type="http://schemas.openxmlformats.org/officeDocument/2006/relationships/tags" Target="../tags/tag22.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9.xml"/><Relationship Id="rId7" Type="http://schemas.openxmlformats.org/officeDocument/2006/relationships/diagramColors" Target="../diagrams/colors3.xml"/><Relationship Id="rId2" Type="http://schemas.openxmlformats.org/officeDocument/2006/relationships/slideLayout" Target="../slideLayouts/slideLayout53.xml"/><Relationship Id="rId1" Type="http://schemas.openxmlformats.org/officeDocument/2006/relationships/tags" Target="../tags/tag2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8.xml"/><Relationship Id="rId1" Type="http://schemas.openxmlformats.org/officeDocument/2006/relationships/tags" Target="../tags/tag24.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8.xml"/><Relationship Id="rId1" Type="http://schemas.openxmlformats.org/officeDocument/2006/relationships/tags" Target="../tags/tag25.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77.xml"/><Relationship Id="rId1" Type="http://schemas.openxmlformats.org/officeDocument/2006/relationships/tags" Target="../tags/tag26.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77.xml"/><Relationship Id="rId1" Type="http://schemas.openxmlformats.org/officeDocument/2006/relationships/tags" Target="../tags/tag27.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notesSlide" Target="../notesSlides/notesSlide24.xml"/><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slideLayout" Target="../slideLayouts/slideLayout171.xml"/><Relationship Id="rId16" Type="http://schemas.openxmlformats.org/officeDocument/2006/relationships/image" Target="../media/image85.svg"/><Relationship Id="rId1" Type="http://schemas.openxmlformats.org/officeDocument/2006/relationships/tags" Target="../tags/tag28.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sv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sv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17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1.xml"/><Relationship Id="rId1" Type="http://schemas.openxmlformats.org/officeDocument/2006/relationships/tags" Target="../tags/tag29.xml"/><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1.xml"/><Relationship Id="rId1" Type="http://schemas.openxmlformats.org/officeDocument/2006/relationships/tags" Target="../tags/tag30.xml"/><Relationship Id="rId5" Type="http://schemas.openxmlformats.org/officeDocument/2006/relationships/image" Target="../media/image94.png"/><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12.xml"/><Relationship Id="rId1" Type="http://schemas.openxmlformats.org/officeDocument/2006/relationships/tags" Target="../tags/tag32.xml"/><Relationship Id="rId4" Type="http://schemas.openxmlformats.org/officeDocument/2006/relationships/image" Target="../media/image9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12.xml"/><Relationship Id="rId1" Type="http://schemas.openxmlformats.org/officeDocument/2006/relationships/tags" Target="../tags/tag33.xml"/><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12.xml"/><Relationship Id="rId1" Type="http://schemas.openxmlformats.org/officeDocument/2006/relationships/tags" Target="../tags/tag34.xml"/><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12.xml"/><Relationship Id="rId1" Type="http://schemas.openxmlformats.org/officeDocument/2006/relationships/tags" Target="../tags/tag35.xml"/><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16.xml"/><Relationship Id="rId1" Type="http://schemas.openxmlformats.org/officeDocument/2006/relationships/tags" Target="../tags/tag36.xml"/><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26.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3.xml"/><Relationship Id="rId7" Type="http://schemas.openxmlformats.org/officeDocument/2006/relationships/diagramColors" Target="../diagrams/colors5.xml"/><Relationship Id="rId2" Type="http://schemas.openxmlformats.org/officeDocument/2006/relationships/slideLayout" Target="../slideLayouts/slideLayout133.xml"/><Relationship Id="rId1" Type="http://schemas.openxmlformats.org/officeDocument/2006/relationships/tags" Target="../tags/tag38.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106.svg"/><Relationship Id="rId4" Type="http://schemas.openxmlformats.org/officeDocument/2006/relationships/diagramData" Target="../diagrams/data5.xml"/><Relationship Id="rId9"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8.xml"/><Relationship Id="rId1" Type="http://schemas.openxmlformats.org/officeDocument/2006/relationships/tags" Target="../tags/tag39.xml"/><Relationship Id="rId4" Type="http://schemas.openxmlformats.org/officeDocument/2006/relationships/image" Target="../media/image107.jp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0.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130.xml"/><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30.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8.xml"/><Relationship Id="rId1" Type="http://schemas.openxmlformats.org/officeDocument/2006/relationships/tags" Target="../tags/tag41.xml"/><Relationship Id="rId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8.xml"/><Relationship Id="rId1" Type="http://schemas.openxmlformats.org/officeDocument/2006/relationships/tags" Target="../tags/tag42.xml"/><Relationship Id="rId4" Type="http://schemas.openxmlformats.org/officeDocument/2006/relationships/image" Target="../media/image113.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1.xml"/><Relationship Id="rId1" Type="http://schemas.openxmlformats.org/officeDocument/2006/relationships/tags" Target="../tags/tag43.xml"/><Relationship Id="rId5" Type="http://schemas.openxmlformats.org/officeDocument/2006/relationships/image" Target="../media/image115.png"/><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4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9.xml"/><Relationship Id="rId1" Type="http://schemas.openxmlformats.org/officeDocument/2006/relationships/tags" Target="../tags/tag4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11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8.xml"/><Relationship Id="rId4" Type="http://schemas.openxmlformats.org/officeDocument/2006/relationships/image" Target="../media/image11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9.xml"/><Relationship Id="rId1" Type="http://schemas.openxmlformats.org/officeDocument/2006/relationships/tags" Target="../tags/tag8.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8.xml"/><Relationship Id="rId1" Type="http://schemas.openxmlformats.org/officeDocument/2006/relationships/tags" Target="../tags/tag9.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9.xml"/><Relationship Id="rId1" Type="http://schemas.openxmlformats.org/officeDocument/2006/relationships/tags" Target="../tags/tag10.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41EE066-47CD-16FF-EA21-0FD4969EFC0D}"/>
              </a:ext>
            </a:extLst>
          </p:cNvPr>
          <p:cNvPicPr>
            <a:picLocks noGrp="1" noChangeAspect="1"/>
          </p:cNvPicPr>
          <p:nvPr>
            <p:ph type="pic" sz="quarter" idx="13"/>
          </p:nvPr>
        </p:nvPicPr>
        <p:blipFill>
          <a:blip r:embed="rId3"/>
          <a:srcRect l="14414" r="14414"/>
          <a:stretch>
            <a:fillRect/>
          </a:stretch>
        </p:blipFill>
        <p:spPr/>
      </p:pic>
      <p:sp>
        <p:nvSpPr>
          <p:cNvPr id="3" name="Title 2">
            <a:extLst>
              <a:ext uri="{FF2B5EF4-FFF2-40B4-BE49-F238E27FC236}">
                <a16:creationId xmlns:a16="http://schemas.microsoft.com/office/drawing/2014/main" id="{9A14B715-73A4-41CF-58E1-4EA18EB6E5EA}"/>
              </a:ext>
            </a:extLst>
          </p:cNvPr>
          <p:cNvSpPr>
            <a:spLocks noGrp="1"/>
          </p:cNvSpPr>
          <p:nvPr>
            <p:ph type="ctrTitle"/>
          </p:nvPr>
        </p:nvSpPr>
        <p:spPr>
          <a:xfrm>
            <a:off x="1133086" y="5476853"/>
            <a:ext cx="14103346" cy="4121298"/>
          </a:xfrm>
        </p:spPr>
        <p:txBody>
          <a:bodyPr/>
          <a:lstStyle/>
          <a:p>
            <a:r>
              <a:rPr lang="en-GB" dirty="0"/>
              <a:t>UCAS – your journey</a:t>
            </a:r>
          </a:p>
        </p:txBody>
      </p:sp>
      <p:sp>
        <p:nvSpPr>
          <p:cNvPr id="4" name="Subtitle 3">
            <a:extLst>
              <a:ext uri="{FF2B5EF4-FFF2-40B4-BE49-F238E27FC236}">
                <a16:creationId xmlns:a16="http://schemas.microsoft.com/office/drawing/2014/main" id="{BAB0CED6-5D63-2B9B-B5B0-6019E41948A6}"/>
              </a:ext>
            </a:extLst>
          </p:cNvPr>
          <p:cNvSpPr>
            <a:spLocks noGrp="1"/>
          </p:cNvSpPr>
          <p:nvPr>
            <p:ph type="subTitle" idx="1"/>
          </p:nvPr>
        </p:nvSpPr>
        <p:spPr>
          <a:xfrm>
            <a:off x="1133086" y="10122797"/>
            <a:ext cx="13225352" cy="1140857"/>
          </a:xfrm>
        </p:spPr>
        <p:txBody>
          <a:bodyPr/>
          <a:lstStyle/>
          <a:p>
            <a:r>
              <a:rPr lang="en-GB" dirty="0"/>
              <a:t>Last updated: August 2025</a:t>
            </a:r>
          </a:p>
        </p:txBody>
      </p:sp>
      <p:sp>
        <p:nvSpPr>
          <p:cNvPr id="5" name="Text Placeholder 4">
            <a:extLst>
              <a:ext uri="{FF2B5EF4-FFF2-40B4-BE49-F238E27FC236}">
                <a16:creationId xmlns:a16="http://schemas.microsoft.com/office/drawing/2014/main" id="{BB14D808-F1C2-44AF-270D-EEF9B84355B6}"/>
              </a:ext>
            </a:extLst>
          </p:cNvPr>
          <p:cNvSpPr>
            <a:spLocks noGrp="1"/>
          </p:cNvSpPr>
          <p:nvPr>
            <p:ph type="body" sz="quarter" idx="10"/>
          </p:nvPr>
        </p:nvSpPr>
        <p:spPr/>
        <p:txBody>
          <a:bodyPr/>
          <a:lstStyle/>
          <a:p>
            <a:r>
              <a:rPr lang="en-GB"/>
              <a:t>Public</a:t>
            </a:r>
          </a:p>
        </p:txBody>
      </p:sp>
    </p:spTree>
    <p:custDataLst>
      <p:tags r:id="rId1"/>
    </p:custDataLst>
    <p:extLst>
      <p:ext uri="{BB962C8B-B14F-4D97-AF65-F5344CB8AC3E}">
        <p14:creationId xmlns:p14="http://schemas.microsoft.com/office/powerpoint/2010/main" val="3907552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2F3AE9-614E-DFD2-492A-2129F98E5E10}"/>
              </a:ext>
            </a:extLst>
          </p:cNvPr>
          <p:cNvSpPr>
            <a:spLocks noGrp="1"/>
          </p:cNvSpPr>
          <p:nvPr>
            <p:ph type="title"/>
          </p:nvPr>
        </p:nvSpPr>
        <p:spPr/>
        <p:txBody>
          <a:bodyPr/>
          <a:lstStyle/>
          <a:p>
            <a:r>
              <a:rPr lang="en-GB"/>
              <a:t>Tools for </a:t>
            </a:r>
            <a:r>
              <a:rPr lang="en-GB">
                <a:solidFill>
                  <a:srgbClr val="E5087E"/>
                </a:solidFill>
              </a:rPr>
              <a:t>success</a:t>
            </a:r>
            <a:br>
              <a:rPr lang="en-GB">
                <a:solidFill>
                  <a:srgbClr val="57BF93"/>
                </a:solidFill>
              </a:rPr>
            </a:br>
            <a:endParaRPr lang="en-GB">
              <a:solidFill>
                <a:srgbClr val="57BF93"/>
              </a:solidFill>
            </a:endParaRPr>
          </a:p>
        </p:txBody>
      </p:sp>
      <p:sp>
        <p:nvSpPr>
          <p:cNvPr id="8" name="Text Placeholder 7">
            <a:extLst>
              <a:ext uri="{FF2B5EF4-FFF2-40B4-BE49-F238E27FC236}">
                <a16:creationId xmlns:a16="http://schemas.microsoft.com/office/drawing/2014/main" id="{741F1A71-DA36-5DC9-93BA-D339A2B22A8A}"/>
              </a:ext>
            </a:extLst>
          </p:cNvPr>
          <p:cNvSpPr>
            <a:spLocks noGrp="1"/>
          </p:cNvSpPr>
          <p:nvPr>
            <p:ph type="body" sz="quarter" idx="10"/>
          </p:nvPr>
        </p:nvSpPr>
        <p:spPr/>
        <p:txBody>
          <a:bodyPr/>
          <a:lstStyle/>
          <a:p>
            <a:r>
              <a:rPr lang="en-GB"/>
              <a:t>Public</a:t>
            </a:r>
          </a:p>
        </p:txBody>
      </p:sp>
      <p:sp>
        <p:nvSpPr>
          <p:cNvPr id="7" name="Subtitle 6">
            <a:extLst>
              <a:ext uri="{FF2B5EF4-FFF2-40B4-BE49-F238E27FC236}">
                <a16:creationId xmlns:a16="http://schemas.microsoft.com/office/drawing/2014/main" id="{2305D1B8-6F35-9A0A-31AB-C857B9A5B244}"/>
              </a:ext>
            </a:extLst>
          </p:cNvPr>
          <p:cNvSpPr>
            <a:spLocks noGrp="1"/>
          </p:cNvSpPr>
          <p:nvPr>
            <p:ph type="subTitle" idx="4294967295"/>
          </p:nvPr>
        </p:nvSpPr>
        <p:spPr>
          <a:xfrm>
            <a:off x="1545605" y="5190239"/>
            <a:ext cx="13225463" cy="10628312"/>
          </a:xfrm>
        </p:spPr>
        <p:txBody>
          <a:bodyPr/>
          <a:lstStyle/>
          <a:p>
            <a:pPr marL="685800" indent="-685800">
              <a:lnSpc>
                <a:spcPct val="100000"/>
              </a:lnSpc>
              <a:spcBef>
                <a:spcPts val="0"/>
              </a:spcBef>
              <a:buClr>
                <a:srgbClr val="E5087E"/>
              </a:buClr>
              <a:buFont typeface="Wingdings" panose="05000000000000000000" pitchFamily="2" charset="2"/>
              <a:buChar char="§"/>
            </a:pPr>
            <a:r>
              <a:rPr lang="en-GB" sz="5400" kern="100" dirty="0">
                <a:solidFill>
                  <a:schemeClr val="bg1"/>
                </a:solidFill>
                <a:effectLst/>
                <a:latin typeface="Roboto Light "/>
              </a:rPr>
              <a:t>Explore the Careers Quiz, What to Study Next, Subject Spotlights and Virtual Work Experiences for </a:t>
            </a:r>
            <a:r>
              <a:rPr lang="en-GB" sz="5400" b="1" kern="100" dirty="0">
                <a:solidFill>
                  <a:schemeClr val="bg1"/>
                </a:solidFill>
                <a:effectLst/>
                <a:latin typeface="Roboto Light "/>
              </a:rPr>
              <a:t>c</a:t>
            </a:r>
            <a:r>
              <a:rPr lang="en-GB" sz="5400" b="1" kern="100" dirty="0">
                <a:solidFill>
                  <a:schemeClr val="bg1"/>
                </a:solidFill>
                <a:latin typeface="Roboto Light "/>
              </a:rPr>
              <a:t>areer and course inspiration.</a:t>
            </a:r>
          </a:p>
          <a:p>
            <a:pPr marL="685800" indent="-685800">
              <a:lnSpc>
                <a:spcPct val="100000"/>
              </a:lnSpc>
              <a:spcBef>
                <a:spcPts val="0"/>
              </a:spcBef>
              <a:buClr>
                <a:srgbClr val="E5087E"/>
              </a:buClr>
              <a:buFont typeface="Wingdings" panose="05000000000000000000" pitchFamily="2" charset="2"/>
              <a:buChar char="§"/>
            </a:pPr>
            <a:endParaRPr lang="en-GB" sz="5400" b="1" kern="100" dirty="0">
              <a:solidFill>
                <a:schemeClr val="bg1"/>
              </a:solidFill>
              <a:latin typeface="Roboto Light "/>
            </a:endParaRPr>
          </a:p>
          <a:p>
            <a:pPr marL="685800" indent="-685800">
              <a:lnSpc>
                <a:spcPct val="100000"/>
              </a:lnSpc>
              <a:spcBef>
                <a:spcPts val="0"/>
              </a:spcBef>
              <a:buClr>
                <a:srgbClr val="E5087E"/>
              </a:buClr>
              <a:buFont typeface="Wingdings" panose="05000000000000000000" pitchFamily="2" charset="2"/>
              <a:buChar char="§"/>
            </a:pPr>
            <a:r>
              <a:rPr lang="en-GB" sz="5400" kern="100" dirty="0">
                <a:solidFill>
                  <a:schemeClr val="bg1"/>
                </a:solidFill>
                <a:effectLst/>
                <a:latin typeface="Roboto Light "/>
              </a:rPr>
              <a:t>Use the Tariff Calculator, Personal Statement Builder, and CV Builder to stay on track and </a:t>
            </a:r>
            <a:r>
              <a:rPr lang="en-GB" sz="5400" b="1" kern="100" dirty="0">
                <a:solidFill>
                  <a:schemeClr val="bg1"/>
                </a:solidFill>
                <a:effectLst/>
                <a:latin typeface="Roboto Light "/>
              </a:rPr>
              <a:t>p</a:t>
            </a:r>
            <a:r>
              <a:rPr lang="en-GB" sz="5400" b="1" kern="100" dirty="0">
                <a:solidFill>
                  <a:schemeClr val="bg1"/>
                </a:solidFill>
                <a:latin typeface="Roboto Light "/>
              </a:rPr>
              <a:t>lan your path.</a:t>
            </a:r>
          </a:p>
          <a:p>
            <a:pPr marL="685800" indent="-685800">
              <a:lnSpc>
                <a:spcPct val="100000"/>
              </a:lnSpc>
              <a:spcBef>
                <a:spcPts val="0"/>
              </a:spcBef>
              <a:buClr>
                <a:srgbClr val="E5087E"/>
              </a:buClr>
              <a:buFont typeface="Wingdings" panose="05000000000000000000" pitchFamily="2" charset="2"/>
              <a:buChar char="§"/>
            </a:pPr>
            <a:endParaRPr lang="en-GB" sz="5400" b="1" kern="100" dirty="0">
              <a:solidFill>
                <a:schemeClr val="bg1"/>
              </a:solidFill>
              <a:latin typeface="Roboto Light "/>
            </a:endParaRPr>
          </a:p>
          <a:p>
            <a:pPr marL="685800" indent="-685800">
              <a:lnSpc>
                <a:spcPct val="100000"/>
              </a:lnSpc>
              <a:spcBef>
                <a:spcPts val="0"/>
              </a:spcBef>
              <a:buClr>
                <a:srgbClr val="E5087E"/>
              </a:buClr>
              <a:buFont typeface="Wingdings" panose="05000000000000000000" pitchFamily="2" charset="2"/>
              <a:buChar char="§"/>
            </a:pPr>
            <a:r>
              <a:rPr lang="en-GB" sz="5400" kern="100" dirty="0">
                <a:solidFill>
                  <a:schemeClr val="bg1"/>
                </a:solidFill>
                <a:effectLst/>
                <a:latin typeface="Roboto Light "/>
              </a:rPr>
              <a:t>Search for events, open days, videos to get expert help and </a:t>
            </a:r>
            <a:r>
              <a:rPr lang="en-GB" sz="5400" b="1" kern="100" dirty="0">
                <a:solidFill>
                  <a:schemeClr val="bg1"/>
                </a:solidFill>
                <a:effectLst/>
                <a:latin typeface="Roboto Light "/>
              </a:rPr>
              <a:t>questions answered.</a:t>
            </a:r>
            <a:endParaRPr lang="en-GB" sz="5400" kern="100" dirty="0">
              <a:solidFill>
                <a:schemeClr val="bg1"/>
              </a:solidFill>
              <a:effectLst/>
              <a:latin typeface="Roboto Light "/>
            </a:endParaRPr>
          </a:p>
          <a:p>
            <a:pPr marL="857250" indent="-857250">
              <a:buClr>
                <a:srgbClr val="E5087E"/>
              </a:buClr>
              <a:buFont typeface="Wingdings" panose="05000000000000000000" pitchFamily="2" charset="2"/>
              <a:buChar char="§"/>
            </a:pPr>
            <a:endParaRPr lang="en-GB" dirty="0">
              <a:solidFill>
                <a:schemeClr val="bg1"/>
              </a:solidFill>
              <a:latin typeface="Roboto Light "/>
            </a:endParaRPr>
          </a:p>
        </p:txBody>
      </p:sp>
      <p:pic>
        <p:nvPicPr>
          <p:cNvPr id="4" name="Picture 3">
            <a:extLst>
              <a:ext uri="{FF2B5EF4-FFF2-40B4-BE49-F238E27FC236}">
                <a16:creationId xmlns:a16="http://schemas.microsoft.com/office/drawing/2014/main" id="{E0525C6A-CDDC-9494-2C1D-A7C1A2DE7564}"/>
              </a:ext>
            </a:extLst>
          </p:cNvPr>
          <p:cNvPicPr>
            <a:picLocks noGrp="1" noRot="1" noChangeAspect="1" noMove="1" noResize="1" noEditPoints="1" noAdjustHandles="1" noChangeArrowheads="1" noChangeShapeType="1" noCrop="1"/>
          </p:cNvPicPr>
          <p:nvPr/>
        </p:nvPicPr>
        <p:blipFill>
          <a:blip r:embed="rId4"/>
          <a:stretch>
            <a:fillRect/>
          </a:stretch>
        </p:blipFill>
        <p:spPr>
          <a:xfrm>
            <a:off x="16256000" y="0"/>
            <a:ext cx="16256000" cy="18319942"/>
          </a:xfrm>
          <a:prstGeom prst="rect">
            <a:avLst/>
          </a:prstGeom>
        </p:spPr>
      </p:pic>
    </p:spTree>
    <p:custDataLst>
      <p:tags r:id="rId1"/>
    </p:custDataLst>
    <p:extLst>
      <p:ext uri="{BB962C8B-B14F-4D97-AF65-F5344CB8AC3E}">
        <p14:creationId xmlns:p14="http://schemas.microsoft.com/office/powerpoint/2010/main" val="4056000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72F34-7A61-322C-EB30-4B8C8CFDDCA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012C334-0A96-ED97-1168-A00884E8D88B}"/>
              </a:ext>
            </a:extLst>
          </p:cNvPr>
          <p:cNvSpPr>
            <a:spLocks noGrp="1"/>
          </p:cNvSpPr>
          <p:nvPr>
            <p:ph type="title"/>
          </p:nvPr>
        </p:nvSpPr>
        <p:spPr/>
        <p:txBody>
          <a:bodyPr/>
          <a:lstStyle/>
          <a:p>
            <a:r>
              <a:rPr lang="en-GB"/>
              <a:t>Options </a:t>
            </a:r>
            <a:r>
              <a:rPr lang="en-GB">
                <a:solidFill>
                  <a:srgbClr val="E5087E"/>
                </a:solidFill>
              </a:rPr>
              <a:t>side by side</a:t>
            </a:r>
            <a:br>
              <a:rPr lang="en-GB">
                <a:solidFill>
                  <a:srgbClr val="57BF93"/>
                </a:solidFill>
              </a:rPr>
            </a:br>
            <a:endParaRPr lang="en-GB">
              <a:solidFill>
                <a:srgbClr val="57BF93"/>
              </a:solidFill>
            </a:endParaRPr>
          </a:p>
        </p:txBody>
      </p:sp>
      <p:sp>
        <p:nvSpPr>
          <p:cNvPr id="8" name="Text Placeholder 7">
            <a:extLst>
              <a:ext uri="{FF2B5EF4-FFF2-40B4-BE49-F238E27FC236}">
                <a16:creationId xmlns:a16="http://schemas.microsoft.com/office/drawing/2014/main" id="{B6AC6025-79CC-401E-2878-7E98D29471AA}"/>
              </a:ext>
            </a:extLst>
          </p:cNvPr>
          <p:cNvSpPr>
            <a:spLocks noGrp="1"/>
          </p:cNvSpPr>
          <p:nvPr>
            <p:ph type="body" sz="quarter" idx="10"/>
          </p:nvPr>
        </p:nvSpPr>
        <p:spPr/>
        <p:txBody>
          <a:bodyPr/>
          <a:lstStyle/>
          <a:p>
            <a:r>
              <a:rPr lang="en-GB"/>
              <a:t>Public</a:t>
            </a:r>
          </a:p>
        </p:txBody>
      </p:sp>
      <p:sp>
        <p:nvSpPr>
          <p:cNvPr id="7" name="Subtitle 6">
            <a:extLst>
              <a:ext uri="{FF2B5EF4-FFF2-40B4-BE49-F238E27FC236}">
                <a16:creationId xmlns:a16="http://schemas.microsoft.com/office/drawing/2014/main" id="{E3F640D3-CCCE-02A5-47AE-AA5D93586EFC}"/>
              </a:ext>
            </a:extLst>
          </p:cNvPr>
          <p:cNvSpPr>
            <a:spLocks noGrp="1"/>
          </p:cNvSpPr>
          <p:nvPr>
            <p:ph type="subTitle" idx="4294967295"/>
          </p:nvPr>
        </p:nvSpPr>
        <p:spPr>
          <a:xfrm>
            <a:off x="1828800" y="5971222"/>
            <a:ext cx="13225463" cy="9973059"/>
          </a:xfrm>
        </p:spPr>
        <p:txBody>
          <a:bodyPr>
            <a:normAutofit/>
          </a:bodyPr>
          <a:lstStyle/>
          <a:p>
            <a:pPr marL="0" indent="0">
              <a:buNone/>
            </a:pPr>
            <a:r>
              <a:rPr lang="en-GB" sz="7000" dirty="0">
                <a:solidFill>
                  <a:schemeClr val="bg1"/>
                </a:solidFill>
                <a:latin typeface="Roboto Light "/>
              </a:rPr>
              <a:t>Compare all your options side-by-side. Take a closer look at apprenticeships, courses, and job opportunities - all in one place. </a:t>
            </a:r>
          </a:p>
          <a:p>
            <a:endParaRPr lang="en-GB" sz="7000" dirty="0">
              <a:solidFill>
                <a:schemeClr val="bg1"/>
              </a:solidFill>
              <a:latin typeface="Roboto Light "/>
            </a:endParaRPr>
          </a:p>
          <a:p>
            <a:pPr marL="0" indent="0">
              <a:buNone/>
            </a:pPr>
            <a:r>
              <a:rPr lang="en-GB" sz="7000" dirty="0">
                <a:solidFill>
                  <a:schemeClr val="bg1"/>
                </a:solidFill>
                <a:latin typeface="Roboto Light "/>
              </a:rPr>
              <a:t>Build your personalised UCAS Hub profile and find your best fit!</a:t>
            </a:r>
          </a:p>
          <a:p>
            <a:pPr marL="685800" indent="-685800">
              <a:buClr>
                <a:srgbClr val="57BF93"/>
              </a:buClr>
              <a:buFont typeface="Wingdings" panose="05000000000000000000" pitchFamily="2" charset="2"/>
              <a:buChar char="§"/>
            </a:pPr>
            <a:endParaRPr lang="en-GB" sz="3600" dirty="0">
              <a:solidFill>
                <a:schemeClr val="bg1"/>
              </a:solidFill>
              <a:latin typeface="Roboto Light "/>
            </a:endParaRPr>
          </a:p>
        </p:txBody>
      </p:sp>
      <p:pic>
        <p:nvPicPr>
          <p:cNvPr id="3" name="Picture 2" descr="A screenshot of a web page&#10;&#10;AI-generated content may be incorrect.">
            <a:extLst>
              <a:ext uri="{FF2B5EF4-FFF2-40B4-BE49-F238E27FC236}">
                <a16:creationId xmlns:a16="http://schemas.microsoft.com/office/drawing/2014/main" id="{9273866A-DCBE-1992-B274-9F0C1D117F35}"/>
              </a:ext>
            </a:extLst>
          </p:cNvPr>
          <p:cNvPicPr>
            <a:picLocks noGrp="1" noRot="1" noChangeAspect="1" noMove="1" noResize="1" noEditPoints="1" noAdjustHandles="1" noChangeArrowheads="1" noChangeShapeType="1" noCrop="1"/>
          </p:cNvPicPr>
          <p:nvPr/>
        </p:nvPicPr>
        <p:blipFill>
          <a:blip r:embed="rId4"/>
          <a:stretch>
            <a:fillRect/>
          </a:stretch>
        </p:blipFill>
        <p:spPr>
          <a:xfrm>
            <a:off x="17395392" y="1"/>
            <a:ext cx="15228915" cy="18288000"/>
          </a:xfrm>
          <a:prstGeom prst="rect">
            <a:avLst/>
          </a:prstGeom>
        </p:spPr>
      </p:pic>
    </p:spTree>
    <p:custDataLst>
      <p:tags r:id="rId1"/>
    </p:custDataLst>
    <p:extLst>
      <p:ext uri="{BB962C8B-B14F-4D97-AF65-F5344CB8AC3E}">
        <p14:creationId xmlns:p14="http://schemas.microsoft.com/office/powerpoint/2010/main" val="2951104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C8AFF78-4E2F-0BCA-D72B-32D9C968063B}"/>
              </a:ext>
            </a:extLst>
          </p:cNvPr>
          <p:cNvSpPr>
            <a:spLocks noGrp="1"/>
          </p:cNvSpPr>
          <p:nvPr>
            <p:ph type="body" sz="quarter" idx="10"/>
          </p:nvPr>
        </p:nvSpPr>
        <p:spPr/>
        <p:txBody>
          <a:bodyPr/>
          <a:lstStyle/>
          <a:p>
            <a:r>
              <a:rPr lang="en-GB"/>
              <a:t>Public</a:t>
            </a:r>
          </a:p>
        </p:txBody>
      </p:sp>
      <p:sp>
        <p:nvSpPr>
          <p:cNvPr id="5" name="Title 4">
            <a:extLst>
              <a:ext uri="{FF2B5EF4-FFF2-40B4-BE49-F238E27FC236}">
                <a16:creationId xmlns:a16="http://schemas.microsoft.com/office/drawing/2014/main" id="{81B6D543-EA3D-45DF-0364-62A921012B69}"/>
              </a:ext>
            </a:extLst>
          </p:cNvPr>
          <p:cNvSpPr>
            <a:spLocks noGrp="1"/>
          </p:cNvSpPr>
          <p:nvPr>
            <p:ph type="ctrTitle"/>
          </p:nvPr>
        </p:nvSpPr>
        <p:spPr>
          <a:xfrm>
            <a:off x="2534062" y="2081838"/>
            <a:ext cx="24384000" cy="2259250"/>
          </a:xfrm>
        </p:spPr>
        <p:txBody>
          <a:bodyPr/>
          <a:lstStyle/>
          <a:p>
            <a:pPr algn="l"/>
            <a:r>
              <a:rPr lang="en-GB" sz="15000" dirty="0">
                <a:solidFill>
                  <a:srgbClr val="E5087E"/>
                </a:solidFill>
              </a:rPr>
              <a:t>Start</a:t>
            </a:r>
            <a:r>
              <a:rPr lang="en-GB" sz="15000" dirty="0"/>
              <a:t> now</a:t>
            </a:r>
          </a:p>
        </p:txBody>
      </p:sp>
      <p:pic>
        <p:nvPicPr>
          <p:cNvPr id="11" name="Picture 10" descr="A screenshot of a website&#10;&#10;AI-generated content may be incorrect.">
            <a:extLst>
              <a:ext uri="{FF2B5EF4-FFF2-40B4-BE49-F238E27FC236}">
                <a16:creationId xmlns:a16="http://schemas.microsoft.com/office/drawing/2014/main" id="{EBDD9D72-56D0-679F-00B3-C2B887CD4980}"/>
              </a:ext>
            </a:extLst>
          </p:cNvPr>
          <p:cNvPicPr>
            <a:picLocks noGrp="1" noRot="1" noChangeAspect="1" noMove="1" noResize="1" noEditPoints="1" noAdjustHandles="1" noChangeArrowheads="1" noChangeShapeType="1" noCrop="1"/>
          </p:cNvPicPr>
          <p:nvPr/>
        </p:nvPicPr>
        <p:blipFill>
          <a:blip r:embed="rId4"/>
          <a:stretch>
            <a:fillRect/>
          </a:stretch>
        </p:blipFill>
        <p:spPr>
          <a:xfrm>
            <a:off x="2040679" y="4602344"/>
            <a:ext cx="28561274" cy="11751510"/>
          </a:xfrm>
          <a:prstGeom prst="rect">
            <a:avLst/>
          </a:prstGeom>
        </p:spPr>
      </p:pic>
    </p:spTree>
    <p:custDataLst>
      <p:tags r:id="rId1"/>
    </p:custDataLst>
    <p:extLst>
      <p:ext uri="{BB962C8B-B14F-4D97-AF65-F5344CB8AC3E}">
        <p14:creationId xmlns:p14="http://schemas.microsoft.com/office/powerpoint/2010/main" val="1705229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8FA71-5813-59E4-D18A-2AC0C5230D4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90D87E8-47E4-FCFA-29B5-37B86823AFA6}"/>
              </a:ext>
            </a:extLst>
          </p:cNvPr>
          <p:cNvSpPr>
            <a:spLocks noGrp="1"/>
          </p:cNvSpPr>
          <p:nvPr>
            <p:ph type="body" sz="quarter" idx="10"/>
          </p:nvPr>
        </p:nvSpPr>
        <p:spPr/>
        <p:txBody>
          <a:bodyPr/>
          <a:lstStyle/>
          <a:p>
            <a:r>
              <a:rPr lang="en-GB"/>
              <a:t>Public</a:t>
            </a:r>
          </a:p>
        </p:txBody>
      </p:sp>
      <p:sp>
        <p:nvSpPr>
          <p:cNvPr id="5" name="Title 4">
            <a:extLst>
              <a:ext uri="{FF2B5EF4-FFF2-40B4-BE49-F238E27FC236}">
                <a16:creationId xmlns:a16="http://schemas.microsoft.com/office/drawing/2014/main" id="{BEA0845D-23D6-4F53-D29E-411BAEF08809}"/>
              </a:ext>
            </a:extLst>
          </p:cNvPr>
          <p:cNvSpPr>
            <a:spLocks noGrp="1"/>
          </p:cNvSpPr>
          <p:nvPr>
            <p:ph type="ctrTitle"/>
          </p:nvPr>
        </p:nvSpPr>
        <p:spPr>
          <a:xfrm>
            <a:off x="3315854" y="2215991"/>
            <a:ext cx="24384000" cy="2397749"/>
          </a:xfrm>
        </p:spPr>
        <p:txBody>
          <a:bodyPr/>
          <a:lstStyle/>
          <a:p>
            <a:pPr algn="l"/>
            <a:r>
              <a:rPr lang="en-GB" dirty="0">
                <a:solidFill>
                  <a:srgbClr val="E5087E"/>
                </a:solidFill>
              </a:rPr>
              <a:t>What</a:t>
            </a:r>
            <a:r>
              <a:rPr lang="en-GB" dirty="0">
                <a:solidFill>
                  <a:srgbClr val="57BF93"/>
                </a:solidFill>
              </a:rPr>
              <a:t> </a:t>
            </a:r>
            <a:r>
              <a:rPr lang="en-GB" dirty="0">
                <a:solidFill>
                  <a:schemeClr val="tx1"/>
                </a:solidFill>
              </a:rPr>
              <a:t>and where</a:t>
            </a:r>
          </a:p>
        </p:txBody>
      </p:sp>
      <p:pic>
        <p:nvPicPr>
          <p:cNvPr id="3" name="Picture 2" descr="A screenshot of a computer&#10;&#10;AI-generated content may be incorrect.">
            <a:extLst>
              <a:ext uri="{FF2B5EF4-FFF2-40B4-BE49-F238E27FC236}">
                <a16:creationId xmlns:a16="http://schemas.microsoft.com/office/drawing/2014/main" id="{BA2C2040-B2F1-7D3A-C011-C3D4158118C2}"/>
              </a:ext>
            </a:extLst>
          </p:cNvPr>
          <p:cNvPicPr>
            <a:picLocks noGrp="1" noRot="1" noChangeAspect="1" noMove="1" noResize="1" noEditPoints="1" noAdjustHandles="1" noChangeArrowheads="1" noChangeShapeType="1" noCrop="1"/>
          </p:cNvPicPr>
          <p:nvPr/>
        </p:nvPicPr>
        <p:blipFill>
          <a:blip r:embed="rId4"/>
          <a:stretch>
            <a:fillRect/>
          </a:stretch>
        </p:blipFill>
        <p:spPr>
          <a:xfrm>
            <a:off x="2038597" y="4613740"/>
            <a:ext cx="28434806" cy="11708449"/>
          </a:xfrm>
          <a:prstGeom prst="rect">
            <a:avLst/>
          </a:prstGeom>
        </p:spPr>
      </p:pic>
    </p:spTree>
    <p:custDataLst>
      <p:tags r:id="rId1"/>
    </p:custDataLst>
    <p:extLst>
      <p:ext uri="{BB962C8B-B14F-4D97-AF65-F5344CB8AC3E}">
        <p14:creationId xmlns:p14="http://schemas.microsoft.com/office/powerpoint/2010/main" val="3216919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EB175-38C6-37EA-252B-2BADB3B6EC7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405533-FE56-72C3-877F-34CB8CB7E9CD}"/>
              </a:ext>
            </a:extLst>
          </p:cNvPr>
          <p:cNvSpPr>
            <a:spLocks noGrp="1"/>
          </p:cNvSpPr>
          <p:nvPr>
            <p:ph type="body" sz="quarter" idx="10"/>
          </p:nvPr>
        </p:nvSpPr>
        <p:spPr/>
        <p:txBody>
          <a:bodyPr/>
          <a:lstStyle/>
          <a:p>
            <a:r>
              <a:rPr lang="en-GB"/>
              <a:t>Public</a:t>
            </a:r>
          </a:p>
        </p:txBody>
      </p:sp>
      <p:sp>
        <p:nvSpPr>
          <p:cNvPr id="5" name="Title 4">
            <a:extLst>
              <a:ext uri="{FF2B5EF4-FFF2-40B4-BE49-F238E27FC236}">
                <a16:creationId xmlns:a16="http://schemas.microsoft.com/office/drawing/2014/main" id="{66B04DF9-5463-963D-367E-F466D0AC6A37}"/>
              </a:ext>
            </a:extLst>
          </p:cNvPr>
          <p:cNvSpPr>
            <a:spLocks noGrp="1"/>
          </p:cNvSpPr>
          <p:nvPr>
            <p:ph type="ctrTitle"/>
          </p:nvPr>
        </p:nvSpPr>
        <p:spPr>
          <a:xfrm>
            <a:off x="3038763" y="2215991"/>
            <a:ext cx="24384000" cy="2397749"/>
          </a:xfrm>
        </p:spPr>
        <p:txBody>
          <a:bodyPr/>
          <a:lstStyle/>
          <a:p>
            <a:pPr algn="l"/>
            <a:r>
              <a:rPr lang="en-GB">
                <a:solidFill>
                  <a:srgbClr val="E5087E"/>
                </a:solidFill>
              </a:rPr>
              <a:t>handy</a:t>
            </a:r>
            <a:r>
              <a:rPr lang="en-GB">
                <a:solidFill>
                  <a:srgbClr val="57BF93"/>
                </a:solidFill>
              </a:rPr>
              <a:t> </a:t>
            </a:r>
            <a:r>
              <a:rPr lang="en-GB">
                <a:solidFill>
                  <a:schemeClr val="tx1"/>
                </a:solidFill>
              </a:rPr>
              <a:t>information</a:t>
            </a:r>
          </a:p>
        </p:txBody>
      </p:sp>
      <p:pic>
        <p:nvPicPr>
          <p:cNvPr id="4" name="Picture 3" descr="A screenshot of a computer&#10;&#10;AI-generated content may be incorrect.">
            <a:extLst>
              <a:ext uri="{FF2B5EF4-FFF2-40B4-BE49-F238E27FC236}">
                <a16:creationId xmlns:a16="http://schemas.microsoft.com/office/drawing/2014/main" id="{2282A4AE-0DCE-AB9C-4A6F-DC127C4FB24D}"/>
              </a:ext>
            </a:extLst>
          </p:cNvPr>
          <p:cNvPicPr>
            <a:picLocks noGrp="1" noRot="1" noChangeAspect="1" noMove="1" noResize="1" noEditPoints="1" noAdjustHandles="1" noChangeArrowheads="1" noChangeShapeType="1" noCrop="1"/>
          </p:cNvPicPr>
          <p:nvPr/>
        </p:nvPicPr>
        <p:blipFill>
          <a:blip r:embed="rId4"/>
          <a:stretch>
            <a:fillRect/>
          </a:stretch>
        </p:blipFill>
        <p:spPr>
          <a:xfrm>
            <a:off x="2419823" y="4613740"/>
            <a:ext cx="28064240" cy="11734318"/>
          </a:xfrm>
          <a:prstGeom prst="rect">
            <a:avLst/>
          </a:prstGeom>
        </p:spPr>
      </p:pic>
    </p:spTree>
    <p:custDataLst>
      <p:tags r:id="rId1"/>
    </p:custDataLst>
    <p:extLst>
      <p:ext uri="{BB962C8B-B14F-4D97-AF65-F5344CB8AC3E}">
        <p14:creationId xmlns:p14="http://schemas.microsoft.com/office/powerpoint/2010/main" val="4012177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DCD1F-8762-6C29-3157-E727DB43257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7D5683A-B17F-F571-E018-291FA8B2B13D}"/>
              </a:ext>
            </a:extLst>
          </p:cNvPr>
          <p:cNvSpPr>
            <a:spLocks noGrp="1"/>
          </p:cNvSpPr>
          <p:nvPr>
            <p:ph type="body" sz="quarter" idx="10"/>
          </p:nvPr>
        </p:nvSpPr>
        <p:spPr/>
        <p:txBody>
          <a:bodyPr/>
          <a:lstStyle/>
          <a:p>
            <a:r>
              <a:rPr lang="en-GB"/>
              <a:t>Public</a:t>
            </a:r>
          </a:p>
        </p:txBody>
      </p:sp>
      <p:sp>
        <p:nvSpPr>
          <p:cNvPr id="4" name="Title 4">
            <a:extLst>
              <a:ext uri="{FF2B5EF4-FFF2-40B4-BE49-F238E27FC236}">
                <a16:creationId xmlns:a16="http://schemas.microsoft.com/office/drawing/2014/main" id="{30ECB6DA-B317-1217-69BB-32D6973FBE89}"/>
              </a:ext>
            </a:extLst>
          </p:cNvPr>
          <p:cNvSpPr txBox="1">
            <a:spLocks/>
          </p:cNvSpPr>
          <p:nvPr/>
        </p:nvSpPr>
        <p:spPr>
          <a:xfrm>
            <a:off x="1779890" y="1156966"/>
            <a:ext cx="24384000" cy="2064769"/>
          </a:xfrm>
          <a:prstGeom prst="rect">
            <a:avLst/>
          </a:prstGeom>
        </p:spPr>
        <p:txBody>
          <a:bodyPr vert="horz" wrap="square" lIns="0" tIns="108000" rIns="0" bIns="108000" rtlCol="0" anchor="t" anchorCtr="0">
            <a:spAutoFit/>
          </a:bodyPr>
          <a:lstStyle>
            <a:lvl1pPr algn="l" defTabSz="2438430" rtl="0" eaLnBrk="1" latinLnBrk="0" hangingPunct="1">
              <a:lnSpc>
                <a:spcPct val="80000"/>
              </a:lnSpc>
              <a:spcBef>
                <a:spcPct val="0"/>
              </a:spcBef>
              <a:buNone/>
              <a:defRPr sz="15000" b="1" i="0" kern="1200">
                <a:solidFill>
                  <a:srgbClr val="0E2432"/>
                </a:solidFill>
                <a:latin typeface="Apricus Black" pitchFamily="2" charset="0"/>
                <a:ea typeface="+mj-ea"/>
                <a:cs typeface="+mj-cs"/>
              </a:defRPr>
            </a:lvl1pPr>
          </a:lstStyle>
          <a:p>
            <a:r>
              <a:rPr lang="en-GB">
                <a:solidFill>
                  <a:schemeClr val="tx1"/>
                </a:solidFill>
              </a:rPr>
              <a:t>Subject spotlights</a:t>
            </a:r>
          </a:p>
        </p:txBody>
      </p:sp>
      <p:pic>
        <p:nvPicPr>
          <p:cNvPr id="6" name="Picture 5" descr="A screenshot of a computer&#10;&#10;AI-generated content may be incorrect.">
            <a:extLst>
              <a:ext uri="{FF2B5EF4-FFF2-40B4-BE49-F238E27FC236}">
                <a16:creationId xmlns:a16="http://schemas.microsoft.com/office/drawing/2014/main" id="{929B8EA9-8ABC-722D-62BE-1CDAFFDEE214}"/>
              </a:ext>
            </a:extLst>
          </p:cNvPr>
          <p:cNvPicPr>
            <a:picLocks noGrp="1" noRot="1" noChangeAspect="1" noMove="1" noResize="1" noEditPoints="1" noAdjustHandles="1" noChangeArrowheads="1" noChangeShapeType="1" noCrop="1"/>
          </p:cNvPicPr>
          <p:nvPr/>
        </p:nvPicPr>
        <p:blipFill>
          <a:blip r:embed="rId4"/>
          <a:stretch>
            <a:fillRect/>
          </a:stretch>
        </p:blipFill>
        <p:spPr>
          <a:xfrm>
            <a:off x="2354569" y="3229602"/>
            <a:ext cx="27802862" cy="13901432"/>
          </a:xfrm>
          <a:prstGeom prst="rect">
            <a:avLst/>
          </a:prstGeom>
        </p:spPr>
      </p:pic>
    </p:spTree>
    <p:custDataLst>
      <p:tags r:id="rId1"/>
    </p:custDataLst>
    <p:extLst>
      <p:ext uri="{BB962C8B-B14F-4D97-AF65-F5344CB8AC3E}">
        <p14:creationId xmlns:p14="http://schemas.microsoft.com/office/powerpoint/2010/main" val="1906058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DD9AB-BB43-A5BF-72F7-0B8210959FA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06EABDF-9671-CB80-B9FA-FA3DD1AE9415}"/>
              </a:ext>
            </a:extLst>
          </p:cNvPr>
          <p:cNvSpPr>
            <a:spLocks noGrp="1"/>
          </p:cNvSpPr>
          <p:nvPr>
            <p:ph type="body" sz="quarter" idx="10"/>
          </p:nvPr>
        </p:nvSpPr>
        <p:spPr/>
        <p:txBody>
          <a:bodyPr/>
          <a:lstStyle/>
          <a:p>
            <a:r>
              <a:rPr lang="en-GB"/>
              <a:t>Public</a:t>
            </a:r>
          </a:p>
        </p:txBody>
      </p:sp>
      <p:sp>
        <p:nvSpPr>
          <p:cNvPr id="4" name="Title 4">
            <a:extLst>
              <a:ext uri="{FF2B5EF4-FFF2-40B4-BE49-F238E27FC236}">
                <a16:creationId xmlns:a16="http://schemas.microsoft.com/office/drawing/2014/main" id="{48444851-0772-EED2-A8B2-1B60117A2272}"/>
              </a:ext>
            </a:extLst>
          </p:cNvPr>
          <p:cNvSpPr txBox="1">
            <a:spLocks/>
          </p:cNvSpPr>
          <p:nvPr/>
        </p:nvSpPr>
        <p:spPr>
          <a:xfrm>
            <a:off x="1779890" y="946272"/>
            <a:ext cx="24384000" cy="2064769"/>
          </a:xfrm>
          <a:prstGeom prst="rect">
            <a:avLst/>
          </a:prstGeom>
        </p:spPr>
        <p:txBody>
          <a:bodyPr vert="horz" wrap="square" lIns="0" tIns="108000" rIns="0" bIns="108000" rtlCol="0" anchor="t" anchorCtr="0">
            <a:spAutoFit/>
          </a:bodyPr>
          <a:lstStyle>
            <a:lvl1pPr algn="l" defTabSz="2438430" rtl="0" eaLnBrk="1" latinLnBrk="0" hangingPunct="1">
              <a:lnSpc>
                <a:spcPct val="80000"/>
              </a:lnSpc>
              <a:spcBef>
                <a:spcPct val="0"/>
              </a:spcBef>
              <a:buNone/>
              <a:defRPr sz="15000" b="1" i="0" kern="1200">
                <a:solidFill>
                  <a:srgbClr val="0E2432"/>
                </a:solidFill>
                <a:latin typeface="Apricus Black" pitchFamily="2" charset="0"/>
                <a:ea typeface="+mj-ea"/>
                <a:cs typeface="+mj-cs"/>
              </a:defRPr>
            </a:lvl1pPr>
          </a:lstStyle>
          <a:p>
            <a:r>
              <a:rPr lang="en-GB">
                <a:solidFill>
                  <a:schemeClr val="tx1"/>
                </a:solidFill>
              </a:rPr>
              <a:t>Virtual work experience</a:t>
            </a:r>
          </a:p>
        </p:txBody>
      </p:sp>
      <p:pic>
        <p:nvPicPr>
          <p:cNvPr id="3" name="Picture 2" descr="A screenshot of a computer&#10;&#10;AI-generated content may be incorrect.">
            <a:extLst>
              <a:ext uri="{FF2B5EF4-FFF2-40B4-BE49-F238E27FC236}">
                <a16:creationId xmlns:a16="http://schemas.microsoft.com/office/drawing/2014/main" id="{0CC5A7E4-12C4-19EE-DD19-591839CE8B39}"/>
              </a:ext>
            </a:extLst>
          </p:cNvPr>
          <p:cNvPicPr>
            <a:picLocks noGrp="1" noRot="1" noChangeAspect="1" noMove="1" noResize="1" noEditPoints="1" noAdjustHandles="1" noChangeArrowheads="1" noChangeShapeType="1" noCrop="1"/>
          </p:cNvPicPr>
          <p:nvPr/>
        </p:nvPicPr>
        <p:blipFill>
          <a:blip r:embed="rId4"/>
          <a:stretch>
            <a:fillRect/>
          </a:stretch>
        </p:blipFill>
        <p:spPr>
          <a:xfrm>
            <a:off x="4451928" y="2935425"/>
            <a:ext cx="23608144" cy="14797954"/>
          </a:xfrm>
          <a:prstGeom prst="rect">
            <a:avLst/>
          </a:prstGeom>
        </p:spPr>
      </p:pic>
    </p:spTree>
    <p:custDataLst>
      <p:tags r:id="rId1"/>
    </p:custDataLst>
    <p:extLst>
      <p:ext uri="{BB962C8B-B14F-4D97-AF65-F5344CB8AC3E}">
        <p14:creationId xmlns:p14="http://schemas.microsoft.com/office/powerpoint/2010/main" val="2164088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58F7C-D37E-7167-0632-8FFD7D658DC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328C30B-2D58-4977-7F7C-D44FAF17ADB0}"/>
              </a:ext>
            </a:extLst>
          </p:cNvPr>
          <p:cNvSpPr>
            <a:spLocks noGrp="1"/>
          </p:cNvSpPr>
          <p:nvPr>
            <p:ph type="body" sz="quarter" idx="10"/>
          </p:nvPr>
        </p:nvSpPr>
        <p:spPr/>
        <p:txBody>
          <a:bodyPr/>
          <a:lstStyle/>
          <a:p>
            <a:r>
              <a:rPr lang="en-GB"/>
              <a:t>Public</a:t>
            </a:r>
          </a:p>
        </p:txBody>
      </p:sp>
      <p:sp>
        <p:nvSpPr>
          <p:cNvPr id="4" name="Title 4">
            <a:extLst>
              <a:ext uri="{FF2B5EF4-FFF2-40B4-BE49-F238E27FC236}">
                <a16:creationId xmlns:a16="http://schemas.microsoft.com/office/drawing/2014/main" id="{04C5FFF8-D6A7-40F4-6A34-4F6A24DE68F3}"/>
              </a:ext>
            </a:extLst>
          </p:cNvPr>
          <p:cNvSpPr txBox="1">
            <a:spLocks/>
          </p:cNvSpPr>
          <p:nvPr/>
        </p:nvSpPr>
        <p:spPr>
          <a:xfrm>
            <a:off x="1779890" y="946272"/>
            <a:ext cx="24384000" cy="2064769"/>
          </a:xfrm>
          <a:prstGeom prst="rect">
            <a:avLst/>
          </a:prstGeom>
        </p:spPr>
        <p:txBody>
          <a:bodyPr vert="horz" wrap="square" lIns="0" tIns="108000" rIns="0" bIns="108000" rtlCol="0" anchor="t" anchorCtr="0">
            <a:spAutoFit/>
          </a:bodyPr>
          <a:lstStyle>
            <a:lvl1pPr algn="l" defTabSz="2438430" rtl="0" eaLnBrk="1" latinLnBrk="0" hangingPunct="1">
              <a:lnSpc>
                <a:spcPct val="80000"/>
              </a:lnSpc>
              <a:spcBef>
                <a:spcPct val="0"/>
              </a:spcBef>
              <a:buNone/>
              <a:defRPr sz="15000" b="1" i="0" kern="1200">
                <a:solidFill>
                  <a:srgbClr val="0E2432"/>
                </a:solidFill>
                <a:latin typeface="Apricus Black" pitchFamily="2" charset="0"/>
                <a:ea typeface="+mj-ea"/>
                <a:cs typeface="+mj-cs"/>
              </a:defRPr>
            </a:lvl1pPr>
          </a:lstStyle>
          <a:p>
            <a:r>
              <a:rPr lang="en-GB">
                <a:solidFill>
                  <a:schemeClr val="tx1"/>
                </a:solidFill>
              </a:rPr>
              <a:t>Chat to students</a:t>
            </a:r>
          </a:p>
        </p:txBody>
      </p:sp>
      <p:pic>
        <p:nvPicPr>
          <p:cNvPr id="5" name="Picture 4" descr="A screenshot of a chat&#10;&#10;AI-generated content may be incorrect.">
            <a:extLst>
              <a:ext uri="{FF2B5EF4-FFF2-40B4-BE49-F238E27FC236}">
                <a16:creationId xmlns:a16="http://schemas.microsoft.com/office/drawing/2014/main" id="{D893FBB1-4BC8-000F-C4BE-559D0BB8D8AD}"/>
              </a:ext>
            </a:extLst>
          </p:cNvPr>
          <p:cNvPicPr>
            <a:picLocks noGrp="1" noRot="1" noChangeAspect="1" noMove="1" noResize="1" noEditPoints="1" noAdjustHandles="1" noChangeArrowheads="1" noChangeShapeType="1" noCrop="1"/>
          </p:cNvPicPr>
          <p:nvPr/>
        </p:nvPicPr>
        <p:blipFill>
          <a:blip r:embed="rId4"/>
          <a:stretch>
            <a:fillRect/>
          </a:stretch>
        </p:blipFill>
        <p:spPr>
          <a:xfrm>
            <a:off x="2507996" y="3011041"/>
            <a:ext cx="26808222" cy="13579492"/>
          </a:xfrm>
          <a:prstGeom prst="rect">
            <a:avLst/>
          </a:prstGeom>
        </p:spPr>
      </p:pic>
    </p:spTree>
    <p:custDataLst>
      <p:tags r:id="rId1"/>
    </p:custDataLst>
    <p:extLst>
      <p:ext uri="{BB962C8B-B14F-4D97-AF65-F5344CB8AC3E}">
        <p14:creationId xmlns:p14="http://schemas.microsoft.com/office/powerpoint/2010/main" val="2443535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AAA0A-81E4-0EFE-5B46-BE83CAEAF9D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92B48FF-DAE5-97C2-4E67-9CB402392445}"/>
              </a:ext>
            </a:extLst>
          </p:cNvPr>
          <p:cNvSpPr>
            <a:spLocks noGrp="1"/>
          </p:cNvSpPr>
          <p:nvPr>
            <p:ph type="body" sz="quarter" idx="10"/>
          </p:nvPr>
        </p:nvSpPr>
        <p:spPr/>
        <p:txBody>
          <a:bodyPr/>
          <a:lstStyle/>
          <a:p>
            <a:r>
              <a:rPr lang="en-GB"/>
              <a:t>Public</a:t>
            </a:r>
          </a:p>
        </p:txBody>
      </p:sp>
      <p:sp>
        <p:nvSpPr>
          <p:cNvPr id="6" name="Subtitle 5">
            <a:extLst>
              <a:ext uri="{FF2B5EF4-FFF2-40B4-BE49-F238E27FC236}">
                <a16:creationId xmlns:a16="http://schemas.microsoft.com/office/drawing/2014/main" id="{799CB825-D279-C811-A984-E0B701455FBF}"/>
              </a:ext>
            </a:extLst>
          </p:cNvPr>
          <p:cNvSpPr>
            <a:spLocks noGrp="1"/>
          </p:cNvSpPr>
          <p:nvPr>
            <p:ph type="subTitle" idx="1"/>
          </p:nvPr>
        </p:nvSpPr>
        <p:spPr>
          <a:xfrm>
            <a:off x="4064000" y="10799237"/>
            <a:ext cx="24384000" cy="1168557"/>
          </a:xfrm>
        </p:spPr>
        <p:txBody>
          <a:bodyPr/>
          <a:lstStyle/>
          <a:p>
            <a:r>
              <a:rPr lang="en-GB" sz="6600"/>
              <a:t>How to apply to universities and colleges </a:t>
            </a:r>
            <a:r>
              <a:rPr lang="en-GB"/>
              <a:t>for 2026 entry</a:t>
            </a:r>
            <a:endParaRPr lang="en-US" sz="6600"/>
          </a:p>
        </p:txBody>
      </p:sp>
      <p:sp>
        <p:nvSpPr>
          <p:cNvPr id="5" name="Title 4">
            <a:extLst>
              <a:ext uri="{FF2B5EF4-FFF2-40B4-BE49-F238E27FC236}">
                <a16:creationId xmlns:a16="http://schemas.microsoft.com/office/drawing/2014/main" id="{BDF5D01E-DE93-04AB-51BF-6020461392D7}"/>
              </a:ext>
            </a:extLst>
          </p:cNvPr>
          <p:cNvSpPr>
            <a:spLocks noGrp="1"/>
          </p:cNvSpPr>
          <p:nvPr>
            <p:ph type="ctrTitle"/>
          </p:nvPr>
        </p:nvSpPr>
        <p:spPr>
          <a:xfrm>
            <a:off x="4063999" y="6746252"/>
            <a:ext cx="24384000" cy="2397749"/>
          </a:xfrm>
        </p:spPr>
        <p:txBody>
          <a:bodyPr/>
          <a:lstStyle/>
          <a:p>
            <a:r>
              <a:rPr lang="en-GB"/>
              <a:t>Apply</a:t>
            </a:r>
          </a:p>
        </p:txBody>
      </p:sp>
    </p:spTree>
    <p:custDataLst>
      <p:tags r:id="rId1"/>
    </p:custDataLst>
    <p:extLst>
      <p:ext uri="{BB962C8B-B14F-4D97-AF65-F5344CB8AC3E}">
        <p14:creationId xmlns:p14="http://schemas.microsoft.com/office/powerpoint/2010/main" val="3648696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0D837-B815-A490-2841-288A1A80F3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7C1632-96A1-0FF1-9A9C-F6B69354AB50}"/>
              </a:ext>
            </a:extLst>
          </p:cNvPr>
          <p:cNvSpPr>
            <a:spLocks noGrp="1"/>
          </p:cNvSpPr>
          <p:nvPr>
            <p:ph type="title"/>
          </p:nvPr>
        </p:nvSpPr>
        <p:spPr>
          <a:xfrm>
            <a:off x="1731796" y="1678617"/>
            <a:ext cx="30156770" cy="2064769"/>
          </a:xfrm>
        </p:spPr>
        <p:txBody>
          <a:bodyPr/>
          <a:lstStyle/>
          <a:p>
            <a:r>
              <a:rPr lang="en-GB"/>
              <a:t>Key dates for </a:t>
            </a:r>
            <a:r>
              <a:rPr lang="en-GB">
                <a:solidFill>
                  <a:srgbClr val="F37561"/>
                </a:solidFill>
              </a:rPr>
              <a:t>2026</a:t>
            </a:r>
          </a:p>
        </p:txBody>
      </p:sp>
      <p:sp>
        <p:nvSpPr>
          <p:cNvPr id="7" name="Text Placeholder 6">
            <a:extLst>
              <a:ext uri="{FF2B5EF4-FFF2-40B4-BE49-F238E27FC236}">
                <a16:creationId xmlns:a16="http://schemas.microsoft.com/office/drawing/2014/main" id="{3B3D55A3-C3D2-CBE3-5B6D-3EFF23A9FE12}"/>
              </a:ext>
            </a:extLst>
          </p:cNvPr>
          <p:cNvSpPr>
            <a:spLocks noGrp="1"/>
          </p:cNvSpPr>
          <p:nvPr>
            <p:ph type="body" sz="quarter" idx="10"/>
          </p:nvPr>
        </p:nvSpPr>
        <p:spPr/>
        <p:txBody>
          <a:bodyPr/>
          <a:lstStyle/>
          <a:p>
            <a:r>
              <a:rPr lang="en-GB"/>
              <a:t>Public</a:t>
            </a:r>
          </a:p>
        </p:txBody>
      </p:sp>
      <p:sp>
        <p:nvSpPr>
          <p:cNvPr id="8" name="TextBox 7">
            <a:extLst>
              <a:ext uri="{FF2B5EF4-FFF2-40B4-BE49-F238E27FC236}">
                <a16:creationId xmlns:a16="http://schemas.microsoft.com/office/drawing/2014/main" id="{42730CC3-3A0E-9551-9A53-B777A7F597C6}"/>
              </a:ext>
            </a:extLst>
          </p:cNvPr>
          <p:cNvSpPr txBox="1"/>
          <p:nvPr/>
        </p:nvSpPr>
        <p:spPr>
          <a:xfrm>
            <a:off x="25124869" y="17076003"/>
            <a:ext cx="5459506" cy="830997"/>
          </a:xfrm>
          <a:prstGeom prst="rect">
            <a:avLst/>
          </a:prstGeom>
          <a:noFill/>
        </p:spPr>
        <p:txBody>
          <a:bodyPr wrap="square" rtlCol="0">
            <a:spAutoFit/>
          </a:bodyPr>
          <a:lstStyle/>
          <a:p>
            <a:r>
              <a:rPr lang="en-GB" dirty="0">
                <a:latin typeface="Roboto" panose="02000000000000000000" pitchFamily="2" charset="0"/>
                <a:ea typeface="Roboto" panose="02000000000000000000" pitchFamily="2" charset="0"/>
                <a:cs typeface="Roboto" panose="02000000000000000000" pitchFamily="2" charset="0"/>
              </a:rPr>
              <a:t>* 18:00 UK time</a:t>
            </a:r>
          </a:p>
        </p:txBody>
      </p:sp>
      <p:graphicFrame>
        <p:nvGraphicFramePr>
          <p:cNvPr id="3" name="Content Placeholder 2">
            <a:extLst>
              <a:ext uri="{FF2B5EF4-FFF2-40B4-BE49-F238E27FC236}">
                <a16:creationId xmlns:a16="http://schemas.microsoft.com/office/drawing/2014/main" id="{E945B1E7-855D-4E73-C5E5-05DCD2D7BB00}"/>
              </a:ext>
            </a:extLst>
          </p:cNvPr>
          <p:cNvGraphicFramePr>
            <a:graphicFrameLocks/>
          </p:cNvGraphicFramePr>
          <p:nvPr>
            <p:extLst>
              <p:ext uri="{D42A27DB-BD31-4B8C-83A1-F6EECF244321}">
                <p14:modId xmlns:p14="http://schemas.microsoft.com/office/powerpoint/2010/main" val="3916465329"/>
              </p:ext>
            </p:extLst>
          </p:nvPr>
        </p:nvGraphicFramePr>
        <p:xfrm>
          <a:off x="1356342" y="4112455"/>
          <a:ext cx="30532224" cy="123664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673558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looking at a computer screen&#10;&#10;AI-generated content may be incorrect.">
            <a:extLst>
              <a:ext uri="{FF2B5EF4-FFF2-40B4-BE49-F238E27FC236}">
                <a16:creationId xmlns:a16="http://schemas.microsoft.com/office/drawing/2014/main" id="{FF1E508F-217B-B0EC-3CDC-448FB8EB0B35}"/>
              </a:ext>
            </a:extLst>
          </p:cNvPr>
          <p:cNvPicPr>
            <a:picLocks noGrp="1" noChangeAspect="1"/>
          </p:cNvPicPr>
          <p:nvPr>
            <p:ph type="pic" sz="quarter" idx="13"/>
          </p:nvPr>
        </p:nvPicPr>
        <p:blipFill>
          <a:blip r:embed="rId4"/>
          <a:srcRect l="20411" r="20411"/>
          <a:stretch/>
        </p:blipFill>
        <p:spPr/>
      </p:pic>
      <p:sp>
        <p:nvSpPr>
          <p:cNvPr id="3" name="Content Placeholder 2">
            <a:extLst>
              <a:ext uri="{FF2B5EF4-FFF2-40B4-BE49-F238E27FC236}">
                <a16:creationId xmlns:a16="http://schemas.microsoft.com/office/drawing/2014/main" id="{BABE63B8-E1E5-81B3-D944-B6BDCE9C7B1F}"/>
              </a:ext>
            </a:extLst>
          </p:cNvPr>
          <p:cNvSpPr>
            <a:spLocks noGrp="1"/>
          </p:cNvSpPr>
          <p:nvPr>
            <p:ph type="subTitle" idx="1"/>
          </p:nvPr>
        </p:nvSpPr>
        <p:spPr>
          <a:xfrm>
            <a:off x="1477490" y="4518156"/>
            <a:ext cx="13225352" cy="10503420"/>
          </a:xfrm>
        </p:spPr>
        <p:txBody>
          <a:bodyPr/>
          <a:lstStyle/>
          <a:p>
            <a:r>
              <a:rPr lang="en-GB" sz="8000" dirty="0"/>
              <a:t>Get ready to:</a:t>
            </a:r>
          </a:p>
          <a:p>
            <a:pPr marL="457200" indent="-457200">
              <a:buClr>
                <a:schemeClr val="bg1"/>
              </a:buClr>
              <a:buFont typeface="Arial" panose="020B0604020202020204" pitchFamily="34" charset="0"/>
              <a:buChar char="•"/>
            </a:pPr>
            <a:r>
              <a:rPr lang="en-GB" sz="8000" b="1" dirty="0">
                <a:solidFill>
                  <a:schemeClr val="accent5"/>
                </a:solidFill>
                <a:latin typeface="Roboto Light" panose="02000000000000000000" pitchFamily="2" charset="0"/>
                <a:ea typeface="Roboto Light" panose="02000000000000000000" pitchFamily="2" charset="0"/>
                <a:cs typeface="Roboto Light" panose="02000000000000000000" pitchFamily="2" charset="0"/>
              </a:rPr>
              <a:t>Discover</a:t>
            </a:r>
            <a:r>
              <a:rPr lang="en-GB" sz="8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the right tools to find your next step.</a:t>
            </a:r>
          </a:p>
          <a:p>
            <a:pPr marL="457200" indent="-457200">
              <a:buClr>
                <a:schemeClr val="bg1"/>
              </a:buClr>
              <a:buFont typeface="Arial" panose="020B0604020202020204" pitchFamily="34" charset="0"/>
              <a:buChar char="•"/>
            </a:pPr>
            <a:r>
              <a:rPr lang="en-GB" sz="8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Confidently </a:t>
            </a:r>
            <a:r>
              <a:rPr lang="en-GB" sz="8000" b="1" dirty="0">
                <a:solidFill>
                  <a:schemeClr val="accent5"/>
                </a:solidFill>
                <a:latin typeface="Roboto Light" panose="02000000000000000000" pitchFamily="2" charset="0"/>
                <a:ea typeface="Roboto Light" panose="02000000000000000000" pitchFamily="2" charset="0"/>
                <a:cs typeface="Roboto Light" panose="02000000000000000000" pitchFamily="2" charset="0"/>
              </a:rPr>
              <a:t>apply</a:t>
            </a:r>
            <a:r>
              <a:rPr lang="en-GB" sz="8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to a UK university or college.</a:t>
            </a:r>
          </a:p>
          <a:p>
            <a:pPr marL="457200" indent="-457200">
              <a:buClr>
                <a:schemeClr val="bg1"/>
              </a:buClr>
              <a:buFont typeface="Arial" panose="020B0604020202020204" pitchFamily="34" charset="0"/>
              <a:buChar char="•"/>
            </a:pPr>
            <a:r>
              <a:rPr lang="en-GB" sz="8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Stay on top of </a:t>
            </a:r>
            <a:r>
              <a:rPr lang="en-GB" sz="8000" b="1" dirty="0">
                <a:solidFill>
                  <a:schemeClr val="accent5"/>
                </a:solidFill>
                <a:latin typeface="Roboto Light" panose="02000000000000000000" pitchFamily="2" charset="0"/>
                <a:ea typeface="Roboto Light" panose="02000000000000000000" pitchFamily="2" charset="0"/>
                <a:cs typeface="Roboto Light" panose="02000000000000000000" pitchFamily="2" charset="0"/>
              </a:rPr>
              <a:t>key dates</a:t>
            </a:r>
            <a:r>
              <a:rPr lang="en-GB" sz="8000" b="1" dirty="0">
                <a:latin typeface="Roboto Light" panose="02000000000000000000" pitchFamily="2" charset="0"/>
                <a:ea typeface="Roboto Light" panose="02000000000000000000" pitchFamily="2" charset="0"/>
                <a:cs typeface="Roboto Light" panose="02000000000000000000" pitchFamily="2" charset="0"/>
              </a:rPr>
              <a:t>.</a:t>
            </a:r>
          </a:p>
          <a:p>
            <a:pPr marL="457200" indent="-457200">
              <a:buClr>
                <a:schemeClr val="bg1"/>
              </a:buClr>
              <a:buFont typeface="Arial" panose="020B0604020202020204" pitchFamily="34" charset="0"/>
              <a:buChar char="•"/>
            </a:pPr>
            <a:r>
              <a:rPr lang="en-GB" sz="8000" b="1" dirty="0">
                <a:solidFill>
                  <a:schemeClr val="accent5"/>
                </a:solidFill>
                <a:latin typeface="Roboto Light" panose="02000000000000000000" pitchFamily="2" charset="0"/>
                <a:ea typeface="Roboto Light" panose="02000000000000000000" pitchFamily="2" charset="0"/>
                <a:cs typeface="Roboto Light" panose="02000000000000000000" pitchFamily="2" charset="0"/>
              </a:rPr>
              <a:t>Track</a:t>
            </a:r>
            <a:r>
              <a:rPr lang="en-GB" sz="8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your application effortlessly.</a:t>
            </a:r>
          </a:p>
        </p:txBody>
      </p:sp>
      <p:sp>
        <p:nvSpPr>
          <p:cNvPr id="5" name="Text Placeholder 4">
            <a:extLst>
              <a:ext uri="{FF2B5EF4-FFF2-40B4-BE49-F238E27FC236}">
                <a16:creationId xmlns:a16="http://schemas.microsoft.com/office/drawing/2014/main" id="{3FA84192-2A66-40FB-3539-1E37326DFCBE}"/>
              </a:ext>
            </a:extLst>
          </p:cNvPr>
          <p:cNvSpPr>
            <a:spLocks noGrp="1"/>
          </p:cNvSpPr>
          <p:nvPr>
            <p:ph type="body" sz="quarter" idx="10"/>
          </p:nvPr>
        </p:nvSpPr>
        <p:spPr/>
        <p:txBody>
          <a:bodyPr/>
          <a:lstStyle/>
          <a:p>
            <a:r>
              <a:rPr lang="en-GB"/>
              <a:t>Public</a:t>
            </a:r>
          </a:p>
        </p:txBody>
      </p:sp>
    </p:spTree>
    <p:custDataLst>
      <p:tags r:id="rId1"/>
    </p:custDataLst>
    <p:extLst>
      <p:ext uri="{BB962C8B-B14F-4D97-AF65-F5344CB8AC3E}">
        <p14:creationId xmlns:p14="http://schemas.microsoft.com/office/powerpoint/2010/main" val="1782916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C03F3-DD47-1535-F9F6-EF39F0B813B3}"/>
              </a:ext>
            </a:extLst>
          </p:cNvPr>
          <p:cNvSpPr>
            <a:spLocks noGrp="1"/>
          </p:cNvSpPr>
          <p:nvPr>
            <p:ph type="title"/>
          </p:nvPr>
        </p:nvSpPr>
        <p:spPr/>
        <p:txBody>
          <a:bodyPr/>
          <a:lstStyle/>
          <a:p>
            <a:r>
              <a:rPr lang="en-GB"/>
              <a:t>Find your </a:t>
            </a:r>
            <a:r>
              <a:rPr lang="en-GB">
                <a:solidFill>
                  <a:srgbClr val="F37561"/>
                </a:solidFill>
              </a:rPr>
              <a:t>best fit </a:t>
            </a:r>
            <a:r>
              <a:rPr lang="en-GB" err="1"/>
              <a:t>uni</a:t>
            </a:r>
            <a:r>
              <a:rPr lang="en-GB"/>
              <a:t> or college</a:t>
            </a:r>
          </a:p>
        </p:txBody>
      </p:sp>
      <p:sp>
        <p:nvSpPr>
          <p:cNvPr id="3" name="Text Placeholder 2">
            <a:extLst>
              <a:ext uri="{FF2B5EF4-FFF2-40B4-BE49-F238E27FC236}">
                <a16:creationId xmlns:a16="http://schemas.microsoft.com/office/drawing/2014/main" id="{9CACA095-B46C-D341-F103-F34C3F18A1DE}"/>
              </a:ext>
            </a:extLst>
          </p:cNvPr>
          <p:cNvSpPr>
            <a:spLocks noGrp="1"/>
          </p:cNvSpPr>
          <p:nvPr>
            <p:ph type="body" sz="quarter" idx="10"/>
          </p:nvPr>
        </p:nvSpPr>
        <p:spPr/>
        <p:txBody>
          <a:bodyPr/>
          <a:lstStyle/>
          <a:p>
            <a:r>
              <a:rPr lang="en-GB"/>
              <a:t>Public</a:t>
            </a:r>
          </a:p>
        </p:txBody>
      </p:sp>
      <p:sp>
        <p:nvSpPr>
          <p:cNvPr id="4" name="Content Placeholder 21">
            <a:extLst>
              <a:ext uri="{FF2B5EF4-FFF2-40B4-BE49-F238E27FC236}">
                <a16:creationId xmlns:a16="http://schemas.microsoft.com/office/drawing/2014/main" id="{1C16D744-DE6D-67B1-23C6-D8CE0E636E5B}"/>
              </a:ext>
            </a:extLst>
          </p:cNvPr>
          <p:cNvSpPr txBox="1">
            <a:spLocks/>
          </p:cNvSpPr>
          <p:nvPr/>
        </p:nvSpPr>
        <p:spPr>
          <a:xfrm>
            <a:off x="1545604" y="4455281"/>
            <a:ext cx="14195139" cy="3904947"/>
          </a:xfrm>
          <a:prstGeom prst="rect">
            <a:avLst/>
          </a:prstGeom>
        </p:spPr>
        <p:txBody>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defTabSz="685800">
              <a:lnSpc>
                <a:spcPct val="100000"/>
              </a:lnSpc>
              <a:spcBef>
                <a:spcPts val="750"/>
              </a:spcBef>
              <a:buClr>
                <a:srgbClr val="FF6451"/>
              </a:buClr>
              <a:buNone/>
              <a:defRPr/>
            </a:pPr>
            <a:r>
              <a:rPr lang="en-GB" sz="4400" b="1" dirty="0">
                <a:solidFill>
                  <a:schemeClr val="bg1"/>
                </a:solidFill>
                <a:latin typeface="Roboto Light "/>
              </a:rPr>
              <a:t>Style and focus</a:t>
            </a:r>
          </a:p>
          <a:p>
            <a:pPr marL="620713" indent="-620713" defTabSz="685800">
              <a:lnSpc>
                <a:spcPct val="100000"/>
              </a:lnSpc>
              <a:spcBef>
                <a:spcPts val="0"/>
              </a:spcBef>
              <a:buClr>
                <a:srgbClr val="FF6451"/>
              </a:buClr>
              <a:buFont typeface="Wingdings" panose="05000000000000000000" pitchFamily="2" charset="2"/>
              <a:buChar char="ü"/>
              <a:defRPr/>
            </a:pPr>
            <a:r>
              <a:rPr lang="en-GB" sz="4400" dirty="0">
                <a:solidFill>
                  <a:schemeClr val="bg1"/>
                </a:solidFill>
                <a:latin typeface="Roboto Light "/>
              </a:rPr>
              <a:t> From research-intensive to practical, career-orientated learning.</a:t>
            </a:r>
          </a:p>
          <a:p>
            <a:pPr marL="0" indent="0" defTabSz="685800">
              <a:lnSpc>
                <a:spcPct val="100000"/>
              </a:lnSpc>
              <a:spcBef>
                <a:spcPts val="0"/>
              </a:spcBef>
              <a:buClr>
                <a:srgbClr val="FF6451"/>
              </a:buClr>
              <a:buNone/>
              <a:defRPr/>
            </a:pPr>
            <a:endParaRPr lang="en-GB" sz="4400" dirty="0">
              <a:solidFill>
                <a:schemeClr val="bg1"/>
              </a:solidFill>
              <a:latin typeface="Roboto Light "/>
            </a:endParaRPr>
          </a:p>
          <a:p>
            <a:pPr marL="0" indent="0" defTabSz="685800">
              <a:lnSpc>
                <a:spcPct val="100000"/>
              </a:lnSpc>
              <a:spcBef>
                <a:spcPts val="750"/>
              </a:spcBef>
              <a:buClr>
                <a:srgbClr val="FF6451"/>
              </a:buClr>
              <a:buNone/>
              <a:defRPr/>
            </a:pPr>
            <a:r>
              <a:rPr lang="en-GB" sz="4400" b="1" dirty="0">
                <a:solidFill>
                  <a:schemeClr val="bg1"/>
                </a:solidFill>
                <a:latin typeface="Roboto Light "/>
              </a:rPr>
              <a:t>Location and size </a:t>
            </a:r>
          </a:p>
          <a:p>
            <a:pPr marL="620713" indent="-620713" defTabSz="685800">
              <a:lnSpc>
                <a:spcPct val="100000"/>
              </a:lnSpc>
              <a:spcBef>
                <a:spcPts val="0"/>
              </a:spcBef>
              <a:buClr>
                <a:srgbClr val="FF6451"/>
              </a:buClr>
              <a:buFont typeface="Wingdings" panose="05000000000000000000" pitchFamily="2" charset="2"/>
              <a:buChar char="ü"/>
              <a:defRPr/>
            </a:pPr>
            <a:r>
              <a:rPr lang="en-GB" sz="4400" dirty="0">
                <a:solidFill>
                  <a:schemeClr val="bg1"/>
                </a:solidFill>
                <a:latin typeface="Roboto Light "/>
              </a:rPr>
              <a:t>Ranges from small campuses to large city-based universities with over 20,000 students.</a:t>
            </a:r>
          </a:p>
          <a:p>
            <a:pPr marL="0" indent="0" defTabSz="685800">
              <a:lnSpc>
                <a:spcPct val="100000"/>
              </a:lnSpc>
              <a:spcBef>
                <a:spcPts val="0"/>
              </a:spcBef>
              <a:buClr>
                <a:srgbClr val="FF6451"/>
              </a:buClr>
              <a:buNone/>
              <a:defRPr/>
            </a:pPr>
            <a:endParaRPr lang="en-GB" sz="4400" dirty="0">
              <a:solidFill>
                <a:schemeClr val="bg1"/>
              </a:solidFill>
              <a:latin typeface="Roboto Light "/>
            </a:endParaRPr>
          </a:p>
          <a:p>
            <a:pPr marL="0" indent="0" defTabSz="685800">
              <a:lnSpc>
                <a:spcPct val="100000"/>
              </a:lnSpc>
              <a:spcBef>
                <a:spcPts val="750"/>
              </a:spcBef>
              <a:buClr>
                <a:srgbClr val="FF6451"/>
              </a:buClr>
              <a:buNone/>
              <a:defRPr/>
            </a:pPr>
            <a:r>
              <a:rPr lang="en-GB" sz="4400" b="1" dirty="0">
                <a:solidFill>
                  <a:schemeClr val="bg1"/>
                </a:solidFill>
                <a:latin typeface="Roboto Light "/>
              </a:rPr>
              <a:t>Culture and facilities</a:t>
            </a:r>
          </a:p>
          <a:p>
            <a:pPr marL="620713" indent="-620713" defTabSz="685800">
              <a:lnSpc>
                <a:spcPct val="100000"/>
              </a:lnSpc>
              <a:spcBef>
                <a:spcPts val="0"/>
              </a:spcBef>
              <a:buClr>
                <a:srgbClr val="FF6451"/>
              </a:buClr>
              <a:buFont typeface="Wingdings" panose="05000000000000000000" pitchFamily="2" charset="2"/>
              <a:buChar char="ü"/>
              <a:defRPr/>
            </a:pPr>
            <a:r>
              <a:rPr lang="en-US" altLang="en-US" sz="4400" dirty="0">
                <a:solidFill>
                  <a:schemeClr val="bg1"/>
                </a:solidFill>
                <a:latin typeface="Roboto Light "/>
              </a:rPr>
              <a:t> Environment, resources, and student life.</a:t>
            </a:r>
          </a:p>
          <a:p>
            <a:pPr marL="0" indent="0" defTabSz="685800">
              <a:lnSpc>
                <a:spcPct val="100000"/>
              </a:lnSpc>
              <a:spcBef>
                <a:spcPts val="750"/>
              </a:spcBef>
              <a:buClr>
                <a:srgbClr val="FF6451"/>
              </a:buClr>
              <a:buNone/>
              <a:defRPr/>
            </a:pPr>
            <a:endParaRPr lang="en-GB" sz="4400" b="1" dirty="0">
              <a:solidFill>
                <a:schemeClr val="bg1"/>
              </a:solidFill>
              <a:latin typeface="Roboto Light "/>
            </a:endParaRPr>
          </a:p>
          <a:p>
            <a:pPr marL="0" indent="0" defTabSz="685800">
              <a:lnSpc>
                <a:spcPct val="100000"/>
              </a:lnSpc>
              <a:spcBef>
                <a:spcPts val="750"/>
              </a:spcBef>
              <a:buClr>
                <a:srgbClr val="FF6451"/>
              </a:buClr>
              <a:buNone/>
              <a:defRPr/>
            </a:pPr>
            <a:r>
              <a:rPr lang="en-GB" sz="4400" b="1" dirty="0">
                <a:solidFill>
                  <a:schemeClr val="bg1"/>
                </a:solidFill>
                <a:latin typeface="Roboto Light "/>
              </a:rPr>
              <a:t>Graduate outcomes </a:t>
            </a:r>
          </a:p>
          <a:p>
            <a:pPr marL="620713" indent="-620713" defTabSz="685800">
              <a:lnSpc>
                <a:spcPct val="100000"/>
              </a:lnSpc>
              <a:spcBef>
                <a:spcPts val="0"/>
              </a:spcBef>
              <a:buClr>
                <a:srgbClr val="FF6451"/>
              </a:buClr>
              <a:buFont typeface="Wingdings" panose="05000000000000000000" pitchFamily="2" charset="2"/>
              <a:buChar char="ü"/>
              <a:defRPr/>
            </a:pPr>
            <a:r>
              <a:rPr lang="en-GB" sz="4400" dirty="0">
                <a:solidFill>
                  <a:schemeClr val="bg1"/>
                </a:solidFill>
                <a:latin typeface="Roboto Light "/>
              </a:rPr>
              <a:t> What careers have recent graduates gone on to?</a:t>
            </a:r>
          </a:p>
          <a:p>
            <a:pPr marL="0" indent="0" defTabSz="685800">
              <a:lnSpc>
                <a:spcPct val="100000"/>
              </a:lnSpc>
              <a:spcBef>
                <a:spcPts val="750"/>
              </a:spcBef>
              <a:buClr>
                <a:srgbClr val="FF6451"/>
              </a:buClr>
              <a:buNone/>
              <a:defRPr/>
            </a:pPr>
            <a:r>
              <a:rPr lang="en-GB" sz="4400" dirty="0">
                <a:solidFill>
                  <a:schemeClr val="bg1"/>
                </a:solidFill>
                <a:latin typeface="Roboto Light "/>
              </a:rPr>
              <a:t> </a:t>
            </a:r>
            <a:endParaRPr lang="en-US" altLang="en-US" sz="4400" dirty="0">
              <a:solidFill>
                <a:schemeClr val="bg1"/>
              </a:solidFill>
              <a:latin typeface="Roboto Light "/>
            </a:endParaRPr>
          </a:p>
          <a:p>
            <a:pPr marL="0" indent="0" defTabSz="685800">
              <a:lnSpc>
                <a:spcPct val="100000"/>
              </a:lnSpc>
              <a:spcBef>
                <a:spcPts val="750"/>
              </a:spcBef>
              <a:buClr>
                <a:srgbClr val="FF6451"/>
              </a:buClr>
              <a:buNone/>
              <a:defRPr/>
            </a:pPr>
            <a:r>
              <a:rPr lang="en-GB" sz="4400" b="1" dirty="0">
                <a:solidFill>
                  <a:schemeClr val="bg1"/>
                </a:solidFill>
                <a:latin typeface="Roboto Light "/>
              </a:rPr>
              <a:t>Costs</a:t>
            </a:r>
          </a:p>
          <a:p>
            <a:pPr marL="620713" indent="-620713" defTabSz="685800">
              <a:lnSpc>
                <a:spcPct val="100000"/>
              </a:lnSpc>
              <a:spcBef>
                <a:spcPts val="0"/>
              </a:spcBef>
              <a:buClr>
                <a:srgbClr val="FF6451"/>
              </a:buClr>
              <a:buFont typeface="Wingdings" panose="05000000000000000000" pitchFamily="2" charset="2"/>
              <a:buChar char="ü"/>
              <a:defRPr/>
            </a:pPr>
            <a:r>
              <a:rPr lang="en-GB" sz="4400" dirty="0">
                <a:solidFill>
                  <a:schemeClr val="bg1"/>
                </a:solidFill>
                <a:latin typeface="Roboto Light "/>
              </a:rPr>
              <a:t> Include living costs, accommodation, and transport.</a:t>
            </a:r>
            <a:endParaRPr lang="en-US" sz="4400" dirty="0">
              <a:solidFill>
                <a:schemeClr val="bg1"/>
              </a:solidFill>
              <a:latin typeface="Roboto Light "/>
            </a:endParaRPr>
          </a:p>
          <a:p>
            <a:pPr>
              <a:lnSpc>
                <a:spcPct val="100000"/>
              </a:lnSpc>
              <a:defRPr cap="all"/>
            </a:pPr>
            <a:endParaRPr lang="en-US" sz="4400" dirty="0">
              <a:solidFill>
                <a:schemeClr val="bg1"/>
              </a:solidFill>
              <a:latin typeface="Roboto Light "/>
            </a:endParaRPr>
          </a:p>
          <a:p>
            <a:pPr>
              <a:lnSpc>
                <a:spcPct val="100000"/>
              </a:lnSpc>
              <a:defRPr cap="all"/>
            </a:pPr>
            <a:endParaRPr lang="en-US" sz="4400" dirty="0">
              <a:solidFill>
                <a:schemeClr val="bg1"/>
              </a:solidFill>
              <a:latin typeface="Roboto Light "/>
            </a:endParaRPr>
          </a:p>
          <a:p>
            <a:pPr>
              <a:lnSpc>
                <a:spcPct val="100000"/>
              </a:lnSpc>
              <a:defRPr cap="all"/>
            </a:pPr>
            <a:endParaRPr lang="en-US" sz="4400" dirty="0">
              <a:solidFill>
                <a:schemeClr val="bg1"/>
              </a:solidFill>
              <a:latin typeface="Roboto Light "/>
            </a:endParaRPr>
          </a:p>
          <a:p>
            <a:r>
              <a:rPr lang="en-GB" sz="4400" dirty="0">
                <a:solidFill>
                  <a:schemeClr val="bg1"/>
                </a:solidFill>
                <a:latin typeface="Roboto Light "/>
              </a:rPr>
              <a:t> </a:t>
            </a:r>
            <a:endParaRPr lang="en-US" sz="4400" dirty="0">
              <a:solidFill>
                <a:schemeClr val="bg1"/>
              </a:solidFill>
              <a:latin typeface="Roboto Light "/>
            </a:endParaRPr>
          </a:p>
          <a:p>
            <a:endParaRPr lang="en-GB" sz="4400" dirty="0">
              <a:solidFill>
                <a:schemeClr val="bg1"/>
              </a:solidFill>
              <a:latin typeface="Roboto Light "/>
            </a:endParaRPr>
          </a:p>
        </p:txBody>
      </p:sp>
      <p:pic>
        <p:nvPicPr>
          <p:cNvPr id="5" name="Picture 4">
            <a:extLst>
              <a:ext uri="{FF2B5EF4-FFF2-40B4-BE49-F238E27FC236}">
                <a16:creationId xmlns:a16="http://schemas.microsoft.com/office/drawing/2014/main" id="{38F8997B-EAF7-2EA5-2B63-AB956EEFCB96}"/>
              </a:ext>
            </a:extLst>
          </p:cNvPr>
          <p:cNvPicPr>
            <a:picLocks noChangeAspect="1"/>
          </p:cNvPicPr>
          <p:nvPr/>
        </p:nvPicPr>
        <p:blipFill>
          <a:blip r:embed="rId4"/>
          <a:srcRect l="2187" r="1567"/>
          <a:stretch/>
        </p:blipFill>
        <p:spPr>
          <a:xfrm>
            <a:off x="16256000" y="4879569"/>
            <a:ext cx="15490846" cy="10828517"/>
          </a:xfrm>
          <a:prstGeom prst="rect">
            <a:avLst/>
          </a:prstGeom>
        </p:spPr>
      </p:pic>
    </p:spTree>
    <p:custDataLst>
      <p:tags r:id="rId1"/>
    </p:custDataLst>
    <p:extLst>
      <p:ext uri="{BB962C8B-B14F-4D97-AF65-F5344CB8AC3E}">
        <p14:creationId xmlns:p14="http://schemas.microsoft.com/office/powerpoint/2010/main" val="2865861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4C4CA-450F-BB4C-4DC3-C2868E1EB8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659B12-62FA-2B67-DB3B-029CD57F7072}"/>
              </a:ext>
            </a:extLst>
          </p:cNvPr>
          <p:cNvSpPr>
            <a:spLocks noGrp="1"/>
          </p:cNvSpPr>
          <p:nvPr>
            <p:ph type="title"/>
          </p:nvPr>
        </p:nvSpPr>
        <p:spPr/>
        <p:txBody>
          <a:bodyPr/>
          <a:lstStyle/>
          <a:p>
            <a:r>
              <a:rPr lang="en-GB" noProof="0" dirty="0"/>
              <a:t>The course </a:t>
            </a:r>
            <a:r>
              <a:rPr lang="en-GB" noProof="0" dirty="0">
                <a:solidFill>
                  <a:srgbClr val="F37561"/>
                </a:solidFill>
              </a:rPr>
              <a:t>matters</a:t>
            </a:r>
          </a:p>
        </p:txBody>
      </p:sp>
      <p:sp>
        <p:nvSpPr>
          <p:cNvPr id="7" name="Text Placeholder 6">
            <a:extLst>
              <a:ext uri="{FF2B5EF4-FFF2-40B4-BE49-F238E27FC236}">
                <a16:creationId xmlns:a16="http://schemas.microsoft.com/office/drawing/2014/main" id="{DD4D7684-FE54-0D54-C86C-6FEF72663E41}"/>
              </a:ext>
            </a:extLst>
          </p:cNvPr>
          <p:cNvSpPr>
            <a:spLocks noGrp="1"/>
          </p:cNvSpPr>
          <p:nvPr>
            <p:ph type="body" sz="quarter" idx="10"/>
          </p:nvPr>
        </p:nvSpPr>
        <p:spPr/>
        <p:txBody>
          <a:bodyPr/>
          <a:lstStyle/>
          <a:p>
            <a:r>
              <a:rPr lang="en-GB" noProof="0" dirty="0"/>
              <a:t>Public</a:t>
            </a:r>
          </a:p>
        </p:txBody>
      </p:sp>
      <p:pic>
        <p:nvPicPr>
          <p:cNvPr id="4" name="Picture 3" descr="A screenshot of a test&#10;&#10;AI-generated content may be incorrect.">
            <a:extLst>
              <a:ext uri="{FF2B5EF4-FFF2-40B4-BE49-F238E27FC236}">
                <a16:creationId xmlns:a16="http://schemas.microsoft.com/office/drawing/2014/main" id="{4BDE1FE2-99A2-E9E1-E86B-3093580444DD}"/>
              </a:ext>
            </a:extLst>
          </p:cNvPr>
          <p:cNvPicPr>
            <a:picLocks noChangeAspect="1"/>
          </p:cNvPicPr>
          <p:nvPr/>
        </p:nvPicPr>
        <p:blipFill>
          <a:blip r:embed="rId4"/>
          <a:stretch>
            <a:fillRect/>
          </a:stretch>
        </p:blipFill>
        <p:spPr>
          <a:xfrm>
            <a:off x="18040801" y="1810081"/>
            <a:ext cx="14118774" cy="14667837"/>
          </a:xfrm>
          <a:prstGeom prst="rect">
            <a:avLst/>
          </a:prstGeom>
        </p:spPr>
      </p:pic>
      <p:sp>
        <p:nvSpPr>
          <p:cNvPr id="3" name="TextBox 2">
            <a:extLst>
              <a:ext uri="{FF2B5EF4-FFF2-40B4-BE49-F238E27FC236}">
                <a16:creationId xmlns:a16="http://schemas.microsoft.com/office/drawing/2014/main" id="{6157370A-DDEE-BFF0-7553-ABB987C3B7DA}"/>
              </a:ext>
            </a:extLst>
          </p:cNvPr>
          <p:cNvSpPr txBox="1"/>
          <p:nvPr/>
        </p:nvSpPr>
        <p:spPr>
          <a:xfrm>
            <a:off x="1739740" y="4710594"/>
            <a:ext cx="16301061" cy="11767324"/>
          </a:xfrm>
          <a:prstGeom prst="rect">
            <a:avLst/>
          </a:prstGeom>
          <a:noFill/>
        </p:spPr>
        <p:txBody>
          <a:bodyPr wrap="square">
            <a:spAutoFit/>
          </a:bodyPr>
          <a:lstStyle/>
          <a:p>
            <a:pPr marR="0" lvl="0" algn="l" defTabSz="685800" rtl="0" eaLnBrk="1" fontAlgn="auto" latinLnBrk="0" hangingPunct="1">
              <a:lnSpc>
                <a:spcPct val="100000"/>
              </a:lnSpc>
              <a:spcBef>
                <a:spcPts val="750"/>
              </a:spcBef>
              <a:spcAft>
                <a:spcPts val="0"/>
              </a:spcAft>
              <a:buClr>
                <a:srgbClr val="FF6451"/>
              </a:buClr>
              <a:buSzTx/>
              <a:tabLst/>
              <a:defRPr/>
            </a:pPr>
            <a:r>
              <a:rPr kumimoji="0" lang="en-GB" b="1" i="0" u="none" strike="noStrike" kern="1200" cap="none" spc="0" normalizeH="0" baseline="0" noProof="0" dirty="0">
                <a:ln>
                  <a:noFill/>
                </a:ln>
                <a:effectLst/>
                <a:uLnTx/>
                <a:uFillTx/>
                <a:latin typeface="Roboto "/>
                <a:ea typeface="Roboto Light" panose="02000000000000000000" pitchFamily="2" charset="0"/>
                <a:cs typeface="Roboto Light" panose="02000000000000000000" pitchFamily="2" charset="0"/>
              </a:rPr>
              <a:t>Teaching &amp; learning </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noProof="0" dirty="0">
                <a:latin typeface="Roboto Light" panose="02000000000000000000" pitchFamily="2" charset="0"/>
                <a:ea typeface="Roboto Light" panose="02000000000000000000" pitchFamily="2" charset="0"/>
                <a:cs typeface="Roboto Light" panose="02000000000000000000" pitchFamily="2" charset="0"/>
              </a:rPr>
              <a:t> T</a:t>
            </a:r>
            <a:r>
              <a:rPr kumimoji="0" lang="en-GB" b="0"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rPr>
              <a:t>eaching hours, self-study, lectures, and group work.</a:t>
            </a:r>
          </a:p>
          <a:p>
            <a:pPr marR="0" lvl="0" algn="l" defTabSz="685800" rtl="0" eaLnBrk="1" fontAlgn="auto" latinLnBrk="0" hangingPunct="1">
              <a:lnSpc>
                <a:spcPct val="100000"/>
              </a:lnSpc>
              <a:spcBef>
                <a:spcPts val="750"/>
              </a:spcBef>
              <a:spcAft>
                <a:spcPts val="0"/>
              </a:spcAft>
              <a:buClr>
                <a:srgbClr val="FF6451"/>
              </a:buClr>
              <a:buSzTx/>
              <a:tabLst/>
              <a:defRPr/>
            </a:pPr>
            <a:endParaRPr kumimoji="0" lang="en-GB" b="0"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a:p>
            <a:pPr defTabSz="685800">
              <a:spcBef>
                <a:spcPts val="750"/>
              </a:spcBef>
              <a:buClr>
                <a:srgbClr val="FF6451"/>
              </a:buClr>
              <a:defRPr/>
            </a:pPr>
            <a:r>
              <a:rPr lang="en-GB" b="1" noProof="0" dirty="0">
                <a:latin typeface="Roboto "/>
                <a:ea typeface="Roboto Light" panose="02000000000000000000" pitchFamily="2" charset="0"/>
                <a:cs typeface="Roboto Light" panose="02000000000000000000" pitchFamily="2" charset="0"/>
              </a:rPr>
              <a:t>Assessment &amp; structure</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noProof="0" dirty="0">
                <a:latin typeface="Roboto Light" panose="02000000000000000000" pitchFamily="2" charset="0"/>
                <a:ea typeface="Roboto Light" panose="02000000000000000000" pitchFamily="2" charset="0"/>
                <a:cs typeface="Roboto Light" panose="02000000000000000000" pitchFamily="2" charset="0"/>
              </a:rPr>
              <a:t> C</a:t>
            </a:r>
            <a:r>
              <a:rPr kumimoji="0" lang="en-GB" b="0"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rPr>
              <a:t>oursework, exams, practical work, and module choices.</a:t>
            </a:r>
          </a:p>
          <a:p>
            <a:pPr marR="0" lvl="0" algn="l" defTabSz="685800" rtl="0" eaLnBrk="1" fontAlgn="auto" latinLnBrk="0" hangingPunct="1">
              <a:lnSpc>
                <a:spcPct val="100000"/>
              </a:lnSpc>
              <a:spcBef>
                <a:spcPts val="750"/>
              </a:spcBef>
              <a:spcAft>
                <a:spcPts val="0"/>
              </a:spcAft>
              <a:buClr>
                <a:srgbClr val="FF6451"/>
              </a:buClr>
              <a:buSzTx/>
              <a:tabLst/>
              <a:defRPr/>
            </a:pPr>
            <a:endParaRPr kumimoji="0" lang="en-GB" b="0"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a:p>
            <a:pPr marR="0" lvl="0" defTabSz="685800" fontAlgn="auto">
              <a:lnSpc>
                <a:spcPct val="100000"/>
              </a:lnSpc>
              <a:spcBef>
                <a:spcPts val="750"/>
              </a:spcBef>
              <a:spcAft>
                <a:spcPts val="0"/>
              </a:spcAft>
              <a:buClr>
                <a:srgbClr val="FF6451"/>
              </a:buClr>
              <a:buSzTx/>
              <a:tabLst/>
              <a:defRPr/>
            </a:pPr>
            <a:r>
              <a:rPr lang="en-GB" b="1" noProof="0" dirty="0">
                <a:latin typeface="Roboto "/>
                <a:ea typeface="Roboto Light" panose="02000000000000000000" pitchFamily="2" charset="0"/>
                <a:cs typeface="Roboto Light" panose="02000000000000000000" pitchFamily="2" charset="0"/>
              </a:rPr>
              <a:t>Entry requirements </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noProof="0" dirty="0">
                <a:latin typeface="Roboto Light" panose="02000000000000000000" pitchFamily="2" charset="0"/>
                <a:ea typeface="Roboto Light" panose="02000000000000000000" pitchFamily="2" charset="0"/>
                <a:cs typeface="Roboto Light" panose="02000000000000000000" pitchFamily="2" charset="0"/>
              </a:rPr>
              <a:t> G</a:t>
            </a:r>
            <a:r>
              <a:rPr kumimoji="0" lang="en-GB" b="0"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rPr>
              <a:t>rades, skills, interviews, or auditions.</a:t>
            </a:r>
          </a:p>
          <a:p>
            <a:pPr marR="0" lvl="0" algn="l" defTabSz="685800" rtl="0" eaLnBrk="1" fontAlgn="auto" latinLnBrk="0" hangingPunct="1">
              <a:lnSpc>
                <a:spcPct val="100000"/>
              </a:lnSpc>
              <a:spcBef>
                <a:spcPts val="750"/>
              </a:spcBef>
              <a:spcAft>
                <a:spcPts val="0"/>
              </a:spcAft>
              <a:buClr>
                <a:srgbClr val="FF6451"/>
              </a:buClr>
              <a:buSzTx/>
              <a:tabLst/>
              <a:defRPr/>
            </a:pPr>
            <a:endParaRPr kumimoji="0" lang="en-GB" b="0"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a:p>
            <a:pPr defTabSz="685800">
              <a:spcBef>
                <a:spcPts val="750"/>
              </a:spcBef>
              <a:buClr>
                <a:srgbClr val="FF6451"/>
              </a:buClr>
              <a:defRPr/>
            </a:pPr>
            <a:r>
              <a:rPr lang="en-GB" b="1" noProof="0" dirty="0">
                <a:latin typeface="Roboto "/>
                <a:ea typeface="Roboto Light" panose="02000000000000000000" pitchFamily="2" charset="0"/>
                <a:cs typeface="Roboto Light" panose="02000000000000000000" pitchFamily="2" charset="0"/>
              </a:rPr>
              <a:t>Career links </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noProof="0" dirty="0">
                <a:latin typeface="Roboto Light" panose="02000000000000000000" pitchFamily="2" charset="0"/>
                <a:ea typeface="Roboto Light" panose="02000000000000000000" pitchFamily="2" charset="0"/>
                <a:cs typeface="Roboto Light" panose="02000000000000000000" pitchFamily="2" charset="0"/>
              </a:rPr>
              <a:t> P</a:t>
            </a:r>
            <a:r>
              <a:rPr kumimoji="0" lang="en-GB" b="0"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rPr>
              <a:t>lacements, internships and study abroad.</a:t>
            </a:r>
          </a:p>
          <a:p>
            <a:pPr marR="0" lvl="0" algn="l" defTabSz="685800" rtl="0" eaLnBrk="1" fontAlgn="auto" latinLnBrk="0" hangingPunct="1">
              <a:lnSpc>
                <a:spcPct val="100000"/>
              </a:lnSpc>
              <a:spcBef>
                <a:spcPts val="750"/>
              </a:spcBef>
              <a:spcAft>
                <a:spcPts val="0"/>
              </a:spcAft>
              <a:buClr>
                <a:srgbClr val="FF6451"/>
              </a:buClr>
              <a:buSzTx/>
              <a:tabLst/>
              <a:defRPr/>
            </a:pPr>
            <a:endParaRPr kumimoji="0" lang="en-GB" b="0"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a:p>
            <a:pPr marR="0" lvl="0" defTabSz="685800" fontAlgn="auto">
              <a:lnSpc>
                <a:spcPct val="100000"/>
              </a:lnSpc>
              <a:spcBef>
                <a:spcPts val="750"/>
              </a:spcBef>
              <a:spcAft>
                <a:spcPts val="0"/>
              </a:spcAft>
              <a:buClr>
                <a:srgbClr val="FF6451"/>
              </a:buClr>
              <a:buSzTx/>
              <a:tabLst/>
              <a:defRPr/>
            </a:pPr>
            <a:r>
              <a:rPr lang="en-GB" b="1" noProof="0" dirty="0">
                <a:latin typeface="Roboto "/>
                <a:ea typeface="Roboto Light" panose="02000000000000000000" pitchFamily="2" charset="0"/>
                <a:cs typeface="Roboto Light" panose="02000000000000000000" pitchFamily="2" charset="0"/>
              </a:rPr>
              <a:t>Class size &amp; experience </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noProof="0" dirty="0">
                <a:latin typeface="Roboto Light" panose="02000000000000000000" pitchFamily="2" charset="0"/>
                <a:ea typeface="Roboto Light" panose="02000000000000000000" pitchFamily="2" charset="0"/>
                <a:cs typeface="Roboto Light" panose="02000000000000000000" pitchFamily="2" charset="0"/>
              </a:rPr>
              <a:t> S</a:t>
            </a:r>
            <a:r>
              <a:rPr kumimoji="0" lang="en-GB" b="0"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rPr>
              <a:t>tudent numbers and learning environment</a:t>
            </a:r>
          </a:p>
        </p:txBody>
      </p:sp>
    </p:spTree>
    <p:custDataLst>
      <p:tags r:id="rId1"/>
    </p:custDataLst>
    <p:extLst>
      <p:ext uri="{BB962C8B-B14F-4D97-AF65-F5344CB8AC3E}">
        <p14:creationId xmlns:p14="http://schemas.microsoft.com/office/powerpoint/2010/main" val="1354910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2CA860-983E-6C83-CDC5-78666BF4B861}"/>
              </a:ext>
            </a:extLst>
          </p:cNvPr>
          <p:cNvSpPr>
            <a:spLocks noGrp="1"/>
          </p:cNvSpPr>
          <p:nvPr>
            <p:ph type="title"/>
          </p:nvPr>
        </p:nvSpPr>
        <p:spPr>
          <a:xfrm>
            <a:off x="809625" y="1747031"/>
            <a:ext cx="1846659" cy="15750394"/>
          </a:xfrm>
        </p:spPr>
        <p:txBody>
          <a:bodyPr/>
          <a:lstStyle/>
          <a:p>
            <a:r>
              <a:rPr lang="en-GB" dirty="0"/>
              <a:t>Application key facts</a:t>
            </a:r>
          </a:p>
        </p:txBody>
      </p:sp>
      <p:sp>
        <p:nvSpPr>
          <p:cNvPr id="6" name="Text Placeholder 5">
            <a:extLst>
              <a:ext uri="{FF2B5EF4-FFF2-40B4-BE49-F238E27FC236}">
                <a16:creationId xmlns:a16="http://schemas.microsoft.com/office/drawing/2014/main" id="{3E853FCD-805B-60F2-C821-4118986A0DC6}"/>
              </a:ext>
            </a:extLst>
          </p:cNvPr>
          <p:cNvSpPr>
            <a:spLocks noGrp="1"/>
          </p:cNvSpPr>
          <p:nvPr>
            <p:ph type="body" sz="quarter" idx="10"/>
          </p:nvPr>
        </p:nvSpPr>
        <p:spPr/>
        <p:txBody>
          <a:bodyPr/>
          <a:lstStyle/>
          <a:p>
            <a:r>
              <a:rPr lang="en-GB"/>
              <a:t>Public</a:t>
            </a:r>
          </a:p>
        </p:txBody>
      </p:sp>
      <p:graphicFrame>
        <p:nvGraphicFramePr>
          <p:cNvPr id="3" name="Content Placeholder 22">
            <a:extLst>
              <a:ext uri="{FF2B5EF4-FFF2-40B4-BE49-F238E27FC236}">
                <a16:creationId xmlns:a16="http://schemas.microsoft.com/office/drawing/2014/main" id="{DF9DCF96-4888-A257-30AF-9F254CB40A0E}"/>
              </a:ext>
            </a:extLst>
          </p:cNvPr>
          <p:cNvGraphicFramePr/>
          <p:nvPr>
            <p:extLst>
              <p:ext uri="{D42A27DB-BD31-4B8C-83A1-F6EECF244321}">
                <p14:modId xmlns:p14="http://schemas.microsoft.com/office/powerpoint/2010/main" val="2992179267"/>
              </p:ext>
            </p:extLst>
          </p:nvPr>
        </p:nvGraphicFramePr>
        <p:xfrm>
          <a:off x="4563030" y="1658657"/>
          <a:ext cx="26591883" cy="152519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286016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B2EA4-41F2-1D13-7A4A-94B17762197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06DE8E5-8D3D-D399-088B-44F2C0A6C647}"/>
              </a:ext>
            </a:extLst>
          </p:cNvPr>
          <p:cNvSpPr>
            <a:spLocks noGrp="1"/>
          </p:cNvSpPr>
          <p:nvPr>
            <p:ph type="title"/>
          </p:nvPr>
        </p:nvSpPr>
        <p:spPr/>
        <p:txBody>
          <a:bodyPr/>
          <a:lstStyle/>
          <a:p>
            <a:r>
              <a:rPr lang="en-GB" dirty="0"/>
              <a:t>Completing the </a:t>
            </a:r>
            <a:r>
              <a:rPr lang="en-GB" dirty="0">
                <a:solidFill>
                  <a:schemeClr val="accent1"/>
                </a:solidFill>
              </a:rPr>
              <a:t>ucas application</a:t>
            </a:r>
          </a:p>
        </p:txBody>
      </p:sp>
      <p:sp>
        <p:nvSpPr>
          <p:cNvPr id="6" name="Text Placeholder 5">
            <a:extLst>
              <a:ext uri="{FF2B5EF4-FFF2-40B4-BE49-F238E27FC236}">
                <a16:creationId xmlns:a16="http://schemas.microsoft.com/office/drawing/2014/main" id="{5EB3978A-5CA7-1A98-57A3-94B7C919B23F}"/>
              </a:ext>
            </a:extLst>
          </p:cNvPr>
          <p:cNvSpPr>
            <a:spLocks noGrp="1"/>
          </p:cNvSpPr>
          <p:nvPr>
            <p:ph type="body" sz="quarter" idx="10"/>
          </p:nvPr>
        </p:nvSpPr>
        <p:spPr/>
        <p:txBody>
          <a:bodyPr/>
          <a:lstStyle/>
          <a:p>
            <a:r>
              <a:rPr lang="en-GB"/>
              <a:t>Public</a:t>
            </a:r>
          </a:p>
        </p:txBody>
      </p:sp>
      <p:pic>
        <p:nvPicPr>
          <p:cNvPr id="10" name="Picture 9" descr="A screenshot of a computer screen&#10;&#10;AI-generated content may be incorrect.">
            <a:extLst>
              <a:ext uri="{FF2B5EF4-FFF2-40B4-BE49-F238E27FC236}">
                <a16:creationId xmlns:a16="http://schemas.microsoft.com/office/drawing/2014/main" id="{8F0B5B1A-B40D-75F4-0D68-B7127AA17B7D}"/>
              </a:ext>
            </a:extLst>
          </p:cNvPr>
          <p:cNvPicPr>
            <a:picLocks noChangeAspect="1"/>
          </p:cNvPicPr>
          <p:nvPr/>
        </p:nvPicPr>
        <p:blipFill>
          <a:blip r:embed="rId4"/>
          <a:stretch>
            <a:fillRect/>
          </a:stretch>
        </p:blipFill>
        <p:spPr>
          <a:xfrm>
            <a:off x="1285879" y="6095874"/>
            <a:ext cx="30914981" cy="8314544"/>
          </a:xfrm>
          <a:prstGeom prst="rect">
            <a:avLst/>
          </a:prstGeom>
        </p:spPr>
      </p:pic>
    </p:spTree>
    <p:custDataLst>
      <p:tags r:id="rId1"/>
    </p:custDataLst>
    <p:extLst>
      <p:ext uri="{BB962C8B-B14F-4D97-AF65-F5344CB8AC3E}">
        <p14:creationId xmlns:p14="http://schemas.microsoft.com/office/powerpoint/2010/main" val="397325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9D87D-4A06-8061-6AFA-E8E0A70A77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4003E6E-39BE-637F-979F-23A8E75BA99D}"/>
              </a:ext>
            </a:extLst>
          </p:cNvPr>
          <p:cNvSpPr>
            <a:spLocks noGrp="1"/>
          </p:cNvSpPr>
          <p:nvPr>
            <p:ph type="title"/>
          </p:nvPr>
        </p:nvSpPr>
        <p:spPr/>
        <p:txBody>
          <a:bodyPr/>
          <a:lstStyle/>
          <a:p>
            <a:r>
              <a:rPr lang="en-GB" dirty="0"/>
              <a:t>Linking to our </a:t>
            </a:r>
            <a:r>
              <a:rPr lang="en-GB" dirty="0">
                <a:solidFill>
                  <a:srgbClr val="F37561"/>
                </a:solidFill>
              </a:rPr>
              <a:t>centre</a:t>
            </a:r>
          </a:p>
        </p:txBody>
      </p:sp>
      <p:sp>
        <p:nvSpPr>
          <p:cNvPr id="6" name="Text Placeholder 5">
            <a:extLst>
              <a:ext uri="{FF2B5EF4-FFF2-40B4-BE49-F238E27FC236}">
                <a16:creationId xmlns:a16="http://schemas.microsoft.com/office/drawing/2014/main" id="{25C46023-2292-AD93-7E87-75D229A2DBE5}"/>
              </a:ext>
            </a:extLst>
          </p:cNvPr>
          <p:cNvSpPr>
            <a:spLocks noGrp="1"/>
          </p:cNvSpPr>
          <p:nvPr>
            <p:ph type="body" sz="quarter" idx="10"/>
          </p:nvPr>
        </p:nvSpPr>
        <p:spPr/>
        <p:txBody>
          <a:bodyPr/>
          <a:lstStyle/>
          <a:p>
            <a:r>
              <a:rPr lang="en-GB"/>
              <a:t>Public</a:t>
            </a:r>
          </a:p>
        </p:txBody>
      </p:sp>
      <p:sp>
        <p:nvSpPr>
          <p:cNvPr id="24" name="TextBox 23">
            <a:extLst>
              <a:ext uri="{FF2B5EF4-FFF2-40B4-BE49-F238E27FC236}">
                <a16:creationId xmlns:a16="http://schemas.microsoft.com/office/drawing/2014/main" id="{2B83A451-814A-3A63-8B12-E4164BBB0833}"/>
              </a:ext>
            </a:extLst>
          </p:cNvPr>
          <p:cNvSpPr txBox="1"/>
          <p:nvPr/>
        </p:nvSpPr>
        <p:spPr>
          <a:xfrm>
            <a:off x="1795172" y="5136170"/>
            <a:ext cx="13223153" cy="10248960"/>
          </a:xfrm>
          <a:prstGeom prst="rect">
            <a:avLst/>
          </a:prstGeom>
          <a:noFill/>
        </p:spPr>
        <p:txBody>
          <a:bodyPr wrap="square" rtlCol="0">
            <a:spAutoFit/>
          </a:bodyPr>
          <a:lstStyle/>
          <a:p>
            <a:pPr marL="285750" indent="-285750">
              <a:lnSpc>
                <a:spcPct val="100000"/>
              </a:lnSpc>
              <a:buClr>
                <a:schemeClr val="accent1"/>
              </a:buClr>
              <a:buFont typeface="Arial" panose="020B0604020202020204" pitchFamily="34" charset="0"/>
              <a:buChar char="•"/>
            </a:pPr>
            <a:r>
              <a:rPr lang="en-GB" sz="6000" dirty="0">
                <a:solidFill>
                  <a:srgbClr val="333333"/>
                </a:solidFill>
                <a:latin typeface="Roboto Light "/>
                <a:ea typeface="Roboto" panose="02000000000000000000" pitchFamily="2" charset="0"/>
                <a:cs typeface="Roboto" panose="02000000000000000000" pitchFamily="2" charset="0"/>
              </a:rPr>
              <a:t> E</a:t>
            </a:r>
            <a:r>
              <a:rPr lang="en-GB" sz="6000" b="0" i="0" dirty="0">
                <a:solidFill>
                  <a:srgbClr val="333333"/>
                </a:solidFill>
                <a:effectLst/>
                <a:latin typeface="Roboto Light "/>
                <a:ea typeface="Roboto" panose="02000000000000000000" pitchFamily="2" charset="0"/>
                <a:cs typeface="Roboto" panose="02000000000000000000" pitchFamily="2" charset="0"/>
              </a:rPr>
              <a:t>nter </a:t>
            </a:r>
            <a:r>
              <a:rPr lang="en-GB" sz="6000" dirty="0">
                <a:solidFill>
                  <a:srgbClr val="333333"/>
                </a:solidFill>
                <a:latin typeface="Roboto Light "/>
                <a:ea typeface="Roboto" panose="02000000000000000000" pitchFamily="2" charset="0"/>
                <a:cs typeface="Roboto" panose="02000000000000000000" pitchFamily="2" charset="0"/>
              </a:rPr>
              <a:t>the</a:t>
            </a:r>
            <a:r>
              <a:rPr lang="en-GB" sz="6000" b="0" i="0" dirty="0">
                <a:solidFill>
                  <a:srgbClr val="333333"/>
                </a:solidFill>
                <a:effectLst/>
                <a:latin typeface="Roboto Light "/>
                <a:ea typeface="Roboto" panose="02000000000000000000" pitchFamily="2" charset="0"/>
                <a:cs typeface="Roboto" panose="02000000000000000000" pitchFamily="2" charset="0"/>
              </a:rPr>
              <a:t> </a:t>
            </a:r>
            <a:r>
              <a:rPr lang="en-GB" sz="6000" b="0" i="0" dirty="0">
                <a:solidFill>
                  <a:schemeClr val="accent1"/>
                </a:solidFill>
                <a:effectLst/>
                <a:latin typeface="Roboto Light "/>
                <a:ea typeface="Roboto" panose="02000000000000000000" pitchFamily="2" charset="0"/>
                <a:cs typeface="Roboto" panose="02000000000000000000" pitchFamily="2" charset="0"/>
              </a:rPr>
              <a:t>‘</a:t>
            </a:r>
            <a:r>
              <a:rPr lang="en-GB" sz="6000" b="1" dirty="0">
                <a:solidFill>
                  <a:schemeClr val="accent1"/>
                </a:solidFill>
                <a:latin typeface="Roboto Light "/>
                <a:ea typeface="Roboto" panose="02000000000000000000" pitchFamily="2" charset="0"/>
                <a:cs typeface="Roboto" panose="02000000000000000000" pitchFamily="2" charset="0"/>
              </a:rPr>
              <a:t>buzzword</a:t>
            </a:r>
            <a:r>
              <a:rPr lang="en-GB" sz="6000" b="0" i="0" dirty="0">
                <a:solidFill>
                  <a:schemeClr val="accent2"/>
                </a:solidFill>
                <a:effectLst/>
                <a:latin typeface="Roboto Light "/>
                <a:ea typeface="Roboto" panose="02000000000000000000" pitchFamily="2" charset="0"/>
                <a:cs typeface="Roboto" panose="02000000000000000000" pitchFamily="2" charset="0"/>
              </a:rPr>
              <a:t>’ </a:t>
            </a:r>
            <a:r>
              <a:rPr lang="en-GB" sz="6000" b="0" i="0" dirty="0">
                <a:solidFill>
                  <a:srgbClr val="333333"/>
                </a:solidFill>
                <a:effectLst/>
                <a:latin typeface="Roboto Light "/>
                <a:ea typeface="Roboto" panose="02000000000000000000" pitchFamily="2" charset="0"/>
                <a:cs typeface="Roboto" panose="02000000000000000000" pitchFamily="2" charset="0"/>
              </a:rPr>
              <a:t>to link your application. </a:t>
            </a:r>
          </a:p>
          <a:p>
            <a:pPr marL="285750" indent="-285750">
              <a:lnSpc>
                <a:spcPct val="100000"/>
              </a:lnSpc>
              <a:buClr>
                <a:schemeClr val="accent1"/>
              </a:buClr>
              <a:buFont typeface="Arial" panose="020B0604020202020204" pitchFamily="34" charset="0"/>
              <a:buChar char="•"/>
            </a:pPr>
            <a:endParaRPr lang="en-GB" sz="6000" b="0" i="0" dirty="0">
              <a:solidFill>
                <a:srgbClr val="333333"/>
              </a:solidFill>
              <a:effectLst/>
              <a:latin typeface="Roboto Light "/>
              <a:ea typeface="Roboto" panose="02000000000000000000" pitchFamily="2" charset="0"/>
              <a:cs typeface="Roboto" panose="02000000000000000000" pitchFamily="2" charset="0"/>
            </a:endParaRPr>
          </a:p>
          <a:p>
            <a:pPr marL="285750" indent="-285750">
              <a:lnSpc>
                <a:spcPct val="100000"/>
              </a:lnSpc>
              <a:buClr>
                <a:schemeClr val="accent1"/>
              </a:buClr>
              <a:buFont typeface="Arial" panose="020B0604020202020204" pitchFamily="34" charset="0"/>
              <a:buChar char="•"/>
            </a:pPr>
            <a:r>
              <a:rPr lang="en-GB" sz="6000" dirty="0">
                <a:solidFill>
                  <a:srgbClr val="333333"/>
                </a:solidFill>
                <a:latin typeface="Roboto Light "/>
                <a:ea typeface="Roboto" panose="02000000000000000000" pitchFamily="2" charset="0"/>
                <a:cs typeface="Roboto" panose="02000000000000000000" pitchFamily="2" charset="0"/>
              </a:rPr>
              <a:t> The buzzword is a unique code. </a:t>
            </a:r>
          </a:p>
          <a:p>
            <a:pPr marL="285750" indent="-285750">
              <a:lnSpc>
                <a:spcPct val="100000"/>
              </a:lnSpc>
              <a:buClr>
                <a:schemeClr val="accent1"/>
              </a:buClr>
              <a:buFont typeface="Arial" panose="020B0604020202020204" pitchFamily="34" charset="0"/>
              <a:buChar char="•"/>
            </a:pPr>
            <a:endParaRPr lang="en-GB" sz="6000" dirty="0">
              <a:solidFill>
                <a:srgbClr val="333333"/>
              </a:solidFill>
              <a:latin typeface="Roboto Light "/>
              <a:ea typeface="Roboto" panose="02000000000000000000" pitchFamily="2" charset="0"/>
              <a:cs typeface="Roboto" panose="02000000000000000000" pitchFamily="2" charset="0"/>
            </a:endParaRPr>
          </a:p>
          <a:p>
            <a:pPr marL="285750" indent="-285750">
              <a:lnSpc>
                <a:spcPct val="100000"/>
              </a:lnSpc>
              <a:buClr>
                <a:schemeClr val="accent1"/>
              </a:buClr>
              <a:buFont typeface="Arial" panose="020B0604020202020204" pitchFamily="34" charset="0"/>
              <a:buChar char="•"/>
            </a:pPr>
            <a:r>
              <a:rPr lang="en-GB" sz="6000" dirty="0">
                <a:solidFill>
                  <a:srgbClr val="333333"/>
                </a:solidFill>
                <a:latin typeface="Roboto Light "/>
                <a:ea typeface="Roboto" panose="02000000000000000000" pitchFamily="2" charset="0"/>
                <a:cs typeface="Roboto" panose="02000000000000000000" pitchFamily="2" charset="0"/>
              </a:rPr>
              <a:t> By linking your application you’re giving us permission to view and track your application. </a:t>
            </a:r>
          </a:p>
          <a:p>
            <a:pPr marL="285750" indent="-285750">
              <a:lnSpc>
                <a:spcPct val="100000"/>
              </a:lnSpc>
              <a:buClr>
                <a:schemeClr val="accent1"/>
              </a:buClr>
              <a:buFont typeface="Arial" panose="020B0604020202020204" pitchFamily="34" charset="0"/>
              <a:buChar char="•"/>
            </a:pPr>
            <a:endParaRPr lang="en-GB" sz="6000" dirty="0">
              <a:solidFill>
                <a:srgbClr val="333333"/>
              </a:solidFill>
              <a:latin typeface="Roboto Light "/>
              <a:ea typeface="Roboto" panose="02000000000000000000" pitchFamily="2" charset="0"/>
              <a:cs typeface="Roboto" panose="02000000000000000000" pitchFamily="2" charset="0"/>
            </a:endParaRPr>
          </a:p>
          <a:p>
            <a:pPr marL="285750" indent="-285750">
              <a:lnSpc>
                <a:spcPct val="100000"/>
              </a:lnSpc>
              <a:buClr>
                <a:schemeClr val="accent1"/>
              </a:buClr>
              <a:buFont typeface="Arial" panose="020B0604020202020204" pitchFamily="34" charset="0"/>
              <a:buChar char="•"/>
            </a:pPr>
            <a:r>
              <a:rPr lang="en-GB" sz="6000" dirty="0">
                <a:solidFill>
                  <a:srgbClr val="333333"/>
                </a:solidFill>
                <a:latin typeface="Roboto Light "/>
                <a:ea typeface="Roboto" panose="02000000000000000000" pitchFamily="2" charset="0"/>
                <a:cs typeface="Roboto" panose="02000000000000000000" pitchFamily="2" charset="0"/>
              </a:rPr>
              <a:t> We send your application to UCAS on your behalf.</a:t>
            </a:r>
          </a:p>
        </p:txBody>
      </p:sp>
      <p:pic>
        <p:nvPicPr>
          <p:cNvPr id="5" name="Picture 4" descr="Screens screenshot of a computer screen&#10;&#10;AI-generated content may be incorrect.">
            <a:extLst>
              <a:ext uri="{FF2B5EF4-FFF2-40B4-BE49-F238E27FC236}">
                <a16:creationId xmlns:a16="http://schemas.microsoft.com/office/drawing/2014/main" id="{9AEB842A-AB25-0866-0FE0-5F448A2D1C06}"/>
              </a:ext>
            </a:extLst>
          </p:cNvPr>
          <p:cNvPicPr>
            <a:picLocks noChangeAspect="1"/>
          </p:cNvPicPr>
          <p:nvPr/>
        </p:nvPicPr>
        <p:blipFill>
          <a:blip r:embed="rId4"/>
          <a:stretch>
            <a:fillRect/>
          </a:stretch>
        </p:blipFill>
        <p:spPr>
          <a:xfrm>
            <a:off x="15576816" y="1850147"/>
            <a:ext cx="15140011" cy="15706304"/>
          </a:xfrm>
          <a:prstGeom prst="rect">
            <a:avLst/>
          </a:prstGeom>
        </p:spPr>
      </p:pic>
    </p:spTree>
    <p:custDataLst>
      <p:tags r:id="rId1"/>
    </p:custDataLst>
    <p:extLst>
      <p:ext uri="{BB962C8B-B14F-4D97-AF65-F5344CB8AC3E}">
        <p14:creationId xmlns:p14="http://schemas.microsoft.com/office/powerpoint/2010/main" val="3606559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0CDA9-CB79-A06C-8D13-0EFFD6B787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CAB9DF-645C-0EC1-924D-FE8CB2CC12D5}"/>
              </a:ext>
            </a:extLst>
          </p:cNvPr>
          <p:cNvSpPr>
            <a:spLocks noGrp="1"/>
          </p:cNvSpPr>
          <p:nvPr>
            <p:ph type="title"/>
          </p:nvPr>
        </p:nvSpPr>
        <p:spPr/>
        <p:txBody>
          <a:bodyPr/>
          <a:lstStyle/>
          <a:p>
            <a:r>
              <a:rPr lang="en-GB"/>
              <a:t>application </a:t>
            </a:r>
            <a:r>
              <a:rPr lang="en-GB">
                <a:solidFill>
                  <a:srgbClr val="FFC000"/>
                </a:solidFill>
              </a:rPr>
              <a:t>profile</a:t>
            </a:r>
          </a:p>
        </p:txBody>
      </p:sp>
      <p:sp>
        <p:nvSpPr>
          <p:cNvPr id="3" name="Text Placeholder 2">
            <a:extLst>
              <a:ext uri="{FF2B5EF4-FFF2-40B4-BE49-F238E27FC236}">
                <a16:creationId xmlns:a16="http://schemas.microsoft.com/office/drawing/2014/main" id="{AA57CA00-18CC-C78C-E684-FD9E93BCCB29}"/>
              </a:ext>
            </a:extLst>
          </p:cNvPr>
          <p:cNvSpPr>
            <a:spLocks noGrp="1"/>
          </p:cNvSpPr>
          <p:nvPr>
            <p:ph type="body" sz="quarter" idx="10"/>
          </p:nvPr>
        </p:nvSpPr>
        <p:spPr/>
        <p:txBody>
          <a:bodyPr/>
          <a:lstStyle/>
          <a:p>
            <a:r>
              <a:rPr lang="en-GB"/>
              <a:t>Public</a:t>
            </a:r>
          </a:p>
        </p:txBody>
      </p:sp>
      <p:sp>
        <p:nvSpPr>
          <p:cNvPr id="7" name="TextBox 6">
            <a:extLst>
              <a:ext uri="{FF2B5EF4-FFF2-40B4-BE49-F238E27FC236}">
                <a16:creationId xmlns:a16="http://schemas.microsoft.com/office/drawing/2014/main" id="{708E8F8A-6A02-10DA-EFCF-FC3AEE9D42A5}"/>
              </a:ext>
            </a:extLst>
          </p:cNvPr>
          <p:cNvSpPr txBox="1"/>
          <p:nvPr/>
        </p:nvSpPr>
        <p:spPr>
          <a:xfrm>
            <a:off x="2169893" y="5610486"/>
            <a:ext cx="11353770" cy="10064294"/>
          </a:xfrm>
          <a:prstGeom prst="rect">
            <a:avLst/>
          </a:prstGeom>
          <a:noFill/>
        </p:spPr>
        <p:txBody>
          <a:bodyPr wrap="square" rtlCol="0">
            <a:spAutoFit/>
          </a:bodyPr>
          <a:lstStyle/>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Personal details</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Nationality details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Where you live</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Contact details</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Supporting information</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Finance and funding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Diversity and inclusion*</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More about you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endParaRPr lang="en-GB" sz="6000" dirty="0">
              <a:solidFill>
                <a:schemeClr val="bg1"/>
              </a:solidFill>
              <a:latin typeface="Roboto Light" panose="02000000000000000000" pitchFamily="2" charset="0"/>
            </a:endParaRPr>
          </a:p>
          <a:p>
            <a:pPr defTabSz="914354">
              <a:spcBef>
                <a:spcPts val="400"/>
              </a:spcBef>
              <a:spcAft>
                <a:spcPts val="400"/>
              </a:spcAft>
              <a:buClr>
                <a:srgbClr val="FBAF17"/>
              </a:buClr>
              <a:tabLst>
                <a:tab pos="2268950" algn="l"/>
                <a:tab pos="3938916" algn="l"/>
              </a:tabLst>
            </a:pPr>
            <a:r>
              <a:rPr lang="en-GB" dirty="0">
                <a:solidFill>
                  <a:schemeClr val="bg1"/>
                </a:solidFill>
                <a:latin typeface="Roboto Light" panose="02000000000000000000" pitchFamily="2" charset="0"/>
              </a:rPr>
              <a:t>* (for students with a UK home address)</a:t>
            </a:r>
          </a:p>
        </p:txBody>
      </p:sp>
      <p:pic>
        <p:nvPicPr>
          <p:cNvPr id="5" name="Picture 4" descr="A screenshot of a computer screen&#10;&#10;AI-generated content may be incorrect.">
            <a:extLst>
              <a:ext uri="{FF2B5EF4-FFF2-40B4-BE49-F238E27FC236}">
                <a16:creationId xmlns:a16="http://schemas.microsoft.com/office/drawing/2014/main" id="{F7076177-BDC0-7D7A-E9B6-9567B9F3F3FB}"/>
              </a:ext>
            </a:extLst>
          </p:cNvPr>
          <p:cNvPicPr>
            <a:picLocks noChangeAspect="1"/>
          </p:cNvPicPr>
          <p:nvPr/>
        </p:nvPicPr>
        <p:blipFill>
          <a:blip r:embed="rId4"/>
          <a:stretch>
            <a:fillRect/>
          </a:stretch>
        </p:blipFill>
        <p:spPr>
          <a:xfrm>
            <a:off x="14147950" y="3627504"/>
            <a:ext cx="16556002" cy="12378138"/>
          </a:xfrm>
          <a:prstGeom prst="rect">
            <a:avLst/>
          </a:prstGeom>
        </p:spPr>
      </p:pic>
    </p:spTree>
    <p:custDataLst>
      <p:tags r:id="rId1"/>
    </p:custDataLst>
    <p:extLst>
      <p:ext uri="{BB962C8B-B14F-4D97-AF65-F5344CB8AC3E}">
        <p14:creationId xmlns:p14="http://schemas.microsoft.com/office/powerpoint/2010/main" val="1974526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ADA28-79AF-EA45-B4EE-67A3BC7265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D7676-4D28-516F-33CE-F90FE01FC3B0}"/>
              </a:ext>
            </a:extLst>
          </p:cNvPr>
          <p:cNvSpPr>
            <a:spLocks noGrp="1"/>
          </p:cNvSpPr>
          <p:nvPr>
            <p:ph type="title"/>
          </p:nvPr>
        </p:nvSpPr>
        <p:spPr/>
        <p:txBody>
          <a:bodyPr/>
          <a:lstStyle/>
          <a:p>
            <a:r>
              <a:rPr lang="en-GB"/>
              <a:t>application </a:t>
            </a:r>
            <a:r>
              <a:rPr lang="en-GB">
                <a:solidFill>
                  <a:srgbClr val="FFC000"/>
                </a:solidFill>
              </a:rPr>
              <a:t>experiences</a:t>
            </a:r>
          </a:p>
        </p:txBody>
      </p:sp>
      <p:sp>
        <p:nvSpPr>
          <p:cNvPr id="3" name="Text Placeholder 2">
            <a:extLst>
              <a:ext uri="{FF2B5EF4-FFF2-40B4-BE49-F238E27FC236}">
                <a16:creationId xmlns:a16="http://schemas.microsoft.com/office/drawing/2014/main" id="{C323C48D-550A-DCC2-9D1C-4A053BDAB8FE}"/>
              </a:ext>
            </a:extLst>
          </p:cNvPr>
          <p:cNvSpPr>
            <a:spLocks noGrp="1"/>
          </p:cNvSpPr>
          <p:nvPr>
            <p:ph type="body" sz="quarter" idx="10"/>
          </p:nvPr>
        </p:nvSpPr>
        <p:spPr/>
        <p:txBody>
          <a:bodyPr/>
          <a:lstStyle/>
          <a:p>
            <a:r>
              <a:rPr lang="en-GB"/>
              <a:t>Public</a:t>
            </a:r>
          </a:p>
        </p:txBody>
      </p:sp>
      <p:sp>
        <p:nvSpPr>
          <p:cNvPr id="7" name="TextBox 6">
            <a:extLst>
              <a:ext uri="{FF2B5EF4-FFF2-40B4-BE49-F238E27FC236}">
                <a16:creationId xmlns:a16="http://schemas.microsoft.com/office/drawing/2014/main" id="{DDB6A29E-46C7-20B4-07DE-267769EAA0F9}"/>
              </a:ext>
            </a:extLst>
          </p:cNvPr>
          <p:cNvSpPr txBox="1"/>
          <p:nvPr/>
        </p:nvSpPr>
        <p:spPr>
          <a:xfrm>
            <a:off x="2445357" y="5818993"/>
            <a:ext cx="11353770" cy="8976816"/>
          </a:xfrm>
          <a:prstGeom prst="rect">
            <a:avLst/>
          </a:prstGeom>
          <a:noFill/>
        </p:spPr>
        <p:txBody>
          <a:bodyPr wrap="square" rtlCol="0">
            <a:spAutoFit/>
          </a:bodyPr>
          <a:lstStyle/>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6000" dirty="0">
                <a:solidFill>
                  <a:srgbClr val="FFFFFF"/>
                </a:solidFill>
                <a:latin typeface="Roboto Light "/>
                <a:ea typeface="Roboto" panose="02000000000000000000" pitchFamily="2" charset="0"/>
                <a:cs typeface="Roboto" panose="02000000000000000000" pitchFamily="2" charset="0"/>
              </a:rPr>
              <a:t> Education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6000" dirty="0">
                <a:solidFill>
                  <a:srgbClr val="FFFFFF"/>
                </a:solidFill>
                <a:latin typeface="Roboto Light "/>
                <a:ea typeface="Roboto" panose="02000000000000000000" pitchFamily="2" charset="0"/>
                <a:cs typeface="Roboto" panose="02000000000000000000" pitchFamily="2" charset="0"/>
              </a:rPr>
              <a:t> Employment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6000" dirty="0">
                <a:solidFill>
                  <a:srgbClr val="FFFFFF"/>
                </a:solidFill>
                <a:latin typeface="Roboto Light "/>
                <a:ea typeface="Roboto" panose="02000000000000000000" pitchFamily="2" charset="0"/>
                <a:cs typeface="Roboto" panose="02000000000000000000" pitchFamily="2" charset="0"/>
              </a:rPr>
              <a:t> Extra activities*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6000" dirty="0">
                <a:solidFill>
                  <a:srgbClr val="FFFFFF"/>
                </a:solidFill>
                <a:latin typeface="Roboto Light "/>
                <a:ea typeface="Roboto" panose="02000000000000000000" pitchFamily="2" charset="0"/>
                <a:cs typeface="Roboto" panose="02000000000000000000" pitchFamily="2" charset="0"/>
              </a:rPr>
              <a:t> Personal statement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6000" dirty="0">
                <a:solidFill>
                  <a:srgbClr val="FFFFFF"/>
                </a:solidFill>
                <a:latin typeface="Roboto Light "/>
                <a:ea typeface="Roboto" panose="02000000000000000000" pitchFamily="2" charset="0"/>
                <a:cs typeface="Roboto" panose="02000000000000000000" pitchFamily="2" charset="0"/>
              </a:rPr>
              <a:t> Reference**</a:t>
            </a:r>
          </a:p>
          <a:p>
            <a:pPr marL="0" indent="0" defTabSz="914354">
              <a:spcBef>
                <a:spcPts val="400"/>
              </a:spcBef>
              <a:spcAft>
                <a:spcPts val="400"/>
              </a:spcAft>
              <a:buClr>
                <a:srgbClr val="1F2834"/>
              </a:buClr>
              <a:buNone/>
              <a:tabLst>
                <a:tab pos="2268950" algn="l"/>
                <a:tab pos="3938916" algn="l"/>
              </a:tabLst>
              <a:defRPr/>
            </a:pPr>
            <a:endParaRPr lang="en-GB" sz="8000" dirty="0">
              <a:solidFill>
                <a:srgbClr val="FFFFFF"/>
              </a:solidFill>
              <a:latin typeface="Roboto" panose="02000000000000000000" pitchFamily="2" charset="0"/>
              <a:ea typeface="Roboto" panose="02000000000000000000" pitchFamily="2" charset="0"/>
              <a:cs typeface="Roboto" panose="02000000000000000000" pitchFamily="2" charset="0"/>
            </a:endParaRPr>
          </a:p>
          <a:p>
            <a:pPr marL="0" indent="0" defTabSz="609570">
              <a:spcBef>
                <a:spcPts val="400"/>
              </a:spcBef>
              <a:spcAft>
                <a:spcPts val="400"/>
              </a:spcAft>
              <a:buClr>
                <a:srgbClr val="FBC651"/>
              </a:buClr>
              <a:buNone/>
              <a:tabLst>
                <a:tab pos="2268950" algn="l"/>
                <a:tab pos="3938916" algn="l"/>
              </a:tabLst>
              <a:defRPr/>
            </a:pPr>
            <a:r>
              <a:rPr lang="en-GB" dirty="0">
                <a:solidFill>
                  <a:srgbClr val="FFFFFF"/>
                </a:solidFill>
                <a:latin typeface="Calibri Light" panose="020F0302020204030204"/>
                <a:ea typeface="MS PGothic"/>
                <a:cs typeface="Calibri"/>
              </a:rPr>
              <a:t>*(for students with a UK home address)</a:t>
            </a:r>
          </a:p>
          <a:p>
            <a:pPr marL="0" indent="0" defTabSz="609570">
              <a:spcBef>
                <a:spcPts val="400"/>
              </a:spcBef>
              <a:spcAft>
                <a:spcPts val="400"/>
              </a:spcAft>
              <a:buClr>
                <a:srgbClr val="FBC651"/>
              </a:buClr>
              <a:buNone/>
              <a:tabLst>
                <a:tab pos="2268950" algn="l"/>
                <a:tab pos="3938916" algn="l"/>
              </a:tabLst>
              <a:defRPr/>
            </a:pPr>
            <a:r>
              <a:rPr lang="en-GB" dirty="0">
                <a:solidFill>
                  <a:srgbClr val="FFFFFF"/>
                </a:solidFill>
                <a:latin typeface="Calibri Light" panose="020F0302020204030204"/>
                <a:ea typeface="MS PGothic"/>
                <a:cs typeface="Calibri"/>
              </a:rPr>
              <a:t>**(not visible if linked to your school/college)</a:t>
            </a:r>
          </a:p>
          <a:p>
            <a:pPr defTabSz="914354">
              <a:spcBef>
                <a:spcPts val="400"/>
              </a:spcBef>
              <a:spcAft>
                <a:spcPts val="400"/>
              </a:spcAft>
              <a:buClr>
                <a:srgbClr val="FBAF17"/>
              </a:buClr>
              <a:tabLst>
                <a:tab pos="2268950" algn="l"/>
                <a:tab pos="3938916" algn="l"/>
              </a:tabLst>
            </a:pPr>
            <a:endParaRPr lang="en-GB" dirty="0">
              <a:solidFill>
                <a:schemeClr val="bg1"/>
              </a:solidFill>
              <a:latin typeface="Roboto Light" panose="02000000000000000000" pitchFamily="2" charset="0"/>
            </a:endParaRPr>
          </a:p>
        </p:txBody>
      </p:sp>
      <p:pic>
        <p:nvPicPr>
          <p:cNvPr id="6" name="Picture 5" descr="A screenshot of a computer&#10;&#10;AI-generated content may be incorrect.">
            <a:extLst>
              <a:ext uri="{FF2B5EF4-FFF2-40B4-BE49-F238E27FC236}">
                <a16:creationId xmlns:a16="http://schemas.microsoft.com/office/drawing/2014/main" id="{0E7B1A9E-43A9-B10F-B199-ED3EB2A616F8}"/>
              </a:ext>
            </a:extLst>
          </p:cNvPr>
          <p:cNvPicPr>
            <a:picLocks noChangeAspect="1"/>
          </p:cNvPicPr>
          <p:nvPr/>
        </p:nvPicPr>
        <p:blipFill>
          <a:blip r:embed="rId4"/>
          <a:stretch>
            <a:fillRect/>
          </a:stretch>
        </p:blipFill>
        <p:spPr>
          <a:xfrm>
            <a:off x="14847958" y="4207621"/>
            <a:ext cx="16606230" cy="11281761"/>
          </a:xfrm>
          <a:prstGeom prst="rect">
            <a:avLst/>
          </a:prstGeom>
        </p:spPr>
      </p:pic>
    </p:spTree>
    <p:custDataLst>
      <p:tags r:id="rId1"/>
    </p:custDataLst>
    <p:extLst>
      <p:ext uri="{BB962C8B-B14F-4D97-AF65-F5344CB8AC3E}">
        <p14:creationId xmlns:p14="http://schemas.microsoft.com/office/powerpoint/2010/main" val="383658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66023-BE9B-C475-9C0C-B95EC092CB3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ADB5B2-2857-D1E5-FA0F-60663CB5F982}"/>
              </a:ext>
            </a:extLst>
          </p:cNvPr>
          <p:cNvSpPr>
            <a:spLocks noGrp="1"/>
          </p:cNvSpPr>
          <p:nvPr>
            <p:ph type="title"/>
          </p:nvPr>
        </p:nvSpPr>
        <p:spPr/>
        <p:txBody>
          <a:bodyPr/>
          <a:lstStyle/>
          <a:p>
            <a:r>
              <a:rPr lang="en-GB" dirty="0"/>
              <a:t>the</a:t>
            </a:r>
            <a:r>
              <a:rPr lang="en-GB" dirty="0">
                <a:solidFill>
                  <a:schemeClr val="accent6"/>
                </a:solidFill>
              </a:rPr>
              <a:t> personal </a:t>
            </a:r>
            <a:r>
              <a:rPr lang="en-GB" dirty="0">
                <a:solidFill>
                  <a:schemeClr val="tx1"/>
                </a:solidFill>
              </a:rPr>
              <a:t>Statement</a:t>
            </a:r>
          </a:p>
        </p:txBody>
      </p:sp>
      <p:sp>
        <p:nvSpPr>
          <p:cNvPr id="6" name="Text Placeholder 5">
            <a:extLst>
              <a:ext uri="{FF2B5EF4-FFF2-40B4-BE49-F238E27FC236}">
                <a16:creationId xmlns:a16="http://schemas.microsoft.com/office/drawing/2014/main" id="{2CA27144-62C3-8000-EE6D-B7D224C999DD}"/>
              </a:ext>
            </a:extLst>
          </p:cNvPr>
          <p:cNvSpPr>
            <a:spLocks noGrp="1"/>
          </p:cNvSpPr>
          <p:nvPr>
            <p:ph type="body" sz="quarter" idx="10"/>
          </p:nvPr>
        </p:nvSpPr>
        <p:spPr/>
        <p:txBody>
          <a:bodyPr/>
          <a:lstStyle/>
          <a:p>
            <a:r>
              <a:rPr lang="en-GB"/>
              <a:t>Public</a:t>
            </a:r>
          </a:p>
        </p:txBody>
      </p:sp>
      <p:sp>
        <p:nvSpPr>
          <p:cNvPr id="64" name="Freeform: Shape 63">
            <a:extLst>
              <a:ext uri="{FF2B5EF4-FFF2-40B4-BE49-F238E27FC236}">
                <a16:creationId xmlns:a16="http://schemas.microsoft.com/office/drawing/2014/main" id="{BA44B8B1-EB52-EF30-CAE9-1671DDB998CC}"/>
              </a:ext>
            </a:extLst>
          </p:cNvPr>
          <p:cNvSpPr>
            <a:spLocks/>
          </p:cNvSpPr>
          <p:nvPr/>
        </p:nvSpPr>
        <p:spPr>
          <a:xfrm>
            <a:off x="3761227" y="6631873"/>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t>
            </a:r>
          </a:p>
        </p:txBody>
      </p:sp>
      <p:pic>
        <p:nvPicPr>
          <p:cNvPr id="67" name="Picture 66" descr="A screenshot of a computer&#10;&#10;AI-generated content may be incorrect.">
            <a:extLst>
              <a:ext uri="{FF2B5EF4-FFF2-40B4-BE49-F238E27FC236}">
                <a16:creationId xmlns:a16="http://schemas.microsoft.com/office/drawing/2014/main" id="{48D3CA99-D9F3-078A-3236-B4006563BB67}"/>
              </a:ext>
            </a:extLst>
          </p:cNvPr>
          <p:cNvPicPr/>
          <p:nvPr/>
        </p:nvPicPr>
        <p:blipFill>
          <a:blip r:embed="rId4">
            <a:extLst>
              <a:ext uri="{28A0092B-C50C-407E-A947-70E740481C1C}">
                <a14:useLocalDpi xmlns:a14="http://schemas.microsoft.com/office/drawing/2010/main" val="0"/>
              </a:ext>
            </a:extLst>
          </a:blip>
          <a:srcRect l="18786" t="21702" r="32404" b="4882"/>
          <a:stretch/>
        </p:blipFill>
        <p:spPr>
          <a:xfrm>
            <a:off x="16908920" y="1462785"/>
            <a:ext cx="14956781" cy="15262479"/>
          </a:xfrm>
          <a:prstGeom prst="rect">
            <a:avLst/>
          </a:prstGeom>
        </p:spPr>
      </p:pic>
      <p:grpSp>
        <p:nvGrpSpPr>
          <p:cNvPr id="72" name="Group 71">
            <a:extLst>
              <a:ext uri="{FF2B5EF4-FFF2-40B4-BE49-F238E27FC236}">
                <a16:creationId xmlns:a16="http://schemas.microsoft.com/office/drawing/2014/main" id="{7DD9546E-2EE5-14F2-E4E8-7B97E9789389}"/>
              </a:ext>
            </a:extLst>
          </p:cNvPr>
          <p:cNvGrpSpPr/>
          <p:nvPr/>
        </p:nvGrpSpPr>
        <p:grpSpPr>
          <a:xfrm>
            <a:off x="1545604" y="5639340"/>
            <a:ext cx="15762681" cy="10166717"/>
            <a:chOff x="877418" y="2053946"/>
            <a:chExt cx="6910152" cy="4029691"/>
          </a:xfrm>
        </p:grpSpPr>
        <p:grpSp>
          <p:nvGrpSpPr>
            <p:cNvPr id="73" name="Group 72">
              <a:extLst>
                <a:ext uri="{FF2B5EF4-FFF2-40B4-BE49-F238E27FC236}">
                  <a16:creationId xmlns:a16="http://schemas.microsoft.com/office/drawing/2014/main" id="{332F6196-9309-393E-A4B5-94C1BF5148E4}"/>
                </a:ext>
              </a:extLst>
            </p:cNvPr>
            <p:cNvGrpSpPr/>
            <p:nvPr/>
          </p:nvGrpSpPr>
          <p:grpSpPr>
            <a:xfrm>
              <a:off x="877418" y="2053946"/>
              <a:ext cx="6910152" cy="4029691"/>
              <a:chOff x="877418" y="2053946"/>
              <a:chExt cx="6910152" cy="4029691"/>
            </a:xfrm>
          </p:grpSpPr>
          <p:grpSp>
            <p:nvGrpSpPr>
              <p:cNvPr id="79" name="Group 78">
                <a:extLst>
                  <a:ext uri="{FF2B5EF4-FFF2-40B4-BE49-F238E27FC236}">
                    <a16:creationId xmlns:a16="http://schemas.microsoft.com/office/drawing/2014/main" id="{33FF0DB3-ED54-8A9A-B0C0-67C3E338373E}"/>
                  </a:ext>
                </a:extLst>
              </p:cNvPr>
              <p:cNvGrpSpPr/>
              <p:nvPr/>
            </p:nvGrpSpPr>
            <p:grpSpPr>
              <a:xfrm>
                <a:off x="877418" y="2053946"/>
                <a:ext cx="6910152" cy="4029691"/>
                <a:chOff x="877418" y="2053946"/>
                <a:chExt cx="6910152" cy="4029691"/>
              </a:xfrm>
            </p:grpSpPr>
            <p:grpSp>
              <p:nvGrpSpPr>
                <p:cNvPr id="83" name="Group 82">
                  <a:extLst>
                    <a:ext uri="{FF2B5EF4-FFF2-40B4-BE49-F238E27FC236}">
                      <a16:creationId xmlns:a16="http://schemas.microsoft.com/office/drawing/2014/main" id="{3B7D881B-4396-5DD8-6504-55B3B7610AD8}"/>
                    </a:ext>
                  </a:extLst>
                </p:cNvPr>
                <p:cNvGrpSpPr/>
                <p:nvPr/>
              </p:nvGrpSpPr>
              <p:grpSpPr>
                <a:xfrm>
                  <a:off x="877418" y="2053946"/>
                  <a:ext cx="6370984" cy="4006019"/>
                  <a:chOff x="877418" y="2053946"/>
                  <a:chExt cx="6370984" cy="4006019"/>
                </a:xfrm>
              </p:grpSpPr>
              <p:sp>
                <p:nvSpPr>
                  <p:cNvPr id="91" name="Freeform: Shape 90">
                    <a:extLst>
                      <a:ext uri="{FF2B5EF4-FFF2-40B4-BE49-F238E27FC236}">
                        <a16:creationId xmlns:a16="http://schemas.microsoft.com/office/drawing/2014/main" id="{A8DF9B3B-5BFA-E9CD-66BF-DA6F6FF35247}"/>
                      </a:ext>
                    </a:extLst>
                  </p:cNvPr>
                  <p:cNvSpPr>
                    <a:spLocks/>
                  </p:cNvSpPr>
                  <p:nvPr/>
                </p:nvSpPr>
                <p:spPr>
                  <a:xfrm>
                    <a:off x="877418" y="2053946"/>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2" name="Freeform: Shape 91">
                    <a:extLst>
                      <a:ext uri="{FF2B5EF4-FFF2-40B4-BE49-F238E27FC236}">
                        <a16:creationId xmlns:a16="http://schemas.microsoft.com/office/drawing/2014/main" id="{F39D9319-770F-8516-B74A-83F6B10ECA46}"/>
                      </a:ext>
                    </a:extLst>
                  </p:cNvPr>
                  <p:cNvSpPr>
                    <a:spLocks/>
                  </p:cNvSpPr>
                  <p:nvPr/>
                </p:nvSpPr>
                <p:spPr>
                  <a:xfrm>
                    <a:off x="877418" y="2648040"/>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3" name="Freeform: Shape 92">
                    <a:extLst>
                      <a:ext uri="{FF2B5EF4-FFF2-40B4-BE49-F238E27FC236}">
                        <a16:creationId xmlns:a16="http://schemas.microsoft.com/office/drawing/2014/main" id="{3AF0378E-00D1-5D55-4F73-4FB34AD8037C}"/>
                      </a:ext>
                    </a:extLst>
                  </p:cNvPr>
                  <p:cNvSpPr>
                    <a:spLocks/>
                  </p:cNvSpPr>
                  <p:nvPr/>
                </p:nvSpPr>
                <p:spPr>
                  <a:xfrm>
                    <a:off x="877418" y="3242133"/>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4" name="Freeform: Shape 93">
                    <a:extLst>
                      <a:ext uri="{FF2B5EF4-FFF2-40B4-BE49-F238E27FC236}">
                        <a16:creationId xmlns:a16="http://schemas.microsoft.com/office/drawing/2014/main" id="{F5B87B86-8B5E-29EC-46EE-CE3D85430B2E}"/>
                      </a:ext>
                    </a:extLst>
                  </p:cNvPr>
                  <p:cNvSpPr>
                    <a:spLocks/>
                  </p:cNvSpPr>
                  <p:nvPr/>
                </p:nvSpPr>
                <p:spPr>
                  <a:xfrm>
                    <a:off x="877418" y="3836228"/>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5" name="Freeform: Shape 94">
                    <a:extLst>
                      <a:ext uri="{FF2B5EF4-FFF2-40B4-BE49-F238E27FC236}">
                        <a16:creationId xmlns:a16="http://schemas.microsoft.com/office/drawing/2014/main" id="{DF4036F1-41B1-6FBC-77C1-2D9A9D61420A}"/>
                      </a:ext>
                    </a:extLst>
                  </p:cNvPr>
                  <p:cNvSpPr>
                    <a:spLocks/>
                  </p:cNvSpPr>
                  <p:nvPr/>
                </p:nvSpPr>
                <p:spPr>
                  <a:xfrm>
                    <a:off x="877418" y="4430322"/>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6" name="Freeform: Shape 95">
                    <a:extLst>
                      <a:ext uri="{FF2B5EF4-FFF2-40B4-BE49-F238E27FC236}">
                        <a16:creationId xmlns:a16="http://schemas.microsoft.com/office/drawing/2014/main" id="{0B4FA047-9061-24ED-F15D-96FCC69563F6}"/>
                      </a:ext>
                    </a:extLst>
                  </p:cNvPr>
                  <p:cNvSpPr>
                    <a:spLocks/>
                  </p:cNvSpPr>
                  <p:nvPr/>
                </p:nvSpPr>
                <p:spPr>
                  <a:xfrm>
                    <a:off x="877418" y="5024416"/>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7" name="Freeform: Shape 96">
                    <a:extLst>
                      <a:ext uri="{FF2B5EF4-FFF2-40B4-BE49-F238E27FC236}">
                        <a16:creationId xmlns:a16="http://schemas.microsoft.com/office/drawing/2014/main" id="{3B549A72-72BF-392F-995F-9300C1A04B01}"/>
                      </a:ext>
                    </a:extLst>
                  </p:cNvPr>
                  <p:cNvSpPr>
                    <a:spLocks/>
                  </p:cNvSpPr>
                  <p:nvPr/>
                </p:nvSpPr>
                <p:spPr>
                  <a:xfrm>
                    <a:off x="877418" y="5584692"/>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sp>
              <p:nvSpPr>
                <p:cNvPr id="84" name="Freeform: Shape 83">
                  <a:extLst>
                    <a:ext uri="{FF2B5EF4-FFF2-40B4-BE49-F238E27FC236}">
                      <a16:creationId xmlns:a16="http://schemas.microsoft.com/office/drawing/2014/main" id="{68CEBED6-918D-6D26-CF72-E640ED4905A3}"/>
                    </a:ext>
                  </a:extLst>
                </p:cNvPr>
                <p:cNvSpPr>
                  <a:spLocks/>
                </p:cNvSpPr>
                <p:nvPr/>
              </p:nvSpPr>
              <p:spPr>
                <a:xfrm>
                  <a:off x="1369116" y="2053946"/>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lang="en-GB" sz="320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Your chance to show your passion, curiosity, interest.</a:t>
                  </a:r>
                  <a:endParaRPr lang="en-US" sz="3200" dirty="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85" name="Freeform: Shape 84">
                  <a:extLst>
                    <a:ext uri="{FF2B5EF4-FFF2-40B4-BE49-F238E27FC236}">
                      <a16:creationId xmlns:a16="http://schemas.microsoft.com/office/drawing/2014/main" id="{9D1F3E47-84B4-1527-FE05-B63B3FD58C12}"/>
                    </a:ext>
                  </a:extLst>
                </p:cNvPr>
                <p:cNvSpPr>
                  <a:spLocks/>
                </p:cNvSpPr>
                <p:nvPr/>
              </p:nvSpPr>
              <p:spPr>
                <a:xfrm>
                  <a:off x="1311122" y="2666226"/>
                  <a:ext cx="6476448" cy="475273"/>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3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 Three separate sections with question prompts.</a:t>
                  </a:r>
                  <a:endParaRPr kumimoji="0" lang="en-US" sz="3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6" name="Freeform: Shape 85">
                  <a:extLst>
                    <a:ext uri="{FF2B5EF4-FFF2-40B4-BE49-F238E27FC236}">
                      <a16:creationId xmlns:a16="http://schemas.microsoft.com/office/drawing/2014/main" id="{C04AF6E7-4E2D-3CC4-1787-DDF1EE2B4F6F}"/>
                    </a:ext>
                  </a:extLst>
                </p:cNvPr>
                <p:cNvSpPr>
                  <a:spLocks/>
                </p:cNvSpPr>
                <p:nvPr/>
              </p:nvSpPr>
              <p:spPr>
                <a:xfrm>
                  <a:off x="1368123" y="3218606"/>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3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 maximum of 4,000 characters, minimum of 350 characters per section.</a:t>
                  </a:r>
                  <a:endParaRPr kumimoji="0" lang="en-US" sz="3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7" name="Freeform: Shape 86">
                  <a:extLst>
                    <a:ext uri="{FF2B5EF4-FFF2-40B4-BE49-F238E27FC236}">
                      <a16:creationId xmlns:a16="http://schemas.microsoft.com/office/drawing/2014/main" id="{44D41880-7CFE-C82F-EBAE-55541BD6D7FB}"/>
                    </a:ext>
                  </a:extLst>
                </p:cNvPr>
                <p:cNvSpPr>
                  <a:spLocks/>
                </p:cNvSpPr>
                <p:nvPr/>
              </p:nvSpPr>
              <p:spPr>
                <a:xfrm>
                  <a:off x="1400716" y="3834637"/>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3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The same for all your choices.</a:t>
                  </a:r>
                </a:p>
              </p:txBody>
            </p:sp>
            <p:sp>
              <p:nvSpPr>
                <p:cNvPr id="88" name="Freeform: Shape 87">
                  <a:extLst>
                    <a:ext uri="{FF2B5EF4-FFF2-40B4-BE49-F238E27FC236}">
                      <a16:creationId xmlns:a16="http://schemas.microsoft.com/office/drawing/2014/main" id="{678D98E9-5AA2-A639-7B22-260E59C4C444}"/>
                    </a:ext>
                  </a:extLst>
                </p:cNvPr>
                <p:cNvSpPr>
                  <a:spLocks/>
                </p:cNvSpPr>
                <p:nvPr/>
              </p:nvSpPr>
              <p:spPr>
                <a:xfrm>
                  <a:off x="1394580" y="4469451"/>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3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There isn’t a spelling or grammar check.</a:t>
                  </a:r>
                </a:p>
              </p:txBody>
            </p:sp>
            <p:sp>
              <p:nvSpPr>
                <p:cNvPr id="89" name="Freeform: Shape 88">
                  <a:extLst>
                    <a:ext uri="{FF2B5EF4-FFF2-40B4-BE49-F238E27FC236}">
                      <a16:creationId xmlns:a16="http://schemas.microsoft.com/office/drawing/2014/main" id="{E7BB8791-6078-AB59-FCAE-879C988DAA57}"/>
                    </a:ext>
                  </a:extLst>
                </p:cNvPr>
                <p:cNvSpPr>
                  <a:spLocks/>
                </p:cNvSpPr>
                <p:nvPr/>
              </p:nvSpPr>
              <p:spPr>
                <a:xfrm>
                  <a:off x="1362972" y="5045964"/>
                  <a:ext cx="5804725" cy="453725"/>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3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No formatting allowed.</a:t>
                  </a:r>
                </a:p>
              </p:txBody>
            </p:sp>
            <p:sp>
              <p:nvSpPr>
                <p:cNvPr id="90" name="Freeform: Shape 89">
                  <a:extLst>
                    <a:ext uri="{FF2B5EF4-FFF2-40B4-BE49-F238E27FC236}">
                      <a16:creationId xmlns:a16="http://schemas.microsoft.com/office/drawing/2014/main" id="{FA3F4208-EB5B-A984-D5F5-F829F21F973D}"/>
                    </a:ext>
                  </a:extLst>
                </p:cNvPr>
                <p:cNvSpPr/>
                <p:nvPr/>
              </p:nvSpPr>
              <p:spPr>
                <a:xfrm>
                  <a:off x="1368123" y="5629912"/>
                  <a:ext cx="5804725" cy="453725"/>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sz="3200" dirty="0">
                      <a:solidFill>
                        <a:srgbClr val="132433"/>
                      </a:solidFill>
                      <a:latin typeface="Roboto Light" panose="02000000000000000000" pitchFamily="2" charset="0"/>
                      <a:ea typeface="Roboto Light" panose="02000000000000000000" pitchFamily="2" charset="0"/>
                      <a:cs typeface="Roboto Light" panose="02000000000000000000" pitchFamily="2" charset="0"/>
                    </a:rPr>
                    <a:t>E</a:t>
                  </a:r>
                  <a:r>
                    <a:rPr kumimoji="0" lang="en-US" altLang="en-US" sz="3200" i="0" u="none" strike="noStrike" kern="1200" cap="none" spc="0" normalizeH="0" baseline="0" noProof="0" dirty="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very personal statement is run through </a:t>
                  </a:r>
                  <a:r>
                    <a:rPr kumimoji="0" lang="en-GB" altLang="en-US" sz="3200" i="0" u="none" strike="noStrike" kern="1200" cap="none" spc="0" normalizeH="0" baseline="0" noProof="0" dirty="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similarity detection </a:t>
                  </a:r>
                  <a:r>
                    <a:rPr kumimoji="0" lang="en-US" altLang="en-US" sz="3200" i="0" u="none" strike="noStrike" kern="1200" cap="none" spc="0" normalizeH="0" baseline="0" noProof="0" dirty="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software</a:t>
                  </a:r>
                  <a:r>
                    <a:rPr lang="en-US" altLang="en-US" sz="3200" b="1" dirty="0">
                      <a:solidFill>
                        <a:srgbClr val="132433"/>
                      </a:solidFill>
                      <a:latin typeface="Roboto Light" panose="02000000000000000000" pitchFamily="2" charset="0"/>
                      <a:ea typeface="Roboto Light" panose="02000000000000000000" pitchFamily="2" charset="0"/>
                      <a:cs typeface="Roboto Light" panose="02000000000000000000" pitchFamily="2" charset="0"/>
                    </a:rPr>
                    <a:t>.</a:t>
                  </a:r>
                  <a:endParaRPr kumimoji="0" lang="en-US" altLang="en-US" sz="3200" b="1" i="0" u="none" strike="noStrike" kern="1200" cap="none" spc="0" normalizeH="0" baseline="0" noProof="0" dirty="0">
                    <a:ln>
                      <a:noFill/>
                    </a:ln>
                    <a:solidFill>
                      <a:srgbClr val="595959"/>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sp>
            <p:nvSpPr>
              <p:cNvPr id="80" name="Rectangle 79" descr="Cheers">
                <a:extLst>
                  <a:ext uri="{FF2B5EF4-FFF2-40B4-BE49-F238E27FC236}">
                    <a16:creationId xmlns:a16="http://schemas.microsoft.com/office/drawing/2014/main" id="{19F960E5-C804-D5CE-5746-10CE68BD168E}"/>
                  </a:ext>
                </a:extLst>
              </p:cNvPr>
              <p:cNvSpPr>
                <a:spLocks/>
              </p:cNvSpPr>
              <p:nvPr/>
            </p:nvSpPr>
            <p:spPr>
              <a:xfrm>
                <a:off x="1025433" y="2754981"/>
                <a:ext cx="269121" cy="261401"/>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1" name="Rectangle 80" descr="Irritant">
                <a:extLst>
                  <a:ext uri="{FF2B5EF4-FFF2-40B4-BE49-F238E27FC236}">
                    <a16:creationId xmlns:a16="http://schemas.microsoft.com/office/drawing/2014/main" id="{713C174D-D93B-4CE4-9545-1A0F60944A91}"/>
                  </a:ext>
                </a:extLst>
              </p:cNvPr>
              <p:cNvSpPr>
                <a:spLocks/>
              </p:cNvSpPr>
              <p:nvPr/>
            </p:nvSpPr>
            <p:spPr>
              <a:xfrm>
                <a:off x="1013147" y="5129708"/>
                <a:ext cx="269121" cy="261401"/>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2" name="Rectangle 81" descr="Group">
                <a:extLst>
                  <a:ext uri="{FF2B5EF4-FFF2-40B4-BE49-F238E27FC236}">
                    <a16:creationId xmlns:a16="http://schemas.microsoft.com/office/drawing/2014/main" id="{39E3AD48-638E-A1E3-52A5-E892D66B06A3}"/>
                  </a:ext>
                </a:extLst>
              </p:cNvPr>
              <p:cNvSpPr/>
              <p:nvPr/>
            </p:nvSpPr>
            <p:spPr>
              <a:xfrm>
                <a:off x="1003901" y="3954348"/>
                <a:ext cx="269121" cy="261401"/>
              </a:xfrm>
              <a:prstGeom prst="rect">
                <a:avLst/>
              </a:pr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74" name="Group 73">
              <a:extLst>
                <a:ext uri="{FF2B5EF4-FFF2-40B4-BE49-F238E27FC236}">
                  <a16:creationId xmlns:a16="http://schemas.microsoft.com/office/drawing/2014/main" id="{6E229594-BD30-5C27-B678-82C280CD8929}"/>
                </a:ext>
              </a:extLst>
            </p:cNvPr>
            <p:cNvGrpSpPr/>
            <p:nvPr/>
          </p:nvGrpSpPr>
          <p:grpSpPr>
            <a:xfrm>
              <a:off x="1003900" y="2160887"/>
              <a:ext cx="290654" cy="3803326"/>
              <a:chOff x="1003900" y="2160887"/>
              <a:chExt cx="290654" cy="3803326"/>
            </a:xfrm>
          </p:grpSpPr>
          <p:sp>
            <p:nvSpPr>
              <p:cNvPr id="75" name="Rectangle 74" descr="Gavel">
                <a:extLst>
                  <a:ext uri="{FF2B5EF4-FFF2-40B4-BE49-F238E27FC236}">
                    <a16:creationId xmlns:a16="http://schemas.microsoft.com/office/drawing/2014/main" id="{38F25724-3495-1DC5-4106-F2C8BE58D0C0}"/>
                  </a:ext>
                </a:extLst>
              </p:cNvPr>
              <p:cNvSpPr>
                <a:spLocks/>
              </p:cNvSpPr>
              <p:nvPr/>
            </p:nvSpPr>
            <p:spPr>
              <a:xfrm>
                <a:off x="1025433" y="2160887"/>
                <a:ext cx="269121" cy="261401"/>
              </a:xfrm>
              <a:prstGeom prst="rect">
                <a:avLst/>
              </a:pr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76" name="Rectangle 75" descr="Joker Hat">
                <a:extLst>
                  <a:ext uri="{FF2B5EF4-FFF2-40B4-BE49-F238E27FC236}">
                    <a16:creationId xmlns:a16="http://schemas.microsoft.com/office/drawing/2014/main" id="{AA25E615-07E2-EA8B-D0C7-5F07F40365C7}"/>
                  </a:ext>
                </a:extLst>
              </p:cNvPr>
              <p:cNvSpPr>
                <a:spLocks/>
              </p:cNvSpPr>
              <p:nvPr/>
            </p:nvSpPr>
            <p:spPr>
              <a:xfrm>
                <a:off x="1025433" y="3349075"/>
                <a:ext cx="269121" cy="261401"/>
              </a:xfrm>
              <a:prstGeom prst="rect">
                <a:avLst/>
              </a:pr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77" name="Graphic 29" descr="Close with solid fill">
                <a:extLst>
                  <a:ext uri="{FF2B5EF4-FFF2-40B4-BE49-F238E27FC236}">
                    <a16:creationId xmlns:a16="http://schemas.microsoft.com/office/drawing/2014/main" id="{8DEC6A23-A4B5-0A64-C54D-EB3FD723B491}"/>
                  </a:ext>
                </a:extLst>
              </p:cNvPr>
              <p:cNvSpPr>
                <a:spLocks/>
              </p:cNvSpPr>
              <p:nvPr/>
            </p:nvSpPr>
            <p:spPr>
              <a:xfrm>
                <a:off x="1040744" y="4587606"/>
                <a:ext cx="200934" cy="200934"/>
              </a:xfrm>
              <a:custGeom>
                <a:avLst/>
                <a:gdLst>
                  <a:gd name="connsiteX0" fmla="*/ 200934 w 200934"/>
                  <a:gd name="connsiteY0" fmla="*/ 24123 h 200934"/>
                  <a:gd name="connsiteX1" fmla="*/ 176811 w 200934"/>
                  <a:gd name="connsiteY1" fmla="*/ 0 h 200934"/>
                  <a:gd name="connsiteX2" fmla="*/ 100467 w 200934"/>
                  <a:gd name="connsiteY2" fmla="*/ 76344 h 200934"/>
                  <a:gd name="connsiteX3" fmla="*/ 24123 w 200934"/>
                  <a:gd name="connsiteY3" fmla="*/ 0 h 200934"/>
                  <a:gd name="connsiteX4" fmla="*/ 0 w 200934"/>
                  <a:gd name="connsiteY4" fmla="*/ 24123 h 200934"/>
                  <a:gd name="connsiteX5" fmla="*/ 76344 w 200934"/>
                  <a:gd name="connsiteY5" fmla="*/ 100467 h 200934"/>
                  <a:gd name="connsiteX6" fmla="*/ 0 w 200934"/>
                  <a:gd name="connsiteY6" fmla="*/ 176811 h 200934"/>
                  <a:gd name="connsiteX7" fmla="*/ 24123 w 200934"/>
                  <a:gd name="connsiteY7" fmla="*/ 200934 h 200934"/>
                  <a:gd name="connsiteX8" fmla="*/ 100467 w 200934"/>
                  <a:gd name="connsiteY8" fmla="*/ 124590 h 200934"/>
                  <a:gd name="connsiteX9" fmla="*/ 176811 w 200934"/>
                  <a:gd name="connsiteY9" fmla="*/ 200934 h 200934"/>
                  <a:gd name="connsiteX10" fmla="*/ 200934 w 200934"/>
                  <a:gd name="connsiteY10" fmla="*/ 176811 h 200934"/>
                  <a:gd name="connsiteX11" fmla="*/ 124590 w 200934"/>
                  <a:gd name="connsiteY11" fmla="*/ 100467 h 20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934" h="200934">
                    <a:moveTo>
                      <a:pt x="200934" y="24123"/>
                    </a:moveTo>
                    <a:lnTo>
                      <a:pt x="176811" y="0"/>
                    </a:lnTo>
                    <a:lnTo>
                      <a:pt x="100467" y="76344"/>
                    </a:lnTo>
                    <a:lnTo>
                      <a:pt x="24123" y="0"/>
                    </a:lnTo>
                    <a:lnTo>
                      <a:pt x="0" y="24123"/>
                    </a:lnTo>
                    <a:lnTo>
                      <a:pt x="76344" y="100467"/>
                    </a:lnTo>
                    <a:lnTo>
                      <a:pt x="0" y="176811"/>
                    </a:lnTo>
                    <a:lnTo>
                      <a:pt x="24123" y="200934"/>
                    </a:lnTo>
                    <a:lnTo>
                      <a:pt x="100467" y="124590"/>
                    </a:lnTo>
                    <a:lnTo>
                      <a:pt x="176811" y="200934"/>
                    </a:lnTo>
                    <a:lnTo>
                      <a:pt x="200934" y="176811"/>
                    </a:lnTo>
                    <a:lnTo>
                      <a:pt x="124590" y="100467"/>
                    </a:lnTo>
                    <a:close/>
                  </a:path>
                </a:pathLst>
              </a:custGeom>
              <a:solidFill>
                <a:srgbClr val="FBC651"/>
              </a:solidFill>
              <a:ln w="2778" cap="flat">
                <a:noFill/>
                <a:prstDash val="solid"/>
                <a:miter/>
              </a:ln>
            </p:spPr>
            <p:txBody>
              <a:bodyPr rtlCol="0" anchor="ctr"/>
              <a:lstStyle/>
              <a:p>
                <a:endParaRPr lang="en-GB" sz="8800"/>
              </a:p>
            </p:txBody>
          </p:sp>
          <p:sp>
            <p:nvSpPr>
              <p:cNvPr id="78" name="Rectangle 77" descr="Magnifying glass with solid fill">
                <a:extLst>
                  <a:ext uri="{FF2B5EF4-FFF2-40B4-BE49-F238E27FC236}">
                    <a16:creationId xmlns:a16="http://schemas.microsoft.com/office/drawing/2014/main" id="{734CAAA2-B479-DFCF-53E6-F8F0385CBDD2}"/>
                  </a:ext>
                </a:extLst>
              </p:cNvPr>
              <p:cNvSpPr/>
              <p:nvPr/>
            </p:nvSpPr>
            <p:spPr>
              <a:xfrm>
                <a:off x="1003900" y="5702812"/>
                <a:ext cx="269121" cy="261401"/>
              </a:xfrm>
              <a:prstGeom prst="rect">
                <a:avLst/>
              </a:prstGeom>
              <a:blipFill>
                <a:blip r:embed="rId15">
                  <a:extLst>
                    <a:ext uri="{96DAC541-7B7A-43D3-8B79-37D633B846F1}">
                      <asvg:svgBlip xmlns:asvg="http://schemas.microsoft.com/office/drawing/2016/SVG/main" r:embed="rId1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spTree>
    <p:custDataLst>
      <p:tags r:id="rId1"/>
    </p:custDataLst>
    <p:extLst>
      <p:ext uri="{BB962C8B-B14F-4D97-AF65-F5344CB8AC3E}">
        <p14:creationId xmlns:p14="http://schemas.microsoft.com/office/powerpoint/2010/main" val="2853569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2AE186-C419-EF1D-445C-E65CD7A1A17A}"/>
              </a:ext>
            </a:extLst>
          </p:cNvPr>
          <p:cNvSpPr>
            <a:spLocks noGrp="1"/>
          </p:cNvSpPr>
          <p:nvPr>
            <p:ph type="title"/>
          </p:nvPr>
        </p:nvSpPr>
        <p:spPr/>
        <p:txBody>
          <a:bodyPr/>
          <a:lstStyle/>
          <a:p>
            <a:r>
              <a:rPr lang="en-GB" dirty="0"/>
              <a:t>What are the </a:t>
            </a:r>
            <a:r>
              <a:rPr lang="en-GB" dirty="0">
                <a:solidFill>
                  <a:schemeClr val="accent6"/>
                </a:solidFill>
              </a:rPr>
              <a:t>questions</a:t>
            </a:r>
            <a:r>
              <a:rPr lang="en-GB" dirty="0"/>
              <a:t>?</a:t>
            </a:r>
          </a:p>
        </p:txBody>
      </p:sp>
      <p:sp>
        <p:nvSpPr>
          <p:cNvPr id="5" name="Text Placeholder 4">
            <a:extLst>
              <a:ext uri="{FF2B5EF4-FFF2-40B4-BE49-F238E27FC236}">
                <a16:creationId xmlns:a16="http://schemas.microsoft.com/office/drawing/2014/main" id="{A0536BC0-AC6C-B3F8-9196-99AAF29E4050}"/>
              </a:ext>
            </a:extLst>
          </p:cNvPr>
          <p:cNvSpPr>
            <a:spLocks noGrp="1"/>
          </p:cNvSpPr>
          <p:nvPr>
            <p:ph type="body" sz="quarter" idx="10"/>
          </p:nvPr>
        </p:nvSpPr>
        <p:spPr/>
        <p:txBody>
          <a:bodyPr/>
          <a:lstStyle/>
          <a:p>
            <a:r>
              <a:rPr lang="en-GB" dirty="0"/>
              <a:t>Public </a:t>
            </a:r>
          </a:p>
        </p:txBody>
      </p:sp>
      <p:graphicFrame>
        <p:nvGraphicFramePr>
          <p:cNvPr id="6" name="Rectangle 1">
            <a:extLst>
              <a:ext uri="{FF2B5EF4-FFF2-40B4-BE49-F238E27FC236}">
                <a16:creationId xmlns:a16="http://schemas.microsoft.com/office/drawing/2014/main" id="{97355E7F-BE8C-ED86-769B-BABCE51AFADC}"/>
              </a:ext>
            </a:extLst>
          </p:cNvPr>
          <p:cNvGraphicFramePr>
            <a:graphicFrameLocks/>
          </p:cNvGraphicFramePr>
          <p:nvPr>
            <p:extLst>
              <p:ext uri="{D42A27DB-BD31-4B8C-83A1-F6EECF244321}">
                <p14:modId xmlns:p14="http://schemas.microsoft.com/office/powerpoint/2010/main" val="337416015"/>
              </p:ext>
            </p:extLst>
          </p:nvPr>
        </p:nvGraphicFramePr>
        <p:xfrm>
          <a:off x="1545605" y="4358514"/>
          <a:ext cx="29707281" cy="12623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1917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86148-8C20-AB64-4244-0675ADC574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08FC27F-1C56-D1A4-973F-39F99F6DD371}"/>
              </a:ext>
            </a:extLst>
          </p:cNvPr>
          <p:cNvSpPr>
            <a:spLocks noGrp="1"/>
          </p:cNvSpPr>
          <p:nvPr>
            <p:ph type="title"/>
          </p:nvPr>
        </p:nvSpPr>
        <p:spPr/>
        <p:txBody>
          <a:bodyPr/>
          <a:lstStyle/>
          <a:p>
            <a:r>
              <a:rPr lang="en-GB">
                <a:solidFill>
                  <a:schemeClr val="tx1"/>
                </a:solidFill>
              </a:rPr>
              <a:t>Build A </a:t>
            </a:r>
            <a:r>
              <a:rPr lang="en-GB">
                <a:solidFill>
                  <a:schemeClr val="accent6"/>
                </a:solidFill>
              </a:rPr>
              <a:t>personal </a:t>
            </a:r>
            <a:r>
              <a:rPr lang="en-GB">
                <a:solidFill>
                  <a:schemeClr val="tx1"/>
                </a:solidFill>
              </a:rPr>
              <a:t>Statement</a:t>
            </a:r>
          </a:p>
        </p:txBody>
      </p:sp>
      <p:sp>
        <p:nvSpPr>
          <p:cNvPr id="6" name="Text Placeholder 5">
            <a:extLst>
              <a:ext uri="{FF2B5EF4-FFF2-40B4-BE49-F238E27FC236}">
                <a16:creationId xmlns:a16="http://schemas.microsoft.com/office/drawing/2014/main" id="{4DC5FDA5-A714-DCE5-C3BA-4EF85FC1A415}"/>
              </a:ext>
            </a:extLst>
          </p:cNvPr>
          <p:cNvSpPr>
            <a:spLocks noGrp="1"/>
          </p:cNvSpPr>
          <p:nvPr>
            <p:ph type="body" sz="quarter" idx="10"/>
          </p:nvPr>
        </p:nvSpPr>
        <p:spPr/>
        <p:txBody>
          <a:bodyPr/>
          <a:lstStyle/>
          <a:p>
            <a:r>
              <a:rPr lang="en-GB"/>
              <a:t>Public</a:t>
            </a:r>
          </a:p>
        </p:txBody>
      </p:sp>
      <p:sp>
        <p:nvSpPr>
          <p:cNvPr id="24" name="TextBox 23">
            <a:extLst>
              <a:ext uri="{FF2B5EF4-FFF2-40B4-BE49-F238E27FC236}">
                <a16:creationId xmlns:a16="http://schemas.microsoft.com/office/drawing/2014/main" id="{035CB726-F05C-6152-96FB-C4BE77D80CC3}"/>
              </a:ext>
            </a:extLst>
          </p:cNvPr>
          <p:cNvSpPr txBox="1"/>
          <p:nvPr/>
        </p:nvSpPr>
        <p:spPr>
          <a:xfrm>
            <a:off x="14066982" y="8343642"/>
            <a:ext cx="15446375" cy="3939540"/>
          </a:xfrm>
          <a:prstGeom prst="rect">
            <a:avLst/>
          </a:prstGeom>
          <a:noFill/>
        </p:spPr>
        <p:txBody>
          <a:bodyPr wrap="square" rtlCol="0">
            <a:sp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lang="en-GB" sz="8000" dirty="0">
                <a:latin typeface="Roboto Light "/>
                <a:ea typeface="Roboto" panose="02000000000000000000" pitchFamily="2" charset="0"/>
                <a:cs typeface="Roboto" panose="02000000000000000000" pitchFamily="2" charset="0"/>
              </a:rPr>
              <a:t>Ultimately, think of it like a jigsaw.</a:t>
            </a:r>
          </a:p>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endParaRPr lang="en-GB" sz="8000" dirty="0">
              <a:latin typeface="Roboto Light "/>
              <a:ea typeface="Roboto" panose="02000000000000000000" pitchFamily="2" charset="0"/>
              <a:cs typeface="Roboto" panose="02000000000000000000" pitchFamily="2" charset="0"/>
            </a:endParaRPr>
          </a:p>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lang="en-GB" sz="8000" dirty="0">
                <a:latin typeface="Roboto Light "/>
                <a:ea typeface="Roboto" panose="02000000000000000000" pitchFamily="2" charset="0"/>
                <a:cs typeface="Roboto" panose="02000000000000000000" pitchFamily="2" charset="0"/>
              </a:rPr>
              <a:t>Each piece is reflective evidence.</a:t>
            </a:r>
            <a:endParaRPr lang="en-US" sz="8000" dirty="0">
              <a:latin typeface="Roboto Light "/>
              <a:ea typeface="Roboto" panose="02000000000000000000" pitchFamily="2" charset="0"/>
              <a:cs typeface="Roboto" panose="02000000000000000000" pitchFamily="2" charset="0"/>
            </a:endParaRPr>
          </a:p>
        </p:txBody>
      </p:sp>
      <p:pic>
        <p:nvPicPr>
          <p:cNvPr id="5" name="Picture 4" descr="A puzzle pieces with different colors&#10;&#10;AI-generated content may be incorrect.">
            <a:extLst>
              <a:ext uri="{FF2B5EF4-FFF2-40B4-BE49-F238E27FC236}">
                <a16:creationId xmlns:a16="http://schemas.microsoft.com/office/drawing/2014/main" id="{EAF76E06-8801-23F5-CDD9-B3478A850715}"/>
              </a:ext>
            </a:extLst>
          </p:cNvPr>
          <p:cNvPicPr>
            <a:picLocks noChangeAspect="1"/>
          </p:cNvPicPr>
          <p:nvPr/>
        </p:nvPicPr>
        <p:blipFill>
          <a:blip r:embed="rId4"/>
          <a:stretch>
            <a:fillRect/>
          </a:stretch>
        </p:blipFill>
        <p:spPr>
          <a:xfrm rot="20599543">
            <a:off x="3090442" y="4278405"/>
            <a:ext cx="10758573" cy="12344651"/>
          </a:xfrm>
          <a:prstGeom prst="rect">
            <a:avLst/>
          </a:prstGeom>
        </p:spPr>
      </p:pic>
    </p:spTree>
    <p:custDataLst>
      <p:tags r:id="rId1"/>
    </p:custDataLst>
    <p:extLst>
      <p:ext uri="{BB962C8B-B14F-4D97-AF65-F5344CB8AC3E}">
        <p14:creationId xmlns:p14="http://schemas.microsoft.com/office/powerpoint/2010/main" val="398523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EA764E2-F019-097B-FF3B-02FDBFF4E655}"/>
              </a:ext>
            </a:extLst>
          </p:cNvPr>
          <p:cNvSpPr>
            <a:spLocks noGrp="1"/>
          </p:cNvSpPr>
          <p:nvPr>
            <p:ph type="body" sz="quarter" idx="10"/>
          </p:nvPr>
        </p:nvSpPr>
        <p:spPr/>
        <p:txBody>
          <a:bodyPr/>
          <a:lstStyle/>
          <a:p>
            <a:r>
              <a:rPr lang="en-GB"/>
              <a:t>Public</a:t>
            </a:r>
          </a:p>
        </p:txBody>
      </p:sp>
      <p:sp>
        <p:nvSpPr>
          <p:cNvPr id="6" name="Subtitle 5">
            <a:extLst>
              <a:ext uri="{FF2B5EF4-FFF2-40B4-BE49-F238E27FC236}">
                <a16:creationId xmlns:a16="http://schemas.microsoft.com/office/drawing/2014/main" id="{28C8AE7E-C8F7-64C7-3D1D-28971FC9FFA6}"/>
              </a:ext>
            </a:extLst>
          </p:cNvPr>
          <p:cNvSpPr>
            <a:spLocks noGrp="1"/>
          </p:cNvSpPr>
          <p:nvPr>
            <p:ph type="subTitle" idx="1"/>
          </p:nvPr>
        </p:nvSpPr>
        <p:spPr/>
        <p:txBody>
          <a:bodyPr/>
          <a:lstStyle/>
          <a:p>
            <a:r>
              <a:rPr lang="en-GB"/>
              <a:t>Explore all your options</a:t>
            </a:r>
          </a:p>
        </p:txBody>
      </p:sp>
      <p:sp>
        <p:nvSpPr>
          <p:cNvPr id="5" name="Title 4">
            <a:extLst>
              <a:ext uri="{FF2B5EF4-FFF2-40B4-BE49-F238E27FC236}">
                <a16:creationId xmlns:a16="http://schemas.microsoft.com/office/drawing/2014/main" id="{D8A0F97E-E09B-1D96-354A-F4585BF2A0E9}"/>
              </a:ext>
            </a:extLst>
          </p:cNvPr>
          <p:cNvSpPr>
            <a:spLocks noGrp="1"/>
          </p:cNvSpPr>
          <p:nvPr>
            <p:ph type="ctrTitle"/>
          </p:nvPr>
        </p:nvSpPr>
        <p:spPr/>
        <p:txBody>
          <a:bodyPr/>
          <a:lstStyle/>
          <a:p>
            <a:r>
              <a:rPr lang="en-GB"/>
              <a:t>Discover</a:t>
            </a:r>
          </a:p>
        </p:txBody>
      </p:sp>
    </p:spTree>
    <p:custDataLst>
      <p:tags r:id="rId1"/>
    </p:custDataLst>
    <p:extLst>
      <p:ext uri="{BB962C8B-B14F-4D97-AF65-F5344CB8AC3E}">
        <p14:creationId xmlns:p14="http://schemas.microsoft.com/office/powerpoint/2010/main" val="2411828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517DE-9B59-9147-52ED-95217EB97E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2C3344-0594-3D93-BC8B-1E5272626E60}"/>
              </a:ext>
            </a:extLst>
          </p:cNvPr>
          <p:cNvSpPr>
            <a:spLocks noGrp="1"/>
          </p:cNvSpPr>
          <p:nvPr>
            <p:ph type="title"/>
          </p:nvPr>
        </p:nvSpPr>
        <p:spPr/>
        <p:txBody>
          <a:bodyPr/>
          <a:lstStyle/>
          <a:p>
            <a:r>
              <a:rPr lang="en-GB">
                <a:solidFill>
                  <a:schemeClr val="tx1"/>
                </a:solidFill>
              </a:rPr>
              <a:t>personal</a:t>
            </a:r>
            <a:r>
              <a:rPr lang="en-GB">
                <a:solidFill>
                  <a:schemeClr val="accent6"/>
                </a:solidFill>
              </a:rPr>
              <a:t> </a:t>
            </a:r>
            <a:r>
              <a:rPr lang="en-GB">
                <a:solidFill>
                  <a:schemeClr val="tx1"/>
                </a:solidFill>
              </a:rPr>
              <a:t>Statement </a:t>
            </a:r>
            <a:r>
              <a:rPr lang="en-GB">
                <a:solidFill>
                  <a:schemeClr val="accent6"/>
                </a:solidFill>
              </a:rPr>
              <a:t>support</a:t>
            </a:r>
          </a:p>
        </p:txBody>
      </p:sp>
      <p:sp>
        <p:nvSpPr>
          <p:cNvPr id="6" name="Text Placeholder 5">
            <a:extLst>
              <a:ext uri="{FF2B5EF4-FFF2-40B4-BE49-F238E27FC236}">
                <a16:creationId xmlns:a16="http://schemas.microsoft.com/office/drawing/2014/main" id="{F2D91CF1-7864-047A-8EAD-BEA497B2B03E}"/>
              </a:ext>
            </a:extLst>
          </p:cNvPr>
          <p:cNvSpPr>
            <a:spLocks noGrp="1"/>
          </p:cNvSpPr>
          <p:nvPr>
            <p:ph type="body" sz="quarter" idx="10"/>
          </p:nvPr>
        </p:nvSpPr>
        <p:spPr/>
        <p:txBody>
          <a:bodyPr/>
          <a:lstStyle/>
          <a:p>
            <a:r>
              <a:rPr lang="en-GB"/>
              <a:t>Public</a:t>
            </a:r>
          </a:p>
        </p:txBody>
      </p:sp>
      <p:pic>
        <p:nvPicPr>
          <p:cNvPr id="3" name="Picture 2" descr="A yellow and black cover with a pen and a black pen&#10;&#10;AI-generated content may be incorrect.">
            <a:extLst>
              <a:ext uri="{FF2B5EF4-FFF2-40B4-BE49-F238E27FC236}">
                <a16:creationId xmlns:a16="http://schemas.microsoft.com/office/drawing/2014/main" id="{1E61191D-3504-DADC-F495-87B4AF55E1A6}"/>
              </a:ext>
            </a:extLst>
          </p:cNvPr>
          <p:cNvPicPr>
            <a:picLocks noChangeAspect="1"/>
          </p:cNvPicPr>
          <p:nvPr/>
        </p:nvPicPr>
        <p:blipFill>
          <a:blip r:embed="rId4"/>
          <a:stretch>
            <a:fillRect/>
          </a:stretch>
        </p:blipFill>
        <p:spPr>
          <a:xfrm>
            <a:off x="2286113" y="4041779"/>
            <a:ext cx="8764522" cy="12999892"/>
          </a:xfrm>
          <a:prstGeom prst="rect">
            <a:avLst/>
          </a:prstGeom>
        </p:spPr>
      </p:pic>
      <p:pic>
        <p:nvPicPr>
          <p:cNvPr id="8" name="Picture 7" descr="A collage of images of people and animals&#10;&#10;AI-generated content may be incorrect.">
            <a:extLst>
              <a:ext uri="{FF2B5EF4-FFF2-40B4-BE49-F238E27FC236}">
                <a16:creationId xmlns:a16="http://schemas.microsoft.com/office/drawing/2014/main" id="{5BFA17FC-101D-4D48-C95E-8B87363BFE60}"/>
              </a:ext>
            </a:extLst>
          </p:cNvPr>
          <p:cNvPicPr>
            <a:picLocks noChangeAspect="1"/>
          </p:cNvPicPr>
          <p:nvPr/>
        </p:nvPicPr>
        <p:blipFill>
          <a:blip r:embed="rId5"/>
          <a:stretch>
            <a:fillRect/>
          </a:stretch>
        </p:blipFill>
        <p:spPr>
          <a:xfrm>
            <a:off x="11050635" y="4041780"/>
            <a:ext cx="19928129" cy="12999891"/>
          </a:xfrm>
          <a:prstGeom prst="rect">
            <a:avLst/>
          </a:prstGeom>
        </p:spPr>
      </p:pic>
    </p:spTree>
    <p:custDataLst>
      <p:tags r:id="rId1"/>
    </p:custDataLst>
    <p:extLst>
      <p:ext uri="{BB962C8B-B14F-4D97-AF65-F5344CB8AC3E}">
        <p14:creationId xmlns:p14="http://schemas.microsoft.com/office/powerpoint/2010/main" val="1270241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75CB3-3A5B-A45C-25FE-2A15ECD410A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BAEEF9-32C7-093B-9447-D72CCC818386}"/>
              </a:ext>
            </a:extLst>
          </p:cNvPr>
          <p:cNvSpPr>
            <a:spLocks noGrp="1"/>
          </p:cNvSpPr>
          <p:nvPr>
            <p:ph type="body" sz="quarter" idx="10"/>
          </p:nvPr>
        </p:nvSpPr>
        <p:spPr/>
        <p:txBody>
          <a:bodyPr/>
          <a:lstStyle/>
          <a:p>
            <a:r>
              <a:rPr lang="en-GB"/>
              <a:t>Public</a:t>
            </a:r>
          </a:p>
        </p:txBody>
      </p:sp>
      <p:sp>
        <p:nvSpPr>
          <p:cNvPr id="3" name="Title 2">
            <a:extLst>
              <a:ext uri="{FF2B5EF4-FFF2-40B4-BE49-F238E27FC236}">
                <a16:creationId xmlns:a16="http://schemas.microsoft.com/office/drawing/2014/main" id="{D18980CD-A409-B499-5B26-CE108E17FF6C}"/>
              </a:ext>
            </a:extLst>
          </p:cNvPr>
          <p:cNvSpPr>
            <a:spLocks noGrp="1"/>
          </p:cNvSpPr>
          <p:nvPr>
            <p:ph type="ctrTitle"/>
          </p:nvPr>
        </p:nvSpPr>
        <p:spPr>
          <a:xfrm>
            <a:off x="4063999" y="6746252"/>
            <a:ext cx="24384000" cy="2397749"/>
          </a:xfrm>
        </p:spPr>
        <p:txBody>
          <a:bodyPr/>
          <a:lstStyle/>
          <a:p>
            <a:r>
              <a:rPr lang="en-GB"/>
              <a:t>Offers and Decisions</a:t>
            </a:r>
          </a:p>
        </p:txBody>
      </p:sp>
    </p:spTree>
    <p:custDataLst>
      <p:tags r:id="rId1"/>
    </p:custDataLst>
    <p:extLst>
      <p:ext uri="{BB962C8B-B14F-4D97-AF65-F5344CB8AC3E}">
        <p14:creationId xmlns:p14="http://schemas.microsoft.com/office/powerpoint/2010/main" val="3820724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4A9FE-77D7-E74A-3553-F1ECD5B1C3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A134BF-B692-929C-74E2-281A477227AE}"/>
              </a:ext>
            </a:extLst>
          </p:cNvPr>
          <p:cNvSpPr>
            <a:spLocks noGrp="1"/>
          </p:cNvSpPr>
          <p:nvPr>
            <p:ph type="title"/>
          </p:nvPr>
        </p:nvSpPr>
        <p:spPr/>
        <p:txBody>
          <a:bodyPr/>
          <a:lstStyle/>
          <a:p>
            <a:r>
              <a:rPr lang="en-GB" dirty="0">
                <a:solidFill>
                  <a:schemeClr val="tx1"/>
                </a:solidFill>
              </a:rPr>
              <a:t>decisions</a:t>
            </a:r>
            <a:endParaRPr lang="en-GB" dirty="0">
              <a:solidFill>
                <a:schemeClr val="accent6"/>
              </a:solidFill>
            </a:endParaRPr>
          </a:p>
        </p:txBody>
      </p:sp>
      <p:sp>
        <p:nvSpPr>
          <p:cNvPr id="12" name="Text Placeholder 11">
            <a:extLst>
              <a:ext uri="{FF2B5EF4-FFF2-40B4-BE49-F238E27FC236}">
                <a16:creationId xmlns:a16="http://schemas.microsoft.com/office/drawing/2014/main" id="{DB39175D-9485-9984-C1F1-D6E459F1E4DE}"/>
              </a:ext>
            </a:extLst>
          </p:cNvPr>
          <p:cNvSpPr>
            <a:spLocks noGrp="1"/>
          </p:cNvSpPr>
          <p:nvPr>
            <p:ph type="body" sz="quarter" idx="10"/>
          </p:nvPr>
        </p:nvSpPr>
        <p:spPr/>
        <p:txBody>
          <a:bodyPr/>
          <a:lstStyle/>
          <a:p>
            <a:r>
              <a:rPr lang="en-GB"/>
              <a:t>Public</a:t>
            </a:r>
          </a:p>
        </p:txBody>
      </p:sp>
      <p:pic>
        <p:nvPicPr>
          <p:cNvPr id="79" name="Picture 78">
            <a:extLst>
              <a:ext uri="{FF2B5EF4-FFF2-40B4-BE49-F238E27FC236}">
                <a16:creationId xmlns:a16="http://schemas.microsoft.com/office/drawing/2014/main" id="{3ED33FA4-A355-07F0-B47E-A16995A73776}"/>
              </a:ext>
            </a:extLst>
          </p:cNvPr>
          <p:cNvPicPr>
            <a:picLocks noChangeAspect="1"/>
          </p:cNvPicPr>
          <p:nvPr/>
        </p:nvPicPr>
        <p:blipFill>
          <a:blip r:embed="rId4"/>
          <a:stretch>
            <a:fillRect/>
          </a:stretch>
        </p:blipFill>
        <p:spPr>
          <a:xfrm>
            <a:off x="2380701" y="4728138"/>
            <a:ext cx="28419330" cy="12286233"/>
          </a:xfrm>
          <a:prstGeom prst="rect">
            <a:avLst/>
          </a:prstGeom>
        </p:spPr>
      </p:pic>
    </p:spTree>
    <p:custDataLst>
      <p:tags r:id="rId1"/>
    </p:custDataLst>
    <p:extLst>
      <p:ext uri="{BB962C8B-B14F-4D97-AF65-F5344CB8AC3E}">
        <p14:creationId xmlns:p14="http://schemas.microsoft.com/office/powerpoint/2010/main" val="4062023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4096B-C654-9AB9-A3C1-2B9F079E6E7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9ED498-A365-5751-4E61-A250B39D379F}"/>
              </a:ext>
            </a:extLst>
          </p:cNvPr>
          <p:cNvSpPr>
            <a:spLocks noGrp="1"/>
          </p:cNvSpPr>
          <p:nvPr>
            <p:ph type="title"/>
          </p:nvPr>
        </p:nvSpPr>
        <p:spPr/>
        <p:txBody>
          <a:bodyPr/>
          <a:lstStyle/>
          <a:p>
            <a:r>
              <a:rPr lang="en-GB">
                <a:solidFill>
                  <a:schemeClr val="tx1"/>
                </a:solidFill>
              </a:rPr>
              <a:t>Tracking your application</a:t>
            </a:r>
            <a:endParaRPr lang="en-GB">
              <a:solidFill>
                <a:schemeClr val="accent6"/>
              </a:solidFill>
            </a:endParaRPr>
          </a:p>
        </p:txBody>
      </p:sp>
      <p:sp>
        <p:nvSpPr>
          <p:cNvPr id="12" name="Text Placeholder 11">
            <a:extLst>
              <a:ext uri="{FF2B5EF4-FFF2-40B4-BE49-F238E27FC236}">
                <a16:creationId xmlns:a16="http://schemas.microsoft.com/office/drawing/2014/main" id="{5557A5A6-D591-965C-7D16-BEEA248C6F89}"/>
              </a:ext>
            </a:extLst>
          </p:cNvPr>
          <p:cNvSpPr>
            <a:spLocks noGrp="1"/>
          </p:cNvSpPr>
          <p:nvPr>
            <p:ph type="body" sz="quarter" idx="10"/>
          </p:nvPr>
        </p:nvSpPr>
        <p:spPr/>
        <p:txBody>
          <a:bodyPr/>
          <a:lstStyle/>
          <a:p>
            <a:r>
              <a:rPr lang="en-GB"/>
              <a:t>Public</a:t>
            </a:r>
          </a:p>
        </p:txBody>
      </p:sp>
      <p:sp>
        <p:nvSpPr>
          <p:cNvPr id="18" name="TextBox 17">
            <a:extLst>
              <a:ext uri="{FF2B5EF4-FFF2-40B4-BE49-F238E27FC236}">
                <a16:creationId xmlns:a16="http://schemas.microsoft.com/office/drawing/2014/main" id="{1C8F9E96-279E-9272-52F6-AB6CB3B8E86A}"/>
              </a:ext>
            </a:extLst>
          </p:cNvPr>
          <p:cNvSpPr txBox="1"/>
          <p:nvPr/>
        </p:nvSpPr>
        <p:spPr>
          <a:xfrm>
            <a:off x="2196206" y="5756124"/>
            <a:ext cx="14059794" cy="4324261"/>
          </a:xfrm>
          <a:prstGeom prst="rect">
            <a:avLst/>
          </a:prstGeom>
          <a:noFill/>
        </p:spPr>
        <p:txBody>
          <a:bodyPr wrap="square" rtlCol="0">
            <a:spAutoFit/>
          </a:bodyPr>
          <a:lstStyle/>
          <a:p>
            <a:pPr marL="268288" indent="-179388">
              <a:spcBef>
                <a:spcPts val="600"/>
              </a:spcBef>
              <a:spcAft>
                <a:spcPts val="600"/>
              </a:spcAft>
              <a:buFont typeface="Arial" panose="020B0604020202020204" pitchFamily="34" charset="0"/>
              <a:buNone/>
            </a:pPr>
            <a:r>
              <a:rPr lang="en-US" sz="5400" b="1" dirty="0">
                <a:latin typeface="Roboto Light "/>
                <a:ea typeface="Roboto" panose="02000000000000000000" pitchFamily="2" charset="0"/>
                <a:cs typeface="Roboto" panose="02000000000000000000" pitchFamily="2" charset="0"/>
              </a:rPr>
              <a:t>Follow your application to:</a:t>
            </a:r>
          </a:p>
          <a:p>
            <a:pPr marL="431800" indent="-342900">
              <a:lnSpc>
                <a:spcPct val="100000"/>
              </a:lnSpc>
              <a:spcBef>
                <a:spcPts val="0"/>
              </a:spcBef>
              <a:buClr>
                <a:srgbClr val="12BCBC"/>
              </a:buClr>
              <a:buFont typeface="Arial" panose="020B0604020202020204" pitchFamily="34" charset="0"/>
              <a:buChar char="•"/>
            </a:pPr>
            <a:r>
              <a:rPr lang="en-GB" sz="5400" dirty="0">
                <a:latin typeface="Roboto Light "/>
                <a:ea typeface="Roboto" panose="02000000000000000000" pitchFamily="2" charset="0"/>
                <a:cs typeface="Roboto" panose="02000000000000000000" pitchFamily="2" charset="0"/>
              </a:rPr>
              <a:t>check progress</a:t>
            </a:r>
          </a:p>
          <a:p>
            <a:pPr marL="431800" indent="-342900">
              <a:lnSpc>
                <a:spcPct val="100000"/>
              </a:lnSpc>
              <a:spcBef>
                <a:spcPts val="0"/>
              </a:spcBef>
              <a:buClr>
                <a:srgbClr val="12BCBC"/>
              </a:buClr>
              <a:buFont typeface="Arial" panose="020B0604020202020204" pitchFamily="34" charset="0"/>
              <a:buChar char="•"/>
            </a:pPr>
            <a:r>
              <a:rPr lang="en-GB" sz="5400" dirty="0">
                <a:latin typeface="Roboto Light "/>
                <a:ea typeface="Roboto" panose="02000000000000000000" pitchFamily="2" charset="0"/>
                <a:cs typeface="Roboto" panose="02000000000000000000" pitchFamily="2" charset="0"/>
              </a:rPr>
              <a:t>see your choices </a:t>
            </a:r>
          </a:p>
          <a:p>
            <a:pPr marL="431800" indent="-342900">
              <a:lnSpc>
                <a:spcPct val="100000"/>
              </a:lnSpc>
              <a:spcBef>
                <a:spcPts val="0"/>
              </a:spcBef>
              <a:buClr>
                <a:srgbClr val="12BCBC"/>
              </a:buClr>
              <a:buFont typeface="Arial" panose="020B0604020202020204" pitchFamily="34" charset="0"/>
              <a:buChar char="•"/>
            </a:pPr>
            <a:r>
              <a:rPr lang="en-GB" sz="5400" dirty="0">
                <a:latin typeface="Roboto Light "/>
                <a:ea typeface="Roboto" panose="02000000000000000000" pitchFamily="2" charset="0"/>
                <a:cs typeface="Roboto" panose="02000000000000000000" pitchFamily="2" charset="0"/>
              </a:rPr>
              <a:t>update contact information</a:t>
            </a:r>
          </a:p>
          <a:p>
            <a:pPr marL="431800" indent="-342900">
              <a:lnSpc>
                <a:spcPct val="100000"/>
              </a:lnSpc>
              <a:spcBef>
                <a:spcPts val="0"/>
              </a:spcBef>
              <a:buClr>
                <a:srgbClr val="12BCBC"/>
              </a:buClr>
              <a:buFont typeface="Arial" panose="020B0604020202020204" pitchFamily="34" charset="0"/>
              <a:buChar char="•"/>
            </a:pPr>
            <a:r>
              <a:rPr lang="en-GB" sz="5400" dirty="0">
                <a:latin typeface="Roboto Light "/>
                <a:ea typeface="Roboto" panose="02000000000000000000" pitchFamily="2" charset="0"/>
                <a:cs typeface="Roboto" panose="02000000000000000000" pitchFamily="2" charset="0"/>
              </a:rPr>
              <a:t>view and reply to your offers</a:t>
            </a:r>
          </a:p>
        </p:txBody>
      </p:sp>
      <p:sp>
        <p:nvSpPr>
          <p:cNvPr id="19" name="TextBox 18">
            <a:extLst>
              <a:ext uri="{FF2B5EF4-FFF2-40B4-BE49-F238E27FC236}">
                <a16:creationId xmlns:a16="http://schemas.microsoft.com/office/drawing/2014/main" id="{2EC6519F-AADE-86C6-FDAE-6A28CF49FDD3}"/>
              </a:ext>
            </a:extLst>
          </p:cNvPr>
          <p:cNvSpPr txBox="1"/>
          <p:nvPr/>
        </p:nvSpPr>
        <p:spPr>
          <a:xfrm>
            <a:off x="2196206" y="11997407"/>
            <a:ext cx="14059794" cy="3531736"/>
          </a:xfrm>
          <a:prstGeom prst="rect">
            <a:avLst/>
          </a:prstGeom>
          <a:noFill/>
        </p:spPr>
        <p:txBody>
          <a:bodyPr wrap="square" rtlCol="0">
            <a:spAutoFit/>
          </a:bodyPr>
          <a:lstStyle/>
          <a:p>
            <a:pPr marL="88900">
              <a:spcBef>
                <a:spcPts val="300"/>
              </a:spcBef>
              <a:spcAft>
                <a:spcPts val="300"/>
              </a:spcAft>
              <a:buClr>
                <a:srgbClr val="12BCBC"/>
              </a:buClr>
            </a:pPr>
            <a:r>
              <a:rPr lang="en-GB" sz="5400" b="1" dirty="0">
                <a:latin typeface="Roboto Light "/>
                <a:ea typeface="Roboto" panose="02000000000000000000" pitchFamily="2" charset="0"/>
                <a:cs typeface="Roboto" panose="02000000000000000000" pitchFamily="2" charset="0"/>
              </a:rPr>
              <a:t>One of three decisions:</a:t>
            </a:r>
          </a:p>
          <a:p>
            <a:pPr marL="431800" indent="-342900">
              <a:lnSpc>
                <a:spcPct val="100000"/>
              </a:lnSpc>
              <a:spcBef>
                <a:spcPts val="0"/>
              </a:spcBef>
              <a:spcAft>
                <a:spcPts val="300"/>
              </a:spcAft>
              <a:buClr>
                <a:srgbClr val="12BCBC"/>
              </a:buClr>
              <a:buFont typeface="Arial" panose="020B0604020202020204" pitchFamily="34" charset="0"/>
              <a:buChar char="•"/>
            </a:pPr>
            <a:r>
              <a:rPr lang="en-GB" sz="5400" dirty="0">
                <a:latin typeface="Roboto Light "/>
                <a:ea typeface="Roboto" panose="02000000000000000000" pitchFamily="2" charset="0"/>
                <a:cs typeface="Roboto" panose="02000000000000000000" pitchFamily="2" charset="0"/>
              </a:rPr>
              <a:t>unconditional offer</a:t>
            </a:r>
          </a:p>
          <a:p>
            <a:pPr marL="431800" indent="-342900">
              <a:lnSpc>
                <a:spcPct val="100000"/>
              </a:lnSpc>
              <a:spcBef>
                <a:spcPts val="0"/>
              </a:spcBef>
              <a:spcAft>
                <a:spcPts val="300"/>
              </a:spcAft>
              <a:buClr>
                <a:srgbClr val="12BCBC"/>
              </a:buClr>
              <a:buFont typeface="Arial" panose="020B0604020202020204" pitchFamily="34" charset="0"/>
              <a:buChar char="•"/>
            </a:pPr>
            <a:r>
              <a:rPr lang="en-GB" sz="5400" dirty="0">
                <a:latin typeface="Roboto Light "/>
                <a:ea typeface="Roboto" panose="02000000000000000000" pitchFamily="2" charset="0"/>
                <a:cs typeface="Roboto" panose="02000000000000000000" pitchFamily="2" charset="0"/>
              </a:rPr>
              <a:t>conditional offer</a:t>
            </a:r>
          </a:p>
          <a:p>
            <a:pPr marL="431800" indent="-342900">
              <a:lnSpc>
                <a:spcPct val="100000"/>
              </a:lnSpc>
              <a:spcBef>
                <a:spcPts val="0"/>
              </a:spcBef>
              <a:spcAft>
                <a:spcPts val="300"/>
              </a:spcAft>
              <a:buClr>
                <a:srgbClr val="12BCBC"/>
              </a:buClr>
              <a:buFont typeface="Arial" panose="020B0604020202020204" pitchFamily="34" charset="0"/>
              <a:buChar char="•"/>
            </a:pPr>
            <a:r>
              <a:rPr lang="en-GB" sz="5400" dirty="0">
                <a:latin typeface="Roboto Light "/>
                <a:ea typeface="Roboto" panose="02000000000000000000" pitchFamily="2" charset="0"/>
                <a:cs typeface="Roboto" panose="02000000000000000000" pitchFamily="2" charset="0"/>
              </a:rPr>
              <a:t>unsuccessful</a:t>
            </a:r>
          </a:p>
        </p:txBody>
      </p:sp>
      <p:pic>
        <p:nvPicPr>
          <p:cNvPr id="8" name="Picture 7" descr="A white background with black text&#10;&#10;AI-generated content may be incorrect.">
            <a:extLst>
              <a:ext uri="{FF2B5EF4-FFF2-40B4-BE49-F238E27FC236}">
                <a16:creationId xmlns:a16="http://schemas.microsoft.com/office/drawing/2014/main" id="{098DC496-0ADC-447F-74A7-78F9593BE738}"/>
              </a:ext>
            </a:extLst>
          </p:cNvPr>
          <p:cNvPicPr>
            <a:picLocks noChangeAspect="1"/>
          </p:cNvPicPr>
          <p:nvPr/>
        </p:nvPicPr>
        <p:blipFill>
          <a:blip r:embed="rId4"/>
          <a:stretch>
            <a:fillRect/>
          </a:stretch>
        </p:blipFill>
        <p:spPr>
          <a:xfrm>
            <a:off x="12978636" y="5066278"/>
            <a:ext cx="19178426" cy="10739918"/>
          </a:xfrm>
          <a:prstGeom prst="rect">
            <a:avLst/>
          </a:prstGeom>
        </p:spPr>
      </p:pic>
    </p:spTree>
    <p:custDataLst>
      <p:tags r:id="rId1"/>
    </p:custDataLst>
    <p:extLst>
      <p:ext uri="{BB962C8B-B14F-4D97-AF65-F5344CB8AC3E}">
        <p14:creationId xmlns:p14="http://schemas.microsoft.com/office/powerpoint/2010/main" val="2821246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7DDE6-6B8F-CF97-7A19-5B29CED1D292}"/>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DAB3D7F4-885C-0F99-DFF9-DC59B546A286}"/>
              </a:ext>
            </a:extLst>
          </p:cNvPr>
          <p:cNvSpPr>
            <a:spLocks noGrp="1"/>
          </p:cNvSpPr>
          <p:nvPr>
            <p:ph type="body" sz="quarter" idx="10"/>
          </p:nvPr>
        </p:nvSpPr>
        <p:spPr/>
        <p:txBody>
          <a:bodyPr/>
          <a:lstStyle/>
          <a:p>
            <a:r>
              <a:rPr lang="en-GB"/>
              <a:t>Public</a:t>
            </a:r>
          </a:p>
        </p:txBody>
      </p:sp>
      <p:pic>
        <p:nvPicPr>
          <p:cNvPr id="6" name="Picture 5" descr="A screenshot of a web page&#10;&#10;AI-generated content may be incorrect.">
            <a:extLst>
              <a:ext uri="{FF2B5EF4-FFF2-40B4-BE49-F238E27FC236}">
                <a16:creationId xmlns:a16="http://schemas.microsoft.com/office/drawing/2014/main" id="{7B187A22-0302-814F-77A1-D869D2A4BFB9}"/>
              </a:ext>
            </a:extLst>
          </p:cNvPr>
          <p:cNvPicPr>
            <a:picLocks noGrp="1" noRot="1" noChangeAspect="1" noMove="1" noResize="1" noEditPoints="1" noAdjustHandles="1" noChangeArrowheads="1" noChangeShapeType="1" noCrop="1"/>
          </p:cNvPicPr>
          <p:nvPr/>
        </p:nvPicPr>
        <p:blipFill>
          <a:blip r:embed="rId4"/>
          <a:stretch>
            <a:fillRect/>
          </a:stretch>
        </p:blipFill>
        <p:spPr>
          <a:xfrm>
            <a:off x="2861340" y="263524"/>
            <a:ext cx="26789320" cy="18024476"/>
          </a:xfrm>
          <a:prstGeom prst="rect">
            <a:avLst/>
          </a:prstGeom>
        </p:spPr>
      </p:pic>
    </p:spTree>
    <p:custDataLst>
      <p:tags r:id="rId1"/>
    </p:custDataLst>
    <p:extLst>
      <p:ext uri="{BB962C8B-B14F-4D97-AF65-F5344CB8AC3E}">
        <p14:creationId xmlns:p14="http://schemas.microsoft.com/office/powerpoint/2010/main" val="3598440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09C30-117F-AB0C-D51D-29E6F6A9B0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018502-DE2C-C943-BCCE-B14E8D156A7A}"/>
              </a:ext>
            </a:extLst>
          </p:cNvPr>
          <p:cNvSpPr>
            <a:spLocks noGrp="1"/>
          </p:cNvSpPr>
          <p:nvPr>
            <p:ph type="title"/>
          </p:nvPr>
        </p:nvSpPr>
        <p:spPr/>
        <p:txBody>
          <a:bodyPr/>
          <a:lstStyle/>
          <a:p>
            <a:r>
              <a:rPr lang="en-GB">
                <a:solidFill>
                  <a:srgbClr val="12BCBC"/>
                </a:solidFill>
              </a:rPr>
              <a:t>Replies</a:t>
            </a:r>
            <a:r>
              <a:rPr lang="en-GB">
                <a:solidFill>
                  <a:schemeClr val="tx1"/>
                </a:solidFill>
              </a:rPr>
              <a:t> to offers</a:t>
            </a:r>
            <a:endParaRPr lang="en-GB">
              <a:solidFill>
                <a:schemeClr val="accent6"/>
              </a:solidFill>
            </a:endParaRPr>
          </a:p>
        </p:txBody>
      </p:sp>
      <p:sp>
        <p:nvSpPr>
          <p:cNvPr id="12" name="Text Placeholder 11">
            <a:extLst>
              <a:ext uri="{FF2B5EF4-FFF2-40B4-BE49-F238E27FC236}">
                <a16:creationId xmlns:a16="http://schemas.microsoft.com/office/drawing/2014/main" id="{C8EF029D-2383-9F59-6F07-7FCDB7C8C0F2}"/>
              </a:ext>
            </a:extLst>
          </p:cNvPr>
          <p:cNvSpPr>
            <a:spLocks noGrp="1"/>
          </p:cNvSpPr>
          <p:nvPr>
            <p:ph type="body" sz="quarter" idx="10"/>
          </p:nvPr>
        </p:nvSpPr>
        <p:spPr/>
        <p:txBody>
          <a:bodyPr/>
          <a:lstStyle/>
          <a:p>
            <a:r>
              <a:rPr lang="en-GB"/>
              <a:t>Public</a:t>
            </a:r>
          </a:p>
        </p:txBody>
      </p:sp>
      <p:sp>
        <p:nvSpPr>
          <p:cNvPr id="18" name="TextBox 17">
            <a:extLst>
              <a:ext uri="{FF2B5EF4-FFF2-40B4-BE49-F238E27FC236}">
                <a16:creationId xmlns:a16="http://schemas.microsoft.com/office/drawing/2014/main" id="{63BC9766-540A-3FB3-6AF4-618BD3C56858}"/>
              </a:ext>
            </a:extLst>
          </p:cNvPr>
          <p:cNvSpPr txBox="1"/>
          <p:nvPr/>
        </p:nvSpPr>
        <p:spPr>
          <a:xfrm>
            <a:off x="2116232" y="6282825"/>
            <a:ext cx="12918540" cy="8402300"/>
          </a:xfrm>
          <a:prstGeom prst="rect">
            <a:avLst/>
          </a:prstGeom>
          <a:noFill/>
        </p:spPr>
        <p:txBody>
          <a:bodyPr wrap="square" rtlCol="0">
            <a:spAutoFit/>
          </a:bodyPr>
          <a:lstStyle/>
          <a:p>
            <a:pPr marL="685800" indent="-685800">
              <a:buClr>
                <a:srgbClr val="12BCBC"/>
              </a:buClr>
              <a:buFont typeface="Wingdings" panose="05000000000000000000" pitchFamily="2" charset="2"/>
              <a:buChar char="§"/>
            </a:pPr>
            <a:r>
              <a:rPr lang="en-GB" sz="6000" dirty="0">
                <a:latin typeface="Roboto Light "/>
                <a:ea typeface="Roboto" panose="02000000000000000000" pitchFamily="2" charset="0"/>
                <a:cs typeface="Roboto" panose="02000000000000000000" pitchFamily="2" charset="0"/>
              </a:rPr>
              <a:t>Once you've made your decisions, choose a 'firm' and 'insurance' choice. </a:t>
            </a:r>
          </a:p>
          <a:p>
            <a:pPr marL="685800" indent="-685800">
              <a:buClr>
                <a:srgbClr val="12BCBC"/>
              </a:buClr>
              <a:buFont typeface="Wingdings" panose="05000000000000000000" pitchFamily="2" charset="2"/>
              <a:buChar char="§"/>
            </a:pPr>
            <a:endParaRPr lang="en-GB" sz="6000" dirty="0">
              <a:latin typeface="Roboto Light "/>
              <a:ea typeface="Roboto" panose="02000000000000000000" pitchFamily="2" charset="0"/>
              <a:cs typeface="Roboto" panose="02000000000000000000" pitchFamily="2" charset="0"/>
            </a:endParaRPr>
          </a:p>
          <a:p>
            <a:pPr marL="685800" indent="-685800">
              <a:buClr>
                <a:srgbClr val="12BCBC"/>
              </a:buClr>
              <a:buFont typeface="Wingdings" panose="05000000000000000000" pitchFamily="2" charset="2"/>
              <a:buChar char="§"/>
            </a:pPr>
            <a:r>
              <a:rPr lang="en-GB" sz="6000" dirty="0">
                <a:latin typeface="Roboto Light "/>
                <a:ea typeface="Roboto" panose="02000000000000000000" pitchFamily="2" charset="0"/>
                <a:cs typeface="Roboto" panose="02000000000000000000" pitchFamily="2" charset="0"/>
              </a:rPr>
              <a:t>Decline any remaining offers. </a:t>
            </a:r>
          </a:p>
          <a:p>
            <a:pPr marL="685800" indent="-685800">
              <a:buClr>
                <a:srgbClr val="12BCBC"/>
              </a:buClr>
              <a:buFont typeface="Wingdings" panose="05000000000000000000" pitchFamily="2" charset="2"/>
              <a:buChar char="§"/>
            </a:pPr>
            <a:endParaRPr lang="en-GB" sz="6000" dirty="0">
              <a:latin typeface="Roboto Light "/>
              <a:ea typeface="Roboto" panose="02000000000000000000" pitchFamily="2" charset="0"/>
              <a:cs typeface="Roboto" panose="02000000000000000000" pitchFamily="2" charset="0"/>
            </a:endParaRPr>
          </a:p>
          <a:p>
            <a:pPr marL="685800" indent="-685800">
              <a:buClr>
                <a:srgbClr val="12BCBC"/>
              </a:buClr>
              <a:buFont typeface="Wingdings" panose="05000000000000000000" pitchFamily="2" charset="2"/>
              <a:buChar char="§"/>
            </a:pPr>
            <a:r>
              <a:rPr lang="en-GB" sz="6000" dirty="0">
                <a:latin typeface="Roboto Light "/>
                <a:ea typeface="Roboto" panose="02000000000000000000" pitchFamily="2" charset="0"/>
                <a:cs typeface="Roboto" panose="02000000000000000000" pitchFamily="2" charset="0"/>
              </a:rPr>
              <a:t>If you're not holding an offer, use Extra or Clearing to find available places.</a:t>
            </a:r>
          </a:p>
        </p:txBody>
      </p:sp>
      <p:pic>
        <p:nvPicPr>
          <p:cNvPr id="3" name="Picture 2" descr="A screenshot of a website&#10;&#10;AI-generated content may be incorrect.">
            <a:extLst>
              <a:ext uri="{FF2B5EF4-FFF2-40B4-BE49-F238E27FC236}">
                <a16:creationId xmlns:a16="http://schemas.microsoft.com/office/drawing/2014/main" id="{5368A2AD-1F8D-D148-705F-33BCCA504A1C}"/>
              </a:ext>
            </a:extLst>
          </p:cNvPr>
          <p:cNvPicPr>
            <a:picLocks noGrp="1" noRot="1" noChangeAspect="1" noMove="1" noResize="1" noEditPoints="1" noAdjustHandles="1" noChangeArrowheads="1" noChangeShapeType="1" noCrop="1"/>
          </p:cNvPicPr>
          <p:nvPr/>
        </p:nvPicPr>
        <p:blipFill>
          <a:blip r:embed="rId4"/>
          <a:stretch>
            <a:fillRect/>
          </a:stretch>
        </p:blipFill>
        <p:spPr>
          <a:xfrm>
            <a:off x="16914372" y="266202"/>
            <a:ext cx="15597628" cy="18021798"/>
          </a:xfrm>
          <a:prstGeom prst="rect">
            <a:avLst/>
          </a:prstGeom>
        </p:spPr>
      </p:pic>
    </p:spTree>
    <p:custDataLst>
      <p:tags r:id="rId1"/>
    </p:custDataLst>
    <p:extLst>
      <p:ext uri="{BB962C8B-B14F-4D97-AF65-F5344CB8AC3E}">
        <p14:creationId xmlns:p14="http://schemas.microsoft.com/office/powerpoint/2010/main" val="2624023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F19B7-071E-2935-6D8C-572B628951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6D8D310-AA81-7CE6-001C-599973895094}"/>
              </a:ext>
            </a:extLst>
          </p:cNvPr>
          <p:cNvSpPr>
            <a:spLocks noGrp="1"/>
          </p:cNvSpPr>
          <p:nvPr>
            <p:ph type="title"/>
          </p:nvPr>
        </p:nvSpPr>
        <p:spPr>
          <a:xfrm>
            <a:off x="1545605" y="-503446"/>
            <a:ext cx="14710393" cy="3875077"/>
          </a:xfrm>
        </p:spPr>
        <p:txBody>
          <a:bodyPr/>
          <a:lstStyle/>
          <a:p>
            <a:r>
              <a:rPr lang="en-GB" dirty="0">
                <a:solidFill>
                  <a:schemeClr val="tx1"/>
                </a:solidFill>
              </a:rPr>
              <a:t>Other</a:t>
            </a:r>
            <a:r>
              <a:rPr lang="en-GB" dirty="0">
                <a:solidFill>
                  <a:srgbClr val="12BCBC"/>
                </a:solidFill>
              </a:rPr>
              <a:t> options</a:t>
            </a:r>
            <a:endParaRPr lang="en-GB" dirty="0">
              <a:solidFill>
                <a:schemeClr val="accent6"/>
              </a:solidFill>
            </a:endParaRPr>
          </a:p>
        </p:txBody>
      </p:sp>
      <p:sp>
        <p:nvSpPr>
          <p:cNvPr id="12" name="Text Placeholder 11">
            <a:extLst>
              <a:ext uri="{FF2B5EF4-FFF2-40B4-BE49-F238E27FC236}">
                <a16:creationId xmlns:a16="http://schemas.microsoft.com/office/drawing/2014/main" id="{9A02DD3E-B350-4F1A-7996-E7F4E9268C31}"/>
              </a:ext>
            </a:extLst>
          </p:cNvPr>
          <p:cNvSpPr>
            <a:spLocks noGrp="1"/>
          </p:cNvSpPr>
          <p:nvPr>
            <p:ph type="body" sz="quarter" idx="10"/>
          </p:nvPr>
        </p:nvSpPr>
        <p:spPr/>
        <p:txBody>
          <a:bodyPr/>
          <a:lstStyle/>
          <a:p>
            <a:r>
              <a:rPr lang="en-GB"/>
              <a:t>Public</a:t>
            </a:r>
          </a:p>
        </p:txBody>
      </p:sp>
      <p:pic>
        <p:nvPicPr>
          <p:cNvPr id="7" name="Picture Placeholder 6" descr="A person sitting on the ground with her computer&#10;&#10;AI-generated content may be incorrect.">
            <a:extLst>
              <a:ext uri="{FF2B5EF4-FFF2-40B4-BE49-F238E27FC236}">
                <a16:creationId xmlns:a16="http://schemas.microsoft.com/office/drawing/2014/main" id="{A279704D-4732-1278-0223-D89F504FE834}"/>
              </a:ext>
            </a:extLst>
          </p:cNvPr>
          <p:cNvPicPr>
            <a:picLocks noGrp="1" noChangeAspect="1"/>
          </p:cNvPicPr>
          <p:nvPr>
            <p:ph type="pic" sz="quarter" idx="13"/>
          </p:nvPr>
        </p:nvPicPr>
        <p:blipFill>
          <a:blip r:embed="rId4"/>
          <a:srcRect l="582" r="582"/>
          <a:stretch>
            <a:fillRect/>
          </a:stretch>
        </p:blipFill>
        <p:spPr>
          <a:xfrm>
            <a:off x="17230725" y="1889125"/>
            <a:ext cx="13371513" cy="14517688"/>
          </a:xfrm>
          <a:prstGeom prst="rect">
            <a:avLst/>
          </a:prstGeom>
        </p:spPr>
      </p:pic>
      <p:sp>
        <p:nvSpPr>
          <p:cNvPr id="8" name="Content Placeholder 3">
            <a:extLst>
              <a:ext uri="{FF2B5EF4-FFF2-40B4-BE49-F238E27FC236}">
                <a16:creationId xmlns:a16="http://schemas.microsoft.com/office/drawing/2014/main" id="{48B6AC65-5EE2-7271-4B0B-C57DED6FBD06}"/>
              </a:ext>
            </a:extLst>
          </p:cNvPr>
          <p:cNvSpPr>
            <a:spLocks noGrp="1"/>
          </p:cNvSpPr>
          <p:nvPr>
            <p:ph idx="1"/>
          </p:nvPr>
        </p:nvSpPr>
        <p:spPr>
          <a:xfrm>
            <a:off x="1545605" y="5419712"/>
            <a:ext cx="14346236" cy="11268088"/>
          </a:xfrm>
        </p:spPr>
        <p:txBody>
          <a:bodyPr/>
          <a:lstStyle/>
          <a:p>
            <a:pPr marL="0" indent="0" defTabSz="914400">
              <a:spcBef>
                <a:spcPts val="200"/>
              </a:spcBef>
              <a:buNone/>
            </a:pPr>
            <a:r>
              <a:rPr lang="en-US" sz="6000" b="1" dirty="0">
                <a:latin typeface="Roboto Light "/>
              </a:rPr>
              <a:t>Extra </a:t>
            </a:r>
            <a:r>
              <a:rPr lang="en-US" sz="6000" dirty="0">
                <a:latin typeface="Roboto Light "/>
              </a:rPr>
              <a:t>(26 Feb – 1 Jul)</a:t>
            </a:r>
          </a:p>
          <a:p>
            <a:pPr marL="285750" indent="-285750" defTabSz="914400">
              <a:spcBef>
                <a:spcPts val="600"/>
              </a:spcBef>
              <a:spcAft>
                <a:spcPts val="600"/>
              </a:spcAft>
              <a:buClr>
                <a:srgbClr val="12BCBC"/>
              </a:buClr>
              <a:buFont typeface="Arial" panose="020B0604020202020204" pitchFamily="34" charset="0"/>
              <a:buChar char="•"/>
            </a:pPr>
            <a:r>
              <a:rPr lang="en-US" sz="6000" dirty="0">
                <a:latin typeface="Roboto Light "/>
              </a:rPr>
              <a:t>Used all five choices and had no offers. </a:t>
            </a:r>
          </a:p>
          <a:p>
            <a:pPr marL="285750" indent="-285750" defTabSz="914400">
              <a:spcBef>
                <a:spcPts val="600"/>
              </a:spcBef>
              <a:spcAft>
                <a:spcPts val="600"/>
              </a:spcAft>
              <a:buClr>
                <a:srgbClr val="12BCBC"/>
              </a:buClr>
              <a:buFont typeface="Arial" panose="020B0604020202020204" pitchFamily="34" charset="0"/>
              <a:buChar char="•"/>
            </a:pPr>
            <a:r>
              <a:rPr lang="en-US" sz="6000" dirty="0">
                <a:latin typeface="Roboto Light "/>
              </a:rPr>
              <a:t>You can still find a place using Extra.</a:t>
            </a:r>
          </a:p>
          <a:p>
            <a:pPr defTabSz="914400">
              <a:spcBef>
                <a:spcPts val="600"/>
              </a:spcBef>
              <a:spcAft>
                <a:spcPts val="600"/>
              </a:spcAft>
              <a:buClr>
                <a:srgbClr val="836CD8"/>
              </a:buClr>
            </a:pPr>
            <a:endParaRPr lang="en-US" sz="6000" dirty="0">
              <a:latin typeface="Roboto Light "/>
            </a:endParaRPr>
          </a:p>
          <a:p>
            <a:pPr marL="0" lvl="0" indent="0" defTabSz="914400">
              <a:spcBef>
                <a:spcPts val="200"/>
              </a:spcBef>
              <a:buNone/>
            </a:pPr>
            <a:r>
              <a:rPr lang="en-US" sz="6000" b="1">
                <a:latin typeface="Roboto Light "/>
              </a:rPr>
              <a:t>Clearing</a:t>
            </a:r>
            <a:r>
              <a:rPr lang="en-US" sz="6000">
                <a:latin typeface="Roboto Light "/>
              </a:rPr>
              <a:t> (2 </a:t>
            </a:r>
            <a:r>
              <a:rPr lang="en-US" sz="6000" dirty="0">
                <a:latin typeface="Roboto Light "/>
              </a:rPr>
              <a:t>Jul – Oct)</a:t>
            </a:r>
          </a:p>
          <a:p>
            <a:pPr marL="342900" indent="-342900">
              <a:buClr>
                <a:srgbClr val="12BCBC"/>
              </a:buClr>
              <a:buFont typeface="Arial" panose="020B0604020202020204" pitchFamily="34" charset="0"/>
              <a:buChar char="•"/>
            </a:pPr>
            <a:r>
              <a:rPr lang="en-GB" sz="6000" dirty="0">
                <a:latin typeface="Roboto Light "/>
              </a:rPr>
              <a:t>Clearing is for students in various situations.</a:t>
            </a:r>
          </a:p>
          <a:p>
            <a:pPr marL="342900" indent="-342900">
              <a:buClr>
                <a:srgbClr val="12BCBC"/>
              </a:buClr>
              <a:buFont typeface="Arial" panose="020B0604020202020204" pitchFamily="34" charset="0"/>
              <a:buChar char="•"/>
            </a:pPr>
            <a:r>
              <a:rPr lang="en-GB" sz="6000" dirty="0">
                <a:latin typeface="Roboto Light "/>
              </a:rPr>
              <a:t>Whether you've exceeded expectations, changed your mind, or don’t have a place. </a:t>
            </a:r>
          </a:p>
          <a:p>
            <a:pPr marL="342900" indent="-342900">
              <a:buClr>
                <a:srgbClr val="12BCBC"/>
              </a:buClr>
              <a:buFont typeface="Arial" panose="020B0604020202020204" pitchFamily="34" charset="0"/>
              <a:buChar char="•"/>
            </a:pPr>
            <a:r>
              <a:rPr lang="en-GB" sz="6000" dirty="0">
                <a:latin typeface="Roboto Light "/>
              </a:rPr>
              <a:t>Understanding the process helps you take control of your options.</a:t>
            </a:r>
          </a:p>
        </p:txBody>
      </p:sp>
    </p:spTree>
    <p:custDataLst>
      <p:tags r:id="rId1"/>
    </p:custDataLst>
    <p:extLst>
      <p:ext uri="{BB962C8B-B14F-4D97-AF65-F5344CB8AC3E}">
        <p14:creationId xmlns:p14="http://schemas.microsoft.com/office/powerpoint/2010/main" val="513369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6EEBB-C43F-2056-80DE-40BF315A79B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6F3B3C-812F-A117-B252-008D67E37BE4}"/>
              </a:ext>
            </a:extLst>
          </p:cNvPr>
          <p:cNvSpPr>
            <a:spLocks noGrp="1"/>
          </p:cNvSpPr>
          <p:nvPr>
            <p:ph type="body" sz="quarter" idx="10"/>
          </p:nvPr>
        </p:nvSpPr>
        <p:spPr/>
        <p:txBody>
          <a:bodyPr/>
          <a:lstStyle/>
          <a:p>
            <a:r>
              <a:rPr lang="en-GB"/>
              <a:t>Public</a:t>
            </a:r>
          </a:p>
        </p:txBody>
      </p:sp>
      <p:sp>
        <p:nvSpPr>
          <p:cNvPr id="4" name="Subtitle 5">
            <a:extLst>
              <a:ext uri="{FF2B5EF4-FFF2-40B4-BE49-F238E27FC236}">
                <a16:creationId xmlns:a16="http://schemas.microsoft.com/office/drawing/2014/main" id="{14981D22-C9FA-A816-48AC-5EA1BD77085B}"/>
              </a:ext>
            </a:extLst>
          </p:cNvPr>
          <p:cNvSpPr>
            <a:spLocks noGrp="1"/>
          </p:cNvSpPr>
          <p:nvPr>
            <p:ph type="subTitle" idx="1"/>
          </p:nvPr>
        </p:nvSpPr>
        <p:spPr>
          <a:xfrm>
            <a:off x="4064000" y="10799237"/>
            <a:ext cx="24384000" cy="2428902"/>
          </a:xfrm>
        </p:spPr>
        <p:txBody>
          <a:bodyPr/>
          <a:lstStyle/>
          <a:p>
            <a:r>
              <a:rPr lang="en-GB" sz="6600" dirty="0"/>
              <a:t>What you need to know</a:t>
            </a:r>
          </a:p>
          <a:p>
            <a:r>
              <a:rPr lang="en-GB" sz="6600" dirty="0">
                <a:solidFill>
                  <a:schemeClr val="accent3"/>
                </a:solidFill>
              </a:rPr>
              <a:t>www.ucas.com/apprenticeships</a:t>
            </a:r>
            <a:endParaRPr lang="en-US" sz="6600" dirty="0">
              <a:solidFill>
                <a:schemeClr val="accent3"/>
              </a:solidFill>
            </a:endParaRPr>
          </a:p>
        </p:txBody>
      </p:sp>
      <p:sp>
        <p:nvSpPr>
          <p:cNvPr id="3" name="Title 2">
            <a:extLst>
              <a:ext uri="{FF2B5EF4-FFF2-40B4-BE49-F238E27FC236}">
                <a16:creationId xmlns:a16="http://schemas.microsoft.com/office/drawing/2014/main" id="{B0619C97-693F-E8BB-AFD5-02A9AF3398C2}"/>
              </a:ext>
            </a:extLst>
          </p:cNvPr>
          <p:cNvSpPr>
            <a:spLocks noGrp="1"/>
          </p:cNvSpPr>
          <p:nvPr>
            <p:ph type="ctrTitle"/>
          </p:nvPr>
        </p:nvSpPr>
        <p:spPr/>
        <p:txBody>
          <a:bodyPr/>
          <a:lstStyle/>
          <a:p>
            <a:r>
              <a:rPr lang="en-GB"/>
              <a:t>apprenticeships</a:t>
            </a:r>
          </a:p>
        </p:txBody>
      </p:sp>
    </p:spTree>
    <p:custDataLst>
      <p:tags r:id="rId1"/>
    </p:custDataLst>
    <p:extLst>
      <p:ext uri="{BB962C8B-B14F-4D97-AF65-F5344CB8AC3E}">
        <p14:creationId xmlns:p14="http://schemas.microsoft.com/office/powerpoint/2010/main" val="3171727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D9C05-D11A-085F-ED90-D82ACDA1E3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6384F7-D417-B96D-176D-38369FC0D19F}"/>
              </a:ext>
            </a:extLst>
          </p:cNvPr>
          <p:cNvSpPr>
            <a:spLocks noGrp="1"/>
          </p:cNvSpPr>
          <p:nvPr>
            <p:ph type="title"/>
          </p:nvPr>
        </p:nvSpPr>
        <p:spPr>
          <a:xfrm>
            <a:off x="1850572" y="258842"/>
            <a:ext cx="14710393" cy="3875077"/>
          </a:xfrm>
        </p:spPr>
        <p:txBody>
          <a:bodyPr/>
          <a:lstStyle/>
          <a:p>
            <a:r>
              <a:rPr lang="en-GB" dirty="0">
                <a:solidFill>
                  <a:schemeClr val="tx1"/>
                </a:solidFill>
              </a:rPr>
              <a:t>How does it </a:t>
            </a:r>
            <a:r>
              <a:rPr lang="en-GB" dirty="0">
                <a:solidFill>
                  <a:srgbClr val="57BF93"/>
                </a:solidFill>
              </a:rPr>
              <a:t>work</a:t>
            </a:r>
            <a:r>
              <a:rPr lang="en-GB" dirty="0">
                <a:solidFill>
                  <a:schemeClr val="tx1"/>
                </a:solidFill>
              </a:rPr>
              <a:t>?</a:t>
            </a:r>
            <a:endParaRPr lang="en-GB" dirty="0">
              <a:solidFill>
                <a:schemeClr val="accent6"/>
              </a:solidFill>
            </a:endParaRPr>
          </a:p>
        </p:txBody>
      </p:sp>
      <p:sp>
        <p:nvSpPr>
          <p:cNvPr id="12" name="Text Placeholder 11">
            <a:extLst>
              <a:ext uri="{FF2B5EF4-FFF2-40B4-BE49-F238E27FC236}">
                <a16:creationId xmlns:a16="http://schemas.microsoft.com/office/drawing/2014/main" id="{5A6E3F12-C547-4DA3-1F7E-5BA6CE27B29A}"/>
              </a:ext>
            </a:extLst>
          </p:cNvPr>
          <p:cNvSpPr>
            <a:spLocks noGrp="1"/>
          </p:cNvSpPr>
          <p:nvPr>
            <p:ph type="body" sz="quarter" idx="10"/>
          </p:nvPr>
        </p:nvSpPr>
        <p:spPr/>
        <p:txBody>
          <a:bodyPr/>
          <a:lstStyle/>
          <a:p>
            <a:r>
              <a:rPr lang="en-GB"/>
              <a:t>Public</a:t>
            </a:r>
          </a:p>
        </p:txBody>
      </p:sp>
      <p:sp>
        <p:nvSpPr>
          <p:cNvPr id="18" name="TextBox 17">
            <a:extLst>
              <a:ext uri="{FF2B5EF4-FFF2-40B4-BE49-F238E27FC236}">
                <a16:creationId xmlns:a16="http://schemas.microsoft.com/office/drawing/2014/main" id="{3C135D70-62B2-D225-F8AA-20097F154FF7}"/>
              </a:ext>
            </a:extLst>
          </p:cNvPr>
          <p:cNvSpPr txBox="1"/>
          <p:nvPr/>
        </p:nvSpPr>
        <p:spPr>
          <a:xfrm>
            <a:off x="1891006" y="5562144"/>
            <a:ext cx="12918540" cy="12095619"/>
          </a:xfrm>
          <a:prstGeom prst="rect">
            <a:avLst/>
          </a:prstGeom>
          <a:noFill/>
        </p:spPr>
        <p:txBody>
          <a:bodyPr wrap="square" rtlCol="0">
            <a:spAutoFit/>
          </a:bodyPr>
          <a:lstStyle/>
          <a:p>
            <a:pPr marL="857250" indent="-857250">
              <a:buClr>
                <a:srgbClr val="57BF93"/>
              </a:buClr>
              <a:buFont typeface="Wingdings" panose="05000000000000000000" pitchFamily="2" charset="2"/>
              <a:buChar char="§"/>
            </a:pPr>
            <a:r>
              <a:rPr lang="en-GB" sz="6000" dirty="0">
                <a:latin typeface="Roboto Light "/>
              </a:rPr>
              <a:t>It’s a real job where you </a:t>
            </a:r>
            <a:r>
              <a:rPr lang="en-GB" sz="6000" b="1" dirty="0">
                <a:latin typeface="Roboto Light "/>
              </a:rPr>
              <a:t>learn</a:t>
            </a:r>
            <a:r>
              <a:rPr lang="en-GB" sz="6000" dirty="0">
                <a:latin typeface="Roboto Light "/>
              </a:rPr>
              <a:t>, </a:t>
            </a:r>
            <a:r>
              <a:rPr lang="en-GB" sz="6000" b="1" dirty="0">
                <a:latin typeface="Roboto Light "/>
              </a:rPr>
              <a:t>gain experience</a:t>
            </a:r>
            <a:r>
              <a:rPr lang="en-GB" sz="6000" dirty="0">
                <a:latin typeface="Roboto Light "/>
              </a:rPr>
              <a:t>, </a:t>
            </a:r>
            <a:r>
              <a:rPr lang="en-GB" sz="6000" b="1" dirty="0">
                <a:latin typeface="Roboto Light "/>
              </a:rPr>
              <a:t>study for a qualification and</a:t>
            </a:r>
            <a:r>
              <a:rPr lang="en-GB" sz="6000" dirty="0">
                <a:latin typeface="Roboto Light "/>
              </a:rPr>
              <a:t> </a:t>
            </a:r>
            <a:r>
              <a:rPr lang="en-GB" sz="6000" b="1" dirty="0">
                <a:latin typeface="Roboto Light "/>
              </a:rPr>
              <a:t>get paid.</a:t>
            </a:r>
          </a:p>
          <a:p>
            <a:pPr marL="857250" indent="-857250">
              <a:buClr>
                <a:srgbClr val="57BF93"/>
              </a:buClr>
              <a:buFont typeface="Wingdings" panose="05000000000000000000" pitchFamily="2" charset="2"/>
              <a:buChar char="§"/>
            </a:pPr>
            <a:endParaRPr lang="en-GB" sz="6000" b="1" dirty="0">
              <a:latin typeface="Roboto Light "/>
            </a:endParaRPr>
          </a:p>
          <a:p>
            <a:pPr marL="857250" indent="-857250">
              <a:buClr>
                <a:srgbClr val="57BF93"/>
              </a:buClr>
              <a:buFont typeface="Wingdings" panose="05000000000000000000" pitchFamily="2" charset="2"/>
              <a:buChar char="§"/>
            </a:pPr>
            <a:r>
              <a:rPr lang="en-GB" sz="6000" dirty="0">
                <a:latin typeface="Roboto Light "/>
              </a:rPr>
              <a:t>An apprentice is an employee, </a:t>
            </a:r>
            <a:r>
              <a:rPr lang="en-GB" sz="6000" b="1" dirty="0">
                <a:latin typeface="Roboto Light "/>
              </a:rPr>
              <a:t>with a contract of employment </a:t>
            </a:r>
            <a:r>
              <a:rPr lang="en-GB" sz="6000" dirty="0">
                <a:latin typeface="Roboto Light "/>
              </a:rPr>
              <a:t>and holiday leave.</a:t>
            </a:r>
          </a:p>
          <a:p>
            <a:pPr marL="857250" indent="-857250">
              <a:buClr>
                <a:srgbClr val="57BF93"/>
              </a:buClr>
              <a:buFont typeface="Wingdings" panose="05000000000000000000" pitchFamily="2" charset="2"/>
              <a:buChar char="§"/>
            </a:pPr>
            <a:endParaRPr lang="en-GB" sz="6000" dirty="0">
              <a:latin typeface="Roboto Light "/>
            </a:endParaRPr>
          </a:p>
          <a:p>
            <a:pPr marL="857250" indent="-857250">
              <a:buClr>
                <a:srgbClr val="57BF93"/>
              </a:buClr>
              <a:buFont typeface="Wingdings" panose="05000000000000000000" pitchFamily="2" charset="2"/>
              <a:buChar char="§"/>
            </a:pPr>
            <a:r>
              <a:rPr lang="en-GB" sz="6000" dirty="0">
                <a:latin typeface="Roboto Light "/>
              </a:rPr>
              <a:t>Over </a:t>
            </a:r>
            <a:r>
              <a:rPr lang="en-GB" sz="6000" b="1" dirty="0">
                <a:latin typeface="Roboto Light "/>
              </a:rPr>
              <a:t>600</a:t>
            </a:r>
            <a:r>
              <a:rPr lang="en-GB" sz="6000" dirty="0">
                <a:latin typeface="Roboto Light "/>
              </a:rPr>
              <a:t> </a:t>
            </a:r>
            <a:r>
              <a:rPr lang="en-GB" sz="6000" b="1" dirty="0">
                <a:latin typeface="Roboto Light "/>
              </a:rPr>
              <a:t>different apprenticeships </a:t>
            </a:r>
            <a:r>
              <a:rPr lang="en-GB" sz="6000" dirty="0">
                <a:latin typeface="Roboto Light "/>
              </a:rPr>
              <a:t>available, from Nuclear Engineer to Architect to Digital Marketer. </a:t>
            </a:r>
          </a:p>
          <a:p>
            <a:pPr>
              <a:buClr>
                <a:srgbClr val="57BF93"/>
              </a:buClr>
            </a:pPr>
            <a:endParaRPr lang="en-GB" sz="6000" dirty="0">
              <a:latin typeface="Roboto Light "/>
            </a:endParaRPr>
          </a:p>
          <a:p>
            <a:pPr marL="857250" indent="-857250">
              <a:buClr>
                <a:srgbClr val="57BF93"/>
              </a:buClr>
              <a:buFont typeface="Wingdings" panose="05000000000000000000" pitchFamily="2" charset="2"/>
              <a:buChar char="§"/>
            </a:pPr>
            <a:endParaRPr lang="en-GB" sz="6000" dirty="0">
              <a:latin typeface="Roboto Light "/>
            </a:endParaRPr>
          </a:p>
        </p:txBody>
      </p:sp>
      <p:grpSp>
        <p:nvGrpSpPr>
          <p:cNvPr id="5" name="Group 4">
            <a:extLst>
              <a:ext uri="{FF2B5EF4-FFF2-40B4-BE49-F238E27FC236}">
                <a16:creationId xmlns:a16="http://schemas.microsoft.com/office/drawing/2014/main" id="{12AD1986-DE3D-EBBA-1929-52E31CEFEBBC}"/>
              </a:ext>
            </a:extLst>
          </p:cNvPr>
          <p:cNvGrpSpPr/>
          <p:nvPr/>
        </p:nvGrpSpPr>
        <p:grpSpPr>
          <a:xfrm>
            <a:off x="17456893" y="2185624"/>
            <a:ext cx="14710393" cy="13916751"/>
            <a:chOff x="302564" y="2726416"/>
            <a:chExt cx="6096000" cy="4064000"/>
          </a:xfrm>
        </p:grpSpPr>
        <p:graphicFrame>
          <p:nvGraphicFramePr>
            <p:cNvPr id="13" name="Diagram 12">
              <a:extLst>
                <a:ext uri="{FF2B5EF4-FFF2-40B4-BE49-F238E27FC236}">
                  <a16:creationId xmlns:a16="http://schemas.microsoft.com/office/drawing/2014/main" id="{7812B498-C62B-B1FE-8566-173B144A70ED}"/>
                </a:ext>
              </a:extLst>
            </p:cNvPr>
            <p:cNvGraphicFramePr/>
            <p:nvPr/>
          </p:nvGraphicFramePr>
          <p:xfrm>
            <a:off x="302564" y="2726416"/>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Graphic 13" descr="Money outline">
              <a:extLst>
                <a:ext uri="{FF2B5EF4-FFF2-40B4-BE49-F238E27FC236}">
                  <a16:creationId xmlns:a16="http://schemas.microsoft.com/office/drawing/2014/main" id="{F97546EB-E51A-C1F2-3225-F35AF64AC2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61892" y="5170961"/>
              <a:ext cx="847725" cy="847725"/>
            </a:xfrm>
            <a:prstGeom prst="rect">
              <a:avLst/>
            </a:prstGeom>
          </p:spPr>
        </p:pic>
      </p:grpSp>
      <p:sp>
        <p:nvSpPr>
          <p:cNvPr id="15" name="TextBox 14">
            <a:extLst>
              <a:ext uri="{FF2B5EF4-FFF2-40B4-BE49-F238E27FC236}">
                <a16:creationId xmlns:a16="http://schemas.microsoft.com/office/drawing/2014/main" id="{328C3434-3CF5-EE70-E529-57234E04619E}"/>
              </a:ext>
            </a:extLst>
          </p:cNvPr>
          <p:cNvSpPr txBox="1"/>
          <p:nvPr/>
        </p:nvSpPr>
        <p:spPr>
          <a:xfrm>
            <a:off x="18657785" y="15717654"/>
            <a:ext cx="13509501"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 Foundation apprenticeships in Scotland are unpaid</a:t>
            </a:r>
          </a:p>
        </p:txBody>
      </p:sp>
    </p:spTree>
    <p:custDataLst>
      <p:tags r:id="rId1"/>
    </p:custDataLst>
    <p:extLst>
      <p:ext uri="{BB962C8B-B14F-4D97-AF65-F5344CB8AC3E}">
        <p14:creationId xmlns:p14="http://schemas.microsoft.com/office/powerpoint/2010/main" val="215812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33CB63-590C-F0DE-21ED-A64296CC9E7D}"/>
              </a:ext>
            </a:extLst>
          </p:cNvPr>
          <p:cNvSpPr>
            <a:spLocks noGrp="1"/>
          </p:cNvSpPr>
          <p:nvPr>
            <p:ph type="ctrTitle"/>
          </p:nvPr>
        </p:nvSpPr>
        <p:spPr>
          <a:xfrm>
            <a:off x="1545606" y="1665514"/>
            <a:ext cx="13225352" cy="2788356"/>
          </a:xfrm>
        </p:spPr>
        <p:txBody>
          <a:bodyPr/>
          <a:lstStyle/>
          <a:p>
            <a:r>
              <a:rPr lang="en-GB" dirty="0">
                <a:solidFill>
                  <a:srgbClr val="57BF93"/>
                </a:solidFill>
              </a:rPr>
              <a:t>Who</a:t>
            </a:r>
            <a:r>
              <a:rPr lang="en-GB" dirty="0"/>
              <a:t> are they for?</a:t>
            </a:r>
          </a:p>
        </p:txBody>
      </p:sp>
      <p:sp>
        <p:nvSpPr>
          <p:cNvPr id="6" name="Subtitle 5">
            <a:extLst>
              <a:ext uri="{FF2B5EF4-FFF2-40B4-BE49-F238E27FC236}">
                <a16:creationId xmlns:a16="http://schemas.microsoft.com/office/drawing/2014/main" id="{02B3585A-C772-0CCC-DBC1-1B0BAC49DD76}"/>
              </a:ext>
            </a:extLst>
          </p:cNvPr>
          <p:cNvSpPr>
            <a:spLocks noGrp="1"/>
          </p:cNvSpPr>
          <p:nvPr>
            <p:ph type="subTitle" idx="1"/>
          </p:nvPr>
        </p:nvSpPr>
        <p:spPr>
          <a:xfrm>
            <a:off x="1937492" y="5665074"/>
            <a:ext cx="13225352" cy="10873778"/>
          </a:xfrm>
        </p:spPr>
        <p:txBody>
          <a:bodyPr/>
          <a:lstStyle/>
          <a:p>
            <a:pPr marL="685800" indent="-685800">
              <a:spcAft>
                <a:spcPts val="1200"/>
              </a:spcAft>
              <a:buClr>
                <a:srgbClr val="57BF93"/>
              </a:buClr>
              <a:buFont typeface="Wingdings" panose="05000000000000000000" pitchFamily="2" charset="2"/>
              <a:buChar char="§"/>
            </a:pPr>
            <a:r>
              <a:rPr lang="en-GB" sz="4800" dirty="0">
                <a:latin typeface="Roboto Light "/>
              </a:rPr>
              <a:t>Anyone 16 and over</a:t>
            </a:r>
          </a:p>
          <a:p>
            <a:pPr marL="685800" indent="-685800">
              <a:spcAft>
                <a:spcPts val="1200"/>
              </a:spcAft>
              <a:buClr>
                <a:srgbClr val="57BF93"/>
              </a:buClr>
              <a:buFont typeface="Wingdings" panose="05000000000000000000" pitchFamily="2" charset="2"/>
              <a:buChar char="§"/>
            </a:pPr>
            <a:r>
              <a:rPr lang="en-GB" sz="4800" dirty="0">
                <a:latin typeface="Roboto Light "/>
              </a:rPr>
              <a:t>Anyone not in full time education*</a:t>
            </a:r>
          </a:p>
          <a:p>
            <a:pPr marL="685800" indent="-685800">
              <a:spcAft>
                <a:spcPts val="1200"/>
              </a:spcAft>
              <a:buClr>
                <a:srgbClr val="57BF93"/>
              </a:buClr>
              <a:buFont typeface="Wingdings" panose="05000000000000000000" pitchFamily="2" charset="2"/>
              <a:buChar char="§"/>
            </a:pPr>
            <a:r>
              <a:rPr lang="en-GB" sz="4800" dirty="0">
                <a:latin typeface="Roboto Light "/>
              </a:rPr>
              <a:t>Apprenticeships in Scotland, Wales or England require you to be living in the same country as the apprenticeship</a:t>
            </a:r>
          </a:p>
          <a:p>
            <a:pPr marL="685800" indent="-685800">
              <a:spcAft>
                <a:spcPts val="1200"/>
              </a:spcAft>
              <a:buClr>
                <a:srgbClr val="57BF93"/>
              </a:buClr>
              <a:buFont typeface="Wingdings" panose="05000000000000000000" pitchFamily="2" charset="2"/>
              <a:buChar char="§"/>
            </a:pPr>
            <a:r>
              <a:rPr lang="en-GB" sz="4800" dirty="0">
                <a:latin typeface="Roboto Light "/>
              </a:rPr>
              <a:t>Apprenticeships in Northern Ireland require you to:</a:t>
            </a:r>
          </a:p>
          <a:p>
            <a:pPr marL="1905015" lvl="1" indent="-685800">
              <a:spcAft>
                <a:spcPts val="1200"/>
              </a:spcAft>
              <a:buClr>
                <a:srgbClr val="57BF93"/>
              </a:buClr>
              <a:buFont typeface="Wingdings" panose="05000000000000000000" pitchFamily="2" charset="2"/>
              <a:buChar char="§"/>
            </a:pPr>
            <a:r>
              <a:rPr lang="en-GB" sz="4800" dirty="0">
                <a:solidFill>
                  <a:schemeClr val="bg1"/>
                </a:solidFill>
                <a:latin typeface="Roboto Light "/>
              </a:rPr>
              <a:t>be employed or be about to take up paid employment in Northern Ireland</a:t>
            </a:r>
          </a:p>
          <a:p>
            <a:pPr marL="1905015" lvl="1" indent="-685800">
              <a:spcAft>
                <a:spcPts val="1200"/>
              </a:spcAft>
              <a:buClr>
                <a:srgbClr val="57BF93"/>
              </a:buClr>
              <a:buFont typeface="Wingdings" panose="05000000000000000000" pitchFamily="2" charset="2"/>
              <a:buChar char="§"/>
            </a:pPr>
            <a:r>
              <a:rPr lang="en-GB" sz="4800" dirty="0">
                <a:solidFill>
                  <a:schemeClr val="bg1"/>
                </a:solidFill>
                <a:latin typeface="Roboto Light "/>
              </a:rPr>
              <a:t>be working a minimum of 21 hours per week on a permanent contract</a:t>
            </a:r>
          </a:p>
          <a:p>
            <a:pPr marL="857250" indent="-857250">
              <a:buClr>
                <a:srgbClr val="57BF93"/>
              </a:buClr>
              <a:buFont typeface="Wingdings" panose="05000000000000000000" pitchFamily="2" charset="2"/>
              <a:buChar char="§"/>
            </a:pPr>
            <a:endParaRPr lang="en-GB" sz="4800" dirty="0">
              <a:latin typeface="Roboto Light "/>
            </a:endParaRPr>
          </a:p>
        </p:txBody>
      </p:sp>
      <p:sp>
        <p:nvSpPr>
          <p:cNvPr id="7" name="Text Placeholder 6">
            <a:extLst>
              <a:ext uri="{FF2B5EF4-FFF2-40B4-BE49-F238E27FC236}">
                <a16:creationId xmlns:a16="http://schemas.microsoft.com/office/drawing/2014/main" id="{A8C18536-BB15-817E-7F89-BE9D25E0E605}"/>
              </a:ext>
            </a:extLst>
          </p:cNvPr>
          <p:cNvSpPr>
            <a:spLocks noGrp="1"/>
          </p:cNvSpPr>
          <p:nvPr>
            <p:ph type="body" sz="quarter" idx="10"/>
          </p:nvPr>
        </p:nvSpPr>
        <p:spPr/>
        <p:txBody>
          <a:bodyPr/>
          <a:lstStyle/>
          <a:p>
            <a:r>
              <a:rPr lang="en-GB"/>
              <a:t>Public</a:t>
            </a:r>
          </a:p>
        </p:txBody>
      </p:sp>
      <p:sp>
        <p:nvSpPr>
          <p:cNvPr id="19" name="TextBox 18">
            <a:extLst>
              <a:ext uri="{FF2B5EF4-FFF2-40B4-BE49-F238E27FC236}">
                <a16:creationId xmlns:a16="http://schemas.microsoft.com/office/drawing/2014/main" id="{40069CFF-A826-B313-9CEE-FAE90BB09958}"/>
              </a:ext>
            </a:extLst>
          </p:cNvPr>
          <p:cNvSpPr txBox="1"/>
          <p:nvPr/>
        </p:nvSpPr>
        <p:spPr>
          <a:xfrm>
            <a:off x="1572083" y="16224914"/>
            <a:ext cx="13225352" cy="1077218"/>
          </a:xfrm>
          <a:prstGeom prst="rect">
            <a:avLst/>
          </a:prstGeom>
          <a:noFill/>
        </p:spPr>
        <p:txBody>
          <a:bodyPr wrap="square" rtlCol="0">
            <a:spAutoFit/>
          </a:bodyPr>
          <a:lstStyle/>
          <a:p>
            <a:r>
              <a:rPr lang="en-GB" sz="3200">
                <a:solidFill>
                  <a:schemeClr val="bg1"/>
                </a:solidFill>
                <a:latin typeface="Roboto Light "/>
              </a:rPr>
              <a:t>* </a:t>
            </a:r>
            <a:r>
              <a:rPr lang="en-GB" sz="3200">
                <a:solidFill>
                  <a:schemeClr val="bg1"/>
                </a:solidFill>
                <a:latin typeface="Roboto Light "/>
                <a:cs typeface="Calibri Light" panose="020F0302020204030204" pitchFamily="34" charset="0"/>
              </a:rPr>
              <a:t>a foundation apprenticeship in Scotland is typically taken alongside Scottish Higher and National 5s</a:t>
            </a:r>
          </a:p>
        </p:txBody>
      </p:sp>
      <p:pic>
        <p:nvPicPr>
          <p:cNvPr id="11" name="Picture Placeholder 19" descr="A group of people looking down&#10;&#10;AI-generated content may be incorrect.">
            <a:extLst>
              <a:ext uri="{FF2B5EF4-FFF2-40B4-BE49-F238E27FC236}">
                <a16:creationId xmlns:a16="http://schemas.microsoft.com/office/drawing/2014/main" id="{F2ACC155-7DB7-4251-F688-161D88EC49D2}"/>
              </a:ext>
            </a:extLst>
          </p:cNvPr>
          <p:cNvPicPr>
            <a:picLocks noChangeAspect="1"/>
          </p:cNvPicPr>
          <p:nvPr/>
        </p:nvPicPr>
        <p:blipFill>
          <a:blip r:embed="rId4">
            <a:extLst>
              <a:ext uri="{28A0092B-C50C-407E-A947-70E740481C1C}">
                <a14:useLocalDpi xmlns:a14="http://schemas.microsoft.com/office/drawing/2010/main" val="0"/>
              </a:ext>
            </a:extLst>
          </a:blip>
          <a:srcRect l="25000" r="25000"/>
          <a:stretch>
            <a:fillRect/>
          </a:stretch>
        </p:blipFill>
        <p:spPr>
          <a:xfrm>
            <a:off x="16256001" y="1"/>
            <a:ext cx="16256000" cy="18288000"/>
          </a:xfrm>
          <a:prstGeom prst="rect">
            <a:avLst/>
          </a:prstGeom>
          <a:solidFill>
            <a:srgbClr val="EFEFEF"/>
          </a:solidFill>
        </p:spPr>
      </p:pic>
    </p:spTree>
    <p:custDataLst>
      <p:tags r:id="rId1"/>
    </p:custDataLst>
    <p:extLst>
      <p:ext uri="{BB962C8B-B14F-4D97-AF65-F5344CB8AC3E}">
        <p14:creationId xmlns:p14="http://schemas.microsoft.com/office/powerpoint/2010/main" val="2327277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61DBEE-85CA-8D1C-DDE5-9E64711072B2}"/>
              </a:ext>
            </a:extLst>
          </p:cNvPr>
          <p:cNvSpPr>
            <a:spLocks noGrp="1"/>
          </p:cNvSpPr>
          <p:nvPr>
            <p:ph type="title"/>
          </p:nvPr>
        </p:nvSpPr>
        <p:spPr/>
        <p:txBody>
          <a:bodyPr/>
          <a:lstStyle/>
          <a:p>
            <a:r>
              <a:rPr lang="en-GB"/>
              <a:t>Discover </a:t>
            </a:r>
            <a:r>
              <a:rPr lang="en-GB">
                <a:solidFill>
                  <a:srgbClr val="E5087E"/>
                </a:solidFill>
              </a:rPr>
              <a:t>options</a:t>
            </a:r>
          </a:p>
        </p:txBody>
      </p:sp>
      <p:sp>
        <p:nvSpPr>
          <p:cNvPr id="5" name="Text Placeholder 4">
            <a:extLst>
              <a:ext uri="{FF2B5EF4-FFF2-40B4-BE49-F238E27FC236}">
                <a16:creationId xmlns:a16="http://schemas.microsoft.com/office/drawing/2014/main" id="{4E678535-D00F-C002-EA99-F661445E7B08}"/>
              </a:ext>
            </a:extLst>
          </p:cNvPr>
          <p:cNvSpPr>
            <a:spLocks noGrp="1"/>
          </p:cNvSpPr>
          <p:nvPr>
            <p:ph type="body" sz="quarter" idx="10"/>
          </p:nvPr>
        </p:nvSpPr>
        <p:spPr/>
        <p:txBody>
          <a:bodyPr/>
          <a:lstStyle/>
          <a:p>
            <a:r>
              <a:rPr lang="en-GB"/>
              <a:t>Public</a:t>
            </a:r>
          </a:p>
        </p:txBody>
      </p:sp>
      <p:graphicFrame>
        <p:nvGraphicFramePr>
          <p:cNvPr id="2" name="Diagram 1">
            <a:extLst>
              <a:ext uri="{FF2B5EF4-FFF2-40B4-BE49-F238E27FC236}">
                <a16:creationId xmlns:a16="http://schemas.microsoft.com/office/drawing/2014/main" id="{94859D4D-D903-C8BA-405A-8A7A1F9144C3}"/>
              </a:ext>
            </a:extLst>
          </p:cNvPr>
          <p:cNvGraphicFramePr/>
          <p:nvPr>
            <p:extLst>
              <p:ext uri="{D42A27DB-BD31-4B8C-83A1-F6EECF244321}">
                <p14:modId xmlns:p14="http://schemas.microsoft.com/office/powerpoint/2010/main" val="4050240642"/>
              </p:ext>
            </p:extLst>
          </p:nvPr>
        </p:nvGraphicFramePr>
        <p:xfrm>
          <a:off x="809625" y="3627504"/>
          <a:ext cx="30893657" cy="11819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BA8F4E1C-CC3A-AA7A-CBFA-5BF5B1B8EE7A}"/>
              </a:ext>
            </a:extLst>
          </p:cNvPr>
          <p:cNvSpPr>
            <a:spLocks noChangeArrowheads="1"/>
          </p:cNvSpPr>
          <p:nvPr/>
        </p:nvSpPr>
        <p:spPr bwMode="auto">
          <a:xfrm>
            <a:off x="3580982" y="14463416"/>
            <a:ext cx="24292452"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dirty="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Head to UCAS to understand all your options and make the right choices for you. </a:t>
            </a:r>
            <a:endParaRPr kumimoji="0" lang="en-GB" altLang="en-US" sz="4400" b="0"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3615849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B44E9-1D8C-D297-71E4-A395F50D01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AB583D-98DA-3F72-2384-86203226206B}"/>
              </a:ext>
            </a:extLst>
          </p:cNvPr>
          <p:cNvSpPr>
            <a:spLocks noGrp="1"/>
          </p:cNvSpPr>
          <p:nvPr>
            <p:ph type="title"/>
          </p:nvPr>
        </p:nvSpPr>
        <p:spPr/>
        <p:txBody>
          <a:bodyPr/>
          <a:lstStyle/>
          <a:p>
            <a:r>
              <a:rPr lang="en-GB">
                <a:solidFill>
                  <a:schemeClr val="tx1"/>
                </a:solidFill>
              </a:rPr>
              <a:t>The </a:t>
            </a:r>
            <a:r>
              <a:rPr lang="en-GB">
                <a:solidFill>
                  <a:srgbClr val="57BF93"/>
                </a:solidFill>
              </a:rPr>
              <a:t>a-z</a:t>
            </a:r>
            <a:r>
              <a:rPr lang="en-GB">
                <a:solidFill>
                  <a:schemeClr val="tx1"/>
                </a:solidFill>
              </a:rPr>
              <a:t> of apprenticeships</a:t>
            </a:r>
            <a:endParaRPr lang="en-GB">
              <a:solidFill>
                <a:schemeClr val="accent6"/>
              </a:solidFill>
            </a:endParaRPr>
          </a:p>
        </p:txBody>
      </p:sp>
      <p:sp>
        <p:nvSpPr>
          <p:cNvPr id="12" name="Text Placeholder 11">
            <a:extLst>
              <a:ext uri="{FF2B5EF4-FFF2-40B4-BE49-F238E27FC236}">
                <a16:creationId xmlns:a16="http://schemas.microsoft.com/office/drawing/2014/main" id="{57011140-654A-784C-A1BB-2A812A52930E}"/>
              </a:ext>
            </a:extLst>
          </p:cNvPr>
          <p:cNvSpPr>
            <a:spLocks noGrp="1"/>
          </p:cNvSpPr>
          <p:nvPr>
            <p:ph type="body" sz="quarter" idx="10"/>
          </p:nvPr>
        </p:nvSpPr>
        <p:spPr/>
        <p:txBody>
          <a:bodyPr/>
          <a:lstStyle/>
          <a:p>
            <a:r>
              <a:rPr lang="en-GB"/>
              <a:t>Public</a:t>
            </a:r>
          </a:p>
        </p:txBody>
      </p:sp>
      <p:sp>
        <p:nvSpPr>
          <p:cNvPr id="18" name="TextBox 17">
            <a:extLst>
              <a:ext uri="{FF2B5EF4-FFF2-40B4-BE49-F238E27FC236}">
                <a16:creationId xmlns:a16="http://schemas.microsoft.com/office/drawing/2014/main" id="{68B9F712-3999-FAEB-E0B6-8792AB9BE91A}"/>
              </a:ext>
            </a:extLst>
          </p:cNvPr>
          <p:cNvSpPr txBox="1"/>
          <p:nvPr/>
        </p:nvSpPr>
        <p:spPr>
          <a:xfrm>
            <a:off x="1545605" y="3973558"/>
            <a:ext cx="29935098" cy="2308324"/>
          </a:xfrm>
          <a:prstGeom prst="rect">
            <a:avLst/>
          </a:prstGeom>
          <a:noFill/>
        </p:spPr>
        <p:txBody>
          <a:bodyPr wrap="square" rtlCol="0">
            <a:spAutoFit/>
          </a:bodyPr>
          <a:lstStyle/>
          <a:p>
            <a:pPr marL="0" indent="0">
              <a:buNone/>
            </a:pPr>
            <a:r>
              <a:rPr lang="en-GB" dirty="0">
                <a:solidFill>
                  <a:srgbClr val="4D5156"/>
                </a:solidFill>
                <a:latin typeface="Roboto Light "/>
                <a:ea typeface="Roboto" panose="02000000000000000000" pitchFamily="2" charset="0"/>
                <a:cs typeface="Roboto" panose="02000000000000000000" pitchFamily="2" charset="0"/>
              </a:rPr>
              <a:t>There are </a:t>
            </a:r>
            <a:r>
              <a:rPr lang="en-GB" b="1" dirty="0">
                <a:solidFill>
                  <a:srgbClr val="040C28"/>
                </a:solidFill>
                <a:latin typeface="Roboto Light "/>
                <a:ea typeface="Roboto" panose="02000000000000000000" pitchFamily="2" charset="0"/>
                <a:cs typeface="Roboto" panose="02000000000000000000" pitchFamily="2" charset="0"/>
              </a:rPr>
              <a:t>over 600</a:t>
            </a:r>
            <a:r>
              <a:rPr lang="en-GB" b="1" dirty="0">
                <a:solidFill>
                  <a:srgbClr val="4D5156"/>
                </a:solidFill>
                <a:latin typeface="Roboto Light "/>
                <a:ea typeface="Roboto" panose="02000000000000000000" pitchFamily="2" charset="0"/>
                <a:cs typeface="Roboto" panose="02000000000000000000" pitchFamily="2" charset="0"/>
              </a:rPr>
              <a:t> </a:t>
            </a:r>
            <a:r>
              <a:rPr lang="en-GB" dirty="0">
                <a:solidFill>
                  <a:srgbClr val="4D5156"/>
                </a:solidFill>
                <a:latin typeface="Roboto Light "/>
                <a:ea typeface="Roboto" panose="02000000000000000000" pitchFamily="2" charset="0"/>
                <a:cs typeface="Roboto" panose="02000000000000000000" pitchFamily="2" charset="0"/>
              </a:rPr>
              <a:t>possible apprenticeship 'standards' (training programmes) which exist. It’s probably easier to name an industry that doesn’t have an apprenticeship then to list all that do. Here are just a few…</a:t>
            </a:r>
            <a:endParaRPr lang="en-GB" dirty="0">
              <a:latin typeface="Roboto Light "/>
              <a:ea typeface="Roboto" panose="02000000000000000000" pitchFamily="2" charset="0"/>
              <a:cs typeface="Roboto" panose="02000000000000000000" pitchFamily="2" charset="0"/>
            </a:endParaRPr>
          </a:p>
          <a:p>
            <a:pPr>
              <a:buClr>
                <a:srgbClr val="57BF93"/>
              </a:buClr>
            </a:pP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30F084DF-C5E1-45D9-C083-DF5A85B5B543}"/>
              </a:ext>
            </a:extLst>
          </p:cNvPr>
          <p:cNvSpPr txBox="1"/>
          <p:nvPr/>
        </p:nvSpPr>
        <p:spPr>
          <a:xfrm>
            <a:off x="2035833" y="5855568"/>
            <a:ext cx="8633012" cy="11172289"/>
          </a:xfrm>
          <a:prstGeom prst="rect">
            <a:avLst/>
          </a:prstGeom>
          <a:noFill/>
        </p:spPr>
        <p:txBody>
          <a:bodyPr wrap="square" rtlCol="0">
            <a:spAutoFit/>
          </a:bodyPr>
          <a:lstStyle/>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Accounting and Taxation</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Architect</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Boat Builder</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Building Surveyors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Civil Engineer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Cyber Security Technician</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Data Analyst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Doctor (from 2023)</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Early Years</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Ecologist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Farrier</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Food Technologist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Game Programmer</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Geospatial mapping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Harbour Master </a:t>
            </a:r>
          </a:p>
        </p:txBody>
      </p:sp>
      <p:sp>
        <p:nvSpPr>
          <p:cNvPr id="5" name="TextBox 4">
            <a:extLst>
              <a:ext uri="{FF2B5EF4-FFF2-40B4-BE49-F238E27FC236}">
                <a16:creationId xmlns:a16="http://schemas.microsoft.com/office/drawing/2014/main" id="{1158049B-EC92-0DD4-3E20-77235CFE0A8B}"/>
              </a:ext>
            </a:extLst>
          </p:cNvPr>
          <p:cNvSpPr txBox="1"/>
          <p:nvPr/>
        </p:nvSpPr>
        <p:spPr>
          <a:xfrm>
            <a:off x="11388436" y="5855568"/>
            <a:ext cx="9686338" cy="11172289"/>
          </a:xfrm>
          <a:prstGeom prst="rect">
            <a:avLst/>
          </a:prstGeom>
          <a:noFill/>
        </p:spPr>
        <p:txBody>
          <a:bodyPr wrap="square" rtlCol="0">
            <a:spAutoFit/>
          </a:bodyPr>
          <a:lstStyle/>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Historic Environment Adviser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Internal audit professional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Intelligence analyst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Journalist</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Junior 2D artist (visual effects)</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Knitted product manufacturing</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Laboratory scientist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Licensed conveyor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Midwife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Marketing Manager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Nuclear Scientist and Engineer</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Nursing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Operational firefighter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Orthodontic therapist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Paralegal </a:t>
            </a:r>
          </a:p>
        </p:txBody>
      </p:sp>
      <p:sp>
        <p:nvSpPr>
          <p:cNvPr id="13" name="TextBox 12">
            <a:extLst>
              <a:ext uri="{FF2B5EF4-FFF2-40B4-BE49-F238E27FC236}">
                <a16:creationId xmlns:a16="http://schemas.microsoft.com/office/drawing/2014/main" id="{B9777D0F-780D-8D2A-9C5C-B561A450F15E}"/>
              </a:ext>
            </a:extLst>
          </p:cNvPr>
          <p:cNvSpPr txBox="1"/>
          <p:nvPr/>
        </p:nvSpPr>
        <p:spPr>
          <a:xfrm>
            <a:off x="21502255" y="5855567"/>
            <a:ext cx="9978448" cy="11726287"/>
          </a:xfrm>
          <a:prstGeom prst="rect">
            <a:avLst/>
          </a:prstGeom>
          <a:noFill/>
        </p:spPr>
        <p:txBody>
          <a:bodyPr wrap="square" rtlCol="0">
            <a:spAutoFit/>
          </a:bodyPr>
          <a:lstStyle/>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Physiotherapist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Quality practitioner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Rail engineer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Research scientist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Social worker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Software Developer</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Teacher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Town planning assistant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Utilities engineering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Veterinary nurse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Vehicle damage assessor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Water process technician</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Workplace pensions consultant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Youth worker  </a:t>
            </a:r>
          </a:p>
          <a:p>
            <a:pPr marL="0" marR="0" lvl="0" indent="0" algn="l" defTabSz="609585" rtl="0" eaLnBrk="1" fontAlgn="auto" latinLnBrk="0" hangingPunct="1">
              <a:lnSpc>
                <a:spcPct val="100000"/>
              </a:lnSpc>
              <a:spcBef>
                <a:spcPts val="0"/>
              </a:spcBef>
              <a:spcAft>
                <a:spcPts val="0"/>
              </a:spcAft>
              <a:buClrTx/>
              <a:buSzTx/>
              <a:buFontTx/>
              <a:buNone/>
              <a:tabLst>
                <a:tab pos="609585" algn="l"/>
              </a:tabLst>
              <a:defRPr/>
            </a:pPr>
            <a:endParaRPr kumimoji="0" lang="en-GB" sz="36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609585" rtl="0" eaLnBrk="1" fontAlgn="auto" latinLnBrk="0" hangingPunct="1">
              <a:lnSpc>
                <a:spcPct val="100000"/>
              </a:lnSpc>
              <a:spcBef>
                <a:spcPts val="0"/>
              </a:spcBef>
              <a:spcAft>
                <a:spcPts val="0"/>
              </a:spcAft>
              <a:buClrTx/>
              <a:buSzTx/>
              <a:buFontTx/>
              <a:buNone/>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www.apprenticeships.gov.uk/#</a:t>
            </a:r>
          </a:p>
        </p:txBody>
      </p:sp>
    </p:spTree>
    <p:custDataLst>
      <p:tags r:id="rId1"/>
    </p:custDataLst>
    <p:extLst>
      <p:ext uri="{BB962C8B-B14F-4D97-AF65-F5344CB8AC3E}">
        <p14:creationId xmlns:p14="http://schemas.microsoft.com/office/powerpoint/2010/main" val="1349384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917EE-B7EF-6517-7D47-8AAE1C3BCCE4}"/>
              </a:ext>
            </a:extLst>
          </p:cNvPr>
          <p:cNvSpPr>
            <a:spLocks noGrp="1"/>
          </p:cNvSpPr>
          <p:nvPr>
            <p:ph type="title"/>
          </p:nvPr>
        </p:nvSpPr>
        <p:spPr/>
        <p:txBody>
          <a:bodyPr/>
          <a:lstStyle/>
          <a:p>
            <a:r>
              <a:rPr lang="en-GB" dirty="0"/>
              <a:t>What am I doing now? </a:t>
            </a:r>
          </a:p>
        </p:txBody>
      </p:sp>
      <p:sp>
        <p:nvSpPr>
          <p:cNvPr id="3" name="Text Placeholder 2">
            <a:extLst>
              <a:ext uri="{FF2B5EF4-FFF2-40B4-BE49-F238E27FC236}">
                <a16:creationId xmlns:a16="http://schemas.microsoft.com/office/drawing/2014/main" id="{1906ACA3-309C-1F8A-D957-0FE525A281D2}"/>
              </a:ext>
            </a:extLst>
          </p:cNvPr>
          <p:cNvSpPr>
            <a:spLocks noGrp="1"/>
          </p:cNvSpPr>
          <p:nvPr>
            <p:ph type="body" sz="quarter" idx="10"/>
          </p:nvPr>
        </p:nvSpPr>
        <p:spPr/>
        <p:txBody>
          <a:bodyPr/>
          <a:lstStyle/>
          <a:p>
            <a:r>
              <a:rPr lang="en-GB" dirty="0"/>
              <a:t>Public </a:t>
            </a:r>
          </a:p>
        </p:txBody>
      </p:sp>
      <p:grpSp>
        <p:nvGrpSpPr>
          <p:cNvPr id="4" name="Group 3">
            <a:extLst>
              <a:ext uri="{FF2B5EF4-FFF2-40B4-BE49-F238E27FC236}">
                <a16:creationId xmlns:a16="http://schemas.microsoft.com/office/drawing/2014/main" id="{2488BCEA-0B4E-4098-7549-86F93822D3CE}"/>
              </a:ext>
            </a:extLst>
          </p:cNvPr>
          <p:cNvGrpSpPr/>
          <p:nvPr/>
        </p:nvGrpSpPr>
        <p:grpSpPr>
          <a:xfrm>
            <a:off x="1904834" y="4313303"/>
            <a:ext cx="12431652" cy="11520395"/>
            <a:chOff x="4670319" y="769441"/>
            <a:chExt cx="4097959" cy="3867154"/>
          </a:xfrm>
        </p:grpSpPr>
        <p:grpSp>
          <p:nvGrpSpPr>
            <p:cNvPr id="5" name="Group 4">
              <a:extLst>
                <a:ext uri="{FF2B5EF4-FFF2-40B4-BE49-F238E27FC236}">
                  <a16:creationId xmlns:a16="http://schemas.microsoft.com/office/drawing/2014/main" id="{BE73C5AB-F745-7C33-A7A2-C477FC775EA3}"/>
                </a:ext>
              </a:extLst>
            </p:cNvPr>
            <p:cNvGrpSpPr/>
            <p:nvPr/>
          </p:nvGrpSpPr>
          <p:grpSpPr>
            <a:xfrm>
              <a:off x="5133149" y="1768343"/>
              <a:ext cx="3100063" cy="1556489"/>
              <a:chOff x="743440" y="2155963"/>
              <a:chExt cx="3100063" cy="1556489"/>
            </a:xfrm>
          </p:grpSpPr>
          <p:grpSp>
            <p:nvGrpSpPr>
              <p:cNvPr id="8" name="Group 7">
                <a:extLst>
                  <a:ext uri="{FF2B5EF4-FFF2-40B4-BE49-F238E27FC236}">
                    <a16:creationId xmlns:a16="http://schemas.microsoft.com/office/drawing/2014/main" id="{8F448D79-243F-3AA3-E3FF-C98A277177BE}"/>
                  </a:ext>
                </a:extLst>
              </p:cNvPr>
              <p:cNvGrpSpPr/>
              <p:nvPr/>
            </p:nvGrpSpPr>
            <p:grpSpPr>
              <a:xfrm>
                <a:off x="743440" y="2209266"/>
                <a:ext cx="500456" cy="500456"/>
                <a:chOff x="1503755" y="1825461"/>
                <a:chExt cx="500456" cy="500456"/>
              </a:xfrm>
              <a:solidFill>
                <a:srgbClr val="1F2834"/>
              </a:solidFill>
            </p:grpSpPr>
            <p:sp>
              <p:nvSpPr>
                <p:cNvPr id="14" name="Oval 13">
                  <a:extLst>
                    <a:ext uri="{FF2B5EF4-FFF2-40B4-BE49-F238E27FC236}">
                      <a16:creationId xmlns:a16="http://schemas.microsoft.com/office/drawing/2014/main" id="{CDCA64FA-C09D-7CFA-2169-4996E69A7B96}"/>
                    </a:ext>
                  </a:extLst>
                </p:cNvPr>
                <p:cNvSpPr/>
                <p:nvPr/>
              </p:nvSpPr>
              <p:spPr>
                <a:xfrm>
                  <a:off x="1503755" y="1825461"/>
                  <a:ext cx="500456" cy="500456"/>
                </a:xfrm>
                <a:prstGeom prst="ellipse">
                  <a:avLst/>
                </a:prstGeom>
                <a:grp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52966A1D-EB9E-5370-118C-C4DC4217F4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9" name="TextBox 8">
                <a:extLst>
                  <a:ext uri="{FF2B5EF4-FFF2-40B4-BE49-F238E27FC236}">
                    <a16:creationId xmlns:a16="http://schemas.microsoft.com/office/drawing/2014/main" id="{FB609E73-C255-451E-B871-E7624BFF3150}"/>
                  </a:ext>
                </a:extLst>
              </p:cNvPr>
              <p:cNvSpPr txBox="1"/>
              <p:nvPr/>
            </p:nvSpPr>
            <p:spPr>
              <a:xfrm>
                <a:off x="1347106" y="2155963"/>
                <a:ext cx="2496397" cy="52690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1F2834"/>
                    </a:solidFill>
                    <a:effectLst/>
                    <a:uLnTx/>
                    <a:uFillTx/>
                    <a:latin typeface="Roboto Light "/>
                    <a:ea typeface="+mn-ea"/>
                    <a:cs typeface="+mn-cs"/>
                  </a:rPr>
                  <a:t>GCSE grade 9-4 is 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a:ln>
                      <a:noFill/>
                    </a:ln>
                    <a:solidFill>
                      <a:srgbClr val="1F2834"/>
                    </a:solidFill>
                    <a:effectLst/>
                    <a:uLnTx/>
                    <a:uFillTx/>
                    <a:latin typeface="Roboto Light "/>
                    <a:ea typeface="+mn-ea"/>
                    <a:cs typeface="+mn-cs"/>
                  </a:rPr>
                  <a:t>Level 2 qualification</a:t>
                </a:r>
                <a:endParaRPr kumimoji="0" lang="en-GB" b="0" i="0" u="none" strike="noStrike" kern="0" cap="none" spc="0" normalizeH="0" baseline="0" noProof="0" dirty="0">
                  <a:ln>
                    <a:noFill/>
                  </a:ln>
                  <a:solidFill>
                    <a:srgbClr val="1F2834"/>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0BE5780-49A5-1060-3B2B-495D3F6F370B}"/>
                  </a:ext>
                </a:extLst>
              </p:cNvPr>
              <p:cNvGrpSpPr/>
              <p:nvPr/>
            </p:nvGrpSpPr>
            <p:grpSpPr>
              <a:xfrm>
                <a:off x="743440" y="3211996"/>
                <a:ext cx="500456" cy="500456"/>
                <a:chOff x="1503755" y="1825461"/>
                <a:chExt cx="500456" cy="500456"/>
              </a:xfrm>
              <a:solidFill>
                <a:srgbClr val="1F2834"/>
              </a:solidFill>
            </p:grpSpPr>
            <p:sp>
              <p:nvSpPr>
                <p:cNvPr id="12" name="Oval 11">
                  <a:extLst>
                    <a:ext uri="{FF2B5EF4-FFF2-40B4-BE49-F238E27FC236}">
                      <a16:creationId xmlns:a16="http://schemas.microsoft.com/office/drawing/2014/main" id="{BFE9F2C3-49C8-050E-009B-2ACFBE4C8AEF}"/>
                    </a:ext>
                  </a:extLst>
                </p:cNvPr>
                <p:cNvSpPr/>
                <p:nvPr/>
              </p:nvSpPr>
              <p:spPr>
                <a:xfrm>
                  <a:off x="1503755" y="1825461"/>
                  <a:ext cx="500456" cy="500456"/>
                </a:xfrm>
                <a:prstGeom prst="ellipse">
                  <a:avLst/>
                </a:prstGeom>
                <a:grp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5894B61-7D73-0F92-320D-892740339B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11" name="TextBox 10">
                <a:extLst>
                  <a:ext uri="{FF2B5EF4-FFF2-40B4-BE49-F238E27FC236}">
                    <a16:creationId xmlns:a16="http://schemas.microsoft.com/office/drawing/2014/main" id="{4DABDDF0-8B6C-4CEA-FD1A-B21F91219757}"/>
                  </a:ext>
                </a:extLst>
              </p:cNvPr>
              <p:cNvSpPr txBox="1"/>
              <p:nvPr/>
            </p:nvSpPr>
            <p:spPr>
              <a:xfrm>
                <a:off x="1347106" y="3178002"/>
                <a:ext cx="2328211" cy="52690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1F2834"/>
                    </a:solidFill>
                    <a:effectLst/>
                    <a:uLnTx/>
                    <a:uFillTx/>
                    <a:latin typeface="Roboto Light "/>
                    <a:ea typeface="+mn-ea"/>
                    <a:cs typeface="+mn-cs"/>
                  </a:rPr>
                  <a:t>A level or T level is 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a:ln>
                      <a:noFill/>
                    </a:ln>
                    <a:solidFill>
                      <a:srgbClr val="1F2834"/>
                    </a:solidFill>
                    <a:effectLst/>
                    <a:uLnTx/>
                    <a:uFillTx/>
                    <a:latin typeface="Roboto Light "/>
                    <a:ea typeface="+mn-ea"/>
                    <a:cs typeface="+mn-cs"/>
                  </a:rPr>
                  <a:t>Level 3 qualification</a:t>
                </a:r>
                <a:endParaRPr kumimoji="0" lang="en-GB" b="0" i="0" u="none" strike="noStrike" kern="0" cap="none" spc="0" normalizeH="0" baseline="0" noProof="0" dirty="0">
                  <a:ln>
                    <a:noFill/>
                  </a:ln>
                  <a:solidFill>
                    <a:srgbClr val="1F2834"/>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7E0AC849-AC47-A49E-69E7-1D606A16421A}"/>
                </a:ext>
              </a:extLst>
            </p:cNvPr>
            <p:cNvSpPr txBox="1"/>
            <p:nvPr/>
          </p:nvSpPr>
          <p:spPr>
            <a:xfrm>
              <a:off x="4670319" y="769441"/>
              <a:ext cx="4025724" cy="77485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dirty="0">
                <a:ln>
                  <a:noFill/>
                </a:ln>
                <a:solidFill>
                  <a:srgbClr val="1F2834"/>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For example, in England, Northern Ireland and Wales: </a:t>
              </a:r>
            </a:p>
          </p:txBody>
        </p:sp>
        <p:sp>
          <p:nvSpPr>
            <p:cNvPr id="7" name="Text Placeholder 7">
              <a:extLst>
                <a:ext uri="{FF2B5EF4-FFF2-40B4-BE49-F238E27FC236}">
                  <a16:creationId xmlns:a16="http://schemas.microsoft.com/office/drawing/2014/main" id="{5CA124CE-B3FA-9B02-E5F9-7B0391A12C32}"/>
                </a:ext>
              </a:extLst>
            </p:cNvPr>
            <p:cNvSpPr txBox="1">
              <a:spLocks/>
            </p:cNvSpPr>
            <p:nvPr/>
          </p:nvSpPr>
          <p:spPr>
            <a:xfrm>
              <a:off x="4758255" y="3575904"/>
              <a:ext cx="4010023" cy="1060691"/>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marR="0" lvl="0" indent="0" algn="l" defTabSz="685800" rtl="0" eaLnBrk="1" fontAlgn="auto" latinLnBrk="0" hangingPunct="1">
                <a:lnSpc>
                  <a:spcPct val="100000"/>
                </a:lnSpc>
                <a:spcBef>
                  <a:spcPts val="750"/>
                </a:spcBef>
                <a:spcAft>
                  <a:spcPts val="0"/>
                </a:spcAft>
                <a:buClr>
                  <a:srgbClr val="FF6451"/>
                </a:buClr>
                <a:buSzTx/>
                <a:buFont typeface="Wingdings" pitchFamily="2" charset="2"/>
                <a:buNone/>
                <a:tabLst/>
                <a:defRPr/>
              </a:pPr>
              <a:endParaRPr kumimoji="0" lang="en-GB" sz="4800" b="1"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685800" rtl="0" eaLnBrk="1" fontAlgn="auto" latinLnBrk="0" hangingPunct="1">
                <a:lnSpc>
                  <a:spcPct val="100000"/>
                </a:lnSpc>
                <a:spcBef>
                  <a:spcPts val="750"/>
                </a:spcBef>
                <a:spcAft>
                  <a:spcPts val="0"/>
                </a:spcAft>
                <a:buClr>
                  <a:srgbClr val="FF6451"/>
                </a:buClr>
                <a:buSzTx/>
                <a:buFont typeface="Wingdings" pitchFamily="2" charset="2"/>
                <a:buNone/>
                <a:tabLst/>
                <a:defRPr/>
              </a:pPr>
              <a:r>
                <a:rPr kumimoji="0" lang="en-GB" sz="4800" b="1"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Did you know?</a:t>
              </a:r>
            </a:p>
            <a:p>
              <a:pPr marL="0" marR="0" lvl="0" indent="0" algn="l" defTabSz="685800" rtl="0" eaLnBrk="1" fontAlgn="auto" latinLnBrk="0" hangingPunct="1">
                <a:lnSpc>
                  <a:spcPct val="100000"/>
                </a:lnSpc>
                <a:spcBef>
                  <a:spcPts val="750"/>
                </a:spcBef>
                <a:spcAft>
                  <a:spcPts val="0"/>
                </a:spcAft>
                <a:buClr>
                  <a:srgbClr val="FF6451"/>
                </a:buClr>
                <a:buSzTx/>
                <a:buFont typeface="Wingdings" pitchFamily="2" charset="2"/>
                <a:buNone/>
                <a:tabLst/>
                <a:defRPr/>
              </a:pPr>
              <a:r>
                <a:rPr kumimoji="0" lang="en-GB" sz="48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An apprenticeship offering a degree may also be called a Level 6 or Higher Apprenticeship</a:t>
              </a:r>
            </a:p>
          </p:txBody>
        </p:sp>
      </p:grpSp>
      <p:pic>
        <p:nvPicPr>
          <p:cNvPr id="28" name="Picture 27">
            <a:extLst>
              <a:ext uri="{FF2B5EF4-FFF2-40B4-BE49-F238E27FC236}">
                <a16:creationId xmlns:a16="http://schemas.microsoft.com/office/drawing/2014/main" id="{87C2B79D-9A82-197E-5A9B-1733898112D3}"/>
              </a:ext>
            </a:extLst>
          </p:cNvPr>
          <p:cNvPicPr>
            <a:picLocks noChangeAspect="1"/>
          </p:cNvPicPr>
          <p:nvPr/>
        </p:nvPicPr>
        <p:blipFill>
          <a:blip r:embed="rId4"/>
          <a:stretch>
            <a:fillRect/>
          </a:stretch>
        </p:blipFill>
        <p:spPr>
          <a:xfrm>
            <a:off x="14781224" y="5171253"/>
            <a:ext cx="16921151" cy="10957268"/>
          </a:xfrm>
          <a:prstGeom prst="rect">
            <a:avLst/>
          </a:prstGeom>
        </p:spPr>
      </p:pic>
      <p:sp>
        <p:nvSpPr>
          <p:cNvPr id="29" name="TextBox 28">
            <a:extLst>
              <a:ext uri="{FF2B5EF4-FFF2-40B4-BE49-F238E27FC236}">
                <a16:creationId xmlns:a16="http://schemas.microsoft.com/office/drawing/2014/main" id="{C35486EB-201E-4A7A-BB5D-F73D2720D2B4}"/>
              </a:ext>
            </a:extLst>
          </p:cNvPr>
          <p:cNvSpPr txBox="1"/>
          <p:nvPr/>
        </p:nvSpPr>
        <p:spPr>
          <a:xfrm>
            <a:off x="19152796" y="4014658"/>
            <a:ext cx="909563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Apprenticeships work in levels too!</a:t>
            </a:r>
          </a:p>
        </p:txBody>
      </p:sp>
    </p:spTree>
    <p:extLst>
      <p:ext uri="{BB962C8B-B14F-4D97-AF65-F5344CB8AC3E}">
        <p14:creationId xmlns:p14="http://schemas.microsoft.com/office/powerpoint/2010/main" val="1750073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9D7BC-F439-E412-BA29-60035C7FA808}"/>
              </a:ext>
            </a:extLst>
          </p:cNvPr>
          <p:cNvSpPr>
            <a:spLocks noGrp="1"/>
          </p:cNvSpPr>
          <p:nvPr>
            <p:ph type="title"/>
          </p:nvPr>
        </p:nvSpPr>
        <p:spPr/>
        <p:txBody>
          <a:bodyPr/>
          <a:lstStyle/>
          <a:p>
            <a:r>
              <a:rPr lang="en-GB" dirty="0"/>
              <a:t>What am I doing now? </a:t>
            </a:r>
          </a:p>
        </p:txBody>
      </p:sp>
      <p:sp>
        <p:nvSpPr>
          <p:cNvPr id="3" name="Text Placeholder 2">
            <a:extLst>
              <a:ext uri="{FF2B5EF4-FFF2-40B4-BE49-F238E27FC236}">
                <a16:creationId xmlns:a16="http://schemas.microsoft.com/office/drawing/2014/main" id="{9017011B-A246-F985-EDB7-87446639DA05}"/>
              </a:ext>
            </a:extLst>
          </p:cNvPr>
          <p:cNvSpPr>
            <a:spLocks noGrp="1"/>
          </p:cNvSpPr>
          <p:nvPr>
            <p:ph type="body" sz="quarter" idx="10"/>
          </p:nvPr>
        </p:nvSpPr>
        <p:spPr/>
        <p:txBody>
          <a:bodyPr/>
          <a:lstStyle/>
          <a:p>
            <a:r>
              <a:rPr lang="en-GB" dirty="0"/>
              <a:t>Public </a:t>
            </a:r>
          </a:p>
        </p:txBody>
      </p:sp>
      <p:pic>
        <p:nvPicPr>
          <p:cNvPr id="15" name="Picture 14">
            <a:extLst>
              <a:ext uri="{FF2B5EF4-FFF2-40B4-BE49-F238E27FC236}">
                <a16:creationId xmlns:a16="http://schemas.microsoft.com/office/drawing/2014/main" id="{95408C3C-00EE-92CE-8176-CB04CBEEC87C}"/>
              </a:ext>
            </a:extLst>
          </p:cNvPr>
          <p:cNvPicPr>
            <a:picLocks noChangeAspect="1"/>
          </p:cNvPicPr>
          <p:nvPr/>
        </p:nvPicPr>
        <p:blipFill>
          <a:blip r:embed="rId2"/>
          <a:stretch>
            <a:fillRect/>
          </a:stretch>
        </p:blipFill>
        <p:spPr>
          <a:xfrm>
            <a:off x="1806863" y="6244367"/>
            <a:ext cx="12301024" cy="8035200"/>
          </a:xfrm>
          <a:prstGeom prst="rect">
            <a:avLst/>
          </a:prstGeom>
        </p:spPr>
      </p:pic>
      <p:pic>
        <p:nvPicPr>
          <p:cNvPr id="20" name="Picture 19">
            <a:extLst>
              <a:ext uri="{FF2B5EF4-FFF2-40B4-BE49-F238E27FC236}">
                <a16:creationId xmlns:a16="http://schemas.microsoft.com/office/drawing/2014/main" id="{3B55DF96-C8B9-E989-2C0C-AE8127463731}"/>
              </a:ext>
            </a:extLst>
          </p:cNvPr>
          <p:cNvPicPr>
            <a:picLocks noChangeAspect="1"/>
          </p:cNvPicPr>
          <p:nvPr/>
        </p:nvPicPr>
        <p:blipFill>
          <a:blip r:embed="rId3"/>
          <a:stretch>
            <a:fillRect/>
          </a:stretch>
        </p:blipFill>
        <p:spPr>
          <a:xfrm>
            <a:off x="16517312" y="4179349"/>
            <a:ext cx="14739816" cy="11071537"/>
          </a:xfrm>
          <a:prstGeom prst="rect">
            <a:avLst/>
          </a:prstGeom>
        </p:spPr>
      </p:pic>
    </p:spTree>
    <p:extLst>
      <p:ext uri="{BB962C8B-B14F-4D97-AF65-F5344CB8AC3E}">
        <p14:creationId xmlns:p14="http://schemas.microsoft.com/office/powerpoint/2010/main" val="3242413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F8480-0D15-A7F9-6CBB-56DE29E21259}"/>
            </a:ext>
          </a:extLst>
        </p:cNvPr>
        <p:cNvGrpSpPr/>
        <p:nvPr/>
      </p:nvGrpSpPr>
      <p:grpSpPr>
        <a:xfrm>
          <a:off x="0" y="0"/>
          <a:ext cx="0" cy="0"/>
          <a:chOff x="0" y="0"/>
          <a:chExt cx="0" cy="0"/>
        </a:xfrm>
      </p:grpSpPr>
      <p:pic>
        <p:nvPicPr>
          <p:cNvPr id="8" name="Picture Placeholder 7" descr="A person looking through a microscope&#10;&#10;AI-generated content may be incorrect.">
            <a:extLst>
              <a:ext uri="{FF2B5EF4-FFF2-40B4-BE49-F238E27FC236}">
                <a16:creationId xmlns:a16="http://schemas.microsoft.com/office/drawing/2014/main" id="{7C50E4B1-EBC3-8855-AF39-4FE1BA75E176}"/>
              </a:ext>
            </a:extLst>
          </p:cNvPr>
          <p:cNvPicPr>
            <a:picLocks noGrp="1" noChangeAspect="1"/>
          </p:cNvPicPr>
          <p:nvPr>
            <p:ph type="pic" sz="quarter" idx="13"/>
          </p:nvPr>
        </p:nvPicPr>
        <p:blipFill>
          <a:blip r:embed="rId4"/>
          <a:srcRect l="20373" r="20373"/>
          <a:stretch/>
        </p:blipFill>
        <p:spPr/>
      </p:pic>
      <p:sp>
        <p:nvSpPr>
          <p:cNvPr id="5" name="Title 4">
            <a:extLst>
              <a:ext uri="{FF2B5EF4-FFF2-40B4-BE49-F238E27FC236}">
                <a16:creationId xmlns:a16="http://schemas.microsoft.com/office/drawing/2014/main" id="{4415CE3C-ECA6-1644-B903-4DB456A084F6}"/>
              </a:ext>
            </a:extLst>
          </p:cNvPr>
          <p:cNvSpPr>
            <a:spLocks noGrp="1"/>
          </p:cNvSpPr>
          <p:nvPr>
            <p:ph type="ctrTitle"/>
          </p:nvPr>
        </p:nvSpPr>
        <p:spPr>
          <a:xfrm>
            <a:off x="1572083" y="1959428"/>
            <a:ext cx="13225352" cy="2711401"/>
          </a:xfrm>
        </p:spPr>
        <p:txBody>
          <a:bodyPr/>
          <a:lstStyle/>
          <a:p>
            <a:r>
              <a:rPr lang="en-GB" dirty="0">
                <a:solidFill>
                  <a:srgbClr val="57BF93"/>
                </a:solidFill>
              </a:rPr>
              <a:t>When </a:t>
            </a:r>
            <a:r>
              <a:rPr lang="en-GB" dirty="0"/>
              <a:t>can I apply?</a:t>
            </a:r>
          </a:p>
        </p:txBody>
      </p:sp>
      <p:sp>
        <p:nvSpPr>
          <p:cNvPr id="6" name="Subtitle 5">
            <a:extLst>
              <a:ext uri="{FF2B5EF4-FFF2-40B4-BE49-F238E27FC236}">
                <a16:creationId xmlns:a16="http://schemas.microsoft.com/office/drawing/2014/main" id="{91842847-B394-B054-1792-5C368E5647EB}"/>
              </a:ext>
            </a:extLst>
          </p:cNvPr>
          <p:cNvSpPr>
            <a:spLocks noGrp="1"/>
          </p:cNvSpPr>
          <p:nvPr>
            <p:ph type="subTitle" idx="1"/>
          </p:nvPr>
        </p:nvSpPr>
        <p:spPr>
          <a:xfrm>
            <a:off x="1572083" y="6025906"/>
            <a:ext cx="13225352" cy="10988682"/>
          </a:xfrm>
        </p:spPr>
        <p:txBody>
          <a:bodyPr/>
          <a:lstStyle/>
          <a:p>
            <a:pPr marL="685800" indent="-685800">
              <a:spcAft>
                <a:spcPts val="1800"/>
              </a:spcAft>
              <a:buClr>
                <a:srgbClr val="57BF93"/>
              </a:buClr>
              <a:buFont typeface="Wingdings" panose="05000000000000000000" pitchFamily="2" charset="2"/>
              <a:buChar char="§"/>
              <a:defRPr/>
            </a:pPr>
            <a:r>
              <a:rPr kumimoji="0" lang="en-GB" b="0" i="0" u="none" strike="noStrike" kern="1200" cap="none" spc="0" normalizeH="0" baseline="0" noProof="0" dirty="0">
                <a:ln>
                  <a:noFill/>
                </a:ln>
                <a:effectLst/>
                <a:uLnTx/>
                <a:uFillTx/>
                <a:latin typeface="Roboto Light "/>
              </a:rPr>
              <a:t>Advertised throughout the year</a:t>
            </a:r>
            <a:r>
              <a:rPr lang="en-GB" dirty="0">
                <a:latin typeface="Roboto Light "/>
              </a:rPr>
              <a:t>; </a:t>
            </a:r>
            <a:r>
              <a:rPr kumimoji="0" lang="en-GB" b="0" i="0" u="none" strike="noStrike" kern="1200" cap="none" spc="0" normalizeH="0" baseline="0" noProof="0" dirty="0">
                <a:ln>
                  <a:noFill/>
                </a:ln>
                <a:effectLst/>
                <a:uLnTx/>
                <a:uFillTx/>
                <a:latin typeface="Roboto Light "/>
              </a:rPr>
              <a:t>with no single application deadline.</a:t>
            </a:r>
          </a:p>
          <a:p>
            <a:pPr marL="685800" marR="0" lvl="0" indent="-685800" algn="l" defTabSz="685800" rtl="0" eaLnBrk="1" fontAlgn="auto" latinLnBrk="0" hangingPunct="1">
              <a:lnSpc>
                <a:spcPct val="100000"/>
              </a:lnSpc>
              <a:spcBef>
                <a:spcPts val="750"/>
              </a:spcBef>
              <a:spcAft>
                <a:spcPts val="1800"/>
              </a:spcAft>
              <a:buClr>
                <a:srgbClr val="57BF93"/>
              </a:buClr>
              <a:buSzTx/>
              <a:buFont typeface="Wingdings" panose="05000000000000000000" pitchFamily="2" charset="2"/>
              <a:buChar char="§"/>
              <a:tabLst/>
              <a:defRPr/>
            </a:pPr>
            <a:r>
              <a:rPr kumimoji="0" lang="en-GB" b="0" i="0" u="none" strike="noStrike" kern="1200" cap="none" spc="0" normalizeH="0" baseline="0" noProof="0" dirty="0">
                <a:ln>
                  <a:noFill/>
                </a:ln>
                <a:effectLst/>
                <a:uLnTx/>
                <a:uFillTx/>
                <a:latin typeface="Roboto Light "/>
              </a:rPr>
              <a:t>Larger organisations with multiple application processes may recruit earlier than smaller local organisations.</a:t>
            </a:r>
          </a:p>
          <a:p>
            <a:pPr marL="685800" marR="0" lvl="0" indent="-685800" algn="l" defTabSz="685800" rtl="0" eaLnBrk="1" fontAlgn="auto" latinLnBrk="0" hangingPunct="1">
              <a:lnSpc>
                <a:spcPct val="100000"/>
              </a:lnSpc>
              <a:spcBef>
                <a:spcPts val="750"/>
              </a:spcBef>
              <a:spcAft>
                <a:spcPts val="1800"/>
              </a:spcAft>
              <a:buClr>
                <a:srgbClr val="57BF93"/>
              </a:buClr>
              <a:buSzTx/>
              <a:buFont typeface="Wingdings" panose="05000000000000000000" pitchFamily="2" charset="2"/>
              <a:buChar char="§"/>
              <a:tabLst/>
              <a:defRPr/>
            </a:pPr>
            <a:r>
              <a:rPr kumimoji="0" lang="en-GB" b="0" i="0" u="none" strike="noStrike" kern="1200" cap="none" spc="0" normalizeH="0" baseline="0" noProof="0" dirty="0">
                <a:ln>
                  <a:noFill/>
                </a:ln>
                <a:effectLst/>
                <a:uLnTx/>
                <a:uFillTx/>
                <a:latin typeface="Roboto Light "/>
              </a:rPr>
              <a:t>Higher apprenticeships with a Sep/Oct start tend to recruit in the previous academic year.</a:t>
            </a:r>
          </a:p>
          <a:p>
            <a:pPr marR="0" lvl="0" algn="l" defTabSz="685800" rtl="0" eaLnBrk="1" fontAlgn="auto" latinLnBrk="0" hangingPunct="1">
              <a:lnSpc>
                <a:spcPct val="100000"/>
              </a:lnSpc>
              <a:spcBef>
                <a:spcPts val="750"/>
              </a:spcBef>
              <a:spcAft>
                <a:spcPts val="1800"/>
              </a:spcAft>
              <a:buClr>
                <a:srgbClr val="57BF93"/>
              </a:buClr>
              <a:buSzTx/>
              <a:tabLst/>
              <a:defRPr/>
            </a:pPr>
            <a:endParaRPr lang="en-GB" dirty="0">
              <a:latin typeface="Roboto Light "/>
            </a:endParaRPr>
          </a:p>
          <a:p>
            <a:pPr defTabSz="685800">
              <a:lnSpc>
                <a:spcPct val="100000"/>
              </a:lnSpc>
              <a:spcBef>
                <a:spcPts val="750"/>
              </a:spcBef>
              <a:spcAft>
                <a:spcPts val="1800"/>
              </a:spcAft>
              <a:buClr>
                <a:srgbClr val="57BF93"/>
              </a:buClr>
              <a:defRPr/>
            </a:pPr>
            <a:r>
              <a:rPr lang="en-GB" sz="4800" dirty="0">
                <a:solidFill>
                  <a:schemeClr val="bg1"/>
                </a:solidFill>
                <a:latin typeface="Roboto Light "/>
              </a:rPr>
              <a:t>www.ucas.com/apprenticeships</a:t>
            </a:r>
          </a:p>
          <a:p>
            <a:pPr marR="0" lvl="0" algn="l" defTabSz="685800" rtl="0" eaLnBrk="1" fontAlgn="auto" latinLnBrk="0" hangingPunct="1">
              <a:lnSpc>
                <a:spcPct val="100000"/>
              </a:lnSpc>
              <a:spcBef>
                <a:spcPts val="750"/>
              </a:spcBef>
              <a:spcAft>
                <a:spcPts val="1800"/>
              </a:spcAft>
              <a:buClr>
                <a:srgbClr val="57BF93"/>
              </a:buClr>
              <a:buSzTx/>
              <a:tabLst/>
              <a:defRPr/>
            </a:pPr>
            <a:endParaRPr kumimoji="0" lang="en-GB" b="0" i="0" u="none" strike="noStrike" kern="1200" cap="none" spc="0" normalizeH="0" baseline="0" noProof="0" dirty="0">
              <a:ln>
                <a:noFill/>
              </a:ln>
              <a:effectLst/>
              <a:uLnTx/>
              <a:uFillTx/>
              <a:latin typeface="Roboto Light "/>
            </a:endParaRPr>
          </a:p>
        </p:txBody>
      </p:sp>
      <p:sp>
        <p:nvSpPr>
          <p:cNvPr id="7" name="Text Placeholder 6">
            <a:extLst>
              <a:ext uri="{FF2B5EF4-FFF2-40B4-BE49-F238E27FC236}">
                <a16:creationId xmlns:a16="http://schemas.microsoft.com/office/drawing/2014/main" id="{AF636FBF-0CC2-05FB-4D83-D56AB4BDCFF1}"/>
              </a:ext>
            </a:extLst>
          </p:cNvPr>
          <p:cNvSpPr>
            <a:spLocks noGrp="1"/>
          </p:cNvSpPr>
          <p:nvPr>
            <p:ph type="body" sz="quarter" idx="10"/>
          </p:nvPr>
        </p:nvSpPr>
        <p:spPr/>
        <p:txBody>
          <a:bodyPr/>
          <a:lstStyle/>
          <a:p>
            <a:r>
              <a:rPr lang="en-GB"/>
              <a:t>Public</a:t>
            </a:r>
          </a:p>
        </p:txBody>
      </p:sp>
    </p:spTree>
    <p:custDataLst>
      <p:tags r:id="rId1"/>
    </p:custDataLst>
    <p:extLst>
      <p:ext uri="{BB962C8B-B14F-4D97-AF65-F5344CB8AC3E}">
        <p14:creationId xmlns:p14="http://schemas.microsoft.com/office/powerpoint/2010/main" val="3364676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5D6D10D-C48B-414E-4837-E33C80EC52F4}"/>
              </a:ext>
            </a:extLst>
          </p:cNvPr>
          <p:cNvSpPr>
            <a:spLocks noGrp="1"/>
          </p:cNvSpPr>
          <p:nvPr>
            <p:ph type="ctrTitle"/>
          </p:nvPr>
        </p:nvSpPr>
        <p:spPr>
          <a:xfrm>
            <a:off x="1545606" y="3168618"/>
            <a:ext cx="13225352" cy="2151528"/>
          </a:xfrm>
        </p:spPr>
        <p:txBody>
          <a:bodyPr/>
          <a:lstStyle/>
          <a:p>
            <a:r>
              <a:rPr lang="en-GB">
                <a:solidFill>
                  <a:srgbClr val="57BF93"/>
                </a:solidFill>
              </a:rPr>
              <a:t>How</a:t>
            </a:r>
            <a:r>
              <a:rPr lang="en-GB"/>
              <a:t> do I apply?</a:t>
            </a:r>
          </a:p>
        </p:txBody>
      </p:sp>
      <p:sp>
        <p:nvSpPr>
          <p:cNvPr id="17" name="Subtitle 16">
            <a:extLst>
              <a:ext uri="{FF2B5EF4-FFF2-40B4-BE49-F238E27FC236}">
                <a16:creationId xmlns:a16="http://schemas.microsoft.com/office/drawing/2014/main" id="{BD91F3AC-4C49-61C1-F09E-E6B7ADAAB37F}"/>
              </a:ext>
            </a:extLst>
          </p:cNvPr>
          <p:cNvSpPr>
            <a:spLocks noGrp="1"/>
          </p:cNvSpPr>
          <p:nvPr>
            <p:ph type="subTitle" idx="1"/>
          </p:nvPr>
        </p:nvSpPr>
        <p:spPr>
          <a:xfrm>
            <a:off x="1545606" y="5936392"/>
            <a:ext cx="13225352" cy="11105124"/>
          </a:xfrm>
        </p:spPr>
        <p:txBody>
          <a:bodyPr/>
          <a:lstStyle/>
          <a:p>
            <a:pPr marL="685800"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defRPr/>
            </a:pPr>
            <a:r>
              <a:rPr kumimoji="0" lang="en-GB" sz="5400" b="0" i="0" u="none" strike="noStrike" kern="1200" cap="none" spc="0" normalizeH="0" baseline="0" noProof="0" dirty="0">
                <a:ln>
                  <a:noFill/>
                </a:ln>
                <a:solidFill>
                  <a:srgbClr val="FFFFFF"/>
                </a:solidFill>
                <a:effectLst/>
                <a:uLnTx/>
                <a:uFillTx/>
                <a:latin typeface="Roboto Light "/>
              </a:rPr>
              <a:t>Applications are made directly through the company or training provider.</a:t>
            </a:r>
          </a:p>
          <a:p>
            <a:pPr marL="685800"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defRPr/>
            </a:pPr>
            <a:r>
              <a:rPr kumimoji="0" lang="en-GB" sz="5400" b="0" i="0" u="none" strike="noStrike" kern="1200" cap="none" spc="0" normalizeH="0" baseline="0" noProof="0" dirty="0">
                <a:ln>
                  <a:noFill/>
                </a:ln>
                <a:solidFill>
                  <a:srgbClr val="FFFFFF"/>
                </a:solidFill>
                <a:effectLst/>
                <a:uLnTx/>
                <a:uFillTx/>
                <a:latin typeface="Roboto Light "/>
              </a:rPr>
              <a:t>There is no limit on the number of applications you can make.</a:t>
            </a:r>
          </a:p>
          <a:p>
            <a:pPr marL="685800"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defRPr/>
            </a:pPr>
            <a:r>
              <a:rPr kumimoji="0" lang="en-GB" sz="5400" b="0" i="0" u="none" strike="noStrike" kern="1200" cap="none" spc="0" normalizeH="0" baseline="0" noProof="0" dirty="0">
                <a:ln>
                  <a:noFill/>
                </a:ln>
                <a:solidFill>
                  <a:srgbClr val="FFFFFF"/>
                </a:solidFill>
                <a:effectLst/>
                <a:uLnTx/>
                <a:uFillTx/>
                <a:latin typeface="Roboto Light "/>
              </a:rPr>
              <a:t>The application process might vary across vacancies, you could be asked for:</a:t>
            </a:r>
          </a:p>
          <a:p>
            <a:pPr marL="1312863"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tab pos="627063" algn="l"/>
              </a:tabLst>
              <a:defRPr/>
            </a:pPr>
            <a:r>
              <a:rPr kumimoji="0" lang="en-GB" sz="5400" b="0" i="0" u="none" strike="noStrike" kern="1200" cap="none" spc="0" normalizeH="0" baseline="0" noProof="0" dirty="0">
                <a:ln>
                  <a:noFill/>
                </a:ln>
                <a:solidFill>
                  <a:srgbClr val="FFFFFF"/>
                </a:solidFill>
                <a:effectLst/>
                <a:uLnTx/>
                <a:uFillTx/>
                <a:latin typeface="Roboto Light "/>
              </a:rPr>
              <a:t>CV and Covering Letter</a:t>
            </a:r>
          </a:p>
          <a:p>
            <a:pPr marL="1312863"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tab pos="627063" algn="l"/>
              </a:tabLst>
              <a:defRPr/>
            </a:pPr>
            <a:r>
              <a:rPr kumimoji="0" lang="en-GB" sz="5400" b="0" i="0" u="none" strike="noStrike" kern="1200" cap="none" spc="0" normalizeH="0" baseline="0" noProof="0" dirty="0">
                <a:ln>
                  <a:noFill/>
                </a:ln>
                <a:solidFill>
                  <a:srgbClr val="FFFFFF"/>
                </a:solidFill>
                <a:effectLst/>
                <a:uLnTx/>
                <a:uFillTx/>
                <a:latin typeface="Roboto Light "/>
              </a:rPr>
              <a:t>Application Form</a:t>
            </a:r>
          </a:p>
          <a:p>
            <a:pPr marL="1312863"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tab pos="627063" algn="l"/>
              </a:tabLst>
              <a:defRPr/>
            </a:pPr>
            <a:r>
              <a:rPr kumimoji="0" lang="en-GB" sz="5400" b="0" i="0" u="none" strike="noStrike" kern="1200" cap="none" spc="0" normalizeH="0" baseline="0" noProof="0" dirty="0">
                <a:ln>
                  <a:noFill/>
                </a:ln>
                <a:solidFill>
                  <a:srgbClr val="FFFFFF"/>
                </a:solidFill>
                <a:effectLst/>
                <a:uLnTx/>
                <a:uFillTx/>
                <a:latin typeface="Roboto Light "/>
              </a:rPr>
              <a:t>In App/Site application</a:t>
            </a:r>
          </a:p>
          <a:p>
            <a:pPr marL="685800"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defRPr/>
            </a:pPr>
            <a:r>
              <a:rPr kumimoji="0" lang="en-GB" sz="5400" b="0" i="0" u="none" strike="noStrike" kern="1200" cap="none" spc="0" normalizeH="0" baseline="0" noProof="0" dirty="0">
                <a:ln>
                  <a:noFill/>
                </a:ln>
                <a:solidFill>
                  <a:srgbClr val="FFFFFF"/>
                </a:solidFill>
                <a:effectLst/>
                <a:uLnTx/>
                <a:uFillTx/>
                <a:latin typeface="Roboto Light "/>
              </a:rPr>
              <a:t>You can apply for universities and apprenticeships at the same time!</a:t>
            </a:r>
          </a:p>
          <a:p>
            <a:endParaRPr lang="en-GB" dirty="0">
              <a:latin typeface="Roboto Light "/>
            </a:endParaRPr>
          </a:p>
        </p:txBody>
      </p:sp>
      <p:sp>
        <p:nvSpPr>
          <p:cNvPr id="18" name="Text Placeholder 17">
            <a:extLst>
              <a:ext uri="{FF2B5EF4-FFF2-40B4-BE49-F238E27FC236}">
                <a16:creationId xmlns:a16="http://schemas.microsoft.com/office/drawing/2014/main" id="{662C9048-ECB2-C352-2D1E-21587E65F69D}"/>
              </a:ext>
            </a:extLst>
          </p:cNvPr>
          <p:cNvSpPr>
            <a:spLocks noGrp="1"/>
          </p:cNvSpPr>
          <p:nvPr>
            <p:ph type="body" sz="quarter" idx="10"/>
          </p:nvPr>
        </p:nvSpPr>
        <p:spPr/>
        <p:txBody>
          <a:bodyPr/>
          <a:lstStyle/>
          <a:p>
            <a:r>
              <a:rPr lang="en-GB"/>
              <a:t>Public</a:t>
            </a:r>
          </a:p>
        </p:txBody>
      </p:sp>
      <p:pic>
        <p:nvPicPr>
          <p:cNvPr id="4" name="Content Placeholder 9">
            <a:extLst>
              <a:ext uri="{FF2B5EF4-FFF2-40B4-BE49-F238E27FC236}">
                <a16:creationId xmlns:a16="http://schemas.microsoft.com/office/drawing/2014/main" id="{B4454246-5A08-6E0B-1EFB-9BACA1CE385F}"/>
              </a:ext>
            </a:extLst>
          </p:cNvPr>
          <p:cNvPicPr>
            <a:picLocks noChangeAspect="1"/>
          </p:cNvPicPr>
          <p:nvPr/>
        </p:nvPicPr>
        <p:blipFill>
          <a:blip r:embed="rId4">
            <a:extLst>
              <a:ext uri="{28A0092B-C50C-407E-A947-70E740481C1C}">
                <a14:useLocalDpi xmlns:a14="http://schemas.microsoft.com/office/drawing/2010/main" val="0"/>
              </a:ext>
            </a:extLst>
          </a:blip>
          <a:srcRect t="12894" b="12894"/>
          <a:stretch/>
        </p:blipFill>
        <p:spPr>
          <a:xfrm>
            <a:off x="16256000" y="0"/>
            <a:ext cx="16428509" cy="18288000"/>
          </a:xfrm>
          <a:prstGeom prst="rect">
            <a:avLst/>
          </a:prstGeom>
        </p:spPr>
      </p:pic>
    </p:spTree>
    <p:custDataLst>
      <p:tags r:id="rId1"/>
    </p:custDataLst>
    <p:extLst>
      <p:ext uri="{BB962C8B-B14F-4D97-AF65-F5344CB8AC3E}">
        <p14:creationId xmlns:p14="http://schemas.microsoft.com/office/powerpoint/2010/main" val="435627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0646D8-40A8-85DE-9654-9CAA14D77574}"/>
              </a:ext>
            </a:extLst>
          </p:cNvPr>
          <p:cNvSpPr>
            <a:spLocks noGrp="1"/>
          </p:cNvSpPr>
          <p:nvPr>
            <p:ph type="title"/>
          </p:nvPr>
        </p:nvSpPr>
        <p:spPr/>
        <p:txBody>
          <a:bodyPr/>
          <a:lstStyle/>
          <a:p>
            <a:r>
              <a:rPr lang="en-GB" dirty="0"/>
              <a:t>How can </a:t>
            </a:r>
            <a:r>
              <a:rPr lang="en-GB" dirty="0">
                <a:solidFill>
                  <a:srgbClr val="57BF93"/>
                </a:solidFill>
              </a:rPr>
              <a:t>ucas</a:t>
            </a:r>
            <a:r>
              <a:rPr lang="en-GB" dirty="0"/>
              <a:t> help?</a:t>
            </a:r>
          </a:p>
        </p:txBody>
      </p:sp>
      <p:sp>
        <p:nvSpPr>
          <p:cNvPr id="6" name="Text Placeholder 5">
            <a:extLst>
              <a:ext uri="{FF2B5EF4-FFF2-40B4-BE49-F238E27FC236}">
                <a16:creationId xmlns:a16="http://schemas.microsoft.com/office/drawing/2014/main" id="{E888CFFF-E8A1-4EAF-E4C8-B1D7D82A5E17}"/>
              </a:ext>
            </a:extLst>
          </p:cNvPr>
          <p:cNvSpPr>
            <a:spLocks noGrp="1"/>
          </p:cNvSpPr>
          <p:nvPr>
            <p:ph type="body" sz="quarter" idx="10"/>
          </p:nvPr>
        </p:nvSpPr>
        <p:spPr/>
        <p:txBody>
          <a:bodyPr/>
          <a:lstStyle/>
          <a:p>
            <a:r>
              <a:rPr lang="en-GB"/>
              <a:t>Public</a:t>
            </a:r>
          </a:p>
        </p:txBody>
      </p:sp>
      <p:sp>
        <p:nvSpPr>
          <p:cNvPr id="7" name="TextBox 6">
            <a:extLst>
              <a:ext uri="{FF2B5EF4-FFF2-40B4-BE49-F238E27FC236}">
                <a16:creationId xmlns:a16="http://schemas.microsoft.com/office/drawing/2014/main" id="{1EF645B0-41CE-42C6-8FBB-2B3D99376092}"/>
              </a:ext>
            </a:extLst>
          </p:cNvPr>
          <p:cNvSpPr txBox="1"/>
          <p:nvPr/>
        </p:nvSpPr>
        <p:spPr>
          <a:xfrm>
            <a:off x="1956942" y="5091311"/>
            <a:ext cx="15275859" cy="11633954"/>
          </a:xfrm>
          <a:prstGeom prst="rect">
            <a:avLst/>
          </a:prstGeom>
          <a:noFill/>
        </p:spPr>
        <p:txBody>
          <a:bodyPr wrap="square" rtlCol="0">
            <a:spAutoFit/>
          </a:bodyPr>
          <a:lstStyle/>
          <a:p>
            <a:pPr algn="l">
              <a:buClr>
                <a:srgbClr val="57BF93"/>
              </a:buClr>
            </a:pPr>
            <a:r>
              <a:rPr lang="en-GB" sz="5400" b="1" dirty="0">
                <a:solidFill>
                  <a:schemeClr val="bg1"/>
                </a:solidFill>
                <a:effectLst/>
                <a:latin typeface="Roboto Light "/>
                <a:ea typeface="Roboto" panose="02000000000000000000" pitchFamily="2" charset="0"/>
                <a:cs typeface="Roboto" panose="02000000000000000000" pitchFamily="2" charset="0"/>
              </a:rPr>
              <a:t>Apprenticeship </a:t>
            </a:r>
            <a:r>
              <a:rPr lang="en-GB" sz="5400" b="1" dirty="0">
                <a:solidFill>
                  <a:srgbClr val="57BF93"/>
                </a:solidFill>
                <a:effectLst/>
                <a:latin typeface="Roboto Light "/>
                <a:ea typeface="Roboto" panose="02000000000000000000" pitchFamily="2" charset="0"/>
                <a:cs typeface="Roboto" panose="02000000000000000000" pitchFamily="2" charset="0"/>
              </a:rPr>
              <a:t>Application Guides</a:t>
            </a:r>
          </a:p>
          <a:p>
            <a:pPr marL="685800" indent="-685800" algn="l">
              <a:buClr>
                <a:srgbClr val="57BF93"/>
              </a:buClr>
              <a:buFont typeface="Arial" panose="020B0604020202020204" pitchFamily="34" charset="0"/>
              <a:buChar char="•"/>
            </a:pPr>
            <a:r>
              <a:rPr lang="en-GB" sz="5400" b="0" dirty="0">
                <a:solidFill>
                  <a:schemeClr val="bg1"/>
                </a:solidFill>
                <a:effectLst/>
                <a:latin typeface="Roboto Light "/>
                <a:ea typeface="Roboto" panose="02000000000000000000" pitchFamily="2" charset="0"/>
                <a:cs typeface="Roboto" panose="02000000000000000000" pitchFamily="2" charset="0"/>
              </a:rPr>
              <a:t>Get to grips with what to expect when applying for specific industries.</a:t>
            </a:r>
          </a:p>
          <a:p>
            <a:pPr marL="685800" indent="-685800" algn="l">
              <a:buClr>
                <a:srgbClr val="57BF93"/>
              </a:buClr>
              <a:buFont typeface="Wingdings" panose="05000000000000000000" pitchFamily="2" charset="2"/>
              <a:buChar char="§"/>
            </a:pPr>
            <a:endParaRPr lang="en-GB" sz="5400" b="0" dirty="0">
              <a:solidFill>
                <a:schemeClr val="bg1"/>
              </a:solidFill>
              <a:effectLst/>
              <a:latin typeface="Roboto Light "/>
              <a:ea typeface="Roboto" panose="02000000000000000000" pitchFamily="2" charset="0"/>
              <a:cs typeface="Roboto" panose="02000000000000000000" pitchFamily="2" charset="0"/>
            </a:endParaRPr>
          </a:p>
          <a:p>
            <a:pPr algn="l">
              <a:buClr>
                <a:srgbClr val="57BF93"/>
              </a:buClr>
            </a:pPr>
            <a:r>
              <a:rPr lang="en-GB" sz="5400" b="1" u="none" strike="noStrike" dirty="0">
                <a:solidFill>
                  <a:schemeClr val="bg1"/>
                </a:solidFill>
                <a:effectLst/>
                <a:latin typeface="Roboto Light "/>
                <a:ea typeface="Roboto" panose="02000000000000000000" pitchFamily="2" charset="0"/>
                <a:cs typeface="Roboto" panose="02000000000000000000" pitchFamily="2" charset="0"/>
              </a:rPr>
              <a:t>Live studio apprenticeship </a:t>
            </a:r>
            <a:r>
              <a:rPr lang="en-GB" sz="5400" b="1" u="none" strike="noStrike" dirty="0">
                <a:solidFill>
                  <a:srgbClr val="57BF93"/>
                </a:solidFill>
                <a:effectLst/>
                <a:latin typeface="Roboto Light "/>
                <a:ea typeface="Roboto" panose="02000000000000000000" pitchFamily="2" charset="0"/>
                <a:cs typeface="Roboto" panose="02000000000000000000" pitchFamily="2" charset="0"/>
              </a:rPr>
              <a:t>podcast</a:t>
            </a:r>
          </a:p>
          <a:p>
            <a:pPr marL="685800" indent="-685800">
              <a:buClr>
                <a:srgbClr val="57BF93"/>
              </a:buClr>
              <a:buFont typeface="Arial" panose="020B0604020202020204" pitchFamily="34" charset="0"/>
              <a:buChar char="•"/>
            </a:pPr>
            <a:r>
              <a:rPr lang="en-GB" sz="5400" dirty="0">
                <a:solidFill>
                  <a:schemeClr val="bg1"/>
                </a:solidFill>
                <a:latin typeface="Roboto Light "/>
                <a:ea typeface="Roboto" panose="02000000000000000000" pitchFamily="2" charset="0"/>
                <a:cs typeface="Roboto" panose="02000000000000000000" pitchFamily="2" charset="0"/>
              </a:rPr>
              <a:t>Radio 1's Katie Thistleton chats to apprentices and experts about what you need to know.</a:t>
            </a:r>
          </a:p>
          <a:p>
            <a:pPr marL="685800" indent="-685800">
              <a:buClr>
                <a:srgbClr val="57BF93"/>
              </a:buClr>
              <a:buFont typeface="Wingdings" panose="05000000000000000000" pitchFamily="2" charset="2"/>
              <a:buChar char="§"/>
            </a:pPr>
            <a:endParaRPr lang="en-GB" sz="5400" dirty="0">
              <a:solidFill>
                <a:schemeClr val="bg1"/>
              </a:solidFill>
              <a:latin typeface="Roboto Light "/>
              <a:ea typeface="Roboto" panose="02000000000000000000" pitchFamily="2" charset="0"/>
              <a:cs typeface="Roboto" panose="02000000000000000000" pitchFamily="2" charset="0"/>
            </a:endParaRPr>
          </a:p>
          <a:p>
            <a:pPr algn="l">
              <a:buClr>
                <a:srgbClr val="57BF93"/>
              </a:buClr>
            </a:pPr>
            <a:r>
              <a:rPr lang="en-GB" sz="5400" b="1" dirty="0">
                <a:solidFill>
                  <a:schemeClr val="bg1"/>
                </a:solidFill>
                <a:latin typeface="Roboto Light "/>
                <a:ea typeface="Roboto" panose="02000000000000000000" pitchFamily="2" charset="0"/>
                <a:cs typeface="Roboto" panose="02000000000000000000" pitchFamily="2" charset="0"/>
              </a:rPr>
              <a:t>UCAS </a:t>
            </a:r>
            <a:r>
              <a:rPr lang="en-GB" sz="5400" b="1" dirty="0">
                <a:solidFill>
                  <a:srgbClr val="57BF93"/>
                </a:solidFill>
                <a:latin typeface="Roboto Light "/>
                <a:ea typeface="Roboto" panose="02000000000000000000" pitchFamily="2" charset="0"/>
                <a:cs typeface="Roboto" panose="02000000000000000000" pitchFamily="2" charset="0"/>
              </a:rPr>
              <a:t>CV builder </a:t>
            </a:r>
          </a:p>
          <a:p>
            <a:pPr marL="685800" indent="-685800" algn="l">
              <a:buClr>
                <a:srgbClr val="57BF93"/>
              </a:buClr>
              <a:buFont typeface="Arial" panose="020B0604020202020204" pitchFamily="34" charset="0"/>
              <a:buChar char="•"/>
            </a:pPr>
            <a:r>
              <a:rPr lang="en-GB" sz="5400" dirty="0">
                <a:solidFill>
                  <a:schemeClr val="bg1"/>
                </a:solidFill>
                <a:latin typeface="Roboto Light "/>
                <a:ea typeface="Roboto" panose="02000000000000000000" pitchFamily="2" charset="0"/>
                <a:cs typeface="Roboto" panose="02000000000000000000" pitchFamily="2" charset="0"/>
              </a:rPr>
              <a:t>C</a:t>
            </a:r>
            <a:r>
              <a:rPr lang="en-GB" sz="5400" b="0" dirty="0">
                <a:solidFill>
                  <a:schemeClr val="bg1"/>
                </a:solidFill>
                <a:effectLst/>
                <a:latin typeface="Roboto Light "/>
                <a:ea typeface="Roboto" panose="02000000000000000000" pitchFamily="2" charset="0"/>
                <a:cs typeface="Roboto" panose="02000000000000000000" pitchFamily="2" charset="0"/>
              </a:rPr>
              <a:t>reate a professional CV in minutes. </a:t>
            </a:r>
          </a:p>
          <a:p>
            <a:pPr marL="685800" indent="-685800" algn="l">
              <a:buClr>
                <a:srgbClr val="57BF93"/>
              </a:buClr>
              <a:buFont typeface="Wingdings" panose="05000000000000000000" pitchFamily="2" charset="2"/>
              <a:buChar char="§"/>
            </a:pPr>
            <a:endParaRPr lang="en-GB" sz="5400" dirty="0">
              <a:solidFill>
                <a:schemeClr val="bg1"/>
              </a:solidFill>
              <a:latin typeface="Roboto Light "/>
              <a:ea typeface="Roboto" panose="02000000000000000000" pitchFamily="2" charset="0"/>
              <a:cs typeface="Roboto" panose="02000000000000000000" pitchFamily="2" charset="0"/>
            </a:endParaRPr>
          </a:p>
          <a:p>
            <a:pPr>
              <a:buClr>
                <a:srgbClr val="57BF93"/>
              </a:buClr>
            </a:pPr>
            <a:r>
              <a:rPr lang="en-GB" sz="5400" b="1" dirty="0">
                <a:solidFill>
                  <a:schemeClr val="bg1"/>
                </a:solidFill>
                <a:latin typeface="Roboto Light "/>
              </a:rPr>
              <a:t>Find it all and more </a:t>
            </a:r>
            <a:r>
              <a:rPr lang="en-GB" sz="5400" b="1" dirty="0">
                <a:solidFill>
                  <a:schemeClr val="accent3"/>
                </a:solidFill>
                <a:latin typeface="Roboto Light "/>
              </a:rPr>
              <a:t>ucas.com/apprenticeships</a:t>
            </a:r>
          </a:p>
          <a:p>
            <a:pPr marL="685800" indent="-685800" algn="l">
              <a:buClr>
                <a:srgbClr val="57BF93"/>
              </a:buClr>
              <a:buFont typeface="Wingdings" panose="05000000000000000000" pitchFamily="2" charset="2"/>
              <a:buChar char="§"/>
            </a:pPr>
            <a:endParaRPr lang="en-GB" sz="5400" b="0" dirty="0">
              <a:solidFill>
                <a:schemeClr val="bg1"/>
              </a:solidFill>
              <a:effectLst/>
              <a:latin typeface="Roboto Light "/>
              <a:ea typeface="Roboto" panose="02000000000000000000" pitchFamily="2" charset="0"/>
              <a:cs typeface="Roboto" panose="02000000000000000000" pitchFamily="2" charset="0"/>
            </a:endParaRPr>
          </a:p>
          <a:p>
            <a:endParaRPr lang="en-GB" dirty="0">
              <a:solidFill>
                <a:schemeClr val="bg1"/>
              </a:solidFill>
              <a:latin typeface="Roboto Light "/>
            </a:endParaRPr>
          </a:p>
        </p:txBody>
      </p:sp>
      <p:pic>
        <p:nvPicPr>
          <p:cNvPr id="9" name="Picture 8" descr="A person smiling for a picture&#10;&#10;AI-generated content may be incorrect.">
            <a:extLst>
              <a:ext uri="{FF2B5EF4-FFF2-40B4-BE49-F238E27FC236}">
                <a16:creationId xmlns:a16="http://schemas.microsoft.com/office/drawing/2014/main" id="{7F3947A1-CE52-C047-1599-7CA9000AD4D5}"/>
              </a:ext>
            </a:extLst>
          </p:cNvPr>
          <p:cNvPicPr>
            <a:picLocks noChangeAspect="1"/>
          </p:cNvPicPr>
          <p:nvPr/>
        </p:nvPicPr>
        <p:blipFill>
          <a:blip r:embed="rId4"/>
          <a:stretch>
            <a:fillRect/>
          </a:stretch>
        </p:blipFill>
        <p:spPr>
          <a:xfrm>
            <a:off x="17644137" y="2376534"/>
            <a:ext cx="13624863" cy="7398589"/>
          </a:xfrm>
          <a:prstGeom prst="rect">
            <a:avLst/>
          </a:prstGeom>
        </p:spPr>
      </p:pic>
      <p:pic>
        <p:nvPicPr>
          <p:cNvPr id="11" name="Picture 10" descr="A person smiling at camera&#10;&#10;AI-generated content may be incorrect.">
            <a:extLst>
              <a:ext uri="{FF2B5EF4-FFF2-40B4-BE49-F238E27FC236}">
                <a16:creationId xmlns:a16="http://schemas.microsoft.com/office/drawing/2014/main" id="{1A16B134-A960-3566-F305-B5331326752D}"/>
              </a:ext>
            </a:extLst>
          </p:cNvPr>
          <p:cNvPicPr>
            <a:picLocks noChangeAspect="1"/>
          </p:cNvPicPr>
          <p:nvPr/>
        </p:nvPicPr>
        <p:blipFill>
          <a:blip r:embed="rId5"/>
          <a:stretch>
            <a:fillRect/>
          </a:stretch>
        </p:blipFill>
        <p:spPr>
          <a:xfrm>
            <a:off x="18337513" y="9775123"/>
            <a:ext cx="12931487" cy="7257989"/>
          </a:xfrm>
          <a:prstGeom prst="rect">
            <a:avLst/>
          </a:prstGeom>
        </p:spPr>
      </p:pic>
    </p:spTree>
    <p:custDataLst>
      <p:tags r:id="rId1"/>
    </p:custDataLst>
    <p:extLst>
      <p:ext uri="{BB962C8B-B14F-4D97-AF65-F5344CB8AC3E}">
        <p14:creationId xmlns:p14="http://schemas.microsoft.com/office/powerpoint/2010/main" val="227866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3378D6-05F0-A93C-91C2-4C36259B006F}"/>
              </a:ext>
            </a:extLst>
          </p:cNvPr>
          <p:cNvSpPr>
            <a:spLocks noGrp="1"/>
          </p:cNvSpPr>
          <p:nvPr>
            <p:ph type="body" sz="quarter" idx="10"/>
          </p:nvPr>
        </p:nvSpPr>
        <p:spPr/>
        <p:txBody>
          <a:bodyPr/>
          <a:lstStyle/>
          <a:p>
            <a:r>
              <a:rPr lang="en-GB"/>
              <a:t>Public</a:t>
            </a:r>
          </a:p>
        </p:txBody>
      </p:sp>
      <p:sp>
        <p:nvSpPr>
          <p:cNvPr id="6" name="Subtitle 5">
            <a:extLst>
              <a:ext uri="{FF2B5EF4-FFF2-40B4-BE49-F238E27FC236}">
                <a16:creationId xmlns:a16="http://schemas.microsoft.com/office/drawing/2014/main" id="{B64C5AE6-435A-811B-0A04-7685E54A8FC9}"/>
              </a:ext>
            </a:extLst>
          </p:cNvPr>
          <p:cNvSpPr>
            <a:spLocks noGrp="1"/>
          </p:cNvSpPr>
          <p:nvPr>
            <p:ph type="subTitle" idx="1"/>
          </p:nvPr>
        </p:nvSpPr>
        <p:spPr/>
        <p:txBody>
          <a:bodyPr/>
          <a:lstStyle/>
          <a:p>
            <a:r>
              <a:rPr lang="en-GB" dirty="0"/>
              <a:t>UCAS Support</a:t>
            </a:r>
          </a:p>
        </p:txBody>
      </p:sp>
      <p:sp>
        <p:nvSpPr>
          <p:cNvPr id="5" name="Title 4">
            <a:extLst>
              <a:ext uri="{FF2B5EF4-FFF2-40B4-BE49-F238E27FC236}">
                <a16:creationId xmlns:a16="http://schemas.microsoft.com/office/drawing/2014/main" id="{0505C915-28BA-767F-61A6-277E2FE93811}"/>
              </a:ext>
            </a:extLst>
          </p:cNvPr>
          <p:cNvSpPr>
            <a:spLocks noGrp="1"/>
          </p:cNvSpPr>
          <p:nvPr>
            <p:ph type="ctrTitle"/>
          </p:nvPr>
        </p:nvSpPr>
        <p:spPr>
          <a:xfrm>
            <a:off x="4063999" y="6746252"/>
            <a:ext cx="24384000" cy="2397749"/>
          </a:xfrm>
        </p:spPr>
        <p:txBody>
          <a:bodyPr/>
          <a:lstStyle/>
          <a:p>
            <a:r>
              <a:rPr lang="en-GB"/>
              <a:t>Next steps</a:t>
            </a:r>
          </a:p>
        </p:txBody>
      </p:sp>
    </p:spTree>
    <p:custDataLst>
      <p:tags r:id="rId1"/>
    </p:custDataLst>
    <p:extLst>
      <p:ext uri="{BB962C8B-B14F-4D97-AF65-F5344CB8AC3E}">
        <p14:creationId xmlns:p14="http://schemas.microsoft.com/office/powerpoint/2010/main" val="7283378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tanding next to bicycles&#10;&#10;AI-generated content may be incorrect.">
            <a:extLst>
              <a:ext uri="{FF2B5EF4-FFF2-40B4-BE49-F238E27FC236}">
                <a16:creationId xmlns:a16="http://schemas.microsoft.com/office/drawing/2014/main" id="{35B2700C-6FB0-254D-A537-2BE1BAE20979}"/>
              </a:ext>
            </a:extLst>
          </p:cNvPr>
          <p:cNvPicPr>
            <a:picLocks noGrp="1" noChangeAspect="1"/>
          </p:cNvPicPr>
          <p:nvPr>
            <p:ph type="pic" sz="quarter" idx="13"/>
          </p:nvPr>
        </p:nvPicPr>
        <p:blipFill>
          <a:blip r:embed="rId3"/>
          <a:srcRect l="18953" r="18953"/>
          <a:stretch>
            <a:fillRect/>
          </a:stretch>
        </p:blipFill>
        <p:spPr/>
      </p:pic>
      <p:sp>
        <p:nvSpPr>
          <p:cNvPr id="6" name="Title 5">
            <a:extLst>
              <a:ext uri="{FF2B5EF4-FFF2-40B4-BE49-F238E27FC236}">
                <a16:creationId xmlns:a16="http://schemas.microsoft.com/office/drawing/2014/main" id="{F6EE3779-2F72-656D-D4FF-776A1BAA9B0B}"/>
              </a:ext>
            </a:extLst>
          </p:cNvPr>
          <p:cNvSpPr>
            <a:spLocks noGrp="1"/>
          </p:cNvSpPr>
          <p:nvPr>
            <p:ph type="title"/>
          </p:nvPr>
        </p:nvSpPr>
        <p:spPr>
          <a:xfrm>
            <a:off x="1545605" y="3373043"/>
            <a:ext cx="14710393" cy="2064769"/>
          </a:xfrm>
        </p:spPr>
        <p:txBody>
          <a:bodyPr/>
          <a:lstStyle/>
          <a:p>
            <a:r>
              <a:rPr lang="en-GB"/>
              <a:t>What to be doing</a:t>
            </a:r>
          </a:p>
        </p:txBody>
      </p:sp>
      <p:sp>
        <p:nvSpPr>
          <p:cNvPr id="7" name="Content Placeholder 6">
            <a:extLst>
              <a:ext uri="{FF2B5EF4-FFF2-40B4-BE49-F238E27FC236}">
                <a16:creationId xmlns:a16="http://schemas.microsoft.com/office/drawing/2014/main" id="{9C865EB0-876D-D2F7-708B-316E21A1EEBC}"/>
              </a:ext>
            </a:extLst>
          </p:cNvPr>
          <p:cNvSpPr>
            <a:spLocks noGrp="1"/>
          </p:cNvSpPr>
          <p:nvPr>
            <p:ph idx="1"/>
          </p:nvPr>
        </p:nvSpPr>
        <p:spPr>
          <a:xfrm>
            <a:off x="2033286" y="6587535"/>
            <a:ext cx="14710393" cy="9931435"/>
          </a:xfrm>
        </p:spPr>
        <p:txBody>
          <a:bodyPr/>
          <a:lstStyle/>
          <a:p>
            <a:pPr marL="342900" marR="0" lvl="0" indent="-285750" algn="l" defTabSz="914400" rtl="0" eaLnBrk="1" fontAlgn="auto" latinLnBrk="0" hangingPunct="1">
              <a:lnSpc>
                <a:spcPct val="150000"/>
              </a:lnSpc>
              <a:spcBef>
                <a:spcPts val="0"/>
              </a:spcBef>
              <a:spcAft>
                <a:spcPts val="0"/>
              </a:spcAft>
              <a:buClr>
                <a:srgbClr val="EC2880"/>
              </a:buClr>
              <a:buSzTx/>
              <a:buFont typeface="Arial" panose="020B0604020202020204" pitchFamily="34" charset="0"/>
              <a:buChar char="•"/>
              <a:tabLst/>
              <a:defRPr/>
            </a:pPr>
            <a:r>
              <a:rPr kumimoji="0" lang="en-US" sz="5400" b="0" i="0" u="none" strike="noStrike" kern="1200" cap="none" spc="0" normalizeH="0" baseline="0" noProof="0" dirty="0">
                <a:ln>
                  <a:noFill/>
                </a:ln>
                <a:solidFill>
                  <a:srgbClr val="1F2834"/>
                </a:solidFill>
                <a:effectLst/>
                <a:uLnTx/>
                <a:uFillTx/>
                <a:latin typeface="Roboto Light "/>
                <a:ea typeface="Roboto" panose="02000000000000000000" pitchFamily="2" charset="0"/>
                <a:cs typeface="Roboto" panose="02000000000000000000" pitchFamily="2" charset="0"/>
              </a:rPr>
              <a:t> research, research, research</a:t>
            </a:r>
          </a:p>
          <a:p>
            <a:pPr marL="342900" marR="0" lvl="0" indent="-285750" algn="l" defTabSz="914400" rtl="0" eaLnBrk="1" fontAlgn="auto" latinLnBrk="0" hangingPunct="1">
              <a:lnSpc>
                <a:spcPct val="150000"/>
              </a:lnSpc>
              <a:spcBef>
                <a:spcPts val="0"/>
              </a:spcBef>
              <a:spcAft>
                <a:spcPts val="0"/>
              </a:spcAft>
              <a:buClr>
                <a:srgbClr val="EC2880"/>
              </a:buClr>
              <a:buSzTx/>
              <a:buFont typeface="Arial" panose="020B0604020202020204" pitchFamily="34" charset="0"/>
              <a:buChar char="•"/>
              <a:tabLst/>
              <a:defRPr/>
            </a:pPr>
            <a:r>
              <a:rPr kumimoji="0" lang="en-US" sz="5400" b="0" i="0" u="none" strike="noStrike" kern="1200" cap="none" spc="0" normalizeH="0" baseline="0" noProof="0" dirty="0">
                <a:ln>
                  <a:noFill/>
                </a:ln>
                <a:solidFill>
                  <a:srgbClr val="1F2834"/>
                </a:solidFill>
                <a:effectLst/>
                <a:uLnTx/>
                <a:uFillTx/>
                <a:latin typeface="Roboto Light "/>
                <a:ea typeface="Roboto" panose="02000000000000000000" pitchFamily="2" charset="0"/>
                <a:cs typeface="Roboto" panose="02000000000000000000" pitchFamily="2" charset="0"/>
              </a:rPr>
              <a:t> attend open days and events</a:t>
            </a:r>
          </a:p>
          <a:p>
            <a:pPr marL="342900" indent="-285750" defTabSz="914400">
              <a:lnSpc>
                <a:spcPct val="150000"/>
              </a:lnSpc>
              <a:spcBef>
                <a:spcPts val="0"/>
              </a:spcBef>
              <a:buClr>
                <a:srgbClr val="EC2880"/>
              </a:buClr>
              <a:buFont typeface="Arial" panose="020B0604020202020204" pitchFamily="34" charset="0"/>
              <a:buChar char="•"/>
              <a:defRPr/>
            </a:pPr>
            <a:r>
              <a:rPr kumimoji="0" lang="en-US" sz="5400" b="0" i="0" u="none" strike="noStrike" kern="1200" cap="none" spc="0" normalizeH="0" baseline="0" noProof="0" dirty="0">
                <a:ln>
                  <a:noFill/>
                </a:ln>
                <a:solidFill>
                  <a:srgbClr val="1F2834"/>
                </a:solidFill>
                <a:effectLst/>
                <a:uLnTx/>
                <a:uFillTx/>
                <a:latin typeface="Roboto Light "/>
                <a:ea typeface="Roboto" panose="02000000000000000000" pitchFamily="2" charset="0"/>
                <a:cs typeface="Roboto" panose="02000000000000000000" pitchFamily="2" charset="0"/>
              </a:rPr>
              <a:t> independent learning outside the curriculum </a:t>
            </a:r>
          </a:p>
          <a:p>
            <a:pPr marL="342900" indent="-285750" defTabSz="914400">
              <a:lnSpc>
                <a:spcPct val="150000"/>
              </a:lnSpc>
              <a:spcBef>
                <a:spcPts val="0"/>
              </a:spcBef>
              <a:buClr>
                <a:srgbClr val="EC2880"/>
              </a:buClr>
              <a:buFont typeface="Arial" panose="020B0604020202020204" pitchFamily="34" charset="0"/>
              <a:buChar char="•"/>
              <a:defRPr/>
            </a:pPr>
            <a:r>
              <a:rPr kumimoji="0" lang="en-US" sz="5400" b="0" i="0" u="none" strike="noStrike" kern="1200" cap="none" spc="0" normalizeH="0" baseline="0" noProof="0" dirty="0">
                <a:ln>
                  <a:noFill/>
                </a:ln>
                <a:solidFill>
                  <a:srgbClr val="1F2834"/>
                </a:solidFill>
                <a:effectLst/>
                <a:uLnTx/>
                <a:uFillTx/>
                <a:latin typeface="Roboto Light "/>
                <a:ea typeface="Roboto" panose="02000000000000000000" pitchFamily="2" charset="0"/>
                <a:cs typeface="Roboto" panose="02000000000000000000" pitchFamily="2" charset="0"/>
              </a:rPr>
              <a:t> work experience</a:t>
            </a:r>
          </a:p>
          <a:p>
            <a:pPr marL="342900" indent="-285750" defTabSz="914400">
              <a:lnSpc>
                <a:spcPct val="150000"/>
              </a:lnSpc>
              <a:spcBef>
                <a:spcPts val="0"/>
              </a:spcBef>
              <a:buClr>
                <a:srgbClr val="EC2880"/>
              </a:buClr>
              <a:buFont typeface="Arial" panose="020B0604020202020204" pitchFamily="34" charset="0"/>
              <a:buChar char="•"/>
              <a:defRPr/>
            </a:pPr>
            <a:r>
              <a:rPr kumimoji="0" lang="en-US" sz="5400" b="0" i="0" u="none" strike="noStrike" kern="1200" cap="none" spc="0" normalizeH="0" baseline="0" noProof="0" dirty="0">
                <a:ln>
                  <a:noFill/>
                </a:ln>
                <a:solidFill>
                  <a:srgbClr val="1F2834"/>
                </a:solidFill>
                <a:effectLst/>
                <a:uLnTx/>
                <a:uFillTx/>
                <a:latin typeface="Roboto Light "/>
                <a:ea typeface="Roboto" panose="02000000000000000000" pitchFamily="2" charset="0"/>
                <a:cs typeface="Roboto" panose="02000000000000000000" pitchFamily="2" charset="0"/>
              </a:rPr>
              <a:t> volunteering</a:t>
            </a:r>
          </a:p>
          <a:p>
            <a:pPr marL="342900" indent="-285750" defTabSz="914400">
              <a:lnSpc>
                <a:spcPct val="150000"/>
              </a:lnSpc>
              <a:spcBef>
                <a:spcPts val="0"/>
              </a:spcBef>
              <a:buClr>
                <a:srgbClr val="EC2880"/>
              </a:buClr>
              <a:buFont typeface="Arial" panose="020B0604020202020204" pitchFamily="34" charset="0"/>
              <a:buChar char="•"/>
              <a:defRPr/>
            </a:pPr>
            <a:r>
              <a:rPr kumimoji="0" lang="en-US" sz="5400" b="0" i="0" u="none" strike="noStrike" kern="1200" cap="none" spc="0" normalizeH="0" baseline="0" noProof="0" dirty="0">
                <a:ln>
                  <a:noFill/>
                </a:ln>
                <a:solidFill>
                  <a:srgbClr val="1F2834"/>
                </a:solidFill>
                <a:effectLst/>
                <a:uLnTx/>
                <a:uFillTx/>
                <a:latin typeface="Roboto Light "/>
                <a:ea typeface="Roboto" panose="02000000000000000000" pitchFamily="2" charset="0"/>
                <a:cs typeface="Roboto" panose="02000000000000000000" pitchFamily="2" charset="0"/>
              </a:rPr>
              <a:t> focus on this year’s studies</a:t>
            </a:r>
          </a:p>
        </p:txBody>
      </p:sp>
      <p:sp>
        <p:nvSpPr>
          <p:cNvPr id="8" name="Text Placeholder 7">
            <a:extLst>
              <a:ext uri="{FF2B5EF4-FFF2-40B4-BE49-F238E27FC236}">
                <a16:creationId xmlns:a16="http://schemas.microsoft.com/office/drawing/2014/main" id="{41D8CC75-5879-8D44-1CFD-7550009B3F3A}"/>
              </a:ext>
            </a:extLst>
          </p:cNvPr>
          <p:cNvSpPr>
            <a:spLocks noGrp="1"/>
          </p:cNvSpPr>
          <p:nvPr>
            <p:ph type="body" sz="quarter" idx="10"/>
          </p:nvPr>
        </p:nvSpPr>
        <p:spPr/>
        <p:txBody>
          <a:bodyPr/>
          <a:lstStyle/>
          <a:p>
            <a:r>
              <a:rPr lang="en-GB"/>
              <a:t>Public</a:t>
            </a:r>
          </a:p>
        </p:txBody>
      </p:sp>
    </p:spTree>
    <p:custDataLst>
      <p:tags r:id="rId1"/>
    </p:custDataLst>
    <p:extLst>
      <p:ext uri="{BB962C8B-B14F-4D97-AF65-F5344CB8AC3E}">
        <p14:creationId xmlns:p14="http://schemas.microsoft.com/office/powerpoint/2010/main" val="3709167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5D925-C609-077C-6457-E624A4EF57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4A4271-2D9D-74C0-2208-7AA86EA6C918}"/>
              </a:ext>
            </a:extLst>
          </p:cNvPr>
          <p:cNvSpPr>
            <a:spLocks noGrp="1"/>
          </p:cNvSpPr>
          <p:nvPr>
            <p:ph type="title"/>
          </p:nvPr>
        </p:nvSpPr>
        <p:spPr/>
        <p:txBody>
          <a:bodyPr/>
          <a:lstStyle/>
          <a:p>
            <a:r>
              <a:rPr lang="en-GB" dirty="0">
                <a:solidFill>
                  <a:schemeClr val="tx1"/>
                </a:solidFill>
              </a:rPr>
              <a:t>Ucas support</a:t>
            </a:r>
            <a:endParaRPr lang="en-GB" dirty="0">
              <a:solidFill>
                <a:schemeClr val="accent6"/>
              </a:solidFill>
            </a:endParaRPr>
          </a:p>
        </p:txBody>
      </p:sp>
      <p:sp>
        <p:nvSpPr>
          <p:cNvPr id="12" name="Text Placeholder 11">
            <a:extLst>
              <a:ext uri="{FF2B5EF4-FFF2-40B4-BE49-F238E27FC236}">
                <a16:creationId xmlns:a16="http://schemas.microsoft.com/office/drawing/2014/main" id="{F0D46A60-0215-B308-F4D5-AC00D83EE454}"/>
              </a:ext>
            </a:extLst>
          </p:cNvPr>
          <p:cNvSpPr>
            <a:spLocks noGrp="1"/>
          </p:cNvSpPr>
          <p:nvPr>
            <p:ph type="body" sz="quarter" idx="10"/>
          </p:nvPr>
        </p:nvSpPr>
        <p:spPr/>
        <p:txBody>
          <a:bodyPr/>
          <a:lstStyle/>
          <a:p>
            <a:r>
              <a:rPr lang="en-GB"/>
              <a:t>Public</a:t>
            </a:r>
          </a:p>
        </p:txBody>
      </p:sp>
      <p:sp>
        <p:nvSpPr>
          <p:cNvPr id="18" name="TextBox 17">
            <a:extLst>
              <a:ext uri="{FF2B5EF4-FFF2-40B4-BE49-F238E27FC236}">
                <a16:creationId xmlns:a16="http://schemas.microsoft.com/office/drawing/2014/main" id="{8371C8A9-324A-4A70-0EFD-F588FC1B8CA9}"/>
              </a:ext>
            </a:extLst>
          </p:cNvPr>
          <p:cNvSpPr txBox="1"/>
          <p:nvPr/>
        </p:nvSpPr>
        <p:spPr>
          <a:xfrm>
            <a:off x="2283618" y="6121244"/>
            <a:ext cx="12696475" cy="7478970"/>
          </a:xfrm>
          <a:prstGeom prst="rect">
            <a:avLst/>
          </a:prstGeom>
          <a:noFill/>
        </p:spPr>
        <p:txBody>
          <a:bodyPr wrap="square" rtlCol="0">
            <a:spAutoFit/>
          </a:bodyPr>
          <a:lstStyle/>
          <a:p>
            <a:pPr marL="0" indent="0">
              <a:buFont typeface="Wingdings" pitchFamily="2" charset="2"/>
              <a:buNone/>
            </a:pPr>
            <a:r>
              <a:rPr lang="en-GB" sz="6000" b="1" dirty="0">
                <a:latin typeface="Roboto Light "/>
                <a:ea typeface="Roboto" panose="02000000000000000000" pitchFamily="2" charset="0"/>
                <a:cs typeface="Roboto" panose="02000000000000000000" pitchFamily="2" charset="0"/>
              </a:rPr>
              <a:t>UCAS Customer Experience Centre:</a:t>
            </a:r>
          </a:p>
          <a:p>
            <a:pPr marL="0" indent="0">
              <a:buFont typeface="Wingdings" pitchFamily="2" charset="2"/>
              <a:buNone/>
            </a:pPr>
            <a:r>
              <a:rPr lang="en-GB" sz="6000" dirty="0">
                <a:latin typeface="Roboto Light "/>
                <a:ea typeface="Roboto" panose="02000000000000000000" pitchFamily="2" charset="0"/>
                <a:cs typeface="Roboto" panose="02000000000000000000" pitchFamily="2" charset="0"/>
              </a:rPr>
              <a:t>0371 468 0 468</a:t>
            </a:r>
          </a:p>
          <a:p>
            <a:pPr marL="0" indent="0">
              <a:buFont typeface="Wingdings" pitchFamily="2" charset="2"/>
              <a:buNone/>
            </a:pPr>
            <a:endParaRPr lang="en-GB" sz="6000" b="1" dirty="0">
              <a:latin typeface="Roboto Light "/>
              <a:ea typeface="Roboto" panose="02000000000000000000" pitchFamily="2" charset="0"/>
              <a:cs typeface="Roboto" panose="02000000000000000000" pitchFamily="2" charset="0"/>
            </a:endParaRPr>
          </a:p>
          <a:p>
            <a:pPr marL="0" indent="0">
              <a:buFont typeface="Wingdings" pitchFamily="2" charset="2"/>
              <a:buNone/>
            </a:pPr>
            <a:r>
              <a:rPr lang="en-GB" sz="6000" b="1" dirty="0">
                <a:latin typeface="Roboto Light "/>
                <a:ea typeface="Roboto" panose="02000000000000000000" pitchFamily="2" charset="0"/>
                <a:cs typeface="Roboto" panose="02000000000000000000" pitchFamily="2" charset="0"/>
              </a:rPr>
              <a:t>From outside the UK:</a:t>
            </a:r>
          </a:p>
          <a:p>
            <a:pPr marL="0" indent="0">
              <a:buFont typeface="Wingdings" pitchFamily="2" charset="2"/>
              <a:buNone/>
            </a:pPr>
            <a:r>
              <a:rPr lang="en-GB" sz="6000" dirty="0">
                <a:latin typeface="Roboto Light "/>
                <a:ea typeface="Roboto" panose="02000000000000000000" pitchFamily="2" charset="0"/>
                <a:cs typeface="Roboto" panose="02000000000000000000" pitchFamily="2" charset="0"/>
              </a:rPr>
              <a:t>+44 330 3330 230</a:t>
            </a:r>
          </a:p>
          <a:p>
            <a:pPr marL="0" indent="0">
              <a:buFont typeface="Wingdings" pitchFamily="2" charset="2"/>
              <a:buNone/>
            </a:pPr>
            <a:endParaRPr lang="en-US" sz="6000" dirty="0">
              <a:latin typeface="Roboto Light "/>
              <a:ea typeface="Roboto" panose="02000000000000000000" pitchFamily="2" charset="0"/>
              <a:cs typeface="Roboto" panose="02000000000000000000" pitchFamily="2" charset="0"/>
            </a:endParaRPr>
          </a:p>
          <a:p>
            <a:pPr marL="0" indent="0">
              <a:buFont typeface="Wingdings" pitchFamily="2" charset="2"/>
              <a:buNone/>
            </a:pPr>
            <a:r>
              <a:rPr lang="en-US" sz="6000" b="1" dirty="0">
                <a:latin typeface="Roboto Light "/>
                <a:ea typeface="Roboto" panose="02000000000000000000" pitchFamily="2" charset="0"/>
                <a:cs typeface="Roboto" panose="02000000000000000000" pitchFamily="2" charset="0"/>
              </a:rPr>
              <a:t>Monday to Friday</a:t>
            </a:r>
          </a:p>
          <a:p>
            <a:pPr marL="0" indent="0">
              <a:buFont typeface="Wingdings" pitchFamily="2" charset="2"/>
              <a:buNone/>
            </a:pPr>
            <a:r>
              <a:rPr lang="en-US" sz="6000" dirty="0">
                <a:latin typeface="Roboto Light "/>
                <a:ea typeface="Roboto" panose="02000000000000000000" pitchFamily="2" charset="0"/>
                <a:cs typeface="Roboto" panose="02000000000000000000" pitchFamily="2" charset="0"/>
              </a:rPr>
              <a:t>08:30 – 18:00 (UK time)</a:t>
            </a:r>
            <a:endParaRPr lang="en-GB" sz="6000" dirty="0">
              <a:latin typeface="Roboto Light "/>
              <a:ea typeface="Roboto" panose="02000000000000000000" pitchFamily="2" charset="0"/>
              <a:cs typeface="Roboto" panose="02000000000000000000" pitchFamily="2" charset="0"/>
            </a:endParaRPr>
          </a:p>
        </p:txBody>
      </p:sp>
      <p:pic>
        <p:nvPicPr>
          <p:cNvPr id="33" name="Picture 32">
            <a:extLst>
              <a:ext uri="{FF2B5EF4-FFF2-40B4-BE49-F238E27FC236}">
                <a16:creationId xmlns:a16="http://schemas.microsoft.com/office/drawing/2014/main" id="{9705F27D-E9D9-D314-B820-7551E1619F5D}"/>
              </a:ext>
            </a:extLst>
          </p:cNvPr>
          <p:cNvPicPr>
            <a:picLocks noChangeAspect="1"/>
          </p:cNvPicPr>
          <p:nvPr/>
        </p:nvPicPr>
        <p:blipFill>
          <a:blip r:embed="rId4"/>
          <a:stretch>
            <a:fillRect/>
          </a:stretch>
        </p:blipFill>
        <p:spPr>
          <a:xfrm>
            <a:off x="14980094" y="3075709"/>
            <a:ext cx="4250015" cy="14827830"/>
          </a:xfrm>
          <a:prstGeom prst="rect">
            <a:avLst/>
          </a:prstGeom>
        </p:spPr>
      </p:pic>
      <p:sp>
        <p:nvSpPr>
          <p:cNvPr id="34" name="TextBox 33">
            <a:extLst>
              <a:ext uri="{FF2B5EF4-FFF2-40B4-BE49-F238E27FC236}">
                <a16:creationId xmlns:a16="http://schemas.microsoft.com/office/drawing/2014/main" id="{4FE75070-2431-487A-D68D-23FC85BF4493}"/>
              </a:ext>
            </a:extLst>
          </p:cNvPr>
          <p:cNvSpPr txBox="1"/>
          <p:nvPr/>
        </p:nvSpPr>
        <p:spPr>
          <a:xfrm>
            <a:off x="19230109" y="4329952"/>
            <a:ext cx="7261411" cy="1015663"/>
          </a:xfrm>
          <a:prstGeom prst="rect">
            <a:avLst/>
          </a:prstGeom>
          <a:noFill/>
        </p:spPr>
        <p:txBody>
          <a:bodyPr wrap="square" rtlCol="0">
            <a:spAutoFit/>
          </a:bodyPr>
          <a:lstStyle/>
          <a:p>
            <a:r>
              <a:rPr lang="en-GB" sz="6000" dirty="0">
                <a:latin typeface="Roboto" panose="02000000000000000000" pitchFamily="2" charset="0"/>
                <a:ea typeface="Roboto" panose="02000000000000000000" pitchFamily="2" charset="0"/>
                <a:cs typeface="Roboto" panose="02000000000000000000" pitchFamily="2" charset="0"/>
              </a:rPr>
              <a:t>@ucas_online</a:t>
            </a:r>
          </a:p>
        </p:txBody>
      </p:sp>
      <p:sp>
        <p:nvSpPr>
          <p:cNvPr id="35" name="TextBox 34">
            <a:extLst>
              <a:ext uri="{FF2B5EF4-FFF2-40B4-BE49-F238E27FC236}">
                <a16:creationId xmlns:a16="http://schemas.microsoft.com/office/drawing/2014/main" id="{187822B6-C834-BD51-9AC9-1CA5DD531A7D}"/>
              </a:ext>
            </a:extLst>
          </p:cNvPr>
          <p:cNvSpPr txBox="1"/>
          <p:nvPr/>
        </p:nvSpPr>
        <p:spPr>
          <a:xfrm>
            <a:off x="19230107" y="7054875"/>
            <a:ext cx="7261411" cy="1015663"/>
          </a:xfrm>
          <a:prstGeom prst="rect">
            <a:avLst/>
          </a:prstGeom>
          <a:noFill/>
        </p:spPr>
        <p:txBody>
          <a:bodyPr wrap="square" rtlCol="0">
            <a:spAutoFit/>
          </a:bodyPr>
          <a:lstStyle/>
          <a:p>
            <a:r>
              <a:rPr lang="en-GB" sz="6000" dirty="0">
                <a:latin typeface="Roboto" panose="02000000000000000000" pitchFamily="2" charset="0"/>
                <a:ea typeface="Roboto" panose="02000000000000000000" pitchFamily="2" charset="0"/>
                <a:cs typeface="Roboto" panose="02000000000000000000" pitchFamily="2" charset="0"/>
              </a:rPr>
              <a:t>@ucas_online</a:t>
            </a:r>
          </a:p>
        </p:txBody>
      </p:sp>
      <p:sp>
        <p:nvSpPr>
          <p:cNvPr id="39" name="TextBox 38">
            <a:extLst>
              <a:ext uri="{FF2B5EF4-FFF2-40B4-BE49-F238E27FC236}">
                <a16:creationId xmlns:a16="http://schemas.microsoft.com/office/drawing/2014/main" id="{7AAF30CE-4A76-A08A-BF81-E48D4077D09D}"/>
              </a:ext>
            </a:extLst>
          </p:cNvPr>
          <p:cNvSpPr txBox="1"/>
          <p:nvPr/>
        </p:nvSpPr>
        <p:spPr>
          <a:xfrm>
            <a:off x="19230108" y="9721511"/>
            <a:ext cx="7261411" cy="1015663"/>
          </a:xfrm>
          <a:prstGeom prst="rect">
            <a:avLst/>
          </a:prstGeom>
          <a:noFill/>
        </p:spPr>
        <p:txBody>
          <a:bodyPr wrap="square" rtlCol="0">
            <a:spAutoFit/>
          </a:bodyPr>
          <a:lstStyle/>
          <a:p>
            <a:r>
              <a:rPr lang="en-GB" sz="6000" dirty="0">
                <a:latin typeface="Roboto" panose="02000000000000000000" pitchFamily="2" charset="0"/>
                <a:ea typeface="Roboto" panose="02000000000000000000" pitchFamily="2" charset="0"/>
                <a:cs typeface="Roboto" panose="02000000000000000000" pitchFamily="2" charset="0"/>
              </a:rPr>
              <a:t>@ucas_online</a:t>
            </a:r>
          </a:p>
        </p:txBody>
      </p:sp>
      <p:sp>
        <p:nvSpPr>
          <p:cNvPr id="40" name="TextBox 39">
            <a:extLst>
              <a:ext uri="{FF2B5EF4-FFF2-40B4-BE49-F238E27FC236}">
                <a16:creationId xmlns:a16="http://schemas.microsoft.com/office/drawing/2014/main" id="{A39BA1DD-5441-5713-5741-0982934824F6}"/>
              </a:ext>
            </a:extLst>
          </p:cNvPr>
          <p:cNvSpPr txBox="1"/>
          <p:nvPr/>
        </p:nvSpPr>
        <p:spPr>
          <a:xfrm>
            <a:off x="19230109" y="12597452"/>
            <a:ext cx="7261411" cy="1015663"/>
          </a:xfrm>
          <a:prstGeom prst="rect">
            <a:avLst/>
          </a:prstGeom>
          <a:noFill/>
        </p:spPr>
        <p:txBody>
          <a:bodyPr wrap="square" rtlCol="0">
            <a:spAutoFit/>
          </a:bodyPr>
          <a:lstStyle/>
          <a:p>
            <a:r>
              <a:rPr lang="en-GB" sz="6000" dirty="0">
                <a:latin typeface="Roboto" panose="02000000000000000000" pitchFamily="2" charset="0"/>
                <a:ea typeface="Roboto" panose="02000000000000000000" pitchFamily="2" charset="0"/>
                <a:cs typeface="Roboto" panose="02000000000000000000" pitchFamily="2" charset="0"/>
              </a:rPr>
              <a:t>@ucas</a:t>
            </a:r>
          </a:p>
        </p:txBody>
      </p:sp>
      <p:sp>
        <p:nvSpPr>
          <p:cNvPr id="41" name="TextBox 40">
            <a:extLst>
              <a:ext uri="{FF2B5EF4-FFF2-40B4-BE49-F238E27FC236}">
                <a16:creationId xmlns:a16="http://schemas.microsoft.com/office/drawing/2014/main" id="{86C5623E-9F65-CF26-C690-C2879A82908B}"/>
              </a:ext>
            </a:extLst>
          </p:cNvPr>
          <p:cNvSpPr txBox="1"/>
          <p:nvPr/>
        </p:nvSpPr>
        <p:spPr>
          <a:xfrm>
            <a:off x="19230109" y="15265470"/>
            <a:ext cx="7261411" cy="1015663"/>
          </a:xfrm>
          <a:prstGeom prst="rect">
            <a:avLst/>
          </a:prstGeom>
          <a:noFill/>
        </p:spPr>
        <p:txBody>
          <a:bodyPr wrap="square" rtlCol="0">
            <a:spAutoFit/>
          </a:bodyPr>
          <a:lstStyle/>
          <a:p>
            <a:r>
              <a:rPr lang="en-GB" sz="6000">
                <a:latin typeface="Roboto" panose="02000000000000000000" pitchFamily="2" charset="0"/>
                <a:ea typeface="Roboto" panose="02000000000000000000" pitchFamily="2" charset="0"/>
                <a:cs typeface="Roboto" panose="02000000000000000000" pitchFamily="2" charset="0"/>
              </a:rPr>
              <a:t>@UCASonline</a:t>
            </a:r>
          </a:p>
        </p:txBody>
      </p:sp>
    </p:spTree>
    <p:custDataLst>
      <p:tags r:id="rId1"/>
    </p:custDataLst>
    <p:extLst>
      <p:ext uri="{BB962C8B-B14F-4D97-AF65-F5344CB8AC3E}">
        <p14:creationId xmlns:p14="http://schemas.microsoft.com/office/powerpoint/2010/main" val="2147310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29854-2D74-D66E-3F10-35C53B7B10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4CBFB0-E0F3-1BA3-8CE7-98740BCA92A1}"/>
              </a:ext>
            </a:extLst>
          </p:cNvPr>
          <p:cNvSpPr>
            <a:spLocks noGrp="1"/>
          </p:cNvSpPr>
          <p:nvPr>
            <p:ph type="title"/>
          </p:nvPr>
        </p:nvSpPr>
        <p:spPr/>
        <p:txBody>
          <a:bodyPr/>
          <a:lstStyle/>
          <a:p>
            <a:r>
              <a:rPr lang="en-GB" dirty="0">
                <a:solidFill>
                  <a:srgbClr val="E5087E"/>
                </a:solidFill>
              </a:rPr>
              <a:t>www.ucas.com/parents</a:t>
            </a:r>
          </a:p>
        </p:txBody>
      </p:sp>
      <p:sp>
        <p:nvSpPr>
          <p:cNvPr id="12" name="Text Placeholder 11">
            <a:extLst>
              <a:ext uri="{FF2B5EF4-FFF2-40B4-BE49-F238E27FC236}">
                <a16:creationId xmlns:a16="http://schemas.microsoft.com/office/drawing/2014/main" id="{77C6D9FB-56AE-1D85-7C7D-28E826DF01A6}"/>
              </a:ext>
            </a:extLst>
          </p:cNvPr>
          <p:cNvSpPr>
            <a:spLocks noGrp="1"/>
          </p:cNvSpPr>
          <p:nvPr>
            <p:ph type="body" sz="quarter" idx="10"/>
          </p:nvPr>
        </p:nvSpPr>
        <p:spPr/>
        <p:txBody>
          <a:bodyPr/>
          <a:lstStyle/>
          <a:p>
            <a:r>
              <a:rPr lang="en-GB"/>
              <a:t>Public</a:t>
            </a:r>
          </a:p>
        </p:txBody>
      </p:sp>
      <p:pic>
        <p:nvPicPr>
          <p:cNvPr id="3" name="Picture 2" descr="A person holding a mug&#10;&#10;AI-generated content may be incorrect.">
            <a:extLst>
              <a:ext uri="{FF2B5EF4-FFF2-40B4-BE49-F238E27FC236}">
                <a16:creationId xmlns:a16="http://schemas.microsoft.com/office/drawing/2014/main" id="{94CC102B-9340-EB4E-33F2-0D69D987D068}"/>
              </a:ext>
            </a:extLst>
          </p:cNvPr>
          <p:cNvPicPr>
            <a:picLocks noGrp="1" noRot="1" noChangeAspect="1" noMove="1" noResize="1" noEditPoints="1" noAdjustHandles="1" noChangeArrowheads="1" noChangeShapeType="1" noCrop="1"/>
          </p:cNvPicPr>
          <p:nvPr/>
        </p:nvPicPr>
        <p:blipFill>
          <a:blip r:embed="rId4"/>
          <a:stretch>
            <a:fillRect/>
          </a:stretch>
        </p:blipFill>
        <p:spPr>
          <a:xfrm>
            <a:off x="809625" y="4028606"/>
            <a:ext cx="31702375" cy="14262374"/>
          </a:xfrm>
          <a:prstGeom prst="rect">
            <a:avLst/>
          </a:prstGeom>
        </p:spPr>
      </p:pic>
    </p:spTree>
    <p:custDataLst>
      <p:tags r:id="rId1"/>
    </p:custDataLst>
    <p:extLst>
      <p:ext uri="{BB962C8B-B14F-4D97-AF65-F5344CB8AC3E}">
        <p14:creationId xmlns:p14="http://schemas.microsoft.com/office/powerpoint/2010/main" val="3652291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FCFF6-1481-3F2F-886E-CFF5FD89E0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125AA1-C817-0F3A-4FDE-E4EE0A557DE8}"/>
              </a:ext>
            </a:extLst>
          </p:cNvPr>
          <p:cNvSpPr>
            <a:spLocks noGrp="1"/>
          </p:cNvSpPr>
          <p:nvPr>
            <p:ph type="title"/>
          </p:nvPr>
        </p:nvSpPr>
        <p:spPr/>
        <p:txBody>
          <a:bodyPr/>
          <a:lstStyle/>
          <a:p>
            <a:r>
              <a:rPr lang="en-GB"/>
              <a:t>Discover </a:t>
            </a:r>
            <a:r>
              <a:rPr lang="en-GB">
                <a:solidFill>
                  <a:srgbClr val="E5087E"/>
                </a:solidFill>
              </a:rPr>
              <a:t>PATHWAYS</a:t>
            </a:r>
          </a:p>
        </p:txBody>
      </p:sp>
      <p:sp>
        <p:nvSpPr>
          <p:cNvPr id="5" name="Text Placeholder 4">
            <a:extLst>
              <a:ext uri="{FF2B5EF4-FFF2-40B4-BE49-F238E27FC236}">
                <a16:creationId xmlns:a16="http://schemas.microsoft.com/office/drawing/2014/main" id="{8A5E1F63-BDD6-63D7-0694-A24BC7A66A3E}"/>
              </a:ext>
            </a:extLst>
          </p:cNvPr>
          <p:cNvSpPr>
            <a:spLocks noGrp="1"/>
          </p:cNvSpPr>
          <p:nvPr>
            <p:ph type="body" sz="quarter" idx="10"/>
          </p:nvPr>
        </p:nvSpPr>
        <p:spPr/>
        <p:txBody>
          <a:bodyPr/>
          <a:lstStyle/>
          <a:p>
            <a:r>
              <a:rPr lang="en-GB"/>
              <a:t>Public</a:t>
            </a:r>
          </a:p>
        </p:txBody>
      </p:sp>
      <p:sp>
        <p:nvSpPr>
          <p:cNvPr id="31" name="TextBox 30">
            <a:extLst>
              <a:ext uri="{FF2B5EF4-FFF2-40B4-BE49-F238E27FC236}">
                <a16:creationId xmlns:a16="http://schemas.microsoft.com/office/drawing/2014/main" id="{D22186AA-C97F-A547-BDB7-5953515C7FD5}"/>
              </a:ext>
            </a:extLst>
          </p:cNvPr>
          <p:cNvSpPr txBox="1"/>
          <p:nvPr/>
        </p:nvSpPr>
        <p:spPr>
          <a:xfrm>
            <a:off x="2070100" y="4166679"/>
            <a:ext cx="28956438" cy="12731690"/>
          </a:xfrm>
          <a:prstGeom prst="rect">
            <a:avLst/>
          </a:prstGeom>
          <a:noFill/>
        </p:spPr>
        <p:txBody>
          <a:bodyPr wrap="square" rtlCol="0">
            <a:spAutoFit/>
          </a:bodyPr>
          <a:lstStyle/>
          <a:p>
            <a:pPr marL="457200" indent="-457200">
              <a:spcAft>
                <a:spcPts val="800"/>
              </a:spcAft>
              <a:buClr>
                <a:schemeClr val="accent3"/>
              </a:buClr>
              <a:buFont typeface="Arial" panose="020B0604020202020204" pitchFamily="34" charset="0"/>
              <a:buChar char="•"/>
              <a:defRPr/>
            </a:pPr>
            <a:r>
              <a:rPr lang="en-US" alt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Certificate of Higher Education (</a:t>
            </a:r>
            <a:r>
              <a:rPr lang="en-US" altLang="en-US" b="1"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CertHE</a:t>
            </a:r>
            <a:r>
              <a:rPr lang="en-US" alt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and Diploma of Higher Education (DipHE): </a:t>
            </a:r>
            <a:r>
              <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first and second year of a degree course.</a:t>
            </a:r>
          </a:p>
          <a:p>
            <a:pPr marL="457200" indent="-457200">
              <a:spcAft>
                <a:spcPts val="800"/>
              </a:spcAft>
              <a:buClr>
                <a:schemeClr val="accent3"/>
              </a:buClr>
              <a:buFont typeface="Arial" panose="020B0604020202020204" pitchFamily="34" charset="0"/>
              <a:buChar char="•"/>
              <a:defRPr/>
            </a:pPr>
            <a:endPar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457200" indent="-457200">
              <a:spcAft>
                <a:spcPts val="800"/>
              </a:spcAft>
              <a:buClr>
                <a:schemeClr val="accent3"/>
              </a:buClr>
              <a:buFont typeface="Arial" panose="020B0604020202020204" pitchFamily="34" charset="0"/>
              <a:buChar char="•"/>
              <a:defRPr/>
            </a:pPr>
            <a:r>
              <a:rPr lang="en-US" alt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Higher National Certificate (HNC) and Higher National Diploma (HND): </a:t>
            </a:r>
            <a:r>
              <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HNC is a one-year industry specific course, and the HND is a two-year industry specific course. Higher technical qualifications (HTQs) in England are an example of these. </a:t>
            </a:r>
          </a:p>
          <a:p>
            <a:pPr marL="457200" indent="-457200">
              <a:spcAft>
                <a:spcPts val="800"/>
              </a:spcAft>
              <a:buClr>
                <a:schemeClr val="accent3"/>
              </a:buClr>
              <a:buFont typeface="Arial" panose="020B0604020202020204" pitchFamily="34" charset="0"/>
              <a:buChar char="•"/>
              <a:defRPr/>
            </a:pPr>
            <a:endPar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457200" indent="-457200">
              <a:spcAft>
                <a:spcPts val="800"/>
              </a:spcAft>
              <a:buClr>
                <a:schemeClr val="accent3"/>
              </a:buClr>
              <a:buFont typeface="Arial" panose="020B0604020202020204" pitchFamily="34" charset="0"/>
              <a:buChar char="•"/>
              <a:defRPr/>
            </a:pPr>
            <a:r>
              <a:rPr lang="en-US" alt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Foundation degree: </a:t>
            </a:r>
            <a:r>
              <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flexible vocational qualification, combining both academic study and workplace learning. It usually takes two years to complete.</a:t>
            </a:r>
          </a:p>
          <a:p>
            <a:pPr marL="457200" indent="-457200">
              <a:spcAft>
                <a:spcPts val="800"/>
              </a:spcAft>
              <a:buClr>
                <a:schemeClr val="accent3"/>
              </a:buClr>
              <a:buFont typeface="Arial" panose="020B0604020202020204" pitchFamily="34" charset="0"/>
              <a:buChar char="•"/>
              <a:defRPr/>
            </a:pPr>
            <a:endPar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457200" indent="-457200">
              <a:spcAft>
                <a:spcPts val="800"/>
              </a:spcAft>
              <a:buClr>
                <a:schemeClr val="accent3"/>
              </a:buClr>
              <a:buFont typeface="Arial" panose="020B0604020202020204" pitchFamily="34" charset="0"/>
              <a:buChar char="•"/>
              <a:defRPr/>
            </a:pPr>
            <a:r>
              <a:rPr lang="en-US" alt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Bachelor’s or undergraduate degree: </a:t>
            </a:r>
            <a:r>
              <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 three to four-year course which can also be available as a part-time option, allowing you to study and work.</a:t>
            </a:r>
          </a:p>
          <a:p>
            <a:pPr marL="457200" indent="-457200">
              <a:spcAft>
                <a:spcPts val="800"/>
              </a:spcAft>
              <a:buClr>
                <a:schemeClr val="accent3"/>
              </a:buClr>
              <a:buFont typeface="Arial" panose="020B0604020202020204" pitchFamily="34" charset="0"/>
              <a:buChar char="•"/>
              <a:defRPr/>
            </a:pPr>
            <a:endPar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457200" indent="-457200" eaLnBrk="1" hangingPunct="1">
              <a:buClr>
                <a:schemeClr val="accent3"/>
              </a:buClr>
              <a:buFont typeface="Arial" panose="020B0604020202020204" pitchFamily="34" charset="0"/>
              <a:buChar char="•"/>
              <a:defRPr/>
            </a:pPr>
            <a:r>
              <a:rPr lang="en-US" alt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Apprenticeships: </a:t>
            </a:r>
            <a:r>
              <a:rPr lang="en-GB"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typically take 1 to 5 years to complete depending on their level.  Apprenticeships are offered for levels 2-7 in N.I. and England, levels 2-6 in Wales, and SCQF levels 4-11 in Scotland.  All nations offer degree level apprenticeships.</a:t>
            </a:r>
            <a:endPar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24553446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9D274-6597-A617-D334-0693262B4840}"/>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C7FA4F6C-4AFF-9406-4021-F37D48C824C1}"/>
              </a:ext>
            </a:extLst>
          </p:cNvPr>
          <p:cNvSpPr>
            <a:spLocks noGrp="1"/>
          </p:cNvSpPr>
          <p:nvPr>
            <p:ph type="ctrTitle"/>
          </p:nvPr>
        </p:nvSpPr>
        <p:spPr>
          <a:xfrm>
            <a:off x="1572083" y="7446623"/>
            <a:ext cx="13225352" cy="2151528"/>
          </a:xfrm>
        </p:spPr>
        <p:txBody>
          <a:bodyPr/>
          <a:lstStyle/>
          <a:p>
            <a:r>
              <a:rPr lang="en-GB"/>
              <a:t>Thank you</a:t>
            </a:r>
          </a:p>
        </p:txBody>
      </p:sp>
      <p:sp>
        <p:nvSpPr>
          <p:cNvPr id="18" name="Text Placeholder 17">
            <a:extLst>
              <a:ext uri="{FF2B5EF4-FFF2-40B4-BE49-F238E27FC236}">
                <a16:creationId xmlns:a16="http://schemas.microsoft.com/office/drawing/2014/main" id="{1CA4D276-1EA5-28FD-04D9-416374322132}"/>
              </a:ext>
            </a:extLst>
          </p:cNvPr>
          <p:cNvSpPr>
            <a:spLocks noGrp="1"/>
          </p:cNvSpPr>
          <p:nvPr>
            <p:ph type="body" sz="quarter" idx="10"/>
          </p:nvPr>
        </p:nvSpPr>
        <p:spPr/>
        <p:txBody>
          <a:bodyPr/>
          <a:lstStyle/>
          <a:p>
            <a:r>
              <a:rPr lang="en-GB"/>
              <a:t>Public</a:t>
            </a:r>
          </a:p>
        </p:txBody>
      </p:sp>
      <p:pic>
        <p:nvPicPr>
          <p:cNvPr id="7" name="Picture Placeholder 6" descr="A person and person sitting on stairs looking at a computer&#10;&#10;AI-generated content may be incorrect.">
            <a:extLst>
              <a:ext uri="{FF2B5EF4-FFF2-40B4-BE49-F238E27FC236}">
                <a16:creationId xmlns:a16="http://schemas.microsoft.com/office/drawing/2014/main" id="{12BD681A-33A8-DC02-0E71-98B7697446D2}"/>
              </a:ext>
            </a:extLst>
          </p:cNvPr>
          <p:cNvPicPr>
            <a:picLocks noGrp="1" noChangeAspect="1"/>
          </p:cNvPicPr>
          <p:nvPr>
            <p:ph type="pic" sz="quarter" idx="13"/>
          </p:nvPr>
        </p:nvPicPr>
        <p:blipFill>
          <a:blip r:embed="rId4"/>
          <a:srcRect l="19222" r="19222"/>
          <a:stretch>
            <a:fillRect/>
          </a:stretch>
        </p:blipFill>
        <p:spPr/>
      </p:pic>
    </p:spTree>
    <p:custDataLst>
      <p:tags r:id="rId1"/>
    </p:custDataLst>
    <p:extLst>
      <p:ext uri="{BB962C8B-B14F-4D97-AF65-F5344CB8AC3E}">
        <p14:creationId xmlns:p14="http://schemas.microsoft.com/office/powerpoint/2010/main" val="1660026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496B9-01C4-36EB-2703-4E1C29DDE0CB}"/>
            </a:ext>
          </a:extLst>
        </p:cNvPr>
        <p:cNvGrpSpPr/>
        <p:nvPr/>
      </p:nvGrpSpPr>
      <p:grpSpPr>
        <a:xfrm>
          <a:off x="0" y="0"/>
          <a:ext cx="0" cy="0"/>
          <a:chOff x="0" y="0"/>
          <a:chExt cx="0" cy="0"/>
        </a:xfrm>
      </p:grpSpPr>
      <p:pic>
        <p:nvPicPr>
          <p:cNvPr id="9" name="Picture Placeholder 8" descr="A group of people working on computers&#10;&#10;AI-generated content may be incorrect.">
            <a:extLst>
              <a:ext uri="{FF2B5EF4-FFF2-40B4-BE49-F238E27FC236}">
                <a16:creationId xmlns:a16="http://schemas.microsoft.com/office/drawing/2014/main" id="{5EADEC28-D076-0392-5C44-59BC8CB2556B}"/>
              </a:ext>
            </a:extLst>
          </p:cNvPr>
          <p:cNvPicPr>
            <a:picLocks noGrp="1" noChangeAspect="1"/>
          </p:cNvPicPr>
          <p:nvPr>
            <p:ph type="pic" sz="quarter" idx="13"/>
          </p:nvPr>
        </p:nvPicPr>
        <p:blipFill>
          <a:blip r:embed="rId4"/>
          <a:srcRect l="13141" r="13141"/>
          <a:stretch/>
        </p:blipFill>
        <p:spPr/>
      </p:pic>
      <p:sp>
        <p:nvSpPr>
          <p:cNvPr id="4" name="Title 3">
            <a:extLst>
              <a:ext uri="{FF2B5EF4-FFF2-40B4-BE49-F238E27FC236}">
                <a16:creationId xmlns:a16="http://schemas.microsoft.com/office/drawing/2014/main" id="{DDF98BFE-AA8B-89D4-B3E4-B4C76F8EA79C}"/>
              </a:ext>
            </a:extLst>
          </p:cNvPr>
          <p:cNvSpPr>
            <a:spLocks noGrp="1"/>
          </p:cNvSpPr>
          <p:nvPr>
            <p:ph type="ctrTitle"/>
          </p:nvPr>
        </p:nvSpPr>
        <p:spPr>
          <a:xfrm>
            <a:off x="1545606" y="2661682"/>
            <a:ext cx="13225352" cy="4121298"/>
          </a:xfrm>
        </p:spPr>
        <p:txBody>
          <a:bodyPr/>
          <a:lstStyle/>
          <a:p>
            <a:r>
              <a:rPr lang="en-GB"/>
              <a:t>DISCOVER </a:t>
            </a:r>
            <a:r>
              <a:rPr lang="en-GB">
                <a:solidFill>
                  <a:srgbClr val="E5087E"/>
                </a:solidFill>
              </a:rPr>
              <a:t>YOU</a:t>
            </a:r>
            <a:br>
              <a:rPr lang="en-GB">
                <a:solidFill>
                  <a:srgbClr val="57BF93"/>
                </a:solidFill>
              </a:rPr>
            </a:br>
            <a:endParaRPr lang="en-GB">
              <a:solidFill>
                <a:srgbClr val="57BF93"/>
              </a:solidFill>
            </a:endParaRPr>
          </a:p>
        </p:txBody>
      </p:sp>
      <p:sp>
        <p:nvSpPr>
          <p:cNvPr id="3" name="Content Placeholder 2">
            <a:extLst>
              <a:ext uri="{FF2B5EF4-FFF2-40B4-BE49-F238E27FC236}">
                <a16:creationId xmlns:a16="http://schemas.microsoft.com/office/drawing/2014/main" id="{3CDDC2A8-6A2A-1E62-00F4-549595DC9E0E}"/>
              </a:ext>
            </a:extLst>
          </p:cNvPr>
          <p:cNvSpPr>
            <a:spLocks noGrp="1"/>
          </p:cNvSpPr>
          <p:nvPr>
            <p:ph type="subTitle" idx="1"/>
          </p:nvPr>
        </p:nvSpPr>
        <p:spPr>
          <a:xfrm>
            <a:off x="1767277" y="5113861"/>
            <a:ext cx="13809053" cy="11177451"/>
          </a:xfrm>
        </p:spPr>
        <p:txBody>
          <a:bodyPr/>
          <a:lstStyle/>
          <a:p>
            <a:pPr marR="0" lvl="0" algn="l" defTabSz="914411" rtl="0" eaLnBrk="1" fontAlgn="auto" latinLnBrk="0" hangingPunct="1">
              <a:lnSpc>
                <a:spcPct val="110000"/>
              </a:lnSpc>
              <a:spcBef>
                <a:spcPts val="600"/>
              </a:spcBef>
              <a:spcAft>
                <a:spcPts val="600"/>
              </a:spcAft>
              <a:buClr>
                <a:srgbClr val="E5087E"/>
              </a:buClr>
              <a:buSzTx/>
              <a:tabLst/>
              <a:defRPr/>
            </a:pPr>
            <a:r>
              <a:rPr lang="en-GB" altLang="en-US" sz="5400" dirty="0">
                <a:solidFill>
                  <a:srgbClr val="FFFFFF"/>
                </a:solidFill>
                <a:latin typeface="Roboto Light "/>
              </a:rPr>
              <a:t>Is it right for you? </a:t>
            </a:r>
          </a:p>
          <a:p>
            <a:pPr marL="685800" indent="-685800">
              <a:lnSpc>
                <a:spcPct val="110000"/>
              </a:lnSpc>
              <a:spcBef>
                <a:spcPts val="600"/>
              </a:spcBef>
              <a:spcAft>
                <a:spcPts val="600"/>
              </a:spcAft>
              <a:buClr>
                <a:srgbClr val="E5087E"/>
              </a:buClr>
              <a:buFont typeface="Wingdings" panose="05000000000000000000" pitchFamily="2" charset="2"/>
              <a:buChar char="§"/>
              <a:defRPr/>
            </a:pPr>
            <a:r>
              <a:rPr kumimoji="0" lang="en-GB" sz="54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Is it something you</a:t>
            </a:r>
            <a:r>
              <a:rPr kumimoji="0" lang="en-GB" sz="5400" b="0" i="1"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 </a:t>
            </a:r>
            <a:r>
              <a:rPr kumimoji="0" lang="en-GB" sz="54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enjoy?</a:t>
            </a:r>
            <a:r>
              <a:rPr lang="en-GB" sz="5400" dirty="0">
                <a:solidFill>
                  <a:srgbClr val="FFFFFF"/>
                </a:solidFill>
                <a:latin typeface="Roboto Light "/>
              </a:rPr>
              <a:t> You’re</a:t>
            </a:r>
            <a:r>
              <a:rPr kumimoji="0" lang="en-GB" sz="54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 investing time and effort </a:t>
            </a:r>
          </a:p>
          <a:p>
            <a:pPr marL="685800" indent="-685800">
              <a:lnSpc>
                <a:spcPct val="110000"/>
              </a:lnSpc>
              <a:spcBef>
                <a:spcPts val="600"/>
              </a:spcBef>
              <a:spcAft>
                <a:spcPts val="600"/>
              </a:spcAft>
              <a:buClr>
                <a:srgbClr val="E5087E"/>
              </a:buClr>
              <a:buFont typeface="Wingdings" panose="05000000000000000000" pitchFamily="2" charset="2"/>
              <a:buChar char="§"/>
              <a:defRPr/>
            </a:pPr>
            <a:r>
              <a:rPr kumimoji="0" lang="en-GB" sz="54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Is it right for your career path? </a:t>
            </a:r>
            <a:r>
              <a:rPr lang="en-GB" sz="5400" dirty="0">
                <a:solidFill>
                  <a:srgbClr val="FFFFFF"/>
                </a:solidFill>
                <a:latin typeface="Roboto Light "/>
              </a:rPr>
              <a:t>C</a:t>
            </a:r>
            <a:r>
              <a:rPr kumimoji="0" lang="en-GB" sz="54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heck with employers and professional organisations</a:t>
            </a:r>
          </a:p>
          <a:p>
            <a:pPr marL="685800" indent="-685800">
              <a:lnSpc>
                <a:spcPct val="110000"/>
              </a:lnSpc>
              <a:spcBef>
                <a:spcPts val="600"/>
              </a:spcBef>
              <a:spcAft>
                <a:spcPts val="600"/>
              </a:spcAft>
              <a:buClr>
                <a:srgbClr val="E5087E"/>
              </a:buClr>
              <a:buFont typeface="Wingdings" panose="05000000000000000000" pitchFamily="2" charset="2"/>
              <a:buChar char="§"/>
              <a:defRPr/>
            </a:pPr>
            <a:r>
              <a:rPr kumimoji="0" lang="en-GB" sz="54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What about location? </a:t>
            </a:r>
            <a:r>
              <a:rPr lang="en-GB" sz="5400" dirty="0">
                <a:solidFill>
                  <a:srgbClr val="FFFFFF"/>
                </a:solidFill>
                <a:latin typeface="Roboto Light "/>
              </a:rPr>
              <a:t>Stay</a:t>
            </a:r>
            <a:r>
              <a:rPr kumimoji="0" lang="en-GB" sz="54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 at home, move away, city or rural, transport links</a:t>
            </a:r>
          </a:p>
          <a:p>
            <a:pPr marL="685800" indent="-685800">
              <a:lnSpc>
                <a:spcPct val="110000"/>
              </a:lnSpc>
              <a:spcBef>
                <a:spcPts val="600"/>
              </a:spcBef>
              <a:spcAft>
                <a:spcPts val="600"/>
              </a:spcAft>
              <a:buClr>
                <a:srgbClr val="E5087E"/>
              </a:buClr>
              <a:buFont typeface="Wingdings" panose="05000000000000000000" pitchFamily="2" charset="2"/>
              <a:buChar char="§"/>
              <a:defRPr/>
            </a:pPr>
            <a:r>
              <a:rPr kumimoji="0" lang="en-GB" sz="54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Is it a learning and assessment style that suits you? </a:t>
            </a:r>
          </a:p>
          <a:p>
            <a:pPr marL="685800" indent="-685800">
              <a:lnSpc>
                <a:spcPct val="110000"/>
              </a:lnSpc>
              <a:spcBef>
                <a:spcPts val="600"/>
              </a:spcBef>
              <a:spcAft>
                <a:spcPts val="600"/>
              </a:spcAft>
              <a:buClr>
                <a:srgbClr val="E5087E"/>
              </a:buClr>
              <a:buFont typeface="Wingdings" panose="05000000000000000000" pitchFamily="2" charset="2"/>
              <a:buChar char="§"/>
              <a:defRPr/>
            </a:pPr>
            <a:r>
              <a:rPr kumimoji="0" lang="en-GB" sz="54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What will your environment be like?</a:t>
            </a:r>
          </a:p>
          <a:p>
            <a:pPr marL="685800" indent="-685800">
              <a:lnSpc>
                <a:spcPct val="110000"/>
              </a:lnSpc>
              <a:spcBef>
                <a:spcPts val="600"/>
              </a:spcBef>
              <a:spcAft>
                <a:spcPts val="600"/>
              </a:spcAft>
              <a:buClr>
                <a:srgbClr val="E5087E"/>
              </a:buClr>
              <a:buFont typeface="Wingdings" panose="05000000000000000000" pitchFamily="2" charset="2"/>
              <a:buChar char="§"/>
              <a:defRPr/>
            </a:pPr>
            <a:r>
              <a:rPr lang="en-GB" sz="5400" dirty="0">
                <a:solidFill>
                  <a:srgbClr val="FFFFFF"/>
                </a:solidFill>
                <a:latin typeface="Roboto Light "/>
              </a:rPr>
              <a:t>What about cost? </a:t>
            </a:r>
            <a:endParaRPr kumimoji="0" lang="en-GB" sz="54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D1CCC1DD-6104-489B-193E-737B81D0AFE0}"/>
              </a:ext>
            </a:extLst>
          </p:cNvPr>
          <p:cNvSpPr>
            <a:spLocks noGrp="1"/>
          </p:cNvSpPr>
          <p:nvPr>
            <p:ph type="body" sz="quarter" idx="10"/>
          </p:nvPr>
        </p:nvSpPr>
        <p:spPr/>
        <p:txBody>
          <a:bodyPr/>
          <a:lstStyle/>
          <a:p>
            <a:r>
              <a:rPr lang="en-GB"/>
              <a:t>Public</a:t>
            </a:r>
          </a:p>
        </p:txBody>
      </p:sp>
    </p:spTree>
    <p:custDataLst>
      <p:tags r:id="rId1"/>
    </p:custDataLst>
    <p:extLst>
      <p:ext uri="{BB962C8B-B14F-4D97-AF65-F5344CB8AC3E}">
        <p14:creationId xmlns:p14="http://schemas.microsoft.com/office/powerpoint/2010/main" val="871545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7EBFC"/>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FF2A538-FF19-B807-051B-11B80E937BC5}"/>
              </a:ext>
            </a:extLst>
          </p:cNvPr>
          <p:cNvSpPr>
            <a:spLocks noGrp="1"/>
          </p:cNvSpPr>
          <p:nvPr>
            <p:ph type="body" sz="quarter" idx="10"/>
          </p:nvPr>
        </p:nvSpPr>
        <p:spPr/>
        <p:txBody>
          <a:bodyPr/>
          <a:lstStyle/>
          <a:p>
            <a:r>
              <a:rPr lang="en-GB"/>
              <a:t>Public</a:t>
            </a:r>
          </a:p>
        </p:txBody>
      </p:sp>
      <p:pic>
        <p:nvPicPr>
          <p:cNvPr id="11" name="Picture 10" descr="A infographic of a person on a bicycle&#10;&#10;AI-generated content may be incorrect.">
            <a:extLst>
              <a:ext uri="{FF2B5EF4-FFF2-40B4-BE49-F238E27FC236}">
                <a16:creationId xmlns:a16="http://schemas.microsoft.com/office/drawing/2014/main" id="{F367FD2E-2FD5-C966-AA9B-BA74C5854B62}"/>
              </a:ext>
            </a:extLst>
          </p:cNvPr>
          <p:cNvPicPr>
            <a:picLocks noGrp="1" noRot="1" noChangeAspect="1" noMove="1" noResize="1" noEditPoints="1" noAdjustHandles="1" noChangeArrowheads="1" noChangeShapeType="1" noCrop="1"/>
          </p:cNvPicPr>
          <p:nvPr/>
        </p:nvPicPr>
        <p:blipFill>
          <a:blip r:embed="rId4"/>
          <a:stretch>
            <a:fillRect/>
          </a:stretch>
        </p:blipFill>
        <p:spPr>
          <a:xfrm>
            <a:off x="3237514" y="0"/>
            <a:ext cx="25581851" cy="18249601"/>
          </a:xfrm>
          <a:prstGeom prst="rect">
            <a:avLst/>
          </a:prstGeom>
        </p:spPr>
      </p:pic>
    </p:spTree>
    <p:custDataLst>
      <p:tags r:id="rId1"/>
    </p:custDataLst>
    <p:extLst>
      <p:ext uri="{BB962C8B-B14F-4D97-AF65-F5344CB8AC3E}">
        <p14:creationId xmlns:p14="http://schemas.microsoft.com/office/powerpoint/2010/main" val="2369503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AC35C-2AC2-7901-1585-724B529BABA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0E36A98-0BF9-ADC6-30F6-41A35A60D80D}"/>
              </a:ext>
            </a:extLst>
          </p:cNvPr>
          <p:cNvSpPr>
            <a:spLocks noGrp="1"/>
          </p:cNvSpPr>
          <p:nvPr>
            <p:ph type="body" sz="quarter" idx="10"/>
          </p:nvPr>
        </p:nvSpPr>
        <p:spPr/>
        <p:txBody>
          <a:bodyPr/>
          <a:lstStyle/>
          <a:p>
            <a:r>
              <a:rPr lang="en-GB"/>
              <a:t>Public</a:t>
            </a:r>
          </a:p>
        </p:txBody>
      </p:sp>
      <p:pic>
        <p:nvPicPr>
          <p:cNvPr id="12" name="Picture 11" descr="A screenshot of a computer&#10;&#10;AI-generated content may be incorrect.">
            <a:extLst>
              <a:ext uri="{FF2B5EF4-FFF2-40B4-BE49-F238E27FC236}">
                <a16:creationId xmlns:a16="http://schemas.microsoft.com/office/drawing/2014/main" id="{2DD2F8B5-823D-7585-A860-4627808EC08E}"/>
              </a:ext>
            </a:extLst>
          </p:cNvPr>
          <p:cNvPicPr>
            <a:picLocks noGrp="1" noRot="1" noChangeAspect="1" noMove="1" noResize="1" noEditPoints="1" noAdjustHandles="1" noChangeArrowheads="1" noChangeShapeType="1" noCrop="1"/>
          </p:cNvPicPr>
          <p:nvPr/>
        </p:nvPicPr>
        <p:blipFill>
          <a:blip r:embed="rId4"/>
          <a:srcRect r="-490" b="1478"/>
          <a:stretch/>
        </p:blipFill>
        <p:spPr>
          <a:xfrm>
            <a:off x="1418917" y="131762"/>
            <a:ext cx="30553552" cy="16674279"/>
          </a:xfrm>
          <a:prstGeom prst="rect">
            <a:avLst/>
          </a:prstGeom>
        </p:spPr>
      </p:pic>
    </p:spTree>
    <p:custDataLst>
      <p:tags r:id="rId1"/>
    </p:custDataLst>
    <p:extLst>
      <p:ext uri="{BB962C8B-B14F-4D97-AF65-F5344CB8AC3E}">
        <p14:creationId xmlns:p14="http://schemas.microsoft.com/office/powerpoint/2010/main" val="3260012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B4CB8-892E-91FA-B28F-0C81E7D09F9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141E6B2-5530-FC8B-3B36-FCE804CC30E1}"/>
              </a:ext>
            </a:extLst>
          </p:cNvPr>
          <p:cNvSpPr>
            <a:spLocks noGrp="1"/>
          </p:cNvSpPr>
          <p:nvPr>
            <p:ph type="body" sz="quarter" idx="10"/>
          </p:nvPr>
        </p:nvSpPr>
        <p:spPr/>
        <p:txBody>
          <a:bodyPr/>
          <a:lstStyle/>
          <a:p>
            <a:r>
              <a:rPr lang="en-GB"/>
              <a:t>Public</a:t>
            </a:r>
          </a:p>
        </p:txBody>
      </p:sp>
      <p:pic>
        <p:nvPicPr>
          <p:cNvPr id="4" name="Picture 3" descr="A screenshot of a computer&#10;&#10;AI-generated content may be incorrect.">
            <a:extLst>
              <a:ext uri="{FF2B5EF4-FFF2-40B4-BE49-F238E27FC236}">
                <a16:creationId xmlns:a16="http://schemas.microsoft.com/office/drawing/2014/main" id="{CC6D90C0-20A1-5ED9-FF0D-B00416C163A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b="21009"/>
          <a:stretch/>
        </p:blipFill>
        <p:spPr>
          <a:xfrm>
            <a:off x="2565400" y="554282"/>
            <a:ext cx="26793157" cy="17601956"/>
          </a:xfrm>
          <a:prstGeom prst="rect">
            <a:avLst/>
          </a:prstGeom>
        </p:spPr>
      </p:pic>
    </p:spTree>
    <p:custDataLst>
      <p:tags r:id="rId1"/>
    </p:custDataLst>
    <p:extLst>
      <p:ext uri="{BB962C8B-B14F-4D97-AF65-F5344CB8AC3E}">
        <p14:creationId xmlns:p14="http://schemas.microsoft.com/office/powerpoint/2010/main" val="14587737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 Slate and Magenta">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9C97008C-28F8-144D-A282-9412039DD63C}"/>
    </a:ext>
  </a:extLst>
</a:theme>
</file>

<file path=ppt/theme/theme10.xml><?xml version="1.0" encoding="utf-8"?>
<a:theme xmlns:a="http://schemas.openxmlformats.org/drawingml/2006/main" name="UCAS Slate and Yellow">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EA591FEB-5DA8-9846-9D43-CC1C4972B885}"/>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CAS Slate and Coral">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FBEA69BA-3563-1045-87DA-50D2703F9647}"/>
    </a:ext>
  </a:extLst>
</a:theme>
</file>

<file path=ppt/theme/theme3.xml><?xml version="1.0" encoding="utf-8"?>
<a:theme xmlns:a="http://schemas.openxmlformats.org/drawingml/2006/main" name="UCAS Slate and Cya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BD6F3D2D-F03E-704A-BD9F-B387E6E172E9}"/>
    </a:ext>
  </a:extLst>
</a:theme>
</file>

<file path=ppt/theme/theme4.xml><?xml version="1.0" encoding="utf-8"?>
<a:theme xmlns:a="http://schemas.openxmlformats.org/drawingml/2006/main" name="UCAS Slate and Gree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5D468C8A-419E-6744-BA1D-3A8BDEA0AB0A}"/>
    </a:ext>
  </a:extLst>
</a:theme>
</file>

<file path=ppt/theme/theme5.xml><?xml version="1.0" encoding="utf-8"?>
<a:theme xmlns:a="http://schemas.openxmlformats.org/drawingml/2006/main" name="UCAS Slate and Lilac">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CA16B464-EC1B-6A42-B804-53A7351EC84A}"/>
    </a:ext>
  </a:extLst>
</a:theme>
</file>

<file path=ppt/theme/theme6.xml><?xml version="1.0" encoding="utf-8"?>
<a:theme xmlns:a="http://schemas.openxmlformats.org/drawingml/2006/main" name="UCAS Slate and Peppermint">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2DAB77C5-00BF-FF46-9ADC-9EC7F7880B2C}"/>
    </a:ext>
  </a:extLst>
</a:theme>
</file>

<file path=ppt/theme/theme7.xml><?xml version="1.0" encoding="utf-8"?>
<a:theme xmlns:a="http://schemas.openxmlformats.org/drawingml/2006/main" name="UCAS Slate and Purpl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1B836671-D14C-6D47-94BF-4C5EEEC5E359}"/>
    </a:ext>
  </a:extLst>
</a:theme>
</file>

<file path=ppt/theme/theme8.xml><?xml version="1.0" encoding="utf-8"?>
<a:theme xmlns:a="http://schemas.openxmlformats.org/drawingml/2006/main" name="UCAS Slate and Turquois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EA0026C3-5E76-3A44-9DAF-6D1C87F1D448}"/>
    </a:ext>
  </a:extLst>
</a:theme>
</file>

<file path=ppt/theme/theme9.xml><?xml version="1.0" encoding="utf-8"?>
<a:theme xmlns:a="http://schemas.openxmlformats.org/drawingml/2006/main" name="UCAS Slate and Lim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E8D25C9F-F6F2-0240-94CC-75C0FEE92F9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CFD5A51A4A5374699A400A62C439C17" ma:contentTypeVersion="19" ma:contentTypeDescription="Create a new document." ma:contentTypeScope="" ma:versionID="7150d58fcab8e2089d1209bc4a5d715c">
  <xsd:schema xmlns:xsd="http://www.w3.org/2001/XMLSchema" xmlns:xs="http://www.w3.org/2001/XMLSchema" xmlns:p="http://schemas.microsoft.com/office/2006/metadata/properties" xmlns:ns2="99b40488-72d6-4349-9865-69837ab149ac" xmlns:ns3="8ef8b447-b471-43cb-ac64-8c981068cc25" xmlns:ns4="55603442-09ec-4cf3-b21f-b1c3f828b53a" targetNamespace="http://schemas.microsoft.com/office/2006/metadata/properties" ma:root="true" ma:fieldsID="79e4711d500e9be1f96712e0d0f01b66" ns2:_="" ns3:_="" ns4:_="">
    <xsd:import namespace="99b40488-72d6-4349-9865-69837ab149ac"/>
    <xsd:import namespace="8ef8b447-b471-43cb-ac64-8c981068cc25"/>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4: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b40488-72d6-4349-9865-69837ab149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f8b447-b471-43cb-ac64-8c981068cc2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6f45749-bb97-416f-a60f-2131c0fc8f72}" ma:internalName="TaxCatchAll" ma:showField="CatchAllData" ma:web="8ef8b447-b471-43cb-ac64-8c981068cc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99b40488-72d6-4349-9865-69837ab149a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8E3979A-C212-4057-9D86-534B2D8250B6}">
  <ds:schemaRefs>
    <ds:schemaRef ds:uri="http://schemas.microsoft.com/sharepoint/v3/contenttype/forms"/>
  </ds:schemaRefs>
</ds:datastoreItem>
</file>

<file path=customXml/itemProps2.xml><?xml version="1.0" encoding="utf-8"?>
<ds:datastoreItem xmlns:ds="http://schemas.openxmlformats.org/officeDocument/2006/customXml" ds:itemID="{39F3187A-C136-4EA1-91E6-9D79D3F8000E}">
  <ds:schemaRefs>
    <ds:schemaRef ds:uri="55603442-09ec-4cf3-b21f-b1c3f828b53a"/>
    <ds:schemaRef ds:uri="8ef8b447-b471-43cb-ac64-8c981068cc25"/>
    <ds:schemaRef ds:uri="99b40488-72d6-4349-9865-69837ab149a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510F7CB-CC0B-49F3-8377-EA346CC62189}">
  <ds:schemaRefs>
    <ds:schemaRef ds:uri="http://schemas.microsoft.com/office/2006/documentManagement/types"/>
    <ds:schemaRef ds:uri="8ef8b447-b471-43cb-ac64-8c981068cc25"/>
    <ds:schemaRef ds:uri="http://www.w3.org/XML/1998/namespace"/>
    <ds:schemaRef ds:uri="http://schemas.openxmlformats.org/package/2006/metadata/core-properties"/>
    <ds:schemaRef ds:uri="http://schemas.microsoft.com/office/infopath/2007/PartnerControls"/>
    <ds:schemaRef ds:uri="http://purl.org/dc/elements/1.1/"/>
    <ds:schemaRef ds:uri="http://purl.org/dc/terms/"/>
    <ds:schemaRef ds:uri="http://schemas.microsoft.com/office/2006/metadata/properties"/>
    <ds:schemaRef ds:uri="55603442-09ec-4cf3-b21f-b1c3f828b53a"/>
    <ds:schemaRef ds:uri="99b40488-72d6-4349-9865-69837ab149ac"/>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UCAS Powerpoint Deck</Template>
  <TotalTime>82</TotalTime>
  <Words>5868</Words>
  <Application>Microsoft Office PowerPoint</Application>
  <PresentationFormat>Custom</PresentationFormat>
  <Paragraphs>603</Paragraphs>
  <Slides>50</Slides>
  <Notes>42</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50</vt:i4>
      </vt:variant>
    </vt:vector>
  </HeadingPairs>
  <TitlesOfParts>
    <vt:vector size="73" baseType="lpstr">
      <vt:lpstr>Roboto Light</vt:lpstr>
      <vt:lpstr>Arial</vt:lpstr>
      <vt:lpstr>Calibri Light</vt:lpstr>
      <vt:lpstr>Wingdings</vt:lpstr>
      <vt:lpstr>Symbol</vt:lpstr>
      <vt:lpstr>Roboto</vt:lpstr>
      <vt:lpstr>Segoe UI</vt:lpstr>
      <vt:lpstr>Aptos</vt:lpstr>
      <vt:lpstr>Calibri</vt:lpstr>
      <vt:lpstr>Apricus</vt:lpstr>
      <vt:lpstr>Roboto Light </vt:lpstr>
      <vt:lpstr>Roboto </vt:lpstr>
      <vt:lpstr>Apricus Black</vt:lpstr>
      <vt:lpstr>UCAS Slate and Magenta</vt:lpstr>
      <vt:lpstr>UCAS Slate and Coral</vt:lpstr>
      <vt:lpstr>UCAS Slate and Cyan</vt:lpstr>
      <vt:lpstr>UCAS Slate and Green</vt:lpstr>
      <vt:lpstr>UCAS Slate and Lilac</vt:lpstr>
      <vt:lpstr>UCAS Slate and Peppermint</vt:lpstr>
      <vt:lpstr>UCAS Slate and Purple</vt:lpstr>
      <vt:lpstr>UCAS Slate and Turquoise</vt:lpstr>
      <vt:lpstr>UCAS Slate and Lime</vt:lpstr>
      <vt:lpstr>UCAS Slate and Yellow</vt:lpstr>
      <vt:lpstr>UCAS – your journey</vt:lpstr>
      <vt:lpstr>PowerPoint Presentation</vt:lpstr>
      <vt:lpstr>Discover</vt:lpstr>
      <vt:lpstr>Discover options</vt:lpstr>
      <vt:lpstr>Discover PATHWAYS</vt:lpstr>
      <vt:lpstr>DISCOVER YOU </vt:lpstr>
      <vt:lpstr>PowerPoint Presentation</vt:lpstr>
      <vt:lpstr>PowerPoint Presentation</vt:lpstr>
      <vt:lpstr>PowerPoint Presentation</vt:lpstr>
      <vt:lpstr>Tools for success </vt:lpstr>
      <vt:lpstr>Options side by side </vt:lpstr>
      <vt:lpstr>Start now</vt:lpstr>
      <vt:lpstr>What and where</vt:lpstr>
      <vt:lpstr>handy information</vt:lpstr>
      <vt:lpstr>PowerPoint Presentation</vt:lpstr>
      <vt:lpstr>PowerPoint Presentation</vt:lpstr>
      <vt:lpstr>PowerPoint Presentation</vt:lpstr>
      <vt:lpstr>Apply</vt:lpstr>
      <vt:lpstr>Key dates for 2026</vt:lpstr>
      <vt:lpstr>Find your best fit uni or college</vt:lpstr>
      <vt:lpstr>The course matters</vt:lpstr>
      <vt:lpstr>Application key facts</vt:lpstr>
      <vt:lpstr>Completing the ucas application</vt:lpstr>
      <vt:lpstr>Linking to our centre</vt:lpstr>
      <vt:lpstr>application profile</vt:lpstr>
      <vt:lpstr>application experiences</vt:lpstr>
      <vt:lpstr>the personal Statement</vt:lpstr>
      <vt:lpstr>What are the questions?</vt:lpstr>
      <vt:lpstr>Build A personal Statement</vt:lpstr>
      <vt:lpstr>personal Statement support</vt:lpstr>
      <vt:lpstr>Offers and Decisions</vt:lpstr>
      <vt:lpstr>decisions</vt:lpstr>
      <vt:lpstr>Tracking your application</vt:lpstr>
      <vt:lpstr>PowerPoint Presentation</vt:lpstr>
      <vt:lpstr>Replies to offers</vt:lpstr>
      <vt:lpstr>Other options</vt:lpstr>
      <vt:lpstr>apprenticeships</vt:lpstr>
      <vt:lpstr>How does it work?</vt:lpstr>
      <vt:lpstr>Who are they for?</vt:lpstr>
      <vt:lpstr>The a-z of apprenticeships</vt:lpstr>
      <vt:lpstr>What am I doing now? </vt:lpstr>
      <vt:lpstr>What am I doing now? </vt:lpstr>
      <vt:lpstr>When can I apply?</vt:lpstr>
      <vt:lpstr>How do I apply?</vt:lpstr>
      <vt:lpstr>How can ucas help?</vt:lpstr>
      <vt:lpstr>Next steps</vt:lpstr>
      <vt:lpstr>What to be doing</vt:lpstr>
      <vt:lpstr>Ucas support</vt:lpstr>
      <vt:lpstr>www.ucas.com/parents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Trudi Woodhouse</dc:creator>
  <cp:lastModifiedBy>Trudi Woodhouse</cp:lastModifiedBy>
  <cp:revision>4</cp:revision>
  <dcterms:created xsi:type="dcterms:W3CDTF">2025-03-19T14:10:33Z</dcterms:created>
  <dcterms:modified xsi:type="dcterms:W3CDTF">2025-09-08T08:28:52Z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9c747e-0609-44bc-a84a-379ba7e92455_Enabled">
    <vt:lpwstr>true</vt:lpwstr>
  </property>
  <property fmtid="{D5CDD505-2E9C-101B-9397-08002B2CF9AE}" pid="3" name="MSIP_Label_119c747e-0609-44bc-a84a-379ba7e92455_SetDate">
    <vt:lpwstr>2024-08-15T08:02:04Z</vt:lpwstr>
  </property>
  <property fmtid="{D5CDD505-2E9C-101B-9397-08002B2CF9AE}" pid="4" name="MSIP_Label_119c747e-0609-44bc-a84a-379ba7e92455_Method">
    <vt:lpwstr>Privileged</vt:lpwstr>
  </property>
  <property fmtid="{D5CDD505-2E9C-101B-9397-08002B2CF9AE}" pid="5" name="MSIP_Label_119c747e-0609-44bc-a84a-379ba7e92455_Name">
    <vt:lpwstr>Confidential</vt:lpwstr>
  </property>
  <property fmtid="{D5CDD505-2E9C-101B-9397-08002B2CF9AE}" pid="6" name="MSIP_Label_119c747e-0609-44bc-a84a-379ba7e92455_SiteId">
    <vt:lpwstr>c62bca44-70cb-457b-a355-deaa5cb7e689</vt:lpwstr>
  </property>
  <property fmtid="{D5CDD505-2E9C-101B-9397-08002B2CF9AE}" pid="7" name="MSIP_Label_119c747e-0609-44bc-a84a-379ba7e92455_ActionId">
    <vt:lpwstr>5612e0a5-0c88-49dc-a8a1-f54e3fa11cab</vt:lpwstr>
  </property>
  <property fmtid="{D5CDD505-2E9C-101B-9397-08002B2CF9AE}" pid="8" name="MSIP_Label_119c747e-0609-44bc-a84a-379ba7e92455_ContentBits">
    <vt:lpwstr>0</vt:lpwstr>
  </property>
  <property fmtid="{D5CDD505-2E9C-101B-9397-08002B2CF9AE}" pid="9" name="ContentTypeId">
    <vt:lpwstr>0x0101005CFD5A51A4A5374699A400A62C439C17</vt:lpwstr>
  </property>
  <property fmtid="{D5CDD505-2E9C-101B-9397-08002B2CF9AE}" pid="10" name="MediaServiceImageTags">
    <vt:lpwstr/>
  </property>
  <property fmtid="{D5CDD505-2E9C-101B-9397-08002B2CF9AE}" pid="11" name="ArticulateGUID">
    <vt:lpwstr>864A3BF7-4D99-4D56-91F9-5C91A747FC16</vt:lpwstr>
  </property>
  <property fmtid="{D5CDD505-2E9C-101B-9397-08002B2CF9AE}" pid="12" name="ArticulatePath">
    <vt:lpwstr>https://ucasonline.sharepoint.com/sites/DigitalLearningandBusinessChange/Shared Documents/Old P Drive files/UCAS Powerpoint deck TEMPLATE 2025</vt:lpwstr>
  </property>
</Properties>
</file>