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9" r:id="rId2"/>
    <p:sldId id="550" r:id="rId3"/>
    <p:sldId id="636" r:id="rId4"/>
    <p:sldId id="628" r:id="rId5"/>
    <p:sldId id="556" r:id="rId6"/>
    <p:sldId id="548" r:id="rId7"/>
    <p:sldId id="567" r:id="rId8"/>
    <p:sldId id="571" r:id="rId9"/>
    <p:sldId id="565" r:id="rId10"/>
    <p:sldId id="634" r:id="rId11"/>
    <p:sldId id="576" r:id="rId12"/>
    <p:sldId id="605" r:id="rId13"/>
    <p:sldId id="572" r:id="rId14"/>
    <p:sldId id="607" r:id="rId15"/>
    <p:sldId id="609" r:id="rId16"/>
    <p:sldId id="574" r:id="rId17"/>
    <p:sldId id="629" r:id="rId18"/>
    <p:sldId id="630" r:id="rId19"/>
    <p:sldId id="610" r:id="rId20"/>
    <p:sldId id="627" r:id="rId21"/>
    <p:sldId id="575" r:id="rId22"/>
    <p:sldId id="578" r:id="rId23"/>
    <p:sldId id="579" r:id="rId24"/>
    <p:sldId id="619" r:id="rId25"/>
    <p:sldId id="581" r:id="rId26"/>
    <p:sldId id="582" r:id="rId27"/>
    <p:sldId id="583" r:id="rId28"/>
    <p:sldId id="632" r:id="rId29"/>
    <p:sldId id="633" r:id="rId30"/>
    <p:sldId id="590" r:id="rId31"/>
    <p:sldId id="591" r:id="rId32"/>
    <p:sldId id="597" r:id="rId33"/>
    <p:sldId id="622" r:id="rId34"/>
    <p:sldId id="621" r:id="rId35"/>
    <p:sldId id="623" r:id="rId36"/>
    <p:sldId id="624" r:id="rId37"/>
    <p:sldId id="625" r:id="rId3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23"/>
    <a:srgbClr val="69187F"/>
    <a:srgbClr val="C60018"/>
    <a:srgbClr val="FF0000"/>
    <a:srgbClr val="B4D000"/>
    <a:srgbClr val="A60013"/>
    <a:srgbClr val="B58857"/>
    <a:srgbClr val="F6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7" autoAdjust="0"/>
    <p:restoredTop sz="62710" autoAdjust="0"/>
  </p:normalViewPr>
  <p:slideViewPr>
    <p:cSldViewPr>
      <p:cViewPr varScale="1">
        <p:scale>
          <a:sx n="74" d="100"/>
          <a:sy n="74" d="100"/>
        </p:scale>
        <p:origin x="20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64" y="-1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>
                <a:solidFill>
                  <a:sysClr val="windowText" lastClr="000000"/>
                </a:solidFill>
              </a:rPr>
              <a:t>End</a:t>
            </a:r>
            <a:r>
              <a:rPr lang="en-US" sz="1200" baseline="0">
                <a:solidFill>
                  <a:sysClr val="windowText" lastClr="000000"/>
                </a:solidFill>
              </a:rPr>
              <a:t> of Cycle applicant survey</a:t>
            </a:r>
          </a:p>
          <a:p>
            <a:pPr>
              <a:defRPr sz="1200">
                <a:solidFill>
                  <a:sysClr val="windowText" lastClr="000000"/>
                </a:solidFill>
              </a:defRPr>
            </a:pPr>
            <a:r>
              <a:rPr lang="en-US" sz="1200">
                <a:solidFill>
                  <a:sysClr val="windowText" lastClr="000000"/>
                </a:solidFill>
              </a:rPr>
              <a:t>Total number of survey respondents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3"/>
          <c:tx>
            <c:strRef>
              <c:f>Sheet1!$E$13</c:f>
              <c:strCache>
                <c:ptCount val="1"/>
                <c:pt idx="0">
                  <c:v>Total number of respondents</c:v>
                </c:pt>
              </c:strCache>
            </c:strRef>
          </c:tx>
          <c:spPr>
            <a:ln w="28575" cap="rnd">
              <a:solidFill>
                <a:srgbClr val="E0002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00023"/>
              </a:solidFill>
              <a:ln w="9525">
                <a:solidFill>
                  <a:srgbClr val="E00023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Sheet1!$A$14:$A$16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Sheet1!$E$14:$E$16</c:f>
              <c:numCache>
                <c:formatCode>General</c:formatCode>
                <c:ptCount val="3"/>
                <c:pt idx="0">
                  <c:v>19563</c:v>
                </c:pt>
                <c:pt idx="1">
                  <c:v>16357</c:v>
                </c:pt>
                <c:pt idx="2">
                  <c:v>40053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705192"/>
        <c:axId val="23870558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Sheet1!$B$13</c15:sqref>
                        </c15:formulaRef>
                      </c:ext>
                    </c:extLst>
                    <c:strCache>
                      <c:ptCount val="1"/>
                      <c:pt idx="0">
                        <c:v>Placed in main scheme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Sheet1!$A$14:$A$16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Sheet1!$B$14:$B$16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9563</c:v>
                      </c:pt>
                      <c:pt idx="1">
                        <c:v>8172</c:v>
                      </c:pt>
                      <c:pt idx="2">
                        <c:v>31602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Sheet1!$C$13</c15:sqref>
                        </c15:formulaRef>
                      </c:ext>
                    </c:extLst>
                    <c:strCache>
                      <c:ptCount val="1"/>
                      <c:pt idx="0">
                        <c:v>Placed in Clearing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Sheet1!$A$14:$A$16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Sheet1!$C$14:$C$16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3731</c:v>
                      </c:pt>
                      <c:pt idx="1">
                        <c:v>1440</c:v>
                      </c:pt>
                      <c:pt idx="2">
                        <c:v>4387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Sheet1!$D$13</c15:sqref>
                        </c15:formulaRef>
                      </c:ext>
                    </c:extLst>
                    <c:strCache>
                      <c:ptCount val="1"/>
                      <c:pt idx="0">
                        <c:v>Unplaced 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Sheet1!$A$14:$A$16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Sheet1!$D$14:$D$16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6269</c:v>
                      </c:pt>
                      <c:pt idx="1">
                        <c:v>6745</c:v>
                      </c:pt>
                      <c:pt idx="2">
                        <c:v>4064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3870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05584"/>
        <c:crosses val="autoZero"/>
        <c:auto val="1"/>
        <c:lblAlgn val="ctr"/>
        <c:lblOffset val="100"/>
        <c:noMultiLvlLbl val="0"/>
      </c:catAx>
      <c:valAx>
        <c:axId val="23870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05192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A3F2D-A499-4699-826C-329D841C1370}" type="datetimeFigureOut">
              <a:rPr lang="en-US" smtClean="0"/>
              <a:pPr/>
              <a:t>10/09/2015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1DF9A-3E71-4019-9BCF-96B098DAC4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2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865DA-4357-4903-9CB8-863A10EEE0FA}" type="datetimeFigureOut">
              <a:rPr lang="en-GB" smtClean="0"/>
              <a:pPr/>
              <a:t>10/09/2015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087A4-34AA-4176-9487-BC24DDCA0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1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124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06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617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535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485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750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902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60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647E26-457C-4EE8-8752-6ECE3A8BFBDF}" type="datetime1">
              <a:rPr lang="en-GB" smtClean="0"/>
              <a:pPr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02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C368FD5-946E-414A-A121-46E766D4B035}" type="datetime1">
              <a:rPr lang="en-GB" smtClean="0"/>
              <a:pPr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92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93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124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652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086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753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277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614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163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1638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Font typeface="Arial" pitchFamily="34" charset="0"/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970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784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93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079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74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9406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5585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4407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589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6269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8888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19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295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124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12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717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982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087A4-34AA-4176-9487-BC24DDCA00C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3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FC2-D0DB-4120-B161-B4CD9B8115A5}" type="datetimeFigureOut">
              <a:rPr lang="en-GB" smtClean="0"/>
              <a:pPr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66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FC2-D0DB-4120-B161-B4CD9B8115A5}" type="datetimeFigureOut">
              <a:rPr lang="en-GB" smtClean="0"/>
              <a:pPr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FC2-D0DB-4120-B161-B4CD9B8115A5}" type="datetimeFigureOut">
              <a:rPr lang="en-GB" smtClean="0"/>
              <a:pPr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45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FC2-D0DB-4120-B161-B4CD9B8115A5}" type="datetimeFigureOut">
              <a:rPr lang="en-GB" smtClean="0"/>
              <a:pPr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6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FC2-D0DB-4120-B161-B4CD9B8115A5}" type="datetimeFigureOut">
              <a:rPr lang="en-GB" smtClean="0"/>
              <a:pPr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03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FC2-D0DB-4120-B161-B4CD9B8115A5}" type="datetimeFigureOut">
              <a:rPr lang="en-GB" smtClean="0"/>
              <a:pPr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55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FC2-D0DB-4120-B161-B4CD9B8115A5}" type="datetimeFigureOut">
              <a:rPr lang="en-GB" smtClean="0"/>
              <a:pPr/>
              <a:t>10/09/2015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87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FC2-D0DB-4120-B161-B4CD9B8115A5}" type="datetimeFigureOut">
              <a:rPr lang="en-GB" smtClean="0"/>
              <a:pPr/>
              <a:t>10/09/2015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FC2-D0DB-4120-B161-B4CD9B8115A5}" type="datetimeFigureOut">
              <a:rPr lang="en-GB" smtClean="0"/>
              <a:pPr/>
              <a:t>10/09/2015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51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FC2-D0DB-4120-B161-B4CD9B8115A5}" type="datetimeFigureOut">
              <a:rPr lang="en-GB" smtClean="0"/>
              <a:pPr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15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0FC2-D0DB-4120-B161-B4CD9B8115A5}" type="datetimeFigureOut">
              <a:rPr lang="en-GB" smtClean="0"/>
              <a:pPr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26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80FC2-D0DB-4120-B161-B4CD9B8115A5}" type="datetimeFigureOut">
              <a:rPr lang="en-GB" smtClean="0"/>
              <a:pPr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3001F-84D8-48B7-9690-BD096A4D89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01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s.price@ucas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C:\Users\Cader Rattray\Desktop\UCASsupergraphic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8471186" cy="603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95754" y="2816346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Highlights from Applicant experience surveys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</a:rPr>
              <a:t>2014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 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754" y="5088086"/>
            <a:ext cx="5176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April 2015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Susie Price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Senior Market Researcher</a:t>
            </a:r>
          </a:p>
          <a:p>
            <a:r>
              <a:rPr lang="en-GB" sz="2000" b="1" dirty="0" smtClean="0">
                <a:solidFill>
                  <a:srgbClr val="FF0000"/>
                </a:solidFill>
                <a:hlinkClick r:id="rId4"/>
              </a:rPr>
              <a:t>s.price@ucas.ac.uk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14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72816"/>
            <a:ext cx="3042656" cy="8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311987"/>
            <a:ext cx="824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‘Great’ or ‘good’ overall experiences of UCAS</a:t>
            </a:r>
          </a:p>
        </p:txBody>
      </p:sp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99693" y="5079077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en-GB" sz="1600" dirty="0" smtClean="0"/>
          </a:p>
          <a:p>
            <a:pPr marL="342900" lvl="1" indent="-342900"/>
            <a:endParaRPr lang="en-GB" sz="16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16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1600" dirty="0" smtClean="0"/>
          </a:p>
          <a:p>
            <a:endParaRPr lang="en-GB" sz="16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1600" dirty="0" smtClean="0"/>
          </a:p>
          <a:p>
            <a:r>
              <a:rPr lang="en-GB" sz="1600" dirty="0" smtClean="0"/>
              <a:t> 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1600" dirty="0" smtClean="0"/>
          </a:p>
          <a:p>
            <a:pPr marL="0" lvl="1" indent="-342900"/>
            <a:r>
              <a:rPr lang="en-GB" sz="1600" dirty="0" smtClean="0"/>
              <a:t> </a:t>
            </a:r>
          </a:p>
          <a:p>
            <a:pPr indent="-342900"/>
            <a:endParaRPr lang="en-GB" sz="1600" dirty="0" smtClean="0"/>
          </a:p>
        </p:txBody>
      </p:sp>
      <p:sp>
        <p:nvSpPr>
          <p:cNvPr id="8" name="Rounded Rectangular Callout 7"/>
          <p:cNvSpPr/>
          <p:nvPr/>
        </p:nvSpPr>
        <p:spPr>
          <a:xfrm>
            <a:off x="5580112" y="2716765"/>
            <a:ext cx="3367047" cy="1320553"/>
          </a:xfrm>
          <a:prstGeom prst="wedgeRoundRectCallout">
            <a:avLst>
              <a:gd name="adj1" fmla="val -43735"/>
              <a:gd name="adj2" fmla="val 7532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I </a:t>
            </a:r>
            <a:r>
              <a:rPr lang="en-US" sz="2000" dirty="0">
                <a:solidFill>
                  <a:schemeClr val="tx1"/>
                </a:solidFill>
              </a:rPr>
              <a:t>found the process really easy to use and </a:t>
            </a:r>
            <a:r>
              <a:rPr lang="en-US" sz="2000" dirty="0" smtClean="0">
                <a:solidFill>
                  <a:schemeClr val="tx1"/>
                </a:solidFill>
              </a:rPr>
              <a:t>understand. 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67544" y="1340768"/>
            <a:ext cx="4839314" cy="1614345"/>
          </a:xfrm>
          <a:prstGeom prst="wedgeRoundRectCallout">
            <a:avLst>
              <a:gd name="adj1" fmla="val -302"/>
              <a:gd name="adj2" fmla="val 6517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Overall my </a:t>
            </a:r>
            <a:r>
              <a:rPr lang="en-US" sz="2000" dirty="0" smtClean="0">
                <a:solidFill>
                  <a:schemeClr val="tx1"/>
                </a:solidFill>
              </a:rPr>
              <a:t>UCAS </a:t>
            </a:r>
            <a:r>
              <a:rPr lang="en-US" sz="2000" dirty="0">
                <a:solidFill>
                  <a:schemeClr val="tx1"/>
                </a:solidFill>
              </a:rPr>
              <a:t>experience was </a:t>
            </a:r>
            <a:r>
              <a:rPr lang="en-US" sz="2000" dirty="0" smtClean="0">
                <a:solidFill>
                  <a:schemeClr val="tx1"/>
                </a:solidFill>
              </a:rPr>
              <a:t>AMAZING.  [You] </a:t>
            </a:r>
            <a:r>
              <a:rPr lang="en-US" sz="2000" dirty="0">
                <a:solidFill>
                  <a:schemeClr val="tx1"/>
                </a:solidFill>
              </a:rPr>
              <a:t>kept me up to date with all the things that </a:t>
            </a: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>
                <a:solidFill>
                  <a:schemeClr val="tx1"/>
                </a:solidFill>
              </a:rPr>
              <a:t>student needs to </a:t>
            </a:r>
            <a:r>
              <a:rPr lang="en-US" sz="2000" dirty="0" smtClean="0">
                <a:solidFill>
                  <a:schemeClr val="tx1"/>
                </a:solidFill>
              </a:rPr>
              <a:t>know, e.g. </a:t>
            </a:r>
            <a:r>
              <a:rPr lang="en-US" sz="2000" dirty="0">
                <a:solidFill>
                  <a:schemeClr val="tx1"/>
                </a:solidFill>
              </a:rPr>
              <a:t>student finance </a:t>
            </a:r>
            <a:r>
              <a:rPr lang="en-US" sz="2000" dirty="0" smtClean="0">
                <a:solidFill>
                  <a:schemeClr val="tx1"/>
                </a:solidFill>
              </a:rPr>
              <a:t>[and] </a:t>
            </a:r>
            <a:r>
              <a:rPr lang="en-US" sz="2000" dirty="0">
                <a:solidFill>
                  <a:schemeClr val="tx1"/>
                </a:solidFill>
              </a:rPr>
              <a:t>the progress of my </a:t>
            </a:r>
            <a:r>
              <a:rPr lang="en-US" sz="2000" dirty="0" smtClean="0">
                <a:solidFill>
                  <a:schemeClr val="tx1"/>
                </a:solidFill>
              </a:rPr>
              <a:t>application.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906192" y="3775359"/>
            <a:ext cx="3593800" cy="1669865"/>
          </a:xfrm>
          <a:prstGeom prst="wedgeRoundRectCallout">
            <a:avLst>
              <a:gd name="adj1" fmla="val 39565"/>
              <a:gd name="adj2" fmla="val -6505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I </a:t>
            </a:r>
            <a:r>
              <a:rPr lang="en-US" sz="2000" dirty="0">
                <a:solidFill>
                  <a:schemeClr val="tx1"/>
                </a:solidFill>
              </a:rPr>
              <a:t>found the </a:t>
            </a:r>
            <a:r>
              <a:rPr lang="en-US" sz="2000" dirty="0" smtClean="0">
                <a:solidFill>
                  <a:schemeClr val="tx1"/>
                </a:solidFill>
              </a:rPr>
              <a:t>process </a:t>
            </a:r>
            <a:r>
              <a:rPr lang="en-US" sz="2000" dirty="0">
                <a:solidFill>
                  <a:schemeClr val="tx1"/>
                </a:solidFill>
              </a:rPr>
              <a:t>really easy to </a:t>
            </a:r>
            <a:r>
              <a:rPr lang="en-US" sz="2000" dirty="0" smtClean="0">
                <a:solidFill>
                  <a:schemeClr val="tx1"/>
                </a:solidFill>
              </a:rPr>
              <a:t>follow. The most helpful </a:t>
            </a:r>
            <a:r>
              <a:rPr lang="en-US" sz="2000" dirty="0">
                <a:solidFill>
                  <a:schemeClr val="tx1"/>
                </a:solidFill>
              </a:rPr>
              <a:t>was the </a:t>
            </a:r>
            <a:r>
              <a:rPr lang="en-US" sz="2000" dirty="0" smtClean="0">
                <a:solidFill>
                  <a:schemeClr val="tx1"/>
                </a:solidFill>
              </a:rPr>
              <a:t>video information </a:t>
            </a:r>
            <a:r>
              <a:rPr lang="en-US" sz="2000" dirty="0">
                <a:solidFill>
                  <a:schemeClr val="tx1"/>
                </a:solidFill>
              </a:rPr>
              <a:t>and the email </a:t>
            </a:r>
            <a:r>
              <a:rPr lang="en-US" sz="2000" dirty="0" smtClean="0">
                <a:solidFill>
                  <a:schemeClr val="tx1"/>
                </a:solidFill>
              </a:rPr>
              <a:t>notification.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148064" y="4873453"/>
            <a:ext cx="3312368" cy="1435867"/>
          </a:xfrm>
          <a:prstGeom prst="wedgeRoundRectCallout">
            <a:avLst>
              <a:gd name="adj1" fmla="val -47592"/>
              <a:gd name="adj2" fmla="val -631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It was easy to use and simple to track my </a:t>
            </a:r>
            <a:r>
              <a:rPr lang="en-US" sz="2000" dirty="0" smtClean="0">
                <a:solidFill>
                  <a:schemeClr val="tx1"/>
                </a:solidFill>
              </a:rPr>
              <a:t>progress.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17754" y="1052736"/>
            <a:ext cx="749460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2000" dirty="0" smtClean="0"/>
              <a:t>Website navigability and outages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dirty="0" smtClean="0"/>
              <a:t>Difficulty </a:t>
            </a:r>
            <a:r>
              <a:rPr lang="en-GB" sz="2000" dirty="0"/>
              <a:t>completing Apply </a:t>
            </a: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dirty="0" smtClean="0"/>
              <a:t>Long, complex process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dirty="0" smtClean="0"/>
              <a:t>Unwanted advertising emails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dirty="0" smtClean="0"/>
              <a:t>ABL problems/UCAS mistakes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dirty="0" smtClean="0"/>
              <a:t>Personal statements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dirty="0" smtClean="0"/>
              <a:t>Applicant was unsuccessful.</a:t>
            </a:r>
            <a:endParaRPr lang="en-GB" sz="2000" dirty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indent="-342900"/>
            <a:endParaRPr lang="en-GB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39552" y="311987"/>
            <a:ext cx="824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‘Bad’ or ‘awful’ overall experiences of UCAS</a:t>
            </a:r>
          </a:p>
        </p:txBody>
      </p:sp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44714" y="1221242"/>
            <a:ext cx="4143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GB" sz="1600" dirty="0" smtClean="0"/>
          </a:p>
          <a:p>
            <a:endParaRPr lang="en-GB" sz="16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1600" dirty="0" smtClean="0"/>
          </a:p>
          <a:p>
            <a:r>
              <a:rPr lang="en-GB" sz="1600" dirty="0" smtClean="0"/>
              <a:t> 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1600" dirty="0" smtClean="0"/>
          </a:p>
          <a:p>
            <a:pPr marL="0" lvl="1" indent="-342900"/>
            <a:r>
              <a:rPr lang="en-GB" sz="1600" dirty="0" smtClean="0"/>
              <a:t> </a:t>
            </a:r>
          </a:p>
          <a:p>
            <a:pPr indent="-342900"/>
            <a:endParaRPr lang="en-GB" sz="1600" dirty="0" smtClean="0"/>
          </a:p>
        </p:txBody>
      </p:sp>
      <p:sp>
        <p:nvSpPr>
          <p:cNvPr id="8" name="Rounded Rectangular Callout 7"/>
          <p:cNvSpPr/>
          <p:nvPr/>
        </p:nvSpPr>
        <p:spPr>
          <a:xfrm>
            <a:off x="4860032" y="2391654"/>
            <a:ext cx="3747750" cy="1000354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The website is so clunky and always down when you need to use it.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17755" y="4797152"/>
            <a:ext cx="3712124" cy="936104"/>
          </a:xfrm>
          <a:prstGeom prst="wedgeRoundRectCallout">
            <a:avLst>
              <a:gd name="adj1" fmla="val -35643"/>
              <a:gd name="adj2" fmla="val 6668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amount of emails after applying are </a:t>
            </a:r>
            <a:r>
              <a:rPr lang="en-US" dirty="0" smtClean="0">
                <a:solidFill>
                  <a:schemeClr val="tx1"/>
                </a:solidFill>
              </a:rPr>
              <a:t>painful.  Stop sending these spam ads mail.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355976" y="4012822"/>
            <a:ext cx="2715685" cy="1000354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en-US" dirty="0">
                <a:solidFill>
                  <a:schemeClr val="tx1"/>
                </a:solidFill>
              </a:rPr>
              <a:t>Apply </a:t>
            </a:r>
            <a:r>
              <a:rPr lang="en-US" dirty="0" smtClean="0">
                <a:solidFill>
                  <a:schemeClr val="tx1"/>
                </a:solidFill>
              </a:rPr>
              <a:t>was a] bit </a:t>
            </a:r>
            <a:r>
              <a:rPr lang="en-US" dirty="0">
                <a:solidFill>
                  <a:schemeClr val="tx1"/>
                </a:solidFill>
              </a:rPr>
              <a:t>of a pain to deal with especially the education part.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444209" y="5604736"/>
            <a:ext cx="2163573" cy="733142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 got all </a:t>
            </a:r>
            <a:r>
              <a:rPr lang="en-US" dirty="0" smtClean="0">
                <a:solidFill>
                  <a:schemeClr val="tx1"/>
                </a:solidFill>
              </a:rPr>
              <a:t>rejections.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6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17754" y="1340768"/>
            <a:ext cx="84690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89% of those with a disability had a ‘great’ or ‘good’ experience, compared with 95% of those without.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indent="-342900"/>
            <a:endParaRPr lang="en-GB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39552" y="311987"/>
            <a:ext cx="8247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Those with a disability are a little less likely to have a positive customer experience</a:t>
            </a:r>
          </a:p>
        </p:txBody>
      </p:sp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23872" y="4906903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en-GB" sz="1600" dirty="0" smtClean="0"/>
          </a:p>
          <a:p>
            <a:pPr marL="342900" lvl="1" indent="-342900"/>
            <a:endParaRPr lang="en-GB" sz="16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16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1600" dirty="0" smtClean="0"/>
          </a:p>
          <a:p>
            <a:endParaRPr lang="en-GB" sz="16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1600" dirty="0" smtClean="0"/>
          </a:p>
          <a:p>
            <a:r>
              <a:rPr lang="en-GB" sz="1600" dirty="0" smtClean="0"/>
              <a:t> 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1600" dirty="0" smtClean="0"/>
          </a:p>
          <a:p>
            <a:pPr marL="0" lvl="1" indent="-342900"/>
            <a:r>
              <a:rPr lang="en-GB" sz="1600" dirty="0" smtClean="0"/>
              <a:t> </a:t>
            </a:r>
          </a:p>
          <a:p>
            <a:pPr indent="-342900"/>
            <a:endParaRPr lang="en-GB" sz="1600" dirty="0" smtClean="0"/>
          </a:p>
        </p:txBody>
      </p:sp>
      <p:sp>
        <p:nvSpPr>
          <p:cNvPr id="12" name="Rounded Rectangular Callout 11"/>
          <p:cNvSpPr/>
          <p:nvPr/>
        </p:nvSpPr>
        <p:spPr>
          <a:xfrm>
            <a:off x="723872" y="2355536"/>
            <a:ext cx="3632104" cy="1008642"/>
          </a:xfrm>
          <a:prstGeom prst="wedgeRoundRectCallout">
            <a:avLst>
              <a:gd name="adj1" fmla="val 42256"/>
              <a:gd name="adj2" fmla="val 7065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Online chat instead of having to </a:t>
            </a:r>
            <a:r>
              <a:rPr lang="en-US" sz="2000" dirty="0" smtClean="0">
                <a:solidFill>
                  <a:schemeClr val="tx1"/>
                </a:solidFill>
              </a:rPr>
              <a:t>call.  </a:t>
            </a:r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his </a:t>
            </a:r>
            <a:r>
              <a:rPr lang="en-US" sz="2000" dirty="0">
                <a:solidFill>
                  <a:schemeClr val="tx1"/>
                </a:solidFill>
              </a:rPr>
              <a:t>is hard when unwell.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663197" y="2564904"/>
            <a:ext cx="4123644" cy="1363811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UCAS could offer </a:t>
            </a:r>
            <a:r>
              <a:rPr lang="en-US" sz="2000" dirty="0" smtClean="0">
                <a:solidFill>
                  <a:schemeClr val="tx1"/>
                </a:solidFill>
              </a:rPr>
              <a:t>additional </a:t>
            </a:r>
            <a:r>
              <a:rPr lang="en-US" sz="2000" dirty="0">
                <a:solidFill>
                  <a:schemeClr val="tx1"/>
                </a:solidFill>
              </a:rPr>
              <a:t>backgrounds and font </a:t>
            </a:r>
            <a:r>
              <a:rPr lang="en-US" sz="2000" dirty="0" err="1">
                <a:solidFill>
                  <a:schemeClr val="tx1"/>
                </a:solidFill>
              </a:rPr>
              <a:t>colours</a:t>
            </a:r>
            <a:r>
              <a:rPr lang="en-US" sz="2000" dirty="0">
                <a:solidFill>
                  <a:schemeClr val="tx1"/>
                </a:solidFill>
              </a:rPr>
              <a:t> for people who suffer from visual stress. 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212116" y="4012249"/>
            <a:ext cx="3873452" cy="1718389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ive </a:t>
            </a:r>
            <a:r>
              <a:rPr lang="en-US" sz="2000" dirty="0">
                <a:solidFill>
                  <a:schemeClr val="tx1"/>
                </a:solidFill>
              </a:rPr>
              <a:t>more attention to the emotional and mental strain uni life can give students </a:t>
            </a:r>
            <a:r>
              <a:rPr lang="en-US" sz="2000" dirty="0" smtClean="0">
                <a:solidFill>
                  <a:schemeClr val="tx1"/>
                </a:solidFill>
              </a:rPr>
              <a:t>.  Perhaps </a:t>
            </a:r>
            <a:r>
              <a:rPr lang="en-US" sz="2000" dirty="0">
                <a:solidFill>
                  <a:schemeClr val="tx1"/>
                </a:solidFill>
              </a:rPr>
              <a:t>send students emails about that? 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4280994" y="4499421"/>
            <a:ext cx="4797266" cy="1625001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[Tell us] what </a:t>
            </a:r>
            <a:r>
              <a:rPr lang="en-US" sz="2000" dirty="0">
                <a:solidFill>
                  <a:schemeClr val="tx1"/>
                </a:solidFill>
              </a:rPr>
              <a:t>universities have to offer students with learning </a:t>
            </a:r>
            <a:r>
              <a:rPr lang="en-US" sz="2000" dirty="0" smtClean="0">
                <a:solidFill>
                  <a:schemeClr val="tx1"/>
                </a:solidFill>
              </a:rPr>
              <a:t>difficulties.  I </a:t>
            </a:r>
            <a:r>
              <a:rPr lang="en-US" sz="2000" dirty="0">
                <a:solidFill>
                  <a:schemeClr val="tx1"/>
                </a:solidFill>
              </a:rPr>
              <a:t>had little to no idea what was available for </a:t>
            </a:r>
            <a:r>
              <a:rPr lang="en-US" sz="2000" dirty="0" smtClean="0">
                <a:solidFill>
                  <a:schemeClr val="tx1"/>
                </a:solidFill>
              </a:rPr>
              <a:t>me.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4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960" y="1340768"/>
            <a:ext cx="7893472" cy="4752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260648"/>
            <a:ext cx="860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Although overall experience is positive – it’s not necessarily EASY to apply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9872" y="6309320"/>
            <a:ext cx="3366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Respondent</a:t>
            </a:r>
            <a:r>
              <a:rPr lang="en-US" sz="1400" dirty="0"/>
              <a:t> base</a:t>
            </a:r>
            <a:r>
              <a:rPr lang="en-US" sz="1400" dirty="0" smtClean="0"/>
              <a:t>: all respondents: 39,661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02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332656"/>
            <a:ext cx="860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Pain points of Apply are the Education and Personal Statement 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7713079" cy="46439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3849" y="6199382"/>
            <a:ext cx="639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Applicant survey: Respondent base: all respondents (20,033) </a:t>
            </a:r>
          </a:p>
        </p:txBody>
      </p:sp>
    </p:spTree>
    <p:extLst>
      <p:ext uri="{BB962C8B-B14F-4D97-AF65-F5344CB8AC3E}">
        <p14:creationId xmlns:p14="http://schemas.microsoft.com/office/powerpoint/2010/main" val="6671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332656"/>
            <a:ext cx="860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EU and international respondents would like us to make it easier to input their qualifications in Apply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918816" y="3343950"/>
            <a:ext cx="4629830" cy="1733664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It'd be great if UCAS can give suggestions or advice on which universities to pick based on our interests, course intended to take, uni rankings etc. </a:t>
            </a:r>
            <a:r>
              <a:rPr lang="en-US" dirty="0" smtClean="0">
                <a:solidFill>
                  <a:schemeClr val="tx1"/>
                </a:solidFill>
              </a:rPr>
              <a:t>as there </a:t>
            </a:r>
            <a:r>
              <a:rPr lang="en-US" dirty="0">
                <a:solidFill>
                  <a:schemeClr val="tx1"/>
                </a:solidFill>
              </a:rPr>
              <a:t>are so many to choose from!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587679" y="1403007"/>
            <a:ext cx="4252573" cy="1297699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To complete the lists of overseas qualifications. I find it sometimes quite difficult as an EU student to make an option choice from the qualification list.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73938" y="5348055"/>
            <a:ext cx="3384376" cy="1184391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Explain what kind of style should the Personal Statement be </a:t>
            </a:r>
            <a:r>
              <a:rPr lang="en-US" dirty="0" smtClean="0">
                <a:solidFill>
                  <a:schemeClr val="tx1"/>
                </a:solidFill>
              </a:rPr>
              <a:t>in.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55576" y="3343950"/>
            <a:ext cx="2441070" cy="1184391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Clear email alerts for International students regarding </a:t>
            </a:r>
            <a:r>
              <a:rPr lang="en-US" dirty="0" smtClean="0">
                <a:solidFill>
                  <a:schemeClr val="tx1"/>
                </a:solidFill>
              </a:rPr>
              <a:t>deadlines.</a:t>
            </a:r>
            <a:r>
              <a:rPr lang="en-US" dirty="0" smtClean="0"/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832362" y="5420781"/>
            <a:ext cx="2298558" cy="1111665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Easy step by step guide </a:t>
            </a:r>
            <a:r>
              <a:rPr lang="en-US" dirty="0" smtClean="0">
                <a:solidFill>
                  <a:schemeClr val="tx1"/>
                </a:solidFill>
              </a:rPr>
              <a:t> [to applying].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3938" y="2700706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And…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1781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2129" y="349496"/>
            <a:ext cx="860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And it’s not necessarily EASY to get all the I&amp;A they need, either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3808" y="6042882"/>
            <a:ext cx="419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Respondent base: all </a:t>
            </a:r>
            <a:r>
              <a:rPr lang="en-US" dirty="0" smtClean="0"/>
              <a:t>respondents (39,436)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00010"/>
            <a:ext cx="7841570" cy="47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1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48354"/>
            <a:ext cx="4276818" cy="370352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72% net easy score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75% satisfaction score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20% say it doesn’t  deliver all the information they want to see about HEPs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They want to filter courses by entry requirements.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54" y="1748354"/>
            <a:ext cx="3984120" cy="2975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548680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What do learners think about our search tool?</a:t>
            </a:r>
          </a:p>
        </p:txBody>
      </p:sp>
    </p:spTree>
    <p:extLst>
      <p:ext uri="{BB962C8B-B14F-4D97-AF65-F5344CB8AC3E}">
        <p14:creationId xmlns:p14="http://schemas.microsoft.com/office/powerpoint/2010/main" val="27495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39" y="1124744"/>
            <a:ext cx="3548865" cy="11059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001F-84D8-48B7-9690-BD096A4D8920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77" y="3402003"/>
            <a:ext cx="990105" cy="89109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4" y="1272051"/>
            <a:ext cx="3357322" cy="122084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03" y="993227"/>
            <a:ext cx="1658993" cy="157167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38" y="4293096"/>
            <a:ext cx="1239368" cy="108011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91" y="3906029"/>
            <a:ext cx="2861677" cy="69707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53" y="5883176"/>
            <a:ext cx="2168411" cy="74480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87" y="4947936"/>
            <a:ext cx="3993241" cy="628286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76" y="3546575"/>
            <a:ext cx="1909581" cy="1234767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30" y="4916550"/>
            <a:ext cx="2365801" cy="555775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29" y="6045693"/>
            <a:ext cx="2344821" cy="6165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6861" y="331372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What other sites are they using?</a:t>
            </a:r>
          </a:p>
        </p:txBody>
      </p:sp>
    </p:spTree>
    <p:extLst>
      <p:ext uri="{BB962C8B-B14F-4D97-AF65-F5344CB8AC3E}">
        <p14:creationId xmlns:p14="http://schemas.microsoft.com/office/powerpoint/2010/main" val="26656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88640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Aside from ucas.com, the most used and most useful digital I&amp;A sources are the YouTube channel and the Facebook page</a:t>
            </a:r>
            <a:endParaRPr lang="en-GB" sz="2400" b="1" i="1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8132669" cy="4608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7959" y="6021288"/>
            <a:ext cx="639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Applicant survey: Respondent base: all respondents (13,792) </a:t>
            </a:r>
          </a:p>
        </p:txBody>
      </p:sp>
    </p:spTree>
    <p:extLst>
      <p:ext uri="{BB962C8B-B14F-4D97-AF65-F5344CB8AC3E}">
        <p14:creationId xmlns:p14="http://schemas.microsoft.com/office/powerpoint/2010/main" val="6425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33265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Why do we do </a:t>
            </a:r>
            <a:r>
              <a:rPr lang="en-GB" sz="3200" b="1" dirty="0" smtClean="0">
                <a:solidFill>
                  <a:srgbClr val="FF0000"/>
                </a:solidFill>
              </a:rPr>
              <a:t>learner research</a:t>
            </a:r>
            <a:r>
              <a:rPr lang="en-GB" sz="3200" b="1" dirty="0" smtClean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6119" t="2631" r="4251"/>
          <a:stretch>
            <a:fillRect/>
          </a:stretch>
        </p:blipFill>
        <p:spPr bwMode="auto">
          <a:xfrm>
            <a:off x="2555776" y="2642474"/>
            <a:ext cx="3413179" cy="387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347864" y="3887184"/>
            <a:ext cx="3452071" cy="12700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Enjoyable</a:t>
            </a:r>
          </a:p>
          <a:p>
            <a:r>
              <a:rPr lang="en-US" sz="2400" dirty="0" smtClean="0"/>
              <a:t>Easy</a:t>
            </a:r>
          </a:p>
          <a:p>
            <a:r>
              <a:rPr lang="en-US" sz="2400" dirty="0" smtClean="0"/>
              <a:t>Fulfilling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1140052"/>
            <a:ext cx="7816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To understand them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To find out what they think and expect of UCAS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To improve their </a:t>
            </a:r>
            <a:r>
              <a:rPr lang="en-GB" sz="2400" b="1" dirty="0" smtClean="0"/>
              <a:t>Customer Experience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indent="-342900"/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9609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88640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Both international and UK respondents want more comprehensive,</a:t>
            </a:r>
            <a:r>
              <a:rPr lang="en-GB" sz="2400" b="1" i="1" dirty="0" smtClean="0">
                <a:solidFill>
                  <a:srgbClr val="FF0000"/>
                </a:solidFill>
              </a:rPr>
              <a:t> personalised </a:t>
            </a:r>
            <a:r>
              <a:rPr lang="en-GB" sz="2400" b="1" dirty="0" smtClean="0">
                <a:solidFill>
                  <a:srgbClr val="FF0000"/>
                </a:solidFill>
              </a:rPr>
              <a:t>I&amp;A from UCAS</a:t>
            </a:r>
            <a:endParaRPr lang="en-GB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30399" y="1531148"/>
            <a:ext cx="3405497" cy="1191911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UCAS was unable to provide holistic information which I require and I had to visit other websites to do </a:t>
            </a:r>
            <a:r>
              <a:rPr lang="en-US" dirty="0" smtClean="0">
                <a:solidFill>
                  <a:schemeClr val="tx1"/>
                </a:solidFill>
              </a:rPr>
              <a:t>comparisons etc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249031" y="3283682"/>
            <a:ext cx="2138711" cy="842502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Enable us to ask questions via </a:t>
            </a:r>
            <a:r>
              <a:rPr lang="en-US" dirty="0" smtClean="0">
                <a:solidFill>
                  <a:schemeClr val="tx1"/>
                </a:solidFill>
              </a:rPr>
              <a:t>email.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841776" y="5224242"/>
            <a:ext cx="3763569" cy="1268471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Too </a:t>
            </a:r>
            <a:r>
              <a:rPr lang="en-US" dirty="0">
                <a:solidFill>
                  <a:schemeClr val="tx1"/>
                </a:solidFill>
              </a:rPr>
              <a:t>many general </a:t>
            </a:r>
            <a:r>
              <a:rPr lang="en-US" dirty="0" smtClean="0">
                <a:solidFill>
                  <a:schemeClr val="tx1"/>
                </a:solidFill>
              </a:rPr>
              <a:t>information.  You </a:t>
            </a:r>
            <a:r>
              <a:rPr lang="en-US" dirty="0">
                <a:solidFill>
                  <a:schemeClr val="tx1"/>
                </a:solidFill>
              </a:rPr>
              <a:t>need to research a lot to find information (like medicine courses).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480838" y="1196752"/>
            <a:ext cx="4043001" cy="1627409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Information should not be packed with excessive links to other sites as this is a "turn </a:t>
            </a:r>
            <a:r>
              <a:rPr lang="en-US" dirty="0" smtClean="0">
                <a:solidFill>
                  <a:schemeClr val="tx1"/>
                </a:solidFill>
              </a:rPr>
              <a:t>off“.  Students </a:t>
            </a:r>
            <a:r>
              <a:rPr lang="en-US" dirty="0">
                <a:solidFill>
                  <a:schemeClr val="tx1"/>
                </a:solidFill>
              </a:rPr>
              <a:t>also do not like to read lengthy manuals just to get answers to a simple question.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797807" y="3673015"/>
            <a:ext cx="3381910" cy="906338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Have an online </a:t>
            </a:r>
            <a:r>
              <a:rPr lang="en-US" dirty="0" err="1">
                <a:solidFill>
                  <a:schemeClr val="tx1"/>
                </a:solidFill>
              </a:rPr>
              <a:t>webchat</a:t>
            </a:r>
            <a:r>
              <a:rPr lang="en-US" dirty="0">
                <a:solidFill>
                  <a:schemeClr val="tx1"/>
                </a:solidFill>
              </a:rPr>
              <a:t> service for applicants to ask </a:t>
            </a:r>
            <a:r>
              <a:rPr lang="en-US" dirty="0" smtClean="0">
                <a:solidFill>
                  <a:schemeClr val="tx1"/>
                </a:solidFill>
              </a:rPr>
              <a:t>questions.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35843" y="4973315"/>
            <a:ext cx="3151899" cy="1055428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More information for students who are applying with different circumstances.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7755" y="1052736"/>
            <a:ext cx="65527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indent="-342900"/>
            <a:endParaRPr lang="en-GB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39552" y="33265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What other I&amp;A is missing?</a:t>
            </a:r>
          </a:p>
        </p:txBody>
      </p:sp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098" name="AutoShape 2" descr="data:image/jpeg;base64,/9j/4AAQSkZJRgABAQAAAQABAAD/2wCEAAkGBhQQEBQUEBQSDxAUFxcQEBUWFBUUEBQVFRUVFhUUFBUXHCYeFxkjGRUVHy8gJScpLC0sFR4xODAqNSYrLCkBCQoKDgwOGg8PGikkHyQpKSksLCwsLy0pKiouKSksLyksLCksLCksKSwpLCksLCopKSkpLCwtLC0sKSkpLCksKf/AABEIAQoAvQMBIgACEQEDEQH/xAAcAAACAgMBAQAAAAAAAAAAAAAAAQUGAgQHAwj/xABMEAABAwIDBAQJCQQHCAMAAAABAAIDBBEFEiEGEzFBB1FhkRQiMlJxgaGx0QgjQnKCkpOywSREs9IVJTNDdKLwFlNUYsLT4fE0NcP/xAAbAQEAAgMBAQAAAAAAAAAAAAAABAUBAgMGB//EAC0RAAICAQMDAwIFBQAAAAAAAAABAgMRBBIhBTFBE1FhFHEiMoGhwRUzkbHR/9oADAMBAAIRAxEAPwDuKEkIBoSQgGhJCAaEkIBoSQgGkhCAaEkIBoSQgGhJCAaEkIBoSQgBNJCAaEIQAhCSAaFWds9v6XCow6pcS9191EyxlfbmBewb2lcym+Uq65yULcvLNUHN67R2CA7mhcJb8pKQ/uUf47v+2veP5RMp/co/x3fyIDt6FxiPp+kP7nH+M7+RbUfTjIf3WP8AGd/IgOuoXLIumSQ/u0f4rv5VtxdK0h/d2fiO/lQHSEKhR9JDz/csH2z8FtR7ePP90375+CAuaFVWbYvP9237x+C927UuP0G/ePwQFjQoAbSO8xveU/8AaN3mN7ygJ5CiKbaAE2eMnaDcetSzTfVANCSEA0JIQDQkhANa2I1zYIZJZDZkbHSPPU1oLj7AthU/pemLMFrCOJY1vqdIwH2FAcDw+iqdpMWcS7KZCZJHHxmwQNNg0DsBDQOZPpK75gXRPhtJGGtpo53c5JmiWRx6/G0b6AAuc/JqiG8rXW1ywtB7CZCfcO5d2sgIb/YyhH7nS/gR/BMbI0X/AAlL+DH8FMFcO6S+kLEMNxfdsntSHdTNYY4zeM2Ejcxbm4tfzQHXBsrRj91pvwWfBZDZul/4an/CZ8FzTpr6RKmgkpY6GXcmRjppCGscS0kBnlg24OW1jPSLM3ZmGsjkDauXdw58rT86HlspykZdRG/S3NAdEbs/TcqeD8NnwWYwSAf3MP4bfguMY9t3iVPgVDVeEkVNRLIXu3cWsdnbttsluDQeF9VA4btrtHUxiSB1TNE64a9lNC5pINjYiPkQUB9DjCof91F9xvwT/o6L/dx/cauNYzthi1JgTJqiSWCtNWYiXxRteYt3cDKWWtcHW19FcehraSor8PdLVyGaUTPjDi1rfFDWECzQBzKAuvgUfmM+6FiaVnmN+6Fzfpw2uqsPjpnUcpgMjpA8hrHXDWtI8tp6yp/owxuaswqCapeZZn7zO4hoJyyvaNGgDgByQFmMDfNb3Beb4G+a3uC9HOXk5yAjcQoQAXM0tqR+oWzs3XZrxnl4zfRzHf71nKdD6FDbOyftLR1hw9iAuSaSEAJpIQDQhJANUrpjH9SVf1WfxWK6qm9L4vgtX9Vn8RiA5/8AJtbZ1b6IffIu42XE/k6Ms6s9EPvkXbEA1xD5SWEaUlSBzfTvPpGdnueu3qkdMWAurMJmbGx0ksZZNE1oLnEtdYhoGpOVzkBwHEqiTGJmFlyaahaHX1JFLDeT7zr/AHlpu2gfNh0FALktqXzN6jvGNawD7Rk+8ul9BOxcrJquSrglgaYfBmiSNzMwlN35cw1sGD7yrGxPR3UjGYGTU8zYIpy58jo3iIthLnA5iLEOLAB9YIC39O2GimwnD4W8InNiH2ILX9ip2yFbjzaRgw0VHgl37vJFE5t8xz2Lmk+VddK6f8HmqaSmbTxSzubMXOEbHPIG7OpDRoLrmuB4nj9FA2Cmiq4oWklrfBM1i4lx1cwniSgLv0xPmds/RmqzCpMkJnzAB283Uma4GgN+pSnyfD/VT/8AESfkjVX2kjxLEMAZ4VFUTVYrPJ3OWTdCM2ORrRpcnWyqmBS47QxGKlirIYi4vLRT3GY2BPjMJ5DuQF6+UgfmaP68v5WKz9DJ/qWm9Mv8aRc72zocRrsJoTPDUT1YlqN6N0RIG3AZma1osLcNFCYTV49SQthp2VkULb5WinuBmJcdSwniSgPpFzl5OcofZComfQU7qvN4SWXmztyvzXPlNsLG1uSlXFAYyO0Kgtmn/tbPQ78pU1IdD6Cq7sq/9sj+1+UoDoSEIQAhCEA0JJoAVQ6WRfB6r6rf4jFb1VOlJt8Iqvqt/iNQFE+T6yzqv6sXvkXZlyHoHZZ1V9WL3vXXUBR+mDaqfDcPbNSuayUzMjJLQ8ZXNkJFj2tC5FB0yY0YzMLPgacr5PBgYQdPFc8CwOo58wuj/KG/+pb/AImP8kqjegynZJgdWyQAxulma8HhlMEV7oCydF3Sc3F43skaIauIBz2gnI9pNt4y+o1sCOVxrqqRt/01VJq3UuFWGR+5MgYJJJZL2IjaQQBmuBoSbKk9D1Q9mKt3d9YagG3UIXuH+ZrVn0MND8cpi/UjevF/OET9fTxPqQFkwLpoxChqhDizS9lwJQ6MR1EYdazxlADhY3sRqOBVr6ZOkCpw8UbqGVrWTtkeTka8OA3ZYQXcrO9qpvyi2NGIwEDxjTjN6pH2/VR3SVI52E4IXXJ8HkHqG7DfYAgOk7AdJD6/DKl0jm+HU0cr3EAAOAY90cgbw4ixHW3tUT0Z9INZW02IvqJA99PDvISGNbldu5nXIA11Y3j1Lmh3uC1o47qen9UlPVQ6+tpd96NWboX/APiYv/h//wAqhARlB0r4zUOLYHumeBmLWU7Hut12DeGqt2xG0uMz1RZWNlZFupSHOpxG0SBh3fjZR9LkuXbF11bDO52Gh7pywhwYwSHJdt9CDzy6rt/RniOIzCf+lGyNsYxDnjbHoc+e1gL/AEUBUujPpCr67EWQ1EofFkke8btjScrDl1Av5RauwuK4r0PYbkxasNrbpskffMB/0rs5KAUh0PoVa2Rf+2x/a/KVY3nQ+gqrbHO/bo/t/lKA6ehJCAaEk0AkIQgMZJA0EuNgNSTwVc2vj8MopoIrZpAA1zvFZo5p158B1KS2gLTCQ52W5GXtPIKuHO3rPoN1Ta7qMtPPallEuihWLLNPo62ckw10xnLHCQMDd2S62UuvcEDrV9gqmvF2HMOB7D1HqVO3kh5EdwU3s3AA1z81y42I6rdfatNF1Keos2beDa7TxrjuyVLp8o3y4U1sTHyu8IjNmNLnWDJdbAcNVxnB8SxWCjkoqeGoZDO4ukDad+9dma1rgH5bgENA07V9WhBV4QjkfQv0Yy0RdV1rd3M9hjhiNi5jHEFzn8g42AtyF78dKRtbsNW4JiPhVCx74GyGankY0vDM17xytHCwJbroRzX0gSvMuQHzRHguI7R1wlnjdG3xWPlMZZBFG3k2/lHU6akk8grV064A/d4fFSxSSRwskjAYxz8rWiJrc2UHkPeu0uevJz0BzHpC2LNbg9M+NhNXSwROa2xzuZumbyK3G+lwOttuarfRFhU0VNigkiljL6ezA6NzS47ucWaCNTqOHWu2ucvNzkB8v7O/0jh8plpoKhkhaYyTTvd4pIJFi3rAXRdgdrMVqKwMrWyNgMchJdT7sZg0lvjZRz5Lq5csCUByXozxXEZMQLazwnc7uQ/ORFjMwIy+NlGvFdYRdJ7bgjr0WJNpcGUYNfmBy6jhe9h/5UTgOz76aoZK5zHNbe4aTm1aRpcWXowOF8huAbcbexZ5pOo94XmJdZsTw4ll9JH3LbT4gx5sD4w1IPG3X2hbN1VcGAbO0yO8YghltRc8ieStTeCutDqXqK90lhkK6tVywgQhCnHEaRTSQEBtFVNJbGR43lZuTb++6iNw7kWn1kKzYlg7ZtdWv4Aj9RzUNU4FLGCQWuA15g91l5PqelvlY7NuV7r2+Sy09sFFRzyaYpnHiWgeklbUdaadh3ZaSdSHC9z2WsQtDM/sW/heE765c+1uIA17yq3Q2WOzbSvxe+STdFKOZ9jyG1817Fkf+b4r2btTIfos/wA3xVgjw+NoADGWGmoBPrJVcxbFQ926pWNvwLw0evL8V7KzULT1p29/jy/gq4VO2WIdv9I2Bj7z9Fnt+KZxt/U32/FY4ZgwjF3nO/t1aPQP1W3umucdBYdgSvVbo5ksGZVJPCeTUOMO6m+34rB2LO6m+34qR8DZ5oS8DZ5o9i3+oRr6TIh+Mu6m+34rXkx1w5N9vxU/4EzzR3BYNgaHWytIPDQJ9Qh6TK3JtE/qZ7fitd+07x9FncfirdPQRvFnMbb0AH1HkoGegdSPzxhskZ8prgDp1H4rhbrvT5cePPx+h0hp9/CfJEO2tkH0Y/b8VK4diUkljJkYCLjKDfvJsrLhcsFQzM1jL8HNyNu09yVfgLH6t+aPOwGXuWNVK2ypS0zX/Ua17YTasRBSUg4sdbsPxWBp3dbe8/BYPY4EgEOHI8Lr0pKZ8rw0EAleJcvUs2qPOeyfkt8YWWxwSCF7XH5yx1HC3aOtXKGTM0EcCAR6CoWl2aAN5HZ+waN9fWpxosF6/penupi1Ykk/BVamyM2toJoQrgiiTSQgCywkZcEdYss0LDWVgFJeyxI6tO5e1HVGN4cPWOsLZxqmySk8neMPTz/12qNlfYXXzm2M9NqGlw0z0EGra18kjtHjdxu4jxF3kdR+iEYPh4ibc+UdT2DqUTh9PmeL663KsYKt6b5aix3T8cL4OE4KqCrj+onuJNr2HNauJYzDSMzTyNjbyvq5x6mgakr3DvHPo+Cq20dNDRxyVkw8KqfJiMmrWucfEbGzgxo49enG5Vl6meCPGKb5N7DNsxUvAigqBGb2le0NZoDrx4G1vXwUz4Qetcs2M2lnkrWCWR8glDg8EnKLNLhlbwbbLbRdL3i6N4FkdrwetdiZjhc9sb53Nt82y2d1yBpfv9ShaDbynmeI5RJSTcA2ZuTXqDuHfZYbXYo+ChmkiJa+zWNcOLc72tuO2xPrVI2Kx/fyilrrVUMtxGZfHcx/EAOOoB4ceNlrnybwrzFs65FIb2OvML0fqLHUc1F4Rhwp7xsc90Y/sw45iweaHHUt6r8FJZlzlYaJEBIHUk4dH5J1tyLebSpvEsYD4m7v6YuesDq9N1q4tDmZfmD71C0zsptyPD0qnt1VmnU6YPiX7fYmKuN2Jvuv3NtS+zsN3ud1C3f/AOlEq0YTS7uMX8o+MfXyWOjUO3UKXiPJz1k1GvHubyEIXuSmBCEIBoQkgGhJCA1MRohKy3MatPaqdVsIdlOhHEK9qo4sc1S/sIHcAvM9c08Nqu89ix0Vjy4+DGgZZwUpdR7BZbjX3CpNJbhOJJt5eTFp+cPo+Co/S9IdxAB5JkcT6Qw297lcpJMr7kaEW/13LRxulhq4t3K3O24cOIII5gjny9as4W4kmcoPa8nPejDB3S1DpTpHE02PLO/QAfZzexdP8EN+IUdQUzIGBkTQxg5fqTzK2N8uk7cvhmJy3PItosI8Io5oW6uc27e17SHN9rQuI4ZmZUxWBD2ys055g8ad67gJytA4BSuqBUOi+fBzXBOUuHBxbexPO6zC7annk6V2bU0yea75w+he11qQOLnF1rDgFsZlFldyc0jCsPiFQlRHY39al6h19FpVTNFVaizfYSqntRI4Lh2ch7vJGre0/BWIKO2ffeBvZdvcVJL2/TqIVUR2eVllRqJylN5GhJNWJwBCSaAEJIQDSQhAJVCqHz8n1j71byqriLMtQ/tN+8Bef68m6Yv5Jmkf4n9jMNWLqgMIB0vrw00txPLiFmOCwOj2H6ze8X/6V5XS1q26MG8ZeCZJ4TYGq8bKACCLg346LB1U4C7mWHPVYT04Ewy3Z4pd4umo7OHsTjoJJBcyMI80+KfZf3K9s6VfD8qTRGV0Wer5nfRZmGhBusBWaOu2zm8vXZektFJYWBFh9F7CD1cSCtERPG8GR7tOPi9Y/wCZQvprvMH/AIZ03r3Njwx1rlni9azkq9QGtzEi61n082QXY7IbeaP1Xu7DpTK1oyxnLcEm5sOwC3tXSOjvk+IMw7Iryejah2t22HpSfWgNueNr2GpsOdupezcLcz+0kdJwFh4g1NuWvtWNZEGxkNAbezdOdyBr18VK/pVig5WNJJZ4NVcspIVl41LdFsLXqjovM+SWmTOzX9j9o/opW6jsAjtA3tJPtUivo2hWNPBP2RU2/nf3Gi6SFMOQXTukhANCEIAQhCASr20cFntf1jKfSOHsViWnilJvYy3nxb6R/r2qD1DT+vRKC790daZ7JpkBE64SqOFxxaQ4erj7L9616aW2h0PArbDl87jN1TUl3TLaUTNrAXBzvGGUgOF+BtxA9PFb0OHRnlf1laGHus7J1Aln1SRp6uHospWKHm3xfd6wvpOmvjfUrI+Sosg4SwekNAxwBI1tbieWgWb6JgaQBoS2/G/lDmnTvIaLi/o+Czkl058Ry7QpBzMnUzS3KR4vwWu6maHggahpA15XHxWzveoE+z3rXkDi7XxdDw48RzWQaldIBpxNxYc+IUbVElzQfrkdQGjdeevuUlVtDWk8ALOcewEEknmopjrkuOhdy6gOA/X0kqj6zqlTQ4J8y4/QlaeGZZ9j1WnUm5sOJ0C95JLBemB0u8lznyWfm5fFeP0dLvtjBeSfJqEXJlipYcjGtHIAdy9kgEL6VGKikkUzeQTSQtgNCSaAEISQDQhCAErJoQFbx7Di071g0PljqPnLQhnuri9oIsdQeKq+LYMYyXxas4lvNvo6wvIdY6W8u6pfdfyWWmvTWyX6Hm7kQbEatPUVLYbXh+h8V44jr7W9YVeiqV7Zr+rUEaEdoI4Ko6f1OzRSw+YvuiRdp1Yi203khZSnT1j8wVepsZkZobSjt8V3eBY9y2ztC0jVjxqPMPA385evq6xpLFnfj7lbLTWJ9iZuted4BuSAA03J0HEKLk2hP0I7drnC3c2/6KNqKl0h+cdfmG8GD1c/SVx1PXNNUvwPc/g3hpJyfPB71tZvTppGNR1vPWR1dQXi6Sy8Xz2XlG10rsrBc+wdpXjbrrtbbuly32X8FlGuNcfgzaHSvDGak+ztKtlDRiJga31nrPMrwwrC2wt8558p36DsUgF7TpXTvpY7p/mf7FZqL/UeF2QJoQrsighCEAISTQCQhCAEIQgBCEIDF5UdV1VlIyBRdZT3XOfY2iQFaxpNx4p7OHctDwrKbEgKUqqW3HRQNdSZuC83rOn02POMP4LOm6S47kg2rWfharJw548kub6CQjwebz396pZdJl4ZLV0fYspq14yVoHEgetV80kp4veftFe1PhpB11963r6Tz+KRh3LwichAdxOnYp3D5w0WaLBQlDAOHA9qmqSjK9HotJXT/AG1z7lfdZKXEicp5LrYC1qaOwWyrqPYgsEITWxgSEJoBIQhACEIQDSTSQAhCEAFaVbUBug1d7vSvapnyiw4qNLFFutxxHudq4Z5ZpTRF5udV4OolKbtLdKucM8sl7sEQaAdSX9HhTG6Ruk9MzvIf+jwsm0PYpXdI3Sx6Y3EcKRSFHUFmjtW+0J7tPdraKlB5RiWJLDJeNwIuNQs1F0spYf8AlPH4qTBVrVZvRBnHaxoQhdTQEIQgBCEIBoQhACEIQCScbLJecqw3hBGm8XNysd2tjKjIojhk77jX3aN2tjKjKsbDO4192jdrYyoyJsG4192jdrYyIyLHpjca+7Ru175UZU9Mbjw3a2aZ3LuWOVNost4La8msnlGyhATUs4iQmhAJCE0Ak0k0AkIQgGvNw1WaVlqzKMLIyrOyFrgzkwyoyrOyVkwMmOVLKs7ITAyY5UZVkhMDJjlRlWVkWTaMmOVGVZWRZMDI2poCFujUE0kLIBNJCAaEIQCTSQgBCE0AkJoWAJJNCGQQhCASEyhAJCaEAkJoQAE0kLJgaEkIBpIQgP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ounded Rectangular Callout 16"/>
          <p:cNvSpPr/>
          <p:nvPr/>
        </p:nvSpPr>
        <p:spPr>
          <a:xfrm>
            <a:off x="875897" y="5013176"/>
            <a:ext cx="3547120" cy="864096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Improve the degree search engine to something similar to UNISTATS. 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5225674" y="1603542"/>
            <a:ext cx="3582996" cy="2016224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Leaflets, booklets etc. given out by schools outlining the steps of the </a:t>
            </a:r>
            <a:r>
              <a:rPr lang="en-US" dirty="0" smtClean="0">
                <a:solidFill>
                  <a:schemeClr val="tx1"/>
                </a:solidFill>
              </a:rPr>
              <a:t>process.  Something </a:t>
            </a:r>
            <a:r>
              <a:rPr lang="en-US" dirty="0">
                <a:solidFill>
                  <a:schemeClr val="tx1"/>
                </a:solidFill>
              </a:rPr>
              <a:t>physical to refer back to with a checklist or flow </a:t>
            </a:r>
            <a:r>
              <a:rPr lang="en-US" dirty="0" smtClean="0">
                <a:solidFill>
                  <a:schemeClr val="tx1"/>
                </a:solidFill>
              </a:rPr>
              <a:t>chart.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464444" y="1226725"/>
            <a:ext cx="4489272" cy="1080120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 had a problem finding equivalencies between the UCAS point system and the marks in other E</a:t>
            </a:r>
            <a:r>
              <a:rPr lang="en-US" dirty="0" smtClean="0">
                <a:solidFill>
                  <a:schemeClr val="tx1"/>
                </a:solidFill>
              </a:rPr>
              <a:t>uropean </a:t>
            </a:r>
            <a:r>
              <a:rPr lang="en-US" dirty="0">
                <a:solidFill>
                  <a:schemeClr val="tx1"/>
                </a:solidFill>
              </a:rPr>
              <a:t>education systems. 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1174486" y="2827280"/>
            <a:ext cx="3744416" cy="1638212"/>
          </a:xfrm>
          <a:prstGeom prst="wedgeRoundRectCallout">
            <a:avLst>
              <a:gd name="adj1" fmla="val -41842"/>
              <a:gd name="adj2" fmla="val -6212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Make it easier for overseas students, maybe offer detailed instructions in a variety of different languages, in order for the references to grasp what is expected of them. 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5004048" y="4869160"/>
            <a:ext cx="3769192" cy="536135"/>
          </a:xfrm>
          <a:prstGeom prst="wedgeRoundRectCallout">
            <a:avLst>
              <a:gd name="adj1" fmla="val 39413"/>
              <a:gd name="adj2" fmla="val -8251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Have a forum for students to </a:t>
            </a:r>
            <a:r>
              <a:rPr lang="en-US" dirty="0" smtClean="0">
                <a:solidFill>
                  <a:schemeClr val="tx1"/>
                </a:solidFill>
              </a:rPr>
              <a:t>discuss.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548680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Only just over half of respondents say our newsletters and promotional offers are relevant to them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665" y="1412776"/>
            <a:ext cx="8778000" cy="4680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6237312"/>
            <a:ext cx="473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Respondent base: all respondents 2014:c35,500 </a:t>
            </a:r>
          </a:p>
        </p:txBody>
      </p:sp>
    </p:spTree>
    <p:extLst>
      <p:ext uri="{BB962C8B-B14F-4D97-AF65-F5344CB8AC3E}">
        <p14:creationId xmlns:p14="http://schemas.microsoft.com/office/powerpoint/2010/main" val="39337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6544" y="1317424"/>
            <a:ext cx="84002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indent="-342900"/>
            <a:endParaRPr lang="en-GB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88640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Respondents feel very strongly that we should </a:t>
            </a:r>
            <a:r>
              <a:rPr lang="en-GB" sz="2800" b="1" i="1" dirty="0" smtClean="0">
                <a:solidFill>
                  <a:srgbClr val="FF0000"/>
                </a:solidFill>
              </a:rPr>
              <a:t>tailor</a:t>
            </a:r>
            <a:r>
              <a:rPr lang="en-GB" sz="2800" b="1" dirty="0" smtClean="0">
                <a:solidFill>
                  <a:srgbClr val="FF0000"/>
                </a:solidFill>
              </a:rPr>
              <a:t> our newsletters and emails</a:t>
            </a:r>
          </a:p>
        </p:txBody>
      </p:sp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098" name="AutoShape 2" descr="data:image/jpeg;base64,/9j/4AAQSkZJRgABAQAAAQABAAD/2wCEAAkGBhQQEBQUEBQSDxAUFxcQEBUWFBUUEBQVFRUVFhUUFBUXHCYeFxkjGRUVHy8gJScpLC0sFR4xODAqNSYrLCkBCQoKDgwOGg8PGikkHyQpKSksLCwsLy0pKiouKSksLyksLCksLCksKSwpLCksLCopKSkpLCwtLC0sKSkpLCksKf/AABEIAQoAvQMBIgACEQEDEQH/xAAcAAACAgMBAQAAAAAAAAAAAAAAAQUGAgQHAwj/xABMEAABAwIDBAQJCQQHCAMAAAABAAIDBBEFEiEGEzFBB1FhkRQiMlJxgaGx0QgjQnKCkpOywSREs9IVJTNDdKLwFlNUYsLT4fE0NcP/xAAbAQEAAgMBAQAAAAAAAAAAAAAABAUBAgMGB//EAC0RAAICAQMDAwIFBQAAAAAAAAABAgMRBBIhBTFBE1FhFHEiMoGhwRUzkbHR/9oADAMBAAIRAxEAPwDuKEkIBoSQgGhJCAaEkIBoSQgGkhCAaEkIBoSQgGhJCAaEkIBoSQgBNJCAaEIQAhCSAaFWds9v6XCow6pcS9191EyxlfbmBewb2lcym+Uq65yULcvLNUHN67R2CA7mhcJb8pKQ/uUf47v+2veP5RMp/co/x3fyIDt6FxiPp+kP7nH+M7+RbUfTjIf3WP8AGd/IgOuoXLIumSQ/u0f4rv5VtxdK0h/d2fiO/lQHSEKhR9JDz/csH2z8FtR7ePP90375+CAuaFVWbYvP9237x+C927UuP0G/ePwQFjQoAbSO8xveU/8AaN3mN7ygJ5CiKbaAE2eMnaDcetSzTfVANCSEA0JIQDQkhANa2I1zYIZJZDZkbHSPPU1oLj7AthU/pemLMFrCOJY1vqdIwH2FAcDw+iqdpMWcS7KZCZJHHxmwQNNg0DsBDQOZPpK75gXRPhtJGGtpo53c5JmiWRx6/G0b6AAuc/JqiG8rXW1ywtB7CZCfcO5d2sgIb/YyhH7nS/gR/BMbI0X/AAlL+DH8FMFcO6S+kLEMNxfdsntSHdTNYY4zeM2Ejcxbm4tfzQHXBsrRj91pvwWfBZDZul/4an/CZ8FzTpr6RKmgkpY6GXcmRjppCGscS0kBnlg24OW1jPSLM3ZmGsjkDauXdw58rT86HlspykZdRG/S3NAdEbs/TcqeD8NnwWYwSAf3MP4bfguMY9t3iVPgVDVeEkVNRLIXu3cWsdnbttsluDQeF9VA4btrtHUxiSB1TNE64a9lNC5pINjYiPkQUB9DjCof91F9xvwT/o6L/dx/cauNYzthi1JgTJqiSWCtNWYiXxRteYt3cDKWWtcHW19FcehraSor8PdLVyGaUTPjDi1rfFDWECzQBzKAuvgUfmM+6FiaVnmN+6Fzfpw2uqsPjpnUcpgMjpA8hrHXDWtI8tp6yp/owxuaswqCapeZZn7zO4hoJyyvaNGgDgByQFmMDfNb3Beb4G+a3uC9HOXk5yAjcQoQAXM0tqR+oWzs3XZrxnl4zfRzHf71nKdD6FDbOyftLR1hw9iAuSaSEAJpIQDQhJANUrpjH9SVf1WfxWK6qm9L4vgtX9Vn8RiA5/8AJtbZ1b6IffIu42XE/k6Ms6s9EPvkXbEA1xD5SWEaUlSBzfTvPpGdnueu3qkdMWAurMJmbGx0ksZZNE1oLnEtdYhoGpOVzkBwHEqiTGJmFlyaahaHX1JFLDeT7zr/AHlpu2gfNh0FALktqXzN6jvGNawD7Rk+8ul9BOxcrJquSrglgaYfBmiSNzMwlN35cw1sGD7yrGxPR3UjGYGTU8zYIpy58jo3iIthLnA5iLEOLAB9YIC39O2GimwnD4W8InNiH2ILX9ip2yFbjzaRgw0VHgl37vJFE5t8xz2Lmk+VddK6f8HmqaSmbTxSzubMXOEbHPIG7OpDRoLrmuB4nj9FA2Cmiq4oWklrfBM1i4lx1cwniSgLv0xPmds/RmqzCpMkJnzAB283Uma4GgN+pSnyfD/VT/8AESfkjVX2kjxLEMAZ4VFUTVYrPJ3OWTdCM2ORrRpcnWyqmBS47QxGKlirIYi4vLRT3GY2BPjMJ5DuQF6+UgfmaP68v5WKz9DJ/qWm9Mv8aRc72zocRrsJoTPDUT1YlqN6N0RIG3AZma1osLcNFCYTV49SQthp2VkULb5WinuBmJcdSwniSgPpFzl5OcofZComfQU7qvN4SWXmztyvzXPlNsLG1uSlXFAYyO0Kgtmn/tbPQ78pU1IdD6Cq7sq/9sj+1+UoDoSEIQAhCEA0JJoAVQ6WRfB6r6rf4jFb1VOlJt8Iqvqt/iNQFE+T6yzqv6sXvkXZlyHoHZZ1V9WL3vXXUBR+mDaqfDcPbNSuayUzMjJLQ8ZXNkJFj2tC5FB0yY0YzMLPgacr5PBgYQdPFc8CwOo58wuj/KG/+pb/AImP8kqjegynZJgdWyQAxulma8HhlMEV7oCydF3Sc3F43skaIauIBz2gnI9pNt4y+o1sCOVxrqqRt/01VJq3UuFWGR+5MgYJJJZL2IjaQQBmuBoSbKk9D1Q9mKt3d9YagG3UIXuH+ZrVn0MND8cpi/UjevF/OET9fTxPqQFkwLpoxChqhDizS9lwJQ6MR1EYdazxlADhY3sRqOBVr6ZOkCpw8UbqGVrWTtkeTka8OA3ZYQXcrO9qpvyi2NGIwEDxjTjN6pH2/VR3SVI52E4IXXJ8HkHqG7DfYAgOk7AdJD6/DKl0jm+HU0cr3EAAOAY90cgbw4ixHW3tUT0Z9INZW02IvqJA99PDvISGNbldu5nXIA11Y3j1Lmh3uC1o47qen9UlPVQ6+tpd96NWboX/APiYv/h//wAqhARlB0r4zUOLYHumeBmLWU7Hut12DeGqt2xG0uMz1RZWNlZFupSHOpxG0SBh3fjZR9LkuXbF11bDO52Gh7pywhwYwSHJdt9CDzy6rt/RniOIzCf+lGyNsYxDnjbHoc+e1gL/AEUBUujPpCr67EWQ1EofFkke8btjScrDl1Av5RauwuK4r0PYbkxasNrbpskffMB/0rs5KAUh0PoVa2Rf+2x/a/KVY3nQ+gqrbHO/bo/t/lKA6ehJCAaEk0AkIQgMZJA0EuNgNSTwVc2vj8MopoIrZpAA1zvFZo5p158B1KS2gLTCQ52W5GXtPIKuHO3rPoN1Ta7qMtPPallEuihWLLNPo62ckw10xnLHCQMDd2S62UuvcEDrV9gqmvF2HMOB7D1HqVO3kh5EdwU3s3AA1z81y42I6rdfatNF1Keos2beDa7TxrjuyVLp8o3y4U1sTHyu8IjNmNLnWDJdbAcNVxnB8SxWCjkoqeGoZDO4ukDad+9dma1rgH5bgENA07V9WhBV4QjkfQv0Yy0RdV1rd3M9hjhiNi5jHEFzn8g42AtyF78dKRtbsNW4JiPhVCx74GyGankY0vDM17xytHCwJbroRzX0gSvMuQHzRHguI7R1wlnjdG3xWPlMZZBFG3k2/lHU6akk8grV064A/d4fFSxSSRwskjAYxz8rWiJrc2UHkPeu0uevJz0BzHpC2LNbg9M+NhNXSwROa2xzuZumbyK3G+lwOttuarfRFhU0VNigkiljL6ezA6NzS47ucWaCNTqOHWu2ucvNzkB8v7O/0jh8plpoKhkhaYyTTvd4pIJFi3rAXRdgdrMVqKwMrWyNgMchJdT7sZg0lvjZRz5Lq5csCUByXozxXEZMQLazwnc7uQ/ORFjMwIy+NlGvFdYRdJ7bgjr0WJNpcGUYNfmBy6jhe9h/5UTgOz76aoZK5zHNbe4aTm1aRpcWXowOF8huAbcbexZ5pOo94XmJdZsTw4ll9JH3LbT4gx5sD4w1IPG3X2hbN1VcGAbO0yO8YghltRc8ieStTeCutDqXqK90lhkK6tVywgQhCnHEaRTSQEBtFVNJbGR43lZuTb++6iNw7kWn1kKzYlg7ZtdWv4Aj9RzUNU4FLGCQWuA15g91l5PqelvlY7NuV7r2+Sy09sFFRzyaYpnHiWgeklbUdaadh3ZaSdSHC9z2WsQtDM/sW/heE765c+1uIA17yq3Q2WOzbSvxe+STdFKOZ9jyG1817Fkf+b4r2btTIfos/wA3xVgjw+NoADGWGmoBPrJVcxbFQ926pWNvwLw0evL8V7KzULT1p29/jy/gq4VO2WIdv9I2Bj7z9Fnt+KZxt/U32/FY4ZgwjF3nO/t1aPQP1W3umucdBYdgSvVbo5ksGZVJPCeTUOMO6m+34rB2LO6m+34qR8DZ5oS8DZ5o9i3+oRr6TIh+Mu6m+34rXkx1w5N9vxU/4EzzR3BYNgaHWytIPDQJ9Qh6TK3JtE/qZ7fitd+07x9FncfirdPQRvFnMbb0AH1HkoGegdSPzxhskZ8prgDp1H4rhbrvT5cePPx+h0hp9/CfJEO2tkH0Y/b8VK4diUkljJkYCLjKDfvJsrLhcsFQzM1jL8HNyNu09yVfgLH6t+aPOwGXuWNVK2ypS0zX/Ua17YTasRBSUg4sdbsPxWBp3dbe8/BYPY4EgEOHI8Lr0pKZ8rw0EAleJcvUs2qPOeyfkt8YWWxwSCF7XH5yx1HC3aOtXKGTM0EcCAR6CoWl2aAN5HZ+waN9fWpxosF6/penupi1Ykk/BVamyM2toJoQrgiiTSQgCywkZcEdYss0LDWVgFJeyxI6tO5e1HVGN4cPWOsLZxqmySk8neMPTz/12qNlfYXXzm2M9NqGlw0z0EGra18kjtHjdxu4jxF3kdR+iEYPh4ibc+UdT2DqUTh9PmeL663KsYKt6b5aix3T8cL4OE4KqCrj+onuJNr2HNauJYzDSMzTyNjbyvq5x6mgakr3DvHPo+Cq20dNDRxyVkw8KqfJiMmrWucfEbGzgxo49enG5Vl6meCPGKb5N7DNsxUvAigqBGb2le0NZoDrx4G1vXwUz4Qetcs2M2lnkrWCWR8glDg8EnKLNLhlbwbbLbRdL3i6N4FkdrwetdiZjhc9sb53Nt82y2d1yBpfv9ShaDbynmeI5RJSTcA2ZuTXqDuHfZYbXYo+ChmkiJa+zWNcOLc72tuO2xPrVI2Kx/fyilrrVUMtxGZfHcx/EAOOoB4ceNlrnybwrzFs65FIb2OvML0fqLHUc1F4Rhwp7xsc90Y/sw45iweaHHUt6r8FJZlzlYaJEBIHUk4dH5J1tyLebSpvEsYD4m7v6YuesDq9N1q4tDmZfmD71C0zsptyPD0qnt1VmnU6YPiX7fYmKuN2Jvuv3NtS+zsN3ud1C3f/AOlEq0YTS7uMX8o+MfXyWOjUO3UKXiPJz1k1GvHubyEIXuSmBCEIBoQkgGhJCA1MRohKy3MatPaqdVsIdlOhHEK9qo4sc1S/sIHcAvM9c08Nqu89ix0Vjy4+DGgZZwUpdR7BZbjX3CpNJbhOJJt5eTFp+cPo+Co/S9IdxAB5JkcT6Qw297lcpJMr7kaEW/13LRxulhq4t3K3O24cOIII5gjny9as4W4kmcoPa8nPejDB3S1DpTpHE02PLO/QAfZzexdP8EN+IUdQUzIGBkTQxg5fqTzK2N8uk7cvhmJy3PItosI8Io5oW6uc27e17SHN9rQuI4ZmZUxWBD2ys055g8ad67gJytA4BSuqBUOi+fBzXBOUuHBxbexPO6zC7annk6V2bU0yea75w+he11qQOLnF1rDgFsZlFldyc0jCsPiFQlRHY39al6h19FpVTNFVaizfYSqntRI4Lh2ch7vJGre0/BWIKO2ffeBvZdvcVJL2/TqIVUR2eVllRqJylN5GhJNWJwBCSaAEJIQDSQhAJVCqHz8n1j71byqriLMtQ/tN+8Bef68m6Yv5Jmkf4n9jMNWLqgMIB0vrw00txPLiFmOCwOj2H6ze8X/6V5XS1q26MG8ZeCZJ4TYGq8bKACCLg346LB1U4C7mWHPVYT04Ewy3Z4pd4umo7OHsTjoJJBcyMI80+KfZf3K9s6VfD8qTRGV0Wer5nfRZmGhBusBWaOu2zm8vXZektFJYWBFh9F7CD1cSCtERPG8GR7tOPi9Y/wCZQvprvMH/AIZ03r3Njwx1rlni9azkq9QGtzEi61n082QXY7IbeaP1Xu7DpTK1oyxnLcEm5sOwC3tXSOjvk+IMw7Iryejah2t22HpSfWgNueNr2GpsOdupezcLcz+0kdJwFh4g1NuWvtWNZEGxkNAbezdOdyBr18VK/pVig5WNJJZ4NVcspIVl41LdFsLXqjovM+SWmTOzX9j9o/opW6jsAjtA3tJPtUivo2hWNPBP2RU2/nf3Gi6SFMOQXTukhANCEIAQhCASr20cFntf1jKfSOHsViWnilJvYy3nxb6R/r2qD1DT+vRKC790daZ7JpkBE64SqOFxxaQ4erj7L9616aW2h0PArbDl87jN1TUl3TLaUTNrAXBzvGGUgOF+BtxA9PFb0OHRnlf1laGHus7J1Aln1SRp6uHospWKHm3xfd6wvpOmvjfUrI+Sosg4SwekNAxwBI1tbieWgWb6JgaQBoS2/G/lDmnTvIaLi/o+Czkl058Ry7QpBzMnUzS3KR4vwWu6maHggahpA15XHxWzveoE+z3rXkDi7XxdDw48RzWQaldIBpxNxYc+IUbVElzQfrkdQGjdeevuUlVtDWk8ALOcewEEknmopjrkuOhdy6gOA/X0kqj6zqlTQ4J8y4/QlaeGZZ9j1WnUm5sOJ0C95JLBemB0u8lznyWfm5fFeP0dLvtjBeSfJqEXJlipYcjGtHIAdy9kgEL6VGKikkUzeQTSQtgNCSaAEISQDQhCAErJoQFbx7Di071g0PljqPnLQhnuri9oIsdQeKq+LYMYyXxas4lvNvo6wvIdY6W8u6pfdfyWWmvTWyX6Hm7kQbEatPUVLYbXh+h8V44jr7W9YVeiqV7Zr+rUEaEdoI4Ko6f1OzRSw+YvuiRdp1Yi203khZSnT1j8wVepsZkZobSjt8V3eBY9y2ztC0jVjxqPMPA385evq6xpLFnfj7lbLTWJ9iZuted4BuSAA03J0HEKLk2hP0I7drnC3c2/6KNqKl0h+cdfmG8GD1c/SVx1PXNNUvwPc/g3hpJyfPB71tZvTppGNR1vPWR1dQXi6Sy8Xz2XlG10rsrBc+wdpXjbrrtbbuly32X8FlGuNcfgzaHSvDGak+ztKtlDRiJga31nrPMrwwrC2wt8558p36DsUgF7TpXTvpY7p/mf7FZqL/UeF2QJoQrsighCEAISTQCQhCAEIQgBCEIDF5UdV1VlIyBRdZT3XOfY2iQFaxpNx4p7OHctDwrKbEgKUqqW3HRQNdSZuC83rOn02POMP4LOm6S47kg2rWfharJw548kub6CQjwebz396pZdJl4ZLV0fYspq14yVoHEgetV80kp4veftFe1PhpB11963r6Tz+KRh3LwichAdxOnYp3D5w0WaLBQlDAOHA9qmqSjK9HotJXT/AG1z7lfdZKXEicp5LrYC1qaOwWyrqPYgsEITWxgSEJoBIQhACEIQDSTSQAhCEAFaVbUBug1d7vSvapnyiw4qNLFFutxxHudq4Z5ZpTRF5udV4OolKbtLdKucM8sl7sEQaAdSX9HhTG6Ruk9MzvIf+jwsm0PYpXdI3Sx6Y3EcKRSFHUFmjtW+0J7tPdraKlB5RiWJLDJeNwIuNQs1F0spYf8AlPH4qTBVrVZvRBnHaxoQhdTQEIQgBCEIBoQhACEIQCScbLJecqw3hBGm8XNysd2tjKjIojhk77jX3aN2tjKjKsbDO4192jdrYyoyJsG4192jdrYyIyLHpjca+7Ru175UZU9Mbjw3a2aZ3LuWOVNost4La8msnlGyhATUs4iQmhAJCE0Ak0k0AkIQgGvNw1WaVlqzKMLIyrOyFrgzkwyoyrOyVkwMmOVLKs7ITAyY5UZVkhMDJjlRlWVkWTaMmOVGVZWRZMDI2poCFujUE0kLIBNJCAaEIQCTSQgBCE0AkJoWAJJNCGQQhCASEyhAJCaEAkJoQAE0kLJgaEkIBpIQgP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Rounded Rectangular Callout 17"/>
          <p:cNvSpPr/>
          <p:nvPr/>
        </p:nvSpPr>
        <p:spPr>
          <a:xfrm>
            <a:off x="899592" y="4802376"/>
            <a:ext cx="4248472" cy="1362928"/>
          </a:xfrm>
          <a:prstGeom prst="wedgeRoundRectCallout">
            <a:avLst>
              <a:gd name="adj1" fmla="val -43711"/>
              <a:gd name="adj2" fmla="val -7973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Send fewer newsletters whilst people are expecting offers/rejections as it caused me a lot of stress last year. 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4427984" y="3140968"/>
            <a:ext cx="4104456" cy="1460172"/>
          </a:xfrm>
          <a:prstGeom prst="wedgeRoundRectCallout">
            <a:avLst>
              <a:gd name="adj1" fmla="val 41953"/>
              <a:gd name="adj2" fmla="val 6373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As a mature student I occasionally found that the emails/information was aimed at a younger demographic. 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5724128" y="1322014"/>
            <a:ext cx="2962672" cy="1242890"/>
          </a:xfrm>
          <a:prstGeom prst="wedgeRoundRectCallout">
            <a:avLst>
              <a:gd name="adj1" fmla="val 45681"/>
              <a:gd name="adj2" fmla="val -6841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Maybe don't send everyone everything - sort people into </a:t>
            </a:r>
            <a:r>
              <a:rPr lang="en-US" sz="2000" dirty="0" smtClean="0">
                <a:solidFill>
                  <a:schemeClr val="tx1"/>
                </a:solidFill>
              </a:rPr>
              <a:t>groups.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755576" y="1412776"/>
            <a:ext cx="4032448" cy="1462232"/>
          </a:xfrm>
          <a:prstGeom prst="wedgeRoundRectCallout">
            <a:avLst>
              <a:gd name="adj1" fmla="val -43123"/>
              <a:gd name="adj2" fmla="val 7198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I am a stay at home student and I felt the majority of offers were aimed at those who would be living in </a:t>
            </a:r>
            <a:r>
              <a:rPr lang="en-US" sz="2000" dirty="0" smtClean="0">
                <a:solidFill>
                  <a:schemeClr val="tx1"/>
                </a:solidFill>
              </a:rPr>
              <a:t>halls.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188640"/>
            <a:ext cx="860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800" b="1" dirty="0" smtClean="0">
                <a:solidFill>
                  <a:srgbClr val="FF0000"/>
                </a:solidFill>
              </a:rPr>
              <a:t>Respondents want UCAS to provide more information about financial topics</a:t>
            </a:r>
          </a:p>
        </p:txBody>
      </p:sp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098" name="AutoShape 2" descr="data:image/jpeg;base64,/9j/4AAQSkZJRgABAQAAAQABAAD/2wCEAAkGBhQQEBQUEBQSDxAUFxcQEBUWFBUUEBQVFRUVFhUUFBUXHCYeFxkjGRUVHy8gJScpLC0sFR4xODAqNSYrLCkBCQoKDgwOGg8PGikkHyQpKSksLCwsLy0pKiouKSksLyksLCksLCksKSwpLCksLCopKSkpLCwtLC0sKSkpLCksKf/AABEIAQoAvQMBIgACEQEDEQH/xAAcAAACAgMBAQAAAAAAAAAAAAAAAQUGAgQHAwj/xABMEAABAwIDBAQJCQQHCAMAAAABAAIDBBEFEiEGEzFBB1FhkRQiMlJxgaGx0QgjQnKCkpOywSREs9IVJTNDdKLwFlNUYsLT4fE0NcP/xAAbAQEAAgMBAQAAAAAAAAAAAAAABAUBAgMGB//EAC0RAAICAQMDAwIFBQAAAAAAAAABAgMRBBIhBTFBE1FhFHEiMoGhwRUzkbHR/9oADAMBAAIRAxEAPwDuKEkIBoSQgGhJCAaEkIBoSQgGkhCAaEkIBoSQgGhJCAaEkIBoSQgBNJCAaEIQAhCSAaFWds9v6XCow6pcS9191EyxlfbmBewb2lcym+Uq65yULcvLNUHN67R2CA7mhcJb8pKQ/uUf47v+2veP5RMp/co/x3fyIDt6FxiPp+kP7nH+M7+RbUfTjIf3WP8AGd/IgOuoXLIumSQ/u0f4rv5VtxdK0h/d2fiO/lQHSEKhR9JDz/csH2z8FtR7ePP90375+CAuaFVWbYvP9237x+C927UuP0G/ePwQFjQoAbSO8xveU/8AaN3mN7ygJ5CiKbaAE2eMnaDcetSzTfVANCSEA0JIQDQkhANa2I1zYIZJZDZkbHSPPU1oLj7AthU/pemLMFrCOJY1vqdIwH2FAcDw+iqdpMWcS7KZCZJHHxmwQNNg0DsBDQOZPpK75gXRPhtJGGtpo53c5JmiWRx6/G0b6AAuc/JqiG8rXW1ywtB7CZCfcO5d2sgIb/YyhH7nS/gR/BMbI0X/AAlL+DH8FMFcO6S+kLEMNxfdsntSHdTNYY4zeM2Ejcxbm4tfzQHXBsrRj91pvwWfBZDZul/4an/CZ8FzTpr6RKmgkpY6GXcmRjppCGscS0kBnlg24OW1jPSLM3ZmGsjkDauXdw58rT86HlspykZdRG/S3NAdEbs/TcqeD8NnwWYwSAf3MP4bfguMY9t3iVPgVDVeEkVNRLIXu3cWsdnbttsluDQeF9VA4btrtHUxiSB1TNE64a9lNC5pINjYiPkQUB9DjCof91F9xvwT/o6L/dx/cauNYzthi1JgTJqiSWCtNWYiXxRteYt3cDKWWtcHW19FcehraSor8PdLVyGaUTPjDi1rfFDWECzQBzKAuvgUfmM+6FiaVnmN+6Fzfpw2uqsPjpnUcpgMjpA8hrHXDWtI8tp6yp/owxuaswqCapeZZn7zO4hoJyyvaNGgDgByQFmMDfNb3Beb4G+a3uC9HOXk5yAjcQoQAXM0tqR+oWzs3XZrxnl4zfRzHf71nKdD6FDbOyftLR1hw9iAuSaSEAJpIQDQhJANUrpjH9SVf1WfxWK6qm9L4vgtX9Vn8RiA5/8AJtbZ1b6IffIu42XE/k6Ms6s9EPvkXbEA1xD5SWEaUlSBzfTvPpGdnueu3qkdMWAurMJmbGx0ksZZNE1oLnEtdYhoGpOVzkBwHEqiTGJmFlyaahaHX1JFLDeT7zr/AHlpu2gfNh0FALktqXzN6jvGNawD7Rk+8ul9BOxcrJquSrglgaYfBmiSNzMwlN35cw1sGD7yrGxPR3UjGYGTU8zYIpy58jo3iIthLnA5iLEOLAB9YIC39O2GimwnD4W8InNiH2ILX9ip2yFbjzaRgw0VHgl37vJFE5t8xz2Lmk+VddK6f8HmqaSmbTxSzubMXOEbHPIG7OpDRoLrmuB4nj9FA2Cmiq4oWklrfBM1i4lx1cwniSgLv0xPmds/RmqzCpMkJnzAB283Uma4GgN+pSnyfD/VT/8AESfkjVX2kjxLEMAZ4VFUTVYrPJ3OWTdCM2ORrRpcnWyqmBS47QxGKlirIYi4vLRT3GY2BPjMJ5DuQF6+UgfmaP68v5WKz9DJ/qWm9Mv8aRc72zocRrsJoTPDUT1YlqN6N0RIG3AZma1osLcNFCYTV49SQthp2VkULb5WinuBmJcdSwniSgPpFzl5OcofZComfQU7qvN4SWXmztyvzXPlNsLG1uSlXFAYyO0Kgtmn/tbPQ78pU1IdD6Cq7sq/9sj+1+UoDoSEIQAhCEA0JJoAVQ6WRfB6r6rf4jFb1VOlJt8Iqvqt/iNQFE+T6yzqv6sXvkXZlyHoHZZ1V9WL3vXXUBR+mDaqfDcPbNSuayUzMjJLQ8ZXNkJFj2tC5FB0yY0YzMLPgacr5PBgYQdPFc8CwOo58wuj/KG/+pb/AImP8kqjegynZJgdWyQAxulma8HhlMEV7oCydF3Sc3F43skaIauIBz2gnI9pNt4y+o1sCOVxrqqRt/01VJq3UuFWGR+5MgYJJJZL2IjaQQBmuBoSbKk9D1Q9mKt3d9YagG3UIXuH+ZrVn0MND8cpi/UjevF/OET9fTxPqQFkwLpoxChqhDizS9lwJQ6MR1EYdazxlADhY3sRqOBVr6ZOkCpw8UbqGVrWTtkeTka8OA3ZYQXcrO9qpvyi2NGIwEDxjTjN6pH2/VR3SVI52E4IXXJ8HkHqG7DfYAgOk7AdJD6/DKl0jm+HU0cr3EAAOAY90cgbw4ixHW3tUT0Z9INZW02IvqJA99PDvISGNbldu5nXIA11Y3j1Lmh3uC1o47qen9UlPVQ6+tpd96NWboX/APiYv/h//wAqhARlB0r4zUOLYHumeBmLWU7Hut12DeGqt2xG0uMz1RZWNlZFupSHOpxG0SBh3fjZR9LkuXbF11bDO52Gh7pywhwYwSHJdt9CDzy6rt/RniOIzCf+lGyNsYxDnjbHoc+e1gL/AEUBUujPpCr67EWQ1EofFkke8btjScrDl1Av5RauwuK4r0PYbkxasNrbpskffMB/0rs5KAUh0PoVa2Rf+2x/a/KVY3nQ+gqrbHO/bo/t/lKA6ehJCAaEk0AkIQgMZJA0EuNgNSTwVc2vj8MopoIrZpAA1zvFZo5p158B1KS2gLTCQ52W5GXtPIKuHO3rPoN1Ta7qMtPPallEuihWLLNPo62ckw10xnLHCQMDd2S62UuvcEDrV9gqmvF2HMOB7D1HqVO3kh5EdwU3s3AA1z81y42I6rdfatNF1Keos2beDa7TxrjuyVLp8o3y4U1sTHyu8IjNmNLnWDJdbAcNVxnB8SxWCjkoqeGoZDO4ukDad+9dma1rgH5bgENA07V9WhBV4QjkfQv0Yy0RdV1rd3M9hjhiNi5jHEFzn8g42AtyF78dKRtbsNW4JiPhVCx74GyGankY0vDM17xytHCwJbroRzX0gSvMuQHzRHguI7R1wlnjdG3xWPlMZZBFG3k2/lHU6akk8grV064A/d4fFSxSSRwskjAYxz8rWiJrc2UHkPeu0uevJz0BzHpC2LNbg9M+NhNXSwROa2xzuZumbyK3G+lwOttuarfRFhU0VNigkiljL6ezA6NzS47ucWaCNTqOHWu2ucvNzkB8v7O/0jh8plpoKhkhaYyTTvd4pIJFi3rAXRdgdrMVqKwMrWyNgMchJdT7sZg0lvjZRz5Lq5csCUByXozxXEZMQLazwnc7uQ/ORFjMwIy+NlGvFdYRdJ7bgjr0WJNpcGUYNfmBy6jhe9h/5UTgOz76aoZK5zHNbe4aTm1aRpcWXowOF8huAbcbexZ5pOo94XmJdZsTw4ll9JH3LbT4gx5sD4w1IPG3X2hbN1VcGAbO0yO8YghltRc8ieStTeCutDqXqK90lhkK6tVywgQhCnHEaRTSQEBtFVNJbGR43lZuTb++6iNw7kWn1kKzYlg7ZtdWv4Aj9RzUNU4FLGCQWuA15g91l5PqelvlY7NuV7r2+Sy09sFFRzyaYpnHiWgeklbUdaadh3ZaSdSHC9z2WsQtDM/sW/heE765c+1uIA17yq3Q2WOzbSvxe+STdFKOZ9jyG1817Fkf+b4r2btTIfos/wA3xVgjw+NoADGWGmoBPrJVcxbFQ926pWNvwLw0evL8V7KzULT1p29/jy/gq4VO2WIdv9I2Bj7z9Fnt+KZxt/U32/FY4ZgwjF3nO/t1aPQP1W3umucdBYdgSvVbo5ksGZVJPCeTUOMO6m+34rB2LO6m+34qR8DZ5oS8DZ5o9i3+oRr6TIh+Mu6m+34rXkx1w5N9vxU/4EzzR3BYNgaHWytIPDQJ9Qh6TK3JtE/qZ7fitd+07x9FncfirdPQRvFnMbb0AH1HkoGegdSPzxhskZ8prgDp1H4rhbrvT5cePPx+h0hp9/CfJEO2tkH0Y/b8VK4diUkljJkYCLjKDfvJsrLhcsFQzM1jL8HNyNu09yVfgLH6t+aPOwGXuWNVK2ypS0zX/Ua17YTasRBSUg4sdbsPxWBp3dbe8/BYPY4EgEOHI8Lr0pKZ8rw0EAleJcvUs2qPOeyfkt8YWWxwSCF7XH5yx1HC3aOtXKGTM0EcCAR6CoWl2aAN5HZ+waN9fWpxosF6/penupi1Ykk/BVamyM2toJoQrgiiTSQgCywkZcEdYss0LDWVgFJeyxI6tO5e1HVGN4cPWOsLZxqmySk8neMPTz/12qNlfYXXzm2M9NqGlw0z0EGra18kjtHjdxu4jxF3kdR+iEYPh4ibc+UdT2DqUTh9PmeL663KsYKt6b5aix3T8cL4OE4KqCrj+onuJNr2HNauJYzDSMzTyNjbyvq5x6mgakr3DvHPo+Cq20dNDRxyVkw8KqfJiMmrWucfEbGzgxo49enG5Vl6meCPGKb5N7DNsxUvAigqBGb2le0NZoDrx4G1vXwUz4Qetcs2M2lnkrWCWR8glDg8EnKLNLhlbwbbLbRdL3i6N4FkdrwetdiZjhc9sb53Nt82y2d1yBpfv9ShaDbynmeI5RJSTcA2ZuTXqDuHfZYbXYo+ChmkiJa+zWNcOLc72tuO2xPrVI2Kx/fyilrrVUMtxGZfHcx/EAOOoB4ceNlrnybwrzFs65FIb2OvML0fqLHUc1F4Rhwp7xsc90Y/sw45iweaHHUt6r8FJZlzlYaJEBIHUk4dH5J1tyLebSpvEsYD4m7v6YuesDq9N1q4tDmZfmD71C0zsptyPD0qnt1VmnU6YPiX7fYmKuN2Jvuv3NtS+zsN3ud1C3f/AOlEq0YTS7uMX8o+MfXyWOjUO3UKXiPJz1k1GvHubyEIXuSmBCEIBoQkgGhJCA1MRohKy3MatPaqdVsIdlOhHEK9qo4sc1S/sIHcAvM9c08Nqu89ix0Vjy4+DGgZZwUpdR7BZbjX3CpNJbhOJJt5eTFp+cPo+Co/S9IdxAB5JkcT6Qw297lcpJMr7kaEW/13LRxulhq4t3K3O24cOIII5gjny9as4W4kmcoPa8nPejDB3S1DpTpHE02PLO/QAfZzexdP8EN+IUdQUzIGBkTQxg5fqTzK2N8uk7cvhmJy3PItosI8Io5oW6uc27e17SHN9rQuI4ZmZUxWBD2ys055g8ad67gJytA4BSuqBUOi+fBzXBOUuHBxbexPO6zC7annk6V2bU0yea75w+he11qQOLnF1rDgFsZlFldyc0jCsPiFQlRHY39al6h19FpVTNFVaizfYSqntRI4Lh2ch7vJGre0/BWIKO2ffeBvZdvcVJL2/TqIVUR2eVllRqJylN5GhJNWJwBCSaAEJIQDSQhAJVCqHz8n1j71byqriLMtQ/tN+8Bef68m6Yv5Jmkf4n9jMNWLqgMIB0vrw00txPLiFmOCwOj2H6ze8X/6V5XS1q26MG8ZeCZJ4TYGq8bKACCLg346LB1U4C7mWHPVYT04Ewy3Z4pd4umo7OHsTjoJJBcyMI80+KfZf3K9s6VfD8qTRGV0Wer5nfRZmGhBusBWaOu2zm8vXZektFJYWBFh9F7CD1cSCtERPG8GR7tOPi9Y/wCZQvprvMH/AIZ03r3Njwx1rlni9azkq9QGtzEi61n082QXY7IbeaP1Xu7DpTK1oyxnLcEm5sOwC3tXSOjvk+IMw7Iryejah2t22HpSfWgNueNr2GpsOdupezcLcz+0kdJwFh4g1NuWvtWNZEGxkNAbezdOdyBr18VK/pVig5WNJJZ4NVcspIVl41LdFsLXqjovM+SWmTOzX9j9o/opW6jsAjtA3tJPtUivo2hWNPBP2RU2/nf3Gi6SFMOQXTukhANCEIAQhCASr20cFntf1jKfSOHsViWnilJvYy3nxb6R/r2qD1DT+vRKC790daZ7JpkBE64SqOFxxaQ4erj7L9616aW2h0PArbDl87jN1TUl3TLaUTNrAXBzvGGUgOF+BtxA9PFb0OHRnlf1laGHus7J1Aln1SRp6uHospWKHm3xfd6wvpOmvjfUrI+Sosg4SwekNAxwBI1tbieWgWb6JgaQBoS2/G/lDmnTvIaLi/o+Czkl058Ry7QpBzMnUzS3KR4vwWu6maHggahpA15XHxWzveoE+z3rXkDi7XxdDw48RzWQaldIBpxNxYc+IUbVElzQfrkdQGjdeevuUlVtDWk8ALOcewEEknmopjrkuOhdy6gOA/X0kqj6zqlTQ4J8y4/QlaeGZZ9j1WnUm5sOJ0C95JLBemB0u8lznyWfm5fFeP0dLvtjBeSfJqEXJlipYcjGtHIAdy9kgEL6VGKikkUzeQTSQtgNCSaAEISQDQhCAErJoQFbx7Di071g0PljqPnLQhnuri9oIsdQeKq+LYMYyXxas4lvNvo6wvIdY6W8u6pfdfyWWmvTWyX6Hm7kQbEatPUVLYbXh+h8V44jr7W9YVeiqV7Zr+rUEaEdoI4Ko6f1OzRSw+YvuiRdp1Yi203khZSnT1j8wVepsZkZobSjt8V3eBY9y2ztC0jVjxqPMPA385evq6xpLFnfj7lbLTWJ9iZuted4BuSAA03J0HEKLk2hP0I7drnC3c2/6KNqKl0h+cdfmG8GD1c/SVx1PXNNUvwPc/g3hpJyfPB71tZvTppGNR1vPWR1dQXi6Sy8Xz2XlG10rsrBc+wdpXjbrrtbbuly32X8FlGuNcfgzaHSvDGak+ztKtlDRiJga31nrPMrwwrC2wt8558p36DsUgF7TpXTvpY7p/mf7FZqL/UeF2QJoQrsighCEAISTQCQhCAEIQgBCEIDF5UdV1VlIyBRdZT3XOfY2iQFaxpNx4p7OHctDwrKbEgKUqqW3HRQNdSZuC83rOn02POMP4LOm6S47kg2rWfharJw548kub6CQjwebz396pZdJl4ZLV0fYspq14yVoHEgetV80kp4veftFe1PhpB11963r6Tz+KRh3LwichAdxOnYp3D5w0WaLBQlDAOHA9qmqSjK9HotJXT/AG1z7lfdZKXEicp5LrYC1qaOwWyrqPYgsEITWxgSEJoBIQhACEIQDSTSQAhCEAFaVbUBug1d7vSvapnyiw4qNLFFutxxHudq4Z5ZpTRF5udV4OolKbtLdKucM8sl7sEQaAdSX9HhTG6Ruk9MzvIf+jwsm0PYpXdI3Sx6Y3EcKRSFHUFmjtW+0J7tPdraKlB5RiWJLDJeNwIuNQs1F0spYf8AlPH4qTBVrVZvRBnHaxoQhdTQEIQgBCEIBoQhACEIQCScbLJecqw3hBGm8XNysd2tjKjIojhk77jX3aN2tjKjKsbDO4192jdrYyoyJsG4192jdrYyIyLHpjca+7Ru175UZU9Mbjw3a2aZ3LuWOVNost4La8msnlGyhATUs4iQmhAJCE0Ak0k0AkIQgGvNw1WaVlqzKMLIyrOyFrgzkwyoyrOyVkwMmOVLKs7ITAyY5UZVkhMDJjlRlWVkWTaMmOVGVZWRZMDI2poCFujUE0kLIBNJCAaEIQCTSQgBCE0AkJoWAJJNCGQQhCASEyhAJCaEAkJoQAE0kLJgaEkIBpIQgP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03848" y="6061635"/>
            <a:ext cx="424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Respondent base: all respondents (31,550)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268760"/>
            <a:ext cx="7812492" cy="468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18864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93% of respondents said their school, college or centre was very/fairly supportive throughout the UCAS process</a:t>
            </a:r>
          </a:p>
        </p:txBody>
      </p:sp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4098" name="AutoShape 2" descr="data:image/jpeg;base64,/9j/4AAQSkZJRgABAQAAAQABAAD/2wCEAAkGBhQQEBQUEBQSDxAUFxcQEBUWFBUUEBQVFRUVFhUUFBUXHCYeFxkjGRUVHy8gJScpLC0sFR4xODAqNSYrLCkBCQoKDgwOGg8PGikkHyQpKSksLCwsLy0pKiouKSksLyksLCksLCksKSwpLCksLCopKSkpLCwtLC0sKSkpLCksKf/AABEIAQoAvQMBIgACEQEDEQH/xAAcAAACAgMBAQAAAAAAAAAAAAAAAQUGAgQHAwj/xABMEAABAwIDBAQJCQQHCAMAAAABAAIDBBEFEiEGEzFBB1FhkRQiMlJxgaGx0QgjQnKCkpOywSREs9IVJTNDdKLwFlNUYsLT4fE0NcP/xAAbAQEAAgMBAQAAAAAAAAAAAAAABAUBAgMGB//EAC0RAAICAQMDAwIFBQAAAAAAAAABAgMRBBIhBTFBE1FhFHEiMoGhwRUzkbHR/9oADAMBAAIRAxEAPwDuKEkIBoSQgGhJCAaEkIBoSQgGkhCAaEkIBoSQgGhJCAaEkIBoSQgBNJCAaEIQAhCSAaFWds9v6XCow6pcS9191EyxlfbmBewb2lcym+Uq65yULcvLNUHN67R2CA7mhcJb8pKQ/uUf47v+2veP5RMp/co/x3fyIDt6FxiPp+kP7nH+M7+RbUfTjIf3WP8AGd/IgOuoXLIumSQ/u0f4rv5VtxdK0h/d2fiO/lQHSEKhR9JDz/csH2z8FtR7ePP90375+CAuaFVWbYvP9237x+C927UuP0G/ePwQFjQoAbSO8xveU/8AaN3mN7ygJ5CiKbaAE2eMnaDcetSzTfVANCSEA0JIQDQkhANa2I1zYIZJZDZkbHSPPU1oLj7AthU/pemLMFrCOJY1vqdIwH2FAcDw+iqdpMWcS7KZCZJHHxmwQNNg0DsBDQOZPpK75gXRPhtJGGtpo53c5JmiWRx6/G0b6AAuc/JqiG8rXW1ywtB7CZCfcO5d2sgIb/YyhH7nS/gR/BMbI0X/AAlL+DH8FMFcO6S+kLEMNxfdsntSHdTNYY4zeM2Ejcxbm4tfzQHXBsrRj91pvwWfBZDZul/4an/CZ8FzTpr6RKmgkpY6GXcmRjppCGscS0kBnlg24OW1jPSLM3ZmGsjkDauXdw58rT86HlspykZdRG/S3NAdEbs/TcqeD8NnwWYwSAf3MP4bfguMY9t3iVPgVDVeEkVNRLIXu3cWsdnbttsluDQeF9VA4btrtHUxiSB1TNE64a9lNC5pINjYiPkQUB9DjCof91F9xvwT/o6L/dx/cauNYzthi1JgTJqiSWCtNWYiXxRteYt3cDKWWtcHW19FcehraSor8PdLVyGaUTPjDi1rfFDWECzQBzKAuvgUfmM+6FiaVnmN+6Fzfpw2uqsPjpnUcpgMjpA8hrHXDWtI8tp6yp/owxuaswqCapeZZn7zO4hoJyyvaNGgDgByQFmMDfNb3Beb4G+a3uC9HOXk5yAjcQoQAXM0tqR+oWzs3XZrxnl4zfRzHf71nKdD6FDbOyftLR1hw9iAuSaSEAJpIQDQhJANUrpjH9SVf1WfxWK6qm9L4vgtX9Vn8RiA5/8AJtbZ1b6IffIu42XE/k6Ms6s9EPvkXbEA1xD5SWEaUlSBzfTvPpGdnueu3qkdMWAurMJmbGx0ksZZNE1oLnEtdYhoGpOVzkBwHEqiTGJmFlyaahaHX1JFLDeT7zr/AHlpu2gfNh0FALktqXzN6jvGNawD7Rk+8ul9BOxcrJquSrglgaYfBmiSNzMwlN35cw1sGD7yrGxPR3UjGYGTU8zYIpy58jo3iIthLnA5iLEOLAB9YIC39O2GimwnD4W8InNiH2ILX9ip2yFbjzaRgw0VHgl37vJFE5t8xz2Lmk+VddK6f8HmqaSmbTxSzubMXOEbHPIG7OpDRoLrmuB4nj9FA2Cmiq4oWklrfBM1i4lx1cwniSgLv0xPmds/RmqzCpMkJnzAB283Uma4GgN+pSnyfD/VT/8AESfkjVX2kjxLEMAZ4VFUTVYrPJ3OWTdCM2ORrRpcnWyqmBS47QxGKlirIYi4vLRT3GY2BPjMJ5DuQF6+UgfmaP68v5WKz9DJ/qWm9Mv8aRc72zocRrsJoTPDUT1YlqN6N0RIG3AZma1osLcNFCYTV49SQthp2VkULb5WinuBmJcdSwniSgPpFzl5OcofZComfQU7qvN4SWXmztyvzXPlNsLG1uSlXFAYyO0Kgtmn/tbPQ78pU1IdD6Cq7sq/9sj+1+UoDoSEIQAhCEA0JJoAVQ6WRfB6r6rf4jFb1VOlJt8Iqvqt/iNQFE+T6yzqv6sXvkXZlyHoHZZ1V9WL3vXXUBR+mDaqfDcPbNSuayUzMjJLQ8ZXNkJFj2tC5FB0yY0YzMLPgacr5PBgYQdPFc8CwOo58wuj/KG/+pb/AImP8kqjegynZJgdWyQAxulma8HhlMEV7oCydF3Sc3F43skaIauIBz2gnI9pNt4y+o1sCOVxrqqRt/01VJq3UuFWGR+5MgYJJJZL2IjaQQBmuBoSbKk9D1Q9mKt3d9YagG3UIXuH+ZrVn0MND8cpi/UjevF/OET9fTxPqQFkwLpoxChqhDizS9lwJQ6MR1EYdazxlADhY3sRqOBVr6ZOkCpw8UbqGVrWTtkeTka8OA3ZYQXcrO9qpvyi2NGIwEDxjTjN6pH2/VR3SVI52E4IXXJ8HkHqG7DfYAgOk7AdJD6/DKl0jm+HU0cr3EAAOAY90cgbw4ixHW3tUT0Z9INZW02IvqJA99PDvISGNbldu5nXIA11Y3j1Lmh3uC1o47qen9UlPVQ6+tpd96NWboX/APiYv/h//wAqhARlB0r4zUOLYHumeBmLWU7Hut12DeGqt2xG0uMz1RZWNlZFupSHOpxG0SBh3fjZR9LkuXbF11bDO52Gh7pywhwYwSHJdt9CDzy6rt/RniOIzCf+lGyNsYxDnjbHoc+e1gL/AEUBUujPpCr67EWQ1EofFkke8btjScrDl1Av5RauwuK4r0PYbkxasNrbpskffMB/0rs5KAUh0PoVa2Rf+2x/a/KVY3nQ+gqrbHO/bo/t/lKA6ehJCAaEk0AkIQgMZJA0EuNgNSTwVc2vj8MopoIrZpAA1zvFZo5p158B1KS2gLTCQ52W5GXtPIKuHO3rPoN1Ta7qMtPPallEuihWLLNPo62ckw10xnLHCQMDd2S62UuvcEDrV9gqmvF2HMOB7D1HqVO3kh5EdwU3s3AA1z81y42I6rdfatNF1Keos2beDa7TxrjuyVLp8o3y4U1sTHyu8IjNmNLnWDJdbAcNVxnB8SxWCjkoqeGoZDO4ukDad+9dma1rgH5bgENA07V9WhBV4QjkfQv0Yy0RdV1rd3M9hjhiNi5jHEFzn8g42AtyF78dKRtbsNW4JiPhVCx74GyGankY0vDM17xytHCwJbroRzX0gSvMuQHzRHguI7R1wlnjdG3xWPlMZZBFG3k2/lHU6akk8grV064A/d4fFSxSSRwskjAYxz8rWiJrc2UHkPeu0uevJz0BzHpC2LNbg9M+NhNXSwROa2xzuZumbyK3G+lwOttuarfRFhU0VNigkiljL6ezA6NzS47ucWaCNTqOHWu2ucvNzkB8v7O/0jh8plpoKhkhaYyTTvd4pIJFi3rAXRdgdrMVqKwMrWyNgMchJdT7sZg0lvjZRz5Lq5csCUByXozxXEZMQLazwnc7uQ/ORFjMwIy+NlGvFdYRdJ7bgjr0WJNpcGUYNfmBy6jhe9h/5UTgOz76aoZK5zHNbe4aTm1aRpcWXowOF8huAbcbexZ5pOo94XmJdZsTw4ll9JH3LbT4gx5sD4w1IPG3X2hbN1VcGAbO0yO8YghltRc8ieStTeCutDqXqK90lhkK6tVywgQhCnHEaRTSQEBtFVNJbGR43lZuTb++6iNw7kWn1kKzYlg7ZtdWv4Aj9RzUNU4FLGCQWuA15g91l5PqelvlY7NuV7r2+Sy09sFFRzyaYpnHiWgeklbUdaadh3ZaSdSHC9z2WsQtDM/sW/heE765c+1uIA17yq3Q2WOzbSvxe+STdFKOZ9jyG1817Fkf+b4r2btTIfos/wA3xVgjw+NoADGWGmoBPrJVcxbFQ926pWNvwLw0evL8V7KzULT1p29/jy/gq4VO2WIdv9I2Bj7z9Fnt+KZxt/U32/FY4ZgwjF3nO/t1aPQP1W3umucdBYdgSvVbo5ksGZVJPCeTUOMO6m+34rB2LO6m+34qR8DZ5oS8DZ5o9i3+oRr6TIh+Mu6m+34rXkx1w5N9vxU/4EzzR3BYNgaHWytIPDQJ9Qh6TK3JtE/qZ7fitd+07x9FncfirdPQRvFnMbb0AH1HkoGegdSPzxhskZ8prgDp1H4rhbrvT5cePPx+h0hp9/CfJEO2tkH0Y/b8VK4diUkljJkYCLjKDfvJsrLhcsFQzM1jL8HNyNu09yVfgLH6t+aPOwGXuWNVK2ypS0zX/Ua17YTasRBSUg4sdbsPxWBp3dbe8/BYPY4EgEOHI8Lr0pKZ8rw0EAleJcvUs2qPOeyfkt8YWWxwSCF7XH5yx1HC3aOtXKGTM0EcCAR6CoWl2aAN5HZ+waN9fWpxosF6/penupi1Ykk/BVamyM2toJoQrgiiTSQgCywkZcEdYss0LDWVgFJeyxI6tO5e1HVGN4cPWOsLZxqmySk8neMPTz/12qNlfYXXzm2M9NqGlw0z0EGra18kjtHjdxu4jxF3kdR+iEYPh4ibc+UdT2DqUTh9PmeL663KsYKt6b5aix3T8cL4OE4KqCrj+onuJNr2HNauJYzDSMzTyNjbyvq5x6mgakr3DvHPo+Cq20dNDRxyVkw8KqfJiMmrWucfEbGzgxo49enG5Vl6meCPGKb5N7DNsxUvAigqBGb2le0NZoDrx4G1vXwUz4Qetcs2M2lnkrWCWR8glDg8EnKLNLhlbwbbLbRdL3i6N4FkdrwetdiZjhc9sb53Nt82y2d1yBpfv9ShaDbynmeI5RJSTcA2ZuTXqDuHfZYbXYo+ChmkiJa+zWNcOLc72tuO2xPrVI2Kx/fyilrrVUMtxGZfHcx/EAOOoB4ceNlrnybwrzFs65FIb2OvML0fqLHUc1F4Rhwp7xsc90Y/sw45iweaHHUt6r8FJZlzlYaJEBIHUk4dH5J1tyLebSpvEsYD4m7v6YuesDq9N1q4tDmZfmD71C0zsptyPD0qnt1VmnU6YPiX7fYmKuN2Jvuv3NtS+zsN3ud1C3f/AOlEq0YTS7uMX8o+MfXyWOjUO3UKXiPJz1k1GvHubyEIXuSmBCEIBoQkgGhJCA1MRohKy3MatPaqdVsIdlOhHEK9qo4sc1S/sIHcAvM9c08Nqu89ix0Vjy4+DGgZZwUpdR7BZbjX3CpNJbhOJJt5eTFp+cPo+Co/S9IdxAB5JkcT6Qw297lcpJMr7kaEW/13LRxulhq4t3K3O24cOIII5gjny9as4W4kmcoPa8nPejDB3S1DpTpHE02PLO/QAfZzexdP8EN+IUdQUzIGBkTQxg5fqTzK2N8uk7cvhmJy3PItosI8Io5oW6uc27e17SHN9rQuI4ZmZUxWBD2ys055g8ad67gJytA4BSuqBUOi+fBzXBOUuHBxbexPO6zC7annk6V2bU0yea75w+he11qQOLnF1rDgFsZlFldyc0jCsPiFQlRHY39al6h19FpVTNFVaizfYSqntRI4Lh2ch7vJGre0/BWIKO2ffeBvZdvcVJL2/TqIVUR2eVllRqJylN5GhJNWJwBCSaAEJIQDSQhAJVCqHz8n1j71byqriLMtQ/tN+8Bef68m6Yv5Jmkf4n9jMNWLqgMIB0vrw00txPLiFmOCwOj2H6ze8X/6V5XS1q26MG8ZeCZJ4TYGq8bKACCLg346LB1U4C7mWHPVYT04Ewy3Z4pd4umo7OHsTjoJJBcyMI80+KfZf3K9s6VfD8qTRGV0Wer5nfRZmGhBusBWaOu2zm8vXZektFJYWBFh9F7CD1cSCtERPG8GR7tOPi9Y/wCZQvprvMH/AIZ03r3Njwx1rlni9azkq9QGtzEi61n082QXY7IbeaP1Xu7DpTK1oyxnLcEm5sOwC3tXSOjvk+IMw7Iryejah2t22HpSfWgNueNr2GpsOdupezcLcz+0kdJwFh4g1NuWvtWNZEGxkNAbezdOdyBr18VK/pVig5WNJJZ4NVcspIVl41LdFsLXqjovM+SWmTOzX9j9o/opW6jsAjtA3tJPtUivo2hWNPBP2RU2/nf3Gi6SFMOQXTukhANCEIAQhCASr20cFntf1jKfSOHsViWnilJvYy3nxb6R/r2qD1DT+vRKC790daZ7JpkBE64SqOFxxaQ4erj7L9616aW2h0PArbDl87jN1TUl3TLaUTNrAXBzvGGUgOF+BtxA9PFb0OHRnlf1laGHus7J1Aln1SRp6uHospWKHm3xfd6wvpOmvjfUrI+Sosg4SwekNAxwBI1tbieWgWb6JgaQBoS2/G/lDmnTvIaLi/o+Czkl058Ry7QpBzMnUzS3KR4vwWu6maHggahpA15XHxWzveoE+z3rXkDi7XxdDw48RzWQaldIBpxNxYc+IUbVElzQfrkdQGjdeevuUlVtDWk8ALOcewEEknmopjrkuOhdy6gOA/X0kqj6zqlTQ4J8y4/QlaeGZZ9j1WnUm5sOJ0C95JLBemB0u8lznyWfm5fFeP0dLvtjBeSfJqEXJlipYcjGtHIAdy9kgEL6VGKikkUzeQTSQtgNCSaAEISQDQhCAErJoQFbx7Di071g0PljqPnLQhnuri9oIsdQeKq+LYMYyXxas4lvNvo6wvIdY6W8u6pfdfyWWmvTWyX6Hm7kQbEatPUVLYbXh+h8V44jr7W9YVeiqV7Zr+rUEaEdoI4Ko6f1OzRSw+YvuiRdp1Yi203khZSnT1j8wVepsZkZobSjt8V3eBY9y2ztC0jVjxqPMPA385evq6xpLFnfj7lbLTWJ9iZuted4BuSAA03J0HEKLk2hP0I7drnC3c2/6KNqKl0h+cdfmG8GD1c/SVx1PXNNUvwPc/g3hpJyfPB71tZvTppGNR1vPWR1dQXi6Sy8Xz2XlG10rsrBc+wdpXjbrrtbbuly32X8FlGuNcfgzaHSvDGak+ztKtlDRiJga31nrPMrwwrC2wt8558p36DsUgF7TpXTvpY7p/mf7FZqL/UeF2QJoQrsighCEAISTQCQhCAEIQgBCEIDF5UdV1VlIyBRdZT3XOfY2iQFaxpNx4p7OHctDwrKbEgKUqqW3HRQNdSZuC83rOn02POMP4LOm6S47kg2rWfharJw548kub6CQjwebz396pZdJl4ZLV0fYspq14yVoHEgetV80kp4veftFe1PhpB11963r6Tz+KRh3LwichAdxOnYp3D5w0WaLBQlDAOHA9qmqSjK9HotJXT/AG1z7lfdZKXEicp5LrYC1qaOwWyrqPYgsEITWxgSEJoBIQhACEIQDSTSQAhCEAFaVbUBug1d7vSvapnyiw4qNLFFutxxHudq4Z5ZpTRF5udV4OolKbtLdKucM8sl7sEQaAdSX9HhTG6Ruk9MzvIf+jwsm0PYpXdI3Sx6Y3EcKRSFHUFmjtW+0J7tPdraKlB5RiWJLDJeNwIuNQs1F0spYf8AlPH4qTBVrVZvRBnHaxoQhdTQEIQgBCEIBoQhACEIQCScbLJecqw3hBGm8XNysd2tjKjIojhk77jX3aN2tjKjKsbDO4192jdrYyoyJsG4192jdrYyIyLHpjca+7Ru175UZU9Mbjw3a2aZ3LuWOVNost4La8msnlGyhATUs4iQmhAJCE0Ak0k0AkIQgGvNw1WaVlqzKMLIyrOyFrgzkwyoyrOyVkwMmOVLKs7ITAyY5UZVkhMDJjlRlWVkWTaMmOVGVZWRZMDI2poCFujUE0kLIBNJCAaEIQCTSQgBCE0AkJoWAJJNCGQQhCASEyhAJCaEAkJoQAE0kLJgaEkIBpIQgP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3858" y="1268760"/>
            <a:ext cx="6712990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273496" y="545478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Respondent base: all respondents who made their application through a school, college or centre  (excludes NA or not needed) (25,201)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4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188640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What could unsupportive centres could have done better?</a:t>
            </a:r>
          </a:p>
        </p:txBody>
      </p:sp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098" name="AutoShape 2" descr="data:image/jpeg;base64,/9j/4AAQSkZJRgABAQAAAQABAAD/2wCEAAkGBhQQEBQUEBQSDxAUFxcQEBUWFBUUEBQVFRUVFhUUFBUXHCYeFxkjGRUVHy8gJScpLC0sFR4xODAqNSYrLCkBCQoKDgwOGg8PGikkHyQpKSksLCwsLy0pKiouKSksLyksLCksLCksKSwpLCksLCopKSkpLCwtLC0sKSkpLCksKf/AABEIAQoAvQMBIgACEQEDEQH/xAAcAAACAgMBAQAAAAAAAAAAAAAAAQUGAgQHAwj/xABMEAABAwIDBAQJCQQHCAMAAAABAAIDBBEFEiEGEzFBB1FhkRQiMlJxgaGx0QgjQnKCkpOywSREs9IVJTNDdKLwFlNUYsLT4fE0NcP/xAAbAQEAAgMBAQAAAAAAAAAAAAAABAUBAgMGB//EAC0RAAICAQMDAwIFBQAAAAAAAAABAgMRBBIhBTFBE1FhFHEiMoGhwRUzkbHR/9oADAMBAAIRAxEAPwDuKEkIBoSQgGhJCAaEkIBoSQgGkhCAaEkIBoSQgGhJCAaEkIBoSQgBNJCAaEIQAhCSAaFWds9v6XCow6pcS9191EyxlfbmBewb2lcym+Uq65yULcvLNUHN67R2CA7mhcJb8pKQ/uUf47v+2veP5RMp/co/x3fyIDt6FxiPp+kP7nH+M7+RbUfTjIf3WP8AGd/IgOuoXLIumSQ/u0f4rv5VtxdK0h/d2fiO/lQHSEKhR9JDz/csH2z8FtR7ePP90375+CAuaFVWbYvP9237x+C927UuP0G/ePwQFjQoAbSO8xveU/8AaN3mN7ygJ5CiKbaAE2eMnaDcetSzTfVANCSEA0JIQDQkhANa2I1zYIZJZDZkbHSPPU1oLj7AthU/pemLMFrCOJY1vqdIwH2FAcDw+iqdpMWcS7KZCZJHHxmwQNNg0DsBDQOZPpK75gXRPhtJGGtpo53c5JmiWRx6/G0b6AAuc/JqiG8rXW1ywtB7CZCfcO5d2sgIb/YyhH7nS/gR/BMbI0X/AAlL+DH8FMFcO6S+kLEMNxfdsntSHdTNYY4zeM2Ejcxbm4tfzQHXBsrRj91pvwWfBZDZul/4an/CZ8FzTpr6RKmgkpY6GXcmRjppCGscS0kBnlg24OW1jPSLM3ZmGsjkDauXdw58rT86HlspykZdRG/S3NAdEbs/TcqeD8NnwWYwSAf3MP4bfguMY9t3iVPgVDVeEkVNRLIXu3cWsdnbttsluDQeF9VA4btrtHUxiSB1TNE64a9lNC5pINjYiPkQUB9DjCof91F9xvwT/o6L/dx/cauNYzthi1JgTJqiSWCtNWYiXxRteYt3cDKWWtcHW19FcehraSor8PdLVyGaUTPjDi1rfFDWECzQBzKAuvgUfmM+6FiaVnmN+6Fzfpw2uqsPjpnUcpgMjpA8hrHXDWtI8tp6yp/owxuaswqCapeZZn7zO4hoJyyvaNGgDgByQFmMDfNb3Beb4G+a3uC9HOXk5yAjcQoQAXM0tqR+oWzs3XZrxnl4zfRzHf71nKdD6FDbOyftLR1hw9iAuSaSEAJpIQDQhJANUrpjH9SVf1WfxWK6qm9L4vgtX9Vn8RiA5/8AJtbZ1b6IffIu42XE/k6Ms6s9EPvkXbEA1xD5SWEaUlSBzfTvPpGdnueu3qkdMWAurMJmbGx0ksZZNE1oLnEtdYhoGpOVzkBwHEqiTGJmFlyaahaHX1JFLDeT7zr/AHlpu2gfNh0FALktqXzN6jvGNawD7Rk+8ul9BOxcrJquSrglgaYfBmiSNzMwlN35cw1sGD7yrGxPR3UjGYGTU8zYIpy58jo3iIthLnA5iLEOLAB9YIC39O2GimwnD4W8InNiH2ILX9ip2yFbjzaRgw0VHgl37vJFE5t8xz2Lmk+VddK6f8HmqaSmbTxSzubMXOEbHPIG7OpDRoLrmuB4nj9FA2Cmiq4oWklrfBM1i4lx1cwniSgLv0xPmds/RmqzCpMkJnzAB283Uma4GgN+pSnyfD/VT/8AESfkjVX2kjxLEMAZ4VFUTVYrPJ3OWTdCM2ORrRpcnWyqmBS47QxGKlirIYi4vLRT3GY2BPjMJ5DuQF6+UgfmaP68v5WKz9DJ/qWm9Mv8aRc72zocRrsJoTPDUT1YlqN6N0RIG3AZma1osLcNFCYTV49SQthp2VkULb5WinuBmJcdSwniSgPpFzl5OcofZComfQU7qvN4SWXmztyvzXPlNsLG1uSlXFAYyO0Kgtmn/tbPQ78pU1IdD6Cq7sq/9sj+1+UoDoSEIQAhCEA0JJoAVQ6WRfB6r6rf4jFb1VOlJt8Iqvqt/iNQFE+T6yzqv6sXvkXZlyHoHZZ1V9WL3vXXUBR+mDaqfDcPbNSuayUzMjJLQ8ZXNkJFj2tC5FB0yY0YzMLPgacr5PBgYQdPFc8CwOo58wuj/KG/+pb/AImP8kqjegynZJgdWyQAxulma8HhlMEV7oCydF3Sc3F43skaIauIBz2gnI9pNt4y+o1sCOVxrqqRt/01VJq3UuFWGR+5MgYJJJZL2IjaQQBmuBoSbKk9D1Q9mKt3d9YagG3UIXuH+ZrVn0MND8cpi/UjevF/OET9fTxPqQFkwLpoxChqhDizS9lwJQ6MR1EYdazxlADhY3sRqOBVr6ZOkCpw8UbqGVrWTtkeTka8OA3ZYQXcrO9qpvyi2NGIwEDxjTjN6pH2/VR3SVI52E4IXXJ8HkHqG7DfYAgOk7AdJD6/DKl0jm+HU0cr3EAAOAY90cgbw4ixHW3tUT0Z9INZW02IvqJA99PDvISGNbldu5nXIA11Y3j1Lmh3uC1o47qen9UlPVQ6+tpd96NWboX/APiYv/h//wAqhARlB0r4zUOLYHumeBmLWU7Hut12DeGqt2xG0uMz1RZWNlZFupSHOpxG0SBh3fjZR9LkuXbF11bDO52Gh7pywhwYwSHJdt9CDzy6rt/RniOIzCf+lGyNsYxDnjbHoc+e1gL/AEUBUujPpCr67EWQ1EofFkke8btjScrDl1Av5RauwuK4r0PYbkxasNrbpskffMB/0rs5KAUh0PoVa2Rf+2x/a/KVY3nQ+gqrbHO/bo/t/lKA6ehJCAaEk0AkIQgMZJA0EuNgNSTwVc2vj8MopoIrZpAA1zvFZo5p158B1KS2gLTCQ52W5GXtPIKuHO3rPoN1Ta7qMtPPallEuihWLLNPo62ckw10xnLHCQMDd2S62UuvcEDrV9gqmvF2HMOB7D1HqVO3kh5EdwU3s3AA1z81y42I6rdfatNF1Keos2beDa7TxrjuyVLp8o3y4U1sTHyu8IjNmNLnWDJdbAcNVxnB8SxWCjkoqeGoZDO4ukDad+9dma1rgH5bgENA07V9WhBV4QjkfQv0Yy0RdV1rd3M9hjhiNi5jHEFzn8g42AtyF78dKRtbsNW4JiPhVCx74GyGankY0vDM17xytHCwJbroRzX0gSvMuQHzRHguI7R1wlnjdG3xWPlMZZBFG3k2/lHU6akk8grV064A/d4fFSxSSRwskjAYxz8rWiJrc2UHkPeu0uevJz0BzHpC2LNbg9M+NhNXSwROa2xzuZumbyK3G+lwOttuarfRFhU0VNigkiljL6ezA6NzS47ucWaCNTqOHWu2ucvNzkB8v7O/0jh8plpoKhkhaYyTTvd4pIJFi3rAXRdgdrMVqKwMrWyNgMchJdT7sZg0lvjZRz5Lq5csCUByXozxXEZMQLazwnc7uQ/ORFjMwIy+NlGvFdYRdJ7bgjr0WJNpcGUYNfmBy6jhe9h/5UTgOz76aoZK5zHNbe4aTm1aRpcWXowOF8huAbcbexZ5pOo94XmJdZsTw4ll9JH3LbT4gx5sD4w1IPG3X2hbN1VcGAbO0yO8YghltRc8ieStTeCutDqXqK90lhkK6tVywgQhCnHEaRTSQEBtFVNJbGR43lZuTb++6iNw7kWn1kKzYlg7ZtdWv4Aj9RzUNU4FLGCQWuA15g91l5PqelvlY7NuV7r2+Sy09sFFRzyaYpnHiWgeklbUdaadh3ZaSdSHC9z2WsQtDM/sW/heE765c+1uIA17yq3Q2WOzbSvxe+STdFKOZ9jyG1817Fkf+b4r2btTIfos/wA3xVgjw+NoADGWGmoBPrJVcxbFQ926pWNvwLw0evL8V7KzULT1p29/jy/gq4VO2WIdv9I2Bj7z9Fnt+KZxt/U32/FY4ZgwjF3nO/t1aPQP1W3umucdBYdgSvVbo5ksGZVJPCeTUOMO6m+34rB2LO6m+34qR8DZ5oS8DZ5o9i3+oRr6TIh+Mu6m+34rXkx1w5N9vxU/4EzzR3BYNgaHWytIPDQJ9Qh6TK3JtE/qZ7fitd+07x9FncfirdPQRvFnMbb0AH1HkoGegdSPzxhskZ8prgDp1H4rhbrvT5cePPx+h0hp9/CfJEO2tkH0Y/b8VK4diUkljJkYCLjKDfvJsrLhcsFQzM1jL8HNyNu09yVfgLH6t+aPOwGXuWNVK2ypS0zX/Ua17YTasRBSUg4sdbsPxWBp3dbe8/BYPY4EgEOHI8Lr0pKZ8rw0EAleJcvUs2qPOeyfkt8YWWxwSCF7XH5yx1HC3aOtXKGTM0EcCAR6CoWl2aAN5HZ+waN9fWpxosF6/penupi1Ykk/BVamyM2toJoQrgiiTSQgCywkZcEdYss0LDWVgFJeyxI6tO5e1HVGN4cPWOsLZxqmySk8neMPTz/12qNlfYXXzm2M9NqGlw0z0EGra18kjtHjdxu4jxF3kdR+iEYPh4ibc+UdT2DqUTh9PmeL663KsYKt6b5aix3T8cL4OE4KqCrj+onuJNr2HNauJYzDSMzTyNjbyvq5x6mgakr3DvHPo+Cq20dNDRxyVkw8KqfJiMmrWucfEbGzgxo49enG5Vl6meCPGKb5N7DNsxUvAigqBGb2le0NZoDrx4G1vXwUz4Qetcs2M2lnkrWCWR8glDg8EnKLNLhlbwbbLbRdL3i6N4FkdrwetdiZjhc9sb53Nt82y2d1yBpfv9ShaDbynmeI5RJSTcA2ZuTXqDuHfZYbXYo+ChmkiJa+zWNcOLc72tuO2xPrVI2Kx/fyilrrVUMtxGZfHcx/EAOOoB4ceNlrnybwrzFs65FIb2OvML0fqLHUc1F4Rhwp7xsc90Y/sw45iweaHHUt6r8FJZlzlYaJEBIHUk4dH5J1tyLebSpvEsYD4m7v6YuesDq9N1q4tDmZfmD71C0zsptyPD0qnt1VmnU6YPiX7fYmKuN2Jvuv3NtS+zsN3ud1C3f/AOlEq0YTS7uMX8o+MfXyWOjUO3UKXiPJz1k1GvHubyEIXuSmBCEIBoQkgGhJCA1MRohKy3MatPaqdVsIdlOhHEK9qo4sc1S/sIHcAvM9c08Nqu89ix0Vjy4+DGgZZwUpdR7BZbjX3CpNJbhOJJt5eTFp+cPo+Co/S9IdxAB5JkcT6Qw297lcpJMr7kaEW/13LRxulhq4t3K3O24cOIII5gjny9as4W4kmcoPa8nPejDB3S1DpTpHE02PLO/QAfZzexdP8EN+IUdQUzIGBkTQxg5fqTzK2N8uk7cvhmJy3PItosI8Io5oW6uc27e17SHN9rQuI4ZmZUxWBD2ys055g8ad67gJytA4BSuqBUOi+fBzXBOUuHBxbexPO6zC7annk6V2bU0yea75w+he11qQOLnF1rDgFsZlFldyc0jCsPiFQlRHY39al6h19FpVTNFVaizfYSqntRI4Lh2ch7vJGre0/BWIKO2ffeBvZdvcVJL2/TqIVUR2eVllRqJylN5GhJNWJwBCSaAEJIQDSQhAJVCqHz8n1j71byqriLMtQ/tN+8Bef68m6Yv5Jmkf4n9jMNWLqgMIB0vrw00txPLiFmOCwOj2H6ze8X/6V5XS1q26MG8ZeCZJ4TYGq8bKACCLg346LB1U4C7mWHPVYT04Ewy3Z4pd4umo7OHsTjoJJBcyMI80+KfZf3K9s6VfD8qTRGV0Wer5nfRZmGhBusBWaOu2zm8vXZektFJYWBFh9F7CD1cSCtERPG8GR7tOPi9Y/wCZQvprvMH/AIZ03r3Njwx1rlni9azkq9QGtzEi61n082QXY7IbeaP1Xu7DpTK1oyxnLcEm5sOwC3tXSOjvk+IMw7Iryejah2t22HpSfWgNueNr2GpsOdupezcLcz+0kdJwFh4g1NuWvtWNZEGxkNAbezdOdyBr18VK/pVig5WNJJZ4NVcspIVl41LdFsLXqjovM+SWmTOzX9j9o/opW6jsAjtA3tJPtUivo2hWNPBP2RU2/nf3Gi6SFMOQXTukhANCEIAQhCASr20cFntf1jKfSOHsViWnilJvYy3nxb6R/r2qD1DT+vRKC790daZ7JpkBE64SqOFxxaQ4erj7L9616aW2h0PArbDl87jN1TUl3TLaUTNrAXBzvGGUgOF+BtxA9PFb0OHRnlf1laGHus7J1Aln1SRp6uHospWKHm3xfd6wvpOmvjfUrI+Sosg4SwekNAxwBI1tbieWgWb6JgaQBoS2/G/lDmnTvIaLi/o+Czkl058Ry7QpBzMnUzS3KR4vwWu6maHggahpA15XHxWzveoE+z3rXkDi7XxdDw48RzWQaldIBpxNxYc+IUbVElzQfrkdQGjdeevuUlVtDWk8ALOcewEEknmopjrkuOhdy6gOA/X0kqj6zqlTQ4J8y4/QlaeGZZ9j1WnUm5sOJ0C95JLBemB0u8lznyWfm5fFeP0dLvtjBeSfJqEXJlipYcjGtHIAdy9kgEL6VGKikkUzeQTSQtgNCSaAEISQDQhCAErJoQFbx7Di071g0PljqPnLQhnuri9oIsdQeKq+LYMYyXxas4lvNvo6wvIdY6W8u6pfdfyWWmvTWyX6Hm7kQbEatPUVLYbXh+h8V44jr7W9YVeiqV7Zr+rUEaEdoI4Ko6f1OzRSw+YvuiRdp1Yi203khZSnT1j8wVepsZkZobSjt8V3eBY9y2ztC0jVjxqPMPA385evq6xpLFnfj7lbLTWJ9iZuted4BuSAA03J0HEKLk2hP0I7drnC3c2/6KNqKl0h+cdfmG8GD1c/SVx1PXNNUvwPc/g3hpJyfPB71tZvTppGNR1vPWR1dQXi6Sy8Xz2XlG10rsrBc+wdpXjbrrtbbuly32X8FlGuNcfgzaHSvDGak+ztKtlDRiJga31nrPMrwwrC2wt8558p36DsUgF7TpXTvpY7p/mf7FZqL/UeF2QJoQrsighCEAISTQCQhCAEIQgBCEIDF5UdV1VlIyBRdZT3XOfY2iQFaxpNx4p7OHctDwrKbEgKUqqW3HRQNdSZuC83rOn02POMP4LOm6S47kg2rWfharJw548kub6CQjwebz396pZdJl4ZLV0fYspq14yVoHEgetV80kp4veftFe1PhpB11963r6Tz+KRh3LwichAdxOnYp3D5w0WaLBQlDAOHA9qmqSjK9HotJXT/AG1z7lfdZKXEicp5LrYC1qaOwWyrqPYgsEITWxgSEJoBIQhACEIQDSTSQAhCEAFaVbUBug1d7vSvapnyiw4qNLFFutxxHudq4Z5ZpTRF5udV4OolKbtLdKucM8sl7sEQaAdSX9HhTG6Ruk9MzvIf+jwsm0PYpXdI3Sx6Y3EcKRSFHUFmjtW+0J7tPdraKlB5RiWJLDJeNwIuNQs1F0spYf8AlPH4qTBVrVZvRBnHaxoQhdTQEIQgBCEIBoQhACEIQCScbLJecqw3hBGm8XNysd2tjKjIojhk77jX3aN2tjKjKsbDO4192jdrYyoyJsG4192jdrYyIyLHpjca+7Ru175UZU9Mbjw3a2aZ3LuWOVNost4La8msnlGyhATUs4iQmhAJCE0Ak0k0AkIQgGvNw1WaVlqzKMLIyrOyFrgzkwyoyrOyVkwMmOVLKs7ITAyY5UZVkhMDJjlRlWVkWTaMmOVGVZWRZMDI2poCFujUE0kLIBNJCAaEIQCTSQgBCE0AkJoWAJJNCGQQhCASEyhAJCaEAkJoQAE0kLJgaEkIBpIQgP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ounded Rectangular Callout 14"/>
          <p:cNvSpPr/>
          <p:nvPr/>
        </p:nvSpPr>
        <p:spPr>
          <a:xfrm>
            <a:off x="395536" y="4211547"/>
            <a:ext cx="3809898" cy="1449701"/>
          </a:xfrm>
          <a:prstGeom prst="wedgeRoundRectCallout">
            <a:avLst>
              <a:gd name="adj1" fmla="val 40248"/>
              <a:gd name="adj2" fmla="val 7863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My college failed to provide my reference on time, therefore I had to [use Clearing].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39552" y="2535204"/>
            <a:ext cx="3357736" cy="893796"/>
          </a:xfrm>
          <a:prstGeom prst="wedgeRoundRectCallout">
            <a:avLst>
              <a:gd name="adj1" fmla="val -43123"/>
              <a:gd name="adj2" fmla="val 7198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Support students who aren't doing Oxbridge or Medicine.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211960" y="2564904"/>
            <a:ext cx="4608512" cy="1512168"/>
          </a:xfrm>
          <a:prstGeom prst="wedgeRoundRectCallout">
            <a:avLst>
              <a:gd name="adj1" fmla="val -43123"/>
              <a:gd name="adj2" fmla="val 7198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Given us one-to-one scheduled sessions [and] given us advice on our personal statement that was not generic advice. 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572000" y="2780927"/>
          <a:ext cx="1080120" cy="1337683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133768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C00000"/>
                        </a:solidFill>
                        <a:latin typeface="Microsoft Sans Serif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Rounded Rectangular Callout 19"/>
          <p:cNvSpPr/>
          <p:nvPr/>
        </p:nvSpPr>
        <p:spPr>
          <a:xfrm>
            <a:off x="1691680" y="1196752"/>
            <a:ext cx="6264696" cy="1003871"/>
          </a:xfrm>
          <a:prstGeom prst="wedgeRoundRectCallout">
            <a:avLst>
              <a:gd name="adj1" fmla="val 39773"/>
              <a:gd name="adj2" fmla="val -708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en-GB" sz="2000" dirty="0" smtClean="0">
                <a:solidFill>
                  <a:schemeClr val="tx1"/>
                </a:solidFill>
              </a:rPr>
              <a:t>[My school in Japan was] not very familiar with applying through UCAS, and they failed to give me useful support.</a:t>
            </a:r>
            <a:endParaRPr lang="en-GB" sz="2000" dirty="0">
              <a:solidFill>
                <a:schemeClr val="tx1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254500" y="2053590"/>
          <a:ext cx="939800" cy="167640"/>
        </p:xfrm>
        <a:graphic>
          <a:graphicData uri="http://schemas.openxmlformats.org/drawingml/2006/table">
            <a:tbl>
              <a:tblPr/>
              <a:tblGrid>
                <a:gridCol w="939800"/>
              </a:tblGrid>
              <a:tr h="16764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C00000"/>
                        </a:solidFill>
                        <a:latin typeface="Microsoft Sans Serif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" name="Rounded Rectangular Callout 23"/>
          <p:cNvSpPr/>
          <p:nvPr/>
        </p:nvSpPr>
        <p:spPr>
          <a:xfrm>
            <a:off x="4644008" y="4725144"/>
            <a:ext cx="4010537" cy="1569527"/>
          </a:xfrm>
          <a:prstGeom prst="wedgeRoundRectCallout">
            <a:avLst>
              <a:gd name="adj1" fmla="val -43123"/>
              <a:gd name="adj2" fmla="val 7198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en-GB" sz="2000" dirty="0" smtClean="0">
                <a:solidFill>
                  <a:schemeClr val="tx1"/>
                </a:solidFill>
              </a:rPr>
              <a:t>My tutor told me to aim lower and not try for certain universities as they would 'laugh at my application'. 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37875" y="5517232"/>
            <a:ext cx="76522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indent="-342900"/>
            <a:endParaRPr lang="en-GB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88640"/>
            <a:ext cx="860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800" b="1" dirty="0" smtClean="0">
                <a:solidFill>
                  <a:srgbClr val="FF0000"/>
                </a:solidFill>
              </a:rPr>
              <a:t>We’re not very innovative.  And we didn’t exceed their expectations</a:t>
            </a:r>
          </a:p>
        </p:txBody>
      </p:sp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4098" name="AutoShape 2" descr="data:image/jpeg;base64,/9j/4AAQSkZJRgABAQAAAQABAAD/2wCEAAkGBhQQEBQUEBQSDxAUFxcQEBUWFBUUEBQVFRUVFhUUFBUXHCYeFxkjGRUVHy8gJScpLC0sFR4xODAqNSYrLCkBCQoKDgwOGg8PGikkHyQpKSksLCwsLy0pKiouKSksLyksLCksLCksKSwpLCksLCopKSkpLCwtLC0sKSkpLCksKf/AABEIAQoAvQMBIgACEQEDEQH/xAAcAAACAgMBAQAAAAAAAAAAAAAAAQUGAgQHAwj/xABMEAABAwIDBAQJCQQHCAMAAAABAAIDBBEFEiEGEzFBB1FhkRQiMlJxgaGx0QgjQnKCkpOywSREs9IVJTNDdKLwFlNUYsLT4fE0NcP/xAAbAQEAAgMBAQAAAAAAAAAAAAAABAUBAgMGB//EAC0RAAICAQMDAwIFBQAAAAAAAAABAgMRBBIhBTFBE1FhFHEiMoGhwRUzkbHR/9oADAMBAAIRAxEAPwDuKEkIBoSQgGhJCAaEkIBoSQgGkhCAaEkIBoSQgGhJCAaEkIBoSQgBNJCAaEIQAhCSAaFWds9v6XCow6pcS9191EyxlfbmBewb2lcym+Uq65yULcvLNUHN67R2CA7mhcJb8pKQ/uUf47v+2veP5RMp/co/x3fyIDt6FxiPp+kP7nH+M7+RbUfTjIf3WP8AGd/IgOuoXLIumSQ/u0f4rv5VtxdK0h/d2fiO/lQHSEKhR9JDz/csH2z8FtR7ePP90375+CAuaFVWbYvP9237x+C927UuP0G/ePwQFjQoAbSO8xveU/8AaN3mN7ygJ5CiKbaAE2eMnaDcetSzTfVANCSEA0JIQDQkhANa2I1zYIZJZDZkbHSPPU1oLj7AthU/pemLMFrCOJY1vqdIwH2FAcDw+iqdpMWcS7KZCZJHHxmwQNNg0DsBDQOZPpK75gXRPhtJGGtpo53c5JmiWRx6/G0b6AAuc/JqiG8rXW1ywtB7CZCfcO5d2sgIb/YyhH7nS/gR/BMbI0X/AAlL+DH8FMFcO6S+kLEMNxfdsntSHdTNYY4zeM2Ejcxbm4tfzQHXBsrRj91pvwWfBZDZul/4an/CZ8FzTpr6RKmgkpY6GXcmRjppCGscS0kBnlg24OW1jPSLM3ZmGsjkDauXdw58rT86HlspykZdRG/S3NAdEbs/TcqeD8NnwWYwSAf3MP4bfguMY9t3iVPgVDVeEkVNRLIXu3cWsdnbttsluDQeF9VA4btrtHUxiSB1TNE64a9lNC5pINjYiPkQUB9DjCof91F9xvwT/o6L/dx/cauNYzthi1JgTJqiSWCtNWYiXxRteYt3cDKWWtcHW19FcehraSor8PdLVyGaUTPjDi1rfFDWECzQBzKAuvgUfmM+6FiaVnmN+6Fzfpw2uqsPjpnUcpgMjpA8hrHXDWtI8tp6yp/owxuaswqCapeZZn7zO4hoJyyvaNGgDgByQFmMDfNb3Beb4G+a3uC9HOXk5yAjcQoQAXM0tqR+oWzs3XZrxnl4zfRzHf71nKdD6FDbOyftLR1hw9iAuSaSEAJpIQDQhJANUrpjH9SVf1WfxWK6qm9L4vgtX9Vn8RiA5/8AJtbZ1b6IffIu42XE/k6Ms6s9EPvkXbEA1xD5SWEaUlSBzfTvPpGdnueu3qkdMWAurMJmbGx0ksZZNE1oLnEtdYhoGpOVzkBwHEqiTGJmFlyaahaHX1JFLDeT7zr/AHlpu2gfNh0FALktqXzN6jvGNawD7Rk+8ul9BOxcrJquSrglgaYfBmiSNzMwlN35cw1sGD7yrGxPR3UjGYGTU8zYIpy58jo3iIthLnA5iLEOLAB9YIC39O2GimwnD4W8InNiH2ILX9ip2yFbjzaRgw0VHgl37vJFE5t8xz2Lmk+VddK6f8HmqaSmbTxSzubMXOEbHPIG7OpDRoLrmuB4nj9FA2Cmiq4oWklrfBM1i4lx1cwniSgLv0xPmds/RmqzCpMkJnzAB283Uma4GgN+pSnyfD/VT/8AESfkjVX2kjxLEMAZ4VFUTVYrPJ3OWTdCM2ORrRpcnWyqmBS47QxGKlirIYi4vLRT3GY2BPjMJ5DuQF6+UgfmaP68v5WKz9DJ/qWm9Mv8aRc72zocRrsJoTPDUT1YlqN6N0RIG3AZma1osLcNFCYTV49SQthp2VkULb5WinuBmJcdSwniSgPpFzl5OcofZComfQU7qvN4SWXmztyvzXPlNsLG1uSlXFAYyO0Kgtmn/tbPQ78pU1IdD6Cq7sq/9sj+1+UoDoSEIQAhCEA0JJoAVQ6WRfB6r6rf4jFb1VOlJt8Iqvqt/iNQFE+T6yzqv6sXvkXZlyHoHZZ1V9WL3vXXUBR+mDaqfDcPbNSuayUzMjJLQ8ZXNkJFj2tC5FB0yY0YzMLPgacr5PBgYQdPFc8CwOo58wuj/KG/+pb/AImP8kqjegynZJgdWyQAxulma8HhlMEV7oCydF3Sc3F43skaIauIBz2gnI9pNt4y+o1sCOVxrqqRt/01VJq3UuFWGR+5MgYJJJZL2IjaQQBmuBoSbKk9D1Q9mKt3d9YagG3UIXuH+ZrVn0MND8cpi/UjevF/OET9fTxPqQFkwLpoxChqhDizS9lwJQ6MR1EYdazxlADhY3sRqOBVr6ZOkCpw8UbqGVrWTtkeTka8OA3ZYQXcrO9qpvyi2NGIwEDxjTjN6pH2/VR3SVI52E4IXXJ8HkHqG7DfYAgOk7AdJD6/DKl0jm+HU0cr3EAAOAY90cgbw4ixHW3tUT0Z9INZW02IvqJA99PDvISGNbldu5nXIA11Y3j1Lmh3uC1o47qen9UlPVQ6+tpd96NWboX/APiYv/h//wAqhARlB0r4zUOLYHumeBmLWU7Hut12DeGqt2xG0uMz1RZWNlZFupSHOpxG0SBh3fjZR9LkuXbF11bDO52Gh7pywhwYwSHJdt9CDzy6rt/RniOIzCf+lGyNsYxDnjbHoc+e1gL/AEUBUujPpCr67EWQ1EofFkke8btjScrDl1Av5RauwuK4r0PYbkxasNrbpskffMB/0rs5KAUh0PoVa2Rf+2x/a/KVY3nQ+gqrbHO/bo/t/lKA6ehJCAaEk0AkIQgMZJA0EuNgNSTwVc2vj8MopoIrZpAA1zvFZo5p158B1KS2gLTCQ52W5GXtPIKuHO3rPoN1Ta7qMtPPallEuihWLLNPo62ckw10xnLHCQMDd2S62UuvcEDrV9gqmvF2HMOB7D1HqVO3kh5EdwU3s3AA1z81y42I6rdfatNF1Keos2beDa7TxrjuyVLp8o3y4U1sTHyu8IjNmNLnWDJdbAcNVxnB8SxWCjkoqeGoZDO4ukDad+9dma1rgH5bgENA07V9WhBV4QjkfQv0Yy0RdV1rd3M9hjhiNi5jHEFzn8g42AtyF78dKRtbsNW4JiPhVCx74GyGankY0vDM17xytHCwJbroRzX0gSvMuQHzRHguI7R1wlnjdG3xWPlMZZBFG3k2/lHU6akk8grV064A/d4fFSxSSRwskjAYxz8rWiJrc2UHkPeu0uevJz0BzHpC2LNbg9M+NhNXSwROa2xzuZumbyK3G+lwOttuarfRFhU0VNigkiljL6ezA6NzS47ucWaCNTqOHWu2ucvNzkB8v7O/0jh8plpoKhkhaYyTTvd4pIJFi3rAXRdgdrMVqKwMrWyNgMchJdT7sZg0lvjZRz5Lq5csCUByXozxXEZMQLazwnc7uQ/ORFjMwIy+NlGvFdYRdJ7bgjr0WJNpcGUYNfmBy6jhe9h/5UTgOz76aoZK5zHNbe4aTm1aRpcWXowOF8huAbcbexZ5pOo94XmJdZsTw4ll9JH3LbT4gx5sD4w1IPG3X2hbN1VcGAbO0yO8YghltRc8ieStTeCutDqXqK90lhkK6tVywgQhCnHEaRTSQEBtFVNJbGR43lZuTb++6iNw7kWn1kKzYlg7ZtdWv4Aj9RzUNU4FLGCQWuA15g91l5PqelvlY7NuV7r2+Sy09sFFRzyaYpnHiWgeklbUdaadh3ZaSdSHC9z2WsQtDM/sW/heE765c+1uIA17yq3Q2WOzbSvxe+STdFKOZ9jyG1817Fkf+b4r2btTIfos/wA3xVgjw+NoADGWGmoBPrJVcxbFQ926pWNvwLw0evL8V7KzULT1p29/jy/gq4VO2WIdv9I2Bj7z9Fnt+KZxt/U32/FY4ZgwjF3nO/t1aPQP1W3umucdBYdgSvVbo5ksGZVJPCeTUOMO6m+34rB2LO6m+34qR8DZ5oS8DZ5o9i3+oRr6TIh+Mu6m+34rXkx1w5N9vxU/4EzzR3BYNgaHWytIPDQJ9Qh6TK3JtE/qZ7fitd+07x9FncfirdPQRvFnMbb0AH1HkoGegdSPzxhskZ8prgDp1H4rhbrvT5cePPx+h0hp9/CfJEO2tkH0Y/b8VK4diUkljJkYCLjKDfvJsrLhcsFQzM1jL8HNyNu09yVfgLH6t+aPOwGXuWNVK2ypS0zX/Ua17YTasRBSUg4sdbsPxWBp3dbe8/BYPY4EgEOHI8Lr0pKZ8rw0EAleJcvUs2qPOeyfkt8YWWxwSCF7XH5yx1HC3aOtXKGTM0EcCAR6CoWl2aAN5HZ+waN9fWpxosF6/penupi1Ykk/BVamyM2toJoQrgiiTSQgCywkZcEdYss0LDWVgFJeyxI6tO5e1HVGN4cPWOsLZxqmySk8neMPTz/12qNlfYXXzm2M9NqGlw0z0EGra18kjtHjdxu4jxF3kdR+iEYPh4ibc+UdT2DqUTh9PmeL663KsYKt6b5aix3T8cL4OE4KqCrj+onuJNr2HNauJYzDSMzTyNjbyvq5x6mgakr3DvHPo+Cq20dNDRxyVkw8KqfJiMmrWucfEbGzgxo49enG5Vl6meCPGKb5N7DNsxUvAigqBGb2le0NZoDrx4G1vXwUz4Qetcs2M2lnkrWCWR8glDg8EnKLNLhlbwbbLbRdL3i6N4FkdrwetdiZjhc9sb53Nt82y2d1yBpfv9ShaDbynmeI5RJSTcA2ZuTXqDuHfZYbXYo+ChmkiJa+zWNcOLc72tuO2xPrVI2Kx/fyilrrVUMtxGZfHcx/EAOOoB4ceNlrnybwrzFs65FIb2OvML0fqLHUc1F4Rhwp7xsc90Y/sw45iweaHHUt6r8FJZlzlYaJEBIHUk4dH5J1tyLebSpvEsYD4m7v6YuesDq9N1q4tDmZfmD71C0zsptyPD0qnt1VmnU6YPiX7fYmKuN2Jvuv3NtS+zsN3ud1C3f/AOlEq0YTS7uMX8o+MfXyWOjUO3UKXiPJz1k1GvHubyEIXuSmBCEIBoQkgGhJCA1MRohKy3MatPaqdVsIdlOhHEK9qo4sc1S/sIHcAvM9c08Nqu89ix0Vjy4+DGgZZwUpdR7BZbjX3CpNJbhOJJt5eTFp+cPo+Co/S9IdxAB5JkcT6Qw297lcpJMr7kaEW/13LRxulhq4t3K3O24cOIII5gjny9as4W4kmcoPa8nPejDB3S1DpTpHE02PLO/QAfZzexdP8EN+IUdQUzIGBkTQxg5fqTzK2N8uk7cvhmJy3PItosI8Io5oW6uc27e17SHN9rQuI4ZmZUxWBD2ys055g8ad67gJytA4BSuqBUOi+fBzXBOUuHBxbexPO6zC7annk6V2bU0yea75w+he11qQOLnF1rDgFsZlFldyc0jCsPiFQlRHY39al6h19FpVTNFVaizfYSqntRI4Lh2ch7vJGre0/BWIKO2ffeBvZdvcVJL2/TqIVUR2eVllRqJylN5GhJNWJwBCSaAEJIQDSQhAJVCqHz8n1j71byqriLMtQ/tN+8Bef68m6Yv5Jmkf4n9jMNWLqgMIB0vrw00txPLiFmOCwOj2H6ze8X/6V5XS1q26MG8ZeCZJ4TYGq8bKACCLg346LB1U4C7mWHPVYT04Ewy3Z4pd4umo7OHsTjoJJBcyMI80+KfZf3K9s6VfD8qTRGV0Wer5nfRZmGhBusBWaOu2zm8vXZektFJYWBFh9F7CD1cSCtERPG8GR7tOPi9Y/wCZQvprvMH/AIZ03r3Njwx1rlni9azkq9QGtzEi61n082QXY7IbeaP1Xu7DpTK1oyxnLcEm5sOwC3tXSOjvk+IMw7Iryejah2t22HpSfWgNueNr2GpsOdupezcLcz+0kdJwFh4g1NuWvtWNZEGxkNAbezdOdyBr18VK/pVig5WNJJZ4NVcspIVl41LdFsLXqjovM+SWmTOzX9j9o/opW6jsAjtA3tJPtUivo2hWNPBP2RU2/nf3Gi6SFMOQXTukhANCEIAQhCASr20cFntf1jKfSOHsViWnilJvYy3nxb6R/r2qD1DT+vRKC790daZ7JpkBE64SqOFxxaQ4erj7L9616aW2h0PArbDl87jN1TUl3TLaUTNrAXBzvGGUgOF+BtxA9PFb0OHRnlf1laGHus7J1Aln1SRp6uHospWKHm3xfd6wvpOmvjfUrI+Sosg4SwekNAxwBI1tbieWgWb6JgaQBoS2/G/lDmnTvIaLi/o+Czkl058Ry7QpBzMnUzS3KR4vwWu6maHggahpA15XHxWzveoE+z3rXkDi7XxdDw48RzWQaldIBpxNxYc+IUbVElzQfrkdQGjdeevuUlVtDWk8ALOcewEEknmopjrkuOhdy6gOA/X0kqj6zqlTQ4J8y4/QlaeGZZ9j1WnUm5sOJ0C95JLBemB0u8lznyWfm5fFeP0dLvtjBeSfJqEXJlipYcjGtHIAdy9kgEL6VGKikkUzeQTSQtgNCSaAEISQDQhCAErJoQFbx7Di071g0PljqPnLQhnuri9oIsdQeKq+LYMYyXxas4lvNvo6wvIdY6W8u6pfdfyWWmvTWyX6Hm7kQbEatPUVLYbXh+h8V44jr7W9YVeiqV7Zr+rUEaEdoI4Ko6f1OzRSw+YvuiRdp1Yi203khZSnT1j8wVepsZkZobSjt8V3eBY9y2ztC0jVjxqPMPA385evq6xpLFnfj7lbLTWJ9iZuted4BuSAA03J0HEKLk2hP0I7drnC3c2/6KNqKl0h+cdfmG8GD1c/SVx1PXNNUvwPc/g3hpJyfPB71tZvTppGNR1vPWR1dQXi6Sy8Xz2XlG10rsrBc+wdpXjbrrtbbuly32X8FlGuNcfgzaHSvDGak+ztKtlDRiJga31nrPMrwwrC2wt8558p36DsUgF7TpXTvpY7p/mf7FZqL/UeF2QJoQrsighCEAISTQCQhCAEIQgBCEIDF5UdV1VlIyBRdZT3XOfY2iQFaxpNx4p7OHctDwrKbEgKUqqW3HRQNdSZuC83rOn02POMP4LOm6S47kg2rWfharJw548kub6CQjwebz396pZdJl4ZLV0fYspq14yVoHEgetV80kp4veftFe1PhpB11963r6Tz+KRh3LwichAdxOnYp3D5w0WaLBQlDAOHA9qmqSjK9HotJXT/AG1z7lfdZKXEicp5LrYC1qaOwWyrqPYgsEITWxgSEJoBIQhACEIQDSTSQAhCEAFaVbUBug1d7vSvapnyiw4qNLFFutxxHudq4Z5ZpTRF5udV4OolKbtLdKucM8sl7sEQaAdSX9HhTG6Ruk9MzvIf+jwsm0PYpXdI3Sx6Y3EcKRSFHUFmjtW+0J7tPdraKlB5RiWJLDJeNwIuNQs1F0spYf8AlPH4qTBVrVZvRBnHaxoQhdTQEIQgBCEIBoQhACEIQCScbLJecqw3hBGm8XNysd2tjKjIojhk77jX3aN2tjKjKsbDO4192jdrYyoyJsG4192jdrYyIyLHpjca+7Ru175UZU9Mbjw3a2aZ3LuWOVNost4La8msnlGyhATUs4iQmhAJCE0Ak0k0AkIQgGvNw1WaVlqzKMLIyrOyFrgzkwyoyrOyVkwMmOVLKs7ITAyY5UZVkhMDJjlRlWVkWTaMmOVGVZWRZMDI2poCFujUE0kLIBNJCAaEIQCTSQgBCE0AkJoWAJJNCGQQhCASEyhAJCaEAkJoQAE0kLJgaEkIBpIQgP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728" y="1163653"/>
            <a:ext cx="8576112" cy="5145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598" y="5799162"/>
            <a:ext cx="278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*(…email</a:t>
            </a:r>
            <a:r>
              <a:rPr lang="en-US" dirty="0"/>
              <a:t>, social media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275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9552" y="1238552"/>
            <a:ext cx="765222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b="1" dirty="0"/>
              <a:t>U</a:t>
            </a:r>
            <a:r>
              <a:rPr lang="en-GB" sz="2000" b="1" dirty="0" smtClean="0"/>
              <a:t>nconditional offer </a:t>
            </a:r>
            <a:r>
              <a:rPr lang="en-GB" sz="2000" dirty="0" smtClean="0"/>
              <a:t>(7%)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b="1" dirty="0"/>
              <a:t>S</a:t>
            </a:r>
            <a:r>
              <a:rPr lang="en-GB" sz="2000" b="1" dirty="0" smtClean="0"/>
              <a:t>cholarship, bursary or cash payment </a:t>
            </a:r>
            <a:r>
              <a:rPr lang="en-GB" sz="2000" dirty="0" smtClean="0"/>
              <a:t>(6%).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b="1" dirty="0"/>
              <a:t>L</a:t>
            </a:r>
            <a:r>
              <a:rPr lang="en-GB" sz="2000" b="1" dirty="0" smtClean="0"/>
              <a:t>ower entry requirements</a:t>
            </a:r>
            <a:r>
              <a:rPr lang="en-GB" sz="2000" dirty="0"/>
              <a:t> </a:t>
            </a:r>
            <a:r>
              <a:rPr lang="en-GB" sz="2000" dirty="0" smtClean="0"/>
              <a:t>(3%)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dirty="0" smtClean="0"/>
              <a:t>1% were offered a </a:t>
            </a:r>
            <a:r>
              <a:rPr lang="en-GB" sz="2000" b="1" dirty="0" smtClean="0"/>
              <a:t>laptop or tablet</a:t>
            </a: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dirty="0" smtClean="0"/>
              <a:t>1% were offered a </a:t>
            </a:r>
            <a:r>
              <a:rPr lang="en-GB" sz="2000" b="1" dirty="0" smtClean="0"/>
              <a:t>reduction in accommodation fees</a:t>
            </a: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dirty="0" smtClean="0"/>
              <a:t>1% were offered a </a:t>
            </a:r>
            <a:r>
              <a:rPr lang="en-GB" sz="2000" b="1" dirty="0" smtClean="0"/>
              <a:t>reduction in tuition fees</a:t>
            </a:r>
            <a:r>
              <a:rPr lang="en-GB" sz="2000" dirty="0" smtClean="0"/>
              <a:t>.</a:t>
            </a:r>
            <a:endParaRPr lang="en-GB" sz="2000" dirty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indent="-342900"/>
            <a:endParaRPr lang="en-GB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8864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b="1" dirty="0">
                <a:solidFill>
                  <a:srgbClr val="FF0000"/>
                </a:solidFill>
              </a:rPr>
              <a:t>18% </a:t>
            </a:r>
            <a:r>
              <a:rPr lang="en-GB" sz="2400" b="1" dirty="0" smtClean="0">
                <a:solidFill>
                  <a:srgbClr val="FF0000"/>
                </a:solidFill>
              </a:rPr>
              <a:t>told </a:t>
            </a:r>
            <a:r>
              <a:rPr lang="en-GB" sz="2400" b="1" dirty="0">
                <a:solidFill>
                  <a:srgbClr val="FF0000"/>
                </a:solidFill>
              </a:rPr>
              <a:t>us they were offered an incentive by a HEP in return for choosing them as their firm choice</a:t>
            </a:r>
          </a:p>
        </p:txBody>
      </p:sp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4098" name="AutoShape 2" descr="data:image/jpeg;base64,/9j/4AAQSkZJRgABAQAAAQABAAD/2wCEAAkGBhQQEBQUEBQSDxAUFxcQEBUWFBUUEBQVFRUVFhUUFBUXHCYeFxkjGRUVHy8gJScpLC0sFR4xODAqNSYrLCkBCQoKDgwOGg8PGikkHyQpKSksLCwsLy0pKiouKSksLyksLCksLCksKSwpLCksLCopKSkpLCwtLC0sKSkpLCksKf/AABEIAQoAvQMBIgACEQEDEQH/xAAcAAACAgMBAQAAAAAAAAAAAAAAAQUGAgQHAwj/xABMEAABAwIDBAQJCQQHCAMAAAABAAIDBBEFEiEGEzFBB1FhkRQiMlJxgaGx0QgjQnKCkpOywSREs9IVJTNDdKLwFlNUYsLT4fE0NcP/xAAbAQEAAgMBAQAAAAAAAAAAAAAABAUBAgMGB//EAC0RAAICAQMDAwIFBQAAAAAAAAABAgMRBBIhBTFBE1FhFHEiMoGhwRUzkbHR/9oADAMBAAIRAxEAPwDuKEkIBoSQgGhJCAaEkIBoSQgGkhCAaEkIBoSQgGhJCAaEkIBoSQgBNJCAaEIQAhCSAaFWds9v6XCow6pcS9191EyxlfbmBewb2lcym+Uq65yULcvLNUHN67R2CA7mhcJb8pKQ/uUf47v+2veP5RMp/co/x3fyIDt6FxiPp+kP7nH+M7+RbUfTjIf3WP8AGd/IgOuoXLIumSQ/u0f4rv5VtxdK0h/d2fiO/lQHSEKhR9JDz/csH2z8FtR7ePP90375+CAuaFVWbYvP9237x+C927UuP0G/ePwQFjQoAbSO8xveU/8AaN3mN7ygJ5CiKbaAE2eMnaDcetSzTfVANCSEA0JIQDQkhANa2I1zYIZJZDZkbHSPPU1oLj7AthU/pemLMFrCOJY1vqdIwH2FAcDw+iqdpMWcS7KZCZJHHxmwQNNg0DsBDQOZPpK75gXRPhtJGGtpo53c5JmiWRx6/G0b6AAuc/JqiG8rXW1ywtB7CZCfcO5d2sgIb/YyhH7nS/gR/BMbI0X/AAlL+DH8FMFcO6S+kLEMNxfdsntSHdTNYY4zeM2Ejcxbm4tfzQHXBsrRj91pvwWfBZDZul/4an/CZ8FzTpr6RKmgkpY6GXcmRjppCGscS0kBnlg24OW1jPSLM3ZmGsjkDauXdw58rT86HlspykZdRG/S3NAdEbs/TcqeD8NnwWYwSAf3MP4bfguMY9t3iVPgVDVeEkVNRLIXu3cWsdnbttsluDQeF9VA4btrtHUxiSB1TNE64a9lNC5pINjYiPkQUB9DjCof91F9xvwT/o6L/dx/cauNYzthi1JgTJqiSWCtNWYiXxRteYt3cDKWWtcHW19FcehraSor8PdLVyGaUTPjDi1rfFDWECzQBzKAuvgUfmM+6FiaVnmN+6Fzfpw2uqsPjpnUcpgMjpA8hrHXDWtI8tp6yp/owxuaswqCapeZZn7zO4hoJyyvaNGgDgByQFmMDfNb3Beb4G+a3uC9HOXk5yAjcQoQAXM0tqR+oWzs3XZrxnl4zfRzHf71nKdD6FDbOyftLR1hw9iAuSaSEAJpIQDQhJANUrpjH9SVf1WfxWK6qm9L4vgtX9Vn8RiA5/8AJtbZ1b6IffIu42XE/k6Ms6s9EPvkXbEA1xD5SWEaUlSBzfTvPpGdnueu3qkdMWAurMJmbGx0ksZZNE1oLnEtdYhoGpOVzkBwHEqiTGJmFlyaahaHX1JFLDeT7zr/AHlpu2gfNh0FALktqXzN6jvGNawD7Rk+8ul9BOxcrJquSrglgaYfBmiSNzMwlN35cw1sGD7yrGxPR3UjGYGTU8zYIpy58jo3iIthLnA5iLEOLAB9YIC39O2GimwnD4W8InNiH2ILX9ip2yFbjzaRgw0VHgl37vJFE5t8xz2Lmk+VddK6f8HmqaSmbTxSzubMXOEbHPIG7OpDRoLrmuB4nj9FA2Cmiq4oWklrfBM1i4lx1cwniSgLv0xPmds/RmqzCpMkJnzAB283Uma4GgN+pSnyfD/VT/8AESfkjVX2kjxLEMAZ4VFUTVYrPJ3OWTdCM2ORrRpcnWyqmBS47QxGKlirIYi4vLRT3GY2BPjMJ5DuQF6+UgfmaP68v5WKz9DJ/qWm9Mv8aRc72zocRrsJoTPDUT1YlqN6N0RIG3AZma1osLcNFCYTV49SQthp2VkULb5WinuBmJcdSwniSgPpFzl5OcofZComfQU7qvN4SWXmztyvzXPlNsLG1uSlXFAYyO0Kgtmn/tbPQ78pU1IdD6Cq7sq/9sj+1+UoDoSEIQAhCEA0JJoAVQ6WRfB6r6rf4jFb1VOlJt8Iqvqt/iNQFE+T6yzqv6sXvkXZlyHoHZZ1V9WL3vXXUBR+mDaqfDcPbNSuayUzMjJLQ8ZXNkJFj2tC5FB0yY0YzMLPgacr5PBgYQdPFc8CwOo58wuj/KG/+pb/AImP8kqjegynZJgdWyQAxulma8HhlMEV7oCydF3Sc3F43skaIauIBz2gnI9pNt4y+o1sCOVxrqqRt/01VJq3UuFWGR+5MgYJJJZL2IjaQQBmuBoSbKk9D1Q9mKt3d9YagG3UIXuH+ZrVn0MND8cpi/UjevF/OET9fTxPqQFkwLpoxChqhDizS9lwJQ6MR1EYdazxlADhY3sRqOBVr6ZOkCpw8UbqGVrWTtkeTka8OA3ZYQXcrO9qpvyi2NGIwEDxjTjN6pH2/VR3SVI52E4IXXJ8HkHqG7DfYAgOk7AdJD6/DKl0jm+HU0cr3EAAOAY90cgbw4ixHW3tUT0Z9INZW02IvqJA99PDvISGNbldu5nXIA11Y3j1Lmh3uC1o47qen9UlPVQ6+tpd96NWboX/APiYv/h//wAqhARlB0r4zUOLYHumeBmLWU7Hut12DeGqt2xG0uMz1RZWNlZFupSHOpxG0SBh3fjZR9LkuXbF11bDO52Gh7pywhwYwSHJdt9CDzy6rt/RniOIzCf+lGyNsYxDnjbHoc+e1gL/AEUBUujPpCr67EWQ1EofFkke8btjScrDl1Av5RauwuK4r0PYbkxasNrbpskffMB/0rs5KAUh0PoVa2Rf+2x/a/KVY3nQ+gqrbHO/bo/t/lKA6ehJCAaEk0AkIQgMZJA0EuNgNSTwVc2vj8MopoIrZpAA1zvFZo5p158B1KS2gLTCQ52W5GXtPIKuHO3rPoN1Ta7qMtPPallEuihWLLNPo62ckw10xnLHCQMDd2S62UuvcEDrV9gqmvF2HMOB7D1HqVO3kh5EdwU3s3AA1z81y42I6rdfatNF1Keos2beDa7TxrjuyVLp8o3y4U1sTHyu8IjNmNLnWDJdbAcNVxnB8SxWCjkoqeGoZDO4ukDad+9dma1rgH5bgENA07V9WhBV4QjkfQv0Yy0RdV1rd3M9hjhiNi5jHEFzn8g42AtyF78dKRtbsNW4JiPhVCx74GyGankY0vDM17xytHCwJbroRzX0gSvMuQHzRHguI7R1wlnjdG3xWPlMZZBFG3k2/lHU6akk8grV064A/d4fFSxSSRwskjAYxz8rWiJrc2UHkPeu0uevJz0BzHpC2LNbg9M+NhNXSwROa2xzuZumbyK3G+lwOttuarfRFhU0VNigkiljL6ezA6NzS47ucWaCNTqOHWu2ucvNzkB8v7O/0jh8plpoKhkhaYyTTvd4pIJFi3rAXRdgdrMVqKwMrWyNgMchJdT7sZg0lvjZRz5Lq5csCUByXozxXEZMQLazwnc7uQ/ORFjMwIy+NlGvFdYRdJ7bgjr0WJNpcGUYNfmBy6jhe9h/5UTgOz76aoZK5zHNbe4aTm1aRpcWXowOF8huAbcbexZ5pOo94XmJdZsTw4ll9JH3LbT4gx5sD4w1IPG3X2hbN1VcGAbO0yO8YghltRc8ieStTeCutDqXqK90lhkK6tVywgQhCnHEaRTSQEBtFVNJbGR43lZuTb++6iNw7kWn1kKzYlg7ZtdWv4Aj9RzUNU4FLGCQWuA15g91l5PqelvlY7NuV7r2+Sy09sFFRzyaYpnHiWgeklbUdaadh3ZaSdSHC9z2WsQtDM/sW/heE765c+1uIA17yq3Q2WOzbSvxe+STdFKOZ9jyG1817Fkf+b4r2btTIfos/wA3xVgjw+NoADGWGmoBPrJVcxbFQ926pWNvwLw0evL8V7KzULT1p29/jy/gq4VO2WIdv9I2Bj7z9Fnt+KZxt/U32/FY4ZgwjF3nO/t1aPQP1W3umucdBYdgSvVbo5ksGZVJPCeTUOMO6m+34rB2LO6m+34qR8DZ5oS8DZ5o9i3+oRr6TIh+Mu6m+34rXkx1w5N9vxU/4EzzR3BYNgaHWytIPDQJ9Qh6TK3JtE/qZ7fitd+07x9FncfirdPQRvFnMbb0AH1HkoGegdSPzxhskZ8prgDp1H4rhbrvT5cePPx+h0hp9/CfJEO2tkH0Y/b8VK4diUkljJkYCLjKDfvJsrLhcsFQzM1jL8HNyNu09yVfgLH6t+aPOwGXuWNVK2ypS0zX/Ua17YTasRBSUg4sdbsPxWBp3dbe8/BYPY4EgEOHI8Lr0pKZ8rw0EAleJcvUs2qPOeyfkt8YWWxwSCF7XH5yx1HC3aOtXKGTM0EcCAR6CoWl2aAN5HZ+waN9fWpxosF6/penupi1Ykk/BVamyM2toJoQrgiiTSQgCywkZcEdYss0LDWVgFJeyxI6tO5e1HVGN4cPWOsLZxqmySk8neMPTz/12qNlfYXXzm2M9NqGlw0z0EGra18kjtHjdxu4jxF3kdR+iEYPh4ibc+UdT2DqUTh9PmeL663KsYKt6b5aix3T8cL4OE4KqCrj+onuJNr2HNauJYzDSMzTyNjbyvq5x6mgakr3DvHPo+Cq20dNDRxyVkw8KqfJiMmrWucfEbGzgxo49enG5Vl6meCPGKb5N7DNsxUvAigqBGb2le0NZoDrx4G1vXwUz4Qetcs2M2lnkrWCWR8glDg8EnKLNLhlbwbbLbRdL3i6N4FkdrwetdiZjhc9sb53Nt82y2d1yBpfv9ShaDbynmeI5RJSTcA2ZuTXqDuHfZYbXYo+ChmkiJa+zWNcOLc72tuO2xPrVI2Kx/fyilrrVUMtxGZfHcx/EAOOoB4ceNlrnybwrzFs65FIb2OvML0fqLHUc1F4Rhwp7xsc90Y/sw45iweaHHUt6r8FJZlzlYaJEBIHUk4dH5J1tyLebSpvEsYD4m7v6YuesDq9N1q4tDmZfmD71C0zsptyPD0qnt1VmnU6YPiX7fYmKuN2Jvuv3NtS+zsN3ud1C3f/AOlEq0YTS7uMX8o+MfXyWOjUO3UKXiPJz1k1GvHubyEIXuSmBCEIBoQkgGhJCA1MRohKy3MatPaqdVsIdlOhHEK9qo4sc1S/sIHcAvM9c08Nqu89ix0Vjy4+DGgZZwUpdR7BZbjX3CpNJbhOJJt5eTFp+cPo+Co/S9IdxAB5JkcT6Qw297lcpJMr7kaEW/13LRxulhq4t3K3O24cOIII5gjny9as4W4kmcoPa8nPejDB3S1DpTpHE02PLO/QAfZzexdP8EN+IUdQUzIGBkTQxg5fqTzK2N8uk7cvhmJy3PItosI8Io5oW6uc27e17SHN9rQuI4ZmZUxWBD2ys055g8ad67gJytA4BSuqBUOi+fBzXBOUuHBxbexPO6zC7annk6V2bU0yea75w+he11qQOLnF1rDgFsZlFldyc0jCsPiFQlRHY39al6h19FpVTNFVaizfYSqntRI4Lh2ch7vJGre0/BWIKO2ffeBvZdvcVJL2/TqIVUR2eVllRqJylN5GhJNWJwBCSaAEJIQDSQhAJVCqHz8n1j71byqriLMtQ/tN+8Bef68m6Yv5Jmkf4n9jMNWLqgMIB0vrw00txPLiFmOCwOj2H6ze8X/6V5XS1q26MG8ZeCZJ4TYGq8bKACCLg346LB1U4C7mWHPVYT04Ewy3Z4pd4umo7OHsTjoJJBcyMI80+KfZf3K9s6VfD8qTRGV0Wer5nfRZmGhBusBWaOu2zm8vXZektFJYWBFh9F7CD1cSCtERPG8GR7tOPi9Y/wCZQvprvMH/AIZ03r3Njwx1rlni9azkq9QGtzEi61n082QXY7IbeaP1Xu7DpTK1oyxnLcEm5sOwC3tXSOjvk+IMw7Iryejah2t22HpSfWgNueNr2GpsOdupezcLcz+0kdJwFh4g1NuWvtWNZEGxkNAbezdOdyBr18VK/pVig5WNJJZ4NVcspIVl41LdFsLXqjovM+SWmTOzX9j9o/opW6jsAjtA3tJPtUivo2hWNPBP2RU2/nf3Gi6SFMOQXTukhANCEIAQhCASr20cFntf1jKfSOHsViWnilJvYy3nxb6R/r2qD1DT+vRKC790daZ7JpkBE64SqOFxxaQ4erj7L9616aW2h0PArbDl87jN1TUl3TLaUTNrAXBzvGGUgOF+BtxA9PFb0OHRnlf1laGHus7J1Aln1SRp6uHospWKHm3xfd6wvpOmvjfUrI+Sosg4SwekNAxwBI1tbieWgWb6JgaQBoS2/G/lDmnTvIaLi/o+Czkl058Ry7QpBzMnUzS3KR4vwWu6maHggahpA15XHxWzveoE+z3rXkDi7XxdDw48RzWQaldIBpxNxYc+IUbVElzQfrkdQGjdeevuUlVtDWk8ALOcewEEknmopjrkuOhdy6gOA/X0kqj6zqlTQ4J8y4/QlaeGZZ9j1WnUm5sOJ0C95JLBemB0u8lznyWfm5fFeP0dLvtjBeSfJqEXJlipYcjGtHIAdy9kgEL6VGKikkUzeQTSQtgNCSaAEISQDQhCAErJoQFbx7Di071g0PljqPnLQhnuri9oIsdQeKq+LYMYyXxas4lvNvo6wvIdY6W8u6pfdfyWWmvTWyX6Hm7kQbEatPUVLYbXh+h8V44jr7W9YVeiqV7Zr+rUEaEdoI4Ko6f1OzRSw+YvuiRdp1Yi203khZSnT1j8wVepsZkZobSjt8V3eBY9y2ztC0jVjxqPMPA385evq6xpLFnfj7lbLTWJ9iZuted4BuSAA03J0HEKLk2hP0I7drnC3c2/6KNqKl0h+cdfmG8GD1c/SVx1PXNNUvwPc/g3hpJyfPB71tZvTppGNR1vPWR1dQXi6Sy8Xz2XlG10rsrBc+wdpXjbrrtbbuly32X8FlGuNcfgzaHSvDGak+ztKtlDRiJga31nrPMrwwrC2wt8558p36DsUgF7TpXTvpY7p/mf7FZqL/UeF2QJoQrsighCEAISTQCQhCAEIQgBCEIDF5UdV1VlIyBRdZT3XOfY2iQFaxpNx4p7OHctDwrKbEgKUqqW3HRQNdSZuC83rOn02POMP4LOm6S47kg2rWfharJw548kub6CQjwebz396pZdJl4ZLV0fYspq14yVoHEgetV80kp4veftFe1PhpB11963r6Tz+KRh3LwichAdxOnYp3D5w0WaLBQlDAOHA9qmqSjK9HotJXT/AG1z7lfdZKXEicp5LrYC1qaOwWyrqPYgsEITWxgSEJoBIQhACEIQDSTSQAhCEAFaVbUBug1d7vSvapnyiw4qNLFFutxxHudq4Z5ZpTRF5udV4OolKbtLdKucM8sl7sEQaAdSX9HhTG6Ruk9MzvIf+jwsm0PYpXdI3Sx6Y3EcKRSFHUFmjtW+0J7tPdraKlB5RiWJLDJeNwIuNQs1F0spYf8AlPH4qTBVrVZvRBnHaxoQhdTQEIQgBCEIBoQhACEIQCScbLJecqw3hBGm8XNysd2tjKjIojhk77jX3aN2tjKjKsbDO4192jdrYyoyJsG4192jdrYyIyLHpjca+7Ru175UZU9Mbjw3a2aZ3LuWOVNost4La8msnlGyhATUs4iQmhAJCE0Ak0k0AkIQgGvNw1WaVlqzKMLIyrOyFrgzkwyoyrOyVkwMmOVLKs7ITAyY5UZVkhMDJjlRlWVkWTaMmOVGVZWRZMDI2poCFujUE0kLIBNJCAaEIQCTSQgBCE0AkJoWAJJNCGQQhCASEyhAJCaEAkJoQAE0kLJgaEkIBpIQgP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l="35693" t="44518" r="55910" b="42169"/>
          <a:stretch/>
        </p:blipFill>
        <p:spPr>
          <a:xfrm>
            <a:off x="6300192" y="713653"/>
            <a:ext cx="1618107" cy="1532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/>
          <a:srcRect l="75962" t="40539" r="16396" b="45575"/>
          <a:stretch/>
        </p:blipFill>
        <p:spPr>
          <a:xfrm>
            <a:off x="6553200" y="2295068"/>
            <a:ext cx="1485070" cy="1611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/>
          <a:srcRect l="36857" t="52955" r="56070" b="32887"/>
          <a:stretch/>
        </p:blipFill>
        <p:spPr>
          <a:xfrm>
            <a:off x="6645670" y="4323095"/>
            <a:ext cx="1300129" cy="15541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75543" t="79752" r="16332" b="5132"/>
          <a:stretch/>
        </p:blipFill>
        <p:spPr>
          <a:xfrm>
            <a:off x="4794226" y="4298130"/>
            <a:ext cx="1356421" cy="1507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6814" t="69237" r="55836" b="18593"/>
          <a:stretch/>
        </p:blipFill>
        <p:spPr>
          <a:xfrm>
            <a:off x="2696997" y="4427288"/>
            <a:ext cx="1539071" cy="15219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75438" t="52366" r="13729" b="32517"/>
          <a:stretch/>
        </p:blipFill>
        <p:spPr>
          <a:xfrm>
            <a:off x="468684" y="4408937"/>
            <a:ext cx="1848410" cy="15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4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18864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800" b="1" dirty="0" smtClean="0">
                <a:solidFill>
                  <a:srgbClr val="FF0000"/>
                </a:solidFill>
              </a:rPr>
              <a:t>Those who were incentivised to firm a HEP had mixed views about the practice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4098" name="AutoShape 2" descr="data:image/jpeg;base64,/9j/4AAQSkZJRgABAQAAAQABAAD/2wCEAAkGBhQQEBQUEBQSDxAUFxcQEBUWFBUUEBQVFRUVFhUUFBUXHCYeFxkjGRUVHy8gJScpLC0sFR4xODAqNSYrLCkBCQoKDgwOGg8PGikkHyQpKSksLCwsLy0pKiouKSksLyksLCksLCksKSwpLCksLCopKSkpLCwtLC0sKSkpLCksKf/AABEIAQoAvQMBIgACEQEDEQH/xAAcAAACAgMBAQAAAAAAAAAAAAAAAQUGAgQHAwj/xABMEAABAwIDBAQJCQQHCAMAAAABAAIDBBEFEiEGEzFBB1FhkRQiMlJxgaGx0QgjQnKCkpOywSREs9IVJTNDdKLwFlNUYsLT4fE0NcP/xAAbAQEAAgMBAQAAAAAAAAAAAAAABAUBAgMGB//EAC0RAAICAQMDAwIFBQAAAAAAAAABAgMRBBIhBTFBE1FhFHEiMoGhwRUzkbHR/9oADAMBAAIRAxEAPwDuKEkIBoSQgGhJCAaEkIBoSQgGkhCAaEkIBoSQgGhJCAaEkIBoSQgBNJCAaEIQAhCSAaFWds9v6XCow6pcS9191EyxlfbmBewb2lcym+Uq65yULcvLNUHN67R2CA7mhcJb8pKQ/uUf47v+2veP5RMp/co/x3fyIDt6FxiPp+kP7nH+M7+RbUfTjIf3WP8AGd/IgOuoXLIumSQ/u0f4rv5VtxdK0h/d2fiO/lQHSEKhR9JDz/csH2z8FtR7ePP90375+CAuaFVWbYvP9237x+C927UuP0G/ePwQFjQoAbSO8xveU/8AaN3mN7ygJ5CiKbaAE2eMnaDcetSzTfVANCSEA0JIQDQkhANa2I1zYIZJZDZkbHSPPU1oLj7AthU/pemLMFrCOJY1vqdIwH2FAcDw+iqdpMWcS7KZCZJHHxmwQNNg0DsBDQOZPpK75gXRPhtJGGtpo53c5JmiWRx6/G0b6AAuc/JqiG8rXW1ywtB7CZCfcO5d2sgIb/YyhH7nS/gR/BMbI0X/AAlL+DH8FMFcO6S+kLEMNxfdsntSHdTNYY4zeM2Ejcxbm4tfzQHXBsrRj91pvwWfBZDZul/4an/CZ8FzTpr6RKmgkpY6GXcmRjppCGscS0kBnlg24OW1jPSLM3ZmGsjkDauXdw58rT86HlspykZdRG/S3NAdEbs/TcqeD8NnwWYwSAf3MP4bfguMY9t3iVPgVDVeEkVNRLIXu3cWsdnbttsluDQeF9VA4btrtHUxiSB1TNE64a9lNC5pINjYiPkQUB9DjCof91F9xvwT/o6L/dx/cauNYzthi1JgTJqiSWCtNWYiXxRteYt3cDKWWtcHW19FcehraSor8PdLVyGaUTPjDi1rfFDWECzQBzKAuvgUfmM+6FiaVnmN+6Fzfpw2uqsPjpnUcpgMjpA8hrHXDWtI8tp6yp/owxuaswqCapeZZn7zO4hoJyyvaNGgDgByQFmMDfNb3Beb4G+a3uC9HOXk5yAjcQoQAXM0tqR+oWzs3XZrxnl4zfRzHf71nKdD6FDbOyftLR1hw9iAuSaSEAJpIQDQhJANUrpjH9SVf1WfxWK6qm9L4vgtX9Vn8RiA5/8AJtbZ1b6IffIu42XE/k6Ms6s9EPvkXbEA1xD5SWEaUlSBzfTvPpGdnueu3qkdMWAurMJmbGx0ksZZNE1oLnEtdYhoGpOVzkBwHEqiTGJmFlyaahaHX1JFLDeT7zr/AHlpu2gfNh0FALktqXzN6jvGNawD7Rk+8ul9BOxcrJquSrglgaYfBmiSNzMwlN35cw1sGD7yrGxPR3UjGYGTU8zYIpy58jo3iIthLnA5iLEOLAB9YIC39O2GimwnD4W8InNiH2ILX9ip2yFbjzaRgw0VHgl37vJFE5t8xz2Lmk+VddK6f8HmqaSmbTxSzubMXOEbHPIG7OpDRoLrmuB4nj9FA2Cmiq4oWklrfBM1i4lx1cwniSgLv0xPmds/RmqzCpMkJnzAB283Uma4GgN+pSnyfD/VT/8AESfkjVX2kjxLEMAZ4VFUTVYrPJ3OWTdCM2ORrRpcnWyqmBS47QxGKlirIYi4vLRT3GY2BPjMJ5DuQF6+UgfmaP68v5WKz9DJ/qWm9Mv8aRc72zocRrsJoTPDUT1YlqN6N0RIG3AZma1osLcNFCYTV49SQthp2VkULb5WinuBmJcdSwniSgPpFzl5OcofZComfQU7qvN4SWXmztyvzXPlNsLG1uSlXFAYyO0Kgtmn/tbPQ78pU1IdD6Cq7sq/9sj+1+UoDoSEIQAhCEA0JJoAVQ6WRfB6r6rf4jFb1VOlJt8Iqvqt/iNQFE+T6yzqv6sXvkXZlyHoHZZ1V9WL3vXXUBR+mDaqfDcPbNSuayUzMjJLQ8ZXNkJFj2tC5FB0yY0YzMLPgacr5PBgYQdPFc8CwOo58wuj/KG/+pb/AImP8kqjegynZJgdWyQAxulma8HhlMEV7oCydF3Sc3F43skaIauIBz2gnI9pNt4y+o1sCOVxrqqRt/01VJq3UuFWGR+5MgYJJJZL2IjaQQBmuBoSbKk9D1Q9mKt3d9YagG3UIXuH+ZrVn0MND8cpi/UjevF/OET9fTxPqQFkwLpoxChqhDizS9lwJQ6MR1EYdazxlADhY3sRqOBVr6ZOkCpw8UbqGVrWTtkeTka8OA3ZYQXcrO9qpvyi2NGIwEDxjTjN6pH2/VR3SVI52E4IXXJ8HkHqG7DfYAgOk7AdJD6/DKl0jm+HU0cr3EAAOAY90cgbw4ixHW3tUT0Z9INZW02IvqJA99PDvISGNbldu5nXIA11Y3j1Lmh3uC1o47qen9UlPVQ6+tpd96NWboX/APiYv/h//wAqhARlB0r4zUOLYHumeBmLWU7Hut12DeGqt2xG0uMz1RZWNlZFupSHOpxG0SBh3fjZR9LkuXbF11bDO52Gh7pywhwYwSHJdt9CDzy6rt/RniOIzCf+lGyNsYxDnjbHoc+e1gL/AEUBUujPpCr67EWQ1EofFkke8btjScrDl1Av5RauwuK4r0PYbkxasNrbpskffMB/0rs5KAUh0PoVa2Rf+2x/a/KVY3nQ+gqrbHO/bo/t/lKA6ehJCAaEk0AkIQgMZJA0EuNgNSTwVc2vj8MopoIrZpAA1zvFZo5p158B1KS2gLTCQ52W5GXtPIKuHO3rPoN1Ta7qMtPPallEuihWLLNPo62ckw10xnLHCQMDd2S62UuvcEDrV9gqmvF2HMOB7D1HqVO3kh5EdwU3s3AA1z81y42I6rdfatNF1Keos2beDa7TxrjuyVLp8o3y4U1sTHyu8IjNmNLnWDJdbAcNVxnB8SxWCjkoqeGoZDO4ukDad+9dma1rgH5bgENA07V9WhBV4QjkfQv0Yy0RdV1rd3M9hjhiNi5jHEFzn8g42AtyF78dKRtbsNW4JiPhVCx74GyGankY0vDM17xytHCwJbroRzX0gSvMuQHzRHguI7R1wlnjdG3xWPlMZZBFG3k2/lHU6akk8grV064A/d4fFSxSSRwskjAYxz8rWiJrc2UHkPeu0uevJz0BzHpC2LNbg9M+NhNXSwROa2xzuZumbyK3G+lwOttuarfRFhU0VNigkiljL6ezA6NzS47ucWaCNTqOHWu2ucvNzkB8v7O/0jh8plpoKhkhaYyTTvd4pIJFi3rAXRdgdrMVqKwMrWyNgMchJdT7sZg0lvjZRz5Lq5csCUByXozxXEZMQLazwnc7uQ/ORFjMwIy+NlGvFdYRdJ7bgjr0WJNpcGUYNfmBy6jhe9h/5UTgOz76aoZK5zHNbe4aTm1aRpcWXowOF8huAbcbexZ5pOo94XmJdZsTw4ll9JH3LbT4gx5sD4w1IPG3X2hbN1VcGAbO0yO8YghltRc8ieStTeCutDqXqK90lhkK6tVywgQhCnHEaRTSQEBtFVNJbGR43lZuTb++6iNw7kWn1kKzYlg7ZtdWv4Aj9RzUNU4FLGCQWuA15g91l5PqelvlY7NuV7r2+Sy09sFFRzyaYpnHiWgeklbUdaadh3ZaSdSHC9z2WsQtDM/sW/heE765c+1uIA17yq3Q2WOzbSvxe+STdFKOZ9jyG1817Fkf+b4r2btTIfos/wA3xVgjw+NoADGWGmoBPrJVcxbFQ926pWNvwLw0evL8V7KzULT1p29/jy/gq4VO2WIdv9I2Bj7z9Fnt+KZxt/U32/FY4ZgwjF3nO/t1aPQP1W3umucdBYdgSvVbo5ksGZVJPCeTUOMO6m+34rB2LO6m+34qR8DZ5oS8DZ5o9i3+oRr6TIh+Mu6m+34rXkx1w5N9vxU/4EzzR3BYNgaHWytIPDQJ9Qh6TK3JtE/qZ7fitd+07x9FncfirdPQRvFnMbb0AH1HkoGegdSPzxhskZ8prgDp1H4rhbrvT5cePPx+h0hp9/CfJEO2tkH0Y/b8VK4diUkljJkYCLjKDfvJsrLhcsFQzM1jL8HNyNu09yVfgLH6t+aPOwGXuWNVK2ypS0zX/Ua17YTasRBSUg4sdbsPxWBp3dbe8/BYPY4EgEOHI8Lr0pKZ8rw0EAleJcvUs2qPOeyfkt8YWWxwSCF7XH5yx1HC3aOtXKGTM0EcCAR6CoWl2aAN5HZ+waN9fWpxosF6/penupi1Ykk/BVamyM2toJoQrgiiTSQgCywkZcEdYss0LDWVgFJeyxI6tO5e1HVGN4cPWOsLZxqmySk8neMPTz/12qNlfYXXzm2M9NqGlw0z0EGra18kjtHjdxu4jxF3kdR+iEYPh4ibc+UdT2DqUTh9PmeL663KsYKt6b5aix3T8cL4OE4KqCrj+onuJNr2HNauJYzDSMzTyNjbyvq5x6mgakr3DvHPo+Cq20dNDRxyVkw8KqfJiMmrWucfEbGzgxo49enG5Vl6meCPGKb5N7DNsxUvAigqBGb2le0NZoDrx4G1vXwUz4Qetcs2M2lnkrWCWR8glDg8EnKLNLhlbwbbLbRdL3i6N4FkdrwetdiZjhc9sb53Nt82y2d1yBpfv9ShaDbynmeI5RJSTcA2ZuTXqDuHfZYbXYo+ChmkiJa+zWNcOLc72tuO2xPrVI2Kx/fyilrrVUMtxGZfHcx/EAOOoB4ceNlrnybwrzFs65FIb2OvML0fqLHUc1F4Rhwp7xsc90Y/sw45iweaHHUt6r8FJZlzlYaJEBIHUk4dH5J1tyLebSpvEsYD4m7v6YuesDq9N1q4tDmZfmD71C0zsptyPD0qnt1VmnU6YPiX7fYmKuN2Jvuv3NtS+zsN3ud1C3f/AOlEq0YTS7uMX8o+MfXyWOjUO3UKXiPJz1k1GvHubyEIXuSmBCEIBoQkgGhJCA1MRohKy3MatPaqdVsIdlOhHEK9qo4sc1S/sIHcAvM9c08Nqu89ix0Vjy4+DGgZZwUpdR7BZbjX3CpNJbhOJJt5eTFp+cPo+Co/S9IdxAB5JkcT6Qw297lcpJMr7kaEW/13LRxulhq4t3K3O24cOIII5gjny9as4W4kmcoPa8nPejDB3S1DpTpHE02PLO/QAfZzexdP8EN+IUdQUzIGBkTQxg5fqTzK2N8uk7cvhmJy3PItosI8Io5oW6uc27e17SHN9rQuI4ZmZUxWBD2ys055g8ad67gJytA4BSuqBUOi+fBzXBOUuHBxbexPO6zC7annk6V2bU0yea75w+he11qQOLnF1rDgFsZlFldyc0jCsPiFQlRHY39al6h19FpVTNFVaizfYSqntRI4Lh2ch7vJGre0/BWIKO2ffeBvZdvcVJL2/TqIVUR2eVllRqJylN5GhJNWJwBCSaAEJIQDSQhAJVCqHz8n1j71byqriLMtQ/tN+8Bef68m6Yv5Jmkf4n9jMNWLqgMIB0vrw00txPLiFmOCwOj2H6ze8X/6V5XS1q26MG8ZeCZJ4TYGq8bKACCLg346LB1U4C7mWHPVYT04Ewy3Z4pd4umo7OHsTjoJJBcyMI80+KfZf3K9s6VfD8qTRGV0Wer5nfRZmGhBusBWaOu2zm8vXZektFJYWBFh9F7CD1cSCtERPG8GR7tOPi9Y/wCZQvprvMH/AIZ03r3Njwx1rlni9azkq9QGtzEi61n082QXY7IbeaP1Xu7DpTK1oyxnLcEm5sOwC3tXSOjvk+IMw7Iryejah2t22HpSfWgNueNr2GpsOdupezcLcz+0kdJwFh4g1NuWvtWNZEGxkNAbezdOdyBr18VK/pVig5WNJJZ4NVcspIVl41LdFsLXqjovM+SWmTOzX9j9o/opW6jsAjtA3tJPtUivo2hWNPBP2RU2/nf3Gi6SFMOQXTukhANCEIAQhCASr20cFntf1jKfSOHsViWnilJvYy3nxb6R/r2qD1DT+vRKC790daZ7JpkBE64SqOFxxaQ4erj7L9616aW2h0PArbDl87jN1TUl3TLaUTNrAXBzvGGUgOF+BtxA9PFb0OHRnlf1laGHus7J1Aln1SRp6uHospWKHm3xfd6wvpOmvjfUrI+Sosg4SwekNAxwBI1tbieWgWb6JgaQBoS2/G/lDmnTvIaLi/o+Czkl058Ry7QpBzMnUzS3KR4vwWu6maHggahpA15XHxWzveoE+z3rXkDi7XxdDw48RzWQaldIBpxNxYc+IUbVElzQfrkdQGjdeevuUlVtDWk8ALOcewEEknmopjrkuOhdy6gOA/X0kqj6zqlTQ4J8y4/QlaeGZZ9j1WnUm5sOJ0C95JLBemB0u8lznyWfm5fFeP0dLvtjBeSfJqEXJlipYcjGtHIAdy9kgEL6VGKikkUzeQTSQtgNCSaAEISQDQhCAErJoQFbx7Di071g0PljqPnLQhnuri9oIsdQeKq+LYMYyXxas4lvNvo6wvIdY6W8u6pfdfyWWmvTWyX6Hm7kQbEatPUVLYbXh+h8V44jr7W9YVeiqV7Zr+rUEaEdoI4Ko6f1OzRSw+YvuiRdp1Yi203khZSnT1j8wVepsZkZobSjt8V3eBY9y2ztC0jVjxqPMPA385evq6xpLFnfj7lbLTWJ9iZuted4BuSAA03J0HEKLk2hP0I7drnC3c2/6KNqKl0h+cdfmG8GD1c/SVx1PXNNUvwPc/g3hpJyfPB71tZvTppGNR1vPWR1dQXi6Sy8Xz2XlG10rsrBc+wdpXjbrrtbbuly32X8FlGuNcfgzaHSvDGak+ztKtlDRiJga31nrPMrwwrC2wt8558p36DsUgF7TpXTvpY7p/mf7FZqL/UeF2QJoQrsighCEAISTQCQhCAEIQgBCEIDF5UdV1VlIyBRdZT3XOfY2iQFaxpNx4p7OHctDwrKbEgKUqqW3HRQNdSZuC83rOn02POMP4LOm6S47kg2rWfharJw548kub6CQjwebz396pZdJl4ZLV0fYspq14yVoHEgetV80kp4veftFe1PhpB11963r6Tz+KRh3LwichAdxOnYp3D5w0WaLBQlDAOHA9qmqSjK9HotJXT/AG1z7lfdZKXEicp5LrYC1qaOwWyrqPYgsEITWxgSEJoBIQhACEIQDSTSQAhCEAFaVbUBug1d7vSvapnyiw4qNLFFutxxHudq4Z5ZpTRF5udV4OolKbtLdKucM8sl7sEQaAdSX9HhTG6Ruk9MzvIf+jwsm0PYpXdI3Sx6Y3EcKRSFHUFmjtW+0J7tPdraKlB5RiWJLDJeNwIuNQs1F0spYf8AlPH4qTBVrVZvRBnHaxoQhdTQEIQgBCEIBoQhACEIQCScbLJecqw3hBGm8XNysd2tjKjIojhk77jX3aN2tjKjKsbDO4192jdrYyoyJsG4192jdrYyIyLHpjca+7Ru175UZU9Mbjw3a2aZ3LuWOVNost4La8msnlGyhATUs4iQmhAJCE0Ak0k0AkIQgGvNw1WaVlqzKMLIyrOyFrgzkwyoyrOyVkwMmOVLKs7ITAyY5UZVkhMDJjlRlWVkWTaMmOVGVZWRZMDI2poCFujUE0kLIBNJCAaEIQCTSQgBCE0AkJoWAJJNCGQQhCASEyhAJCaEAkJoQAE0kLJgaEkIBpIQgP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5940152" y="3284984"/>
            <a:ext cx="2376264" cy="1008112"/>
          </a:xfrm>
          <a:prstGeom prst="wedgeRoundRectCallout">
            <a:avLst>
              <a:gd name="adj1" fmla="val -43911"/>
              <a:gd name="adj2" fmla="val -7189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This for me shows a sign of </a:t>
            </a:r>
            <a:r>
              <a:rPr lang="en-US" sz="2000" dirty="0" smtClean="0">
                <a:solidFill>
                  <a:schemeClr val="tx1"/>
                </a:solidFill>
              </a:rPr>
              <a:t>desperation.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55576" y="4581128"/>
            <a:ext cx="5292080" cy="1584676"/>
          </a:xfrm>
          <a:prstGeom prst="wedgeRoundRectCallout">
            <a:avLst>
              <a:gd name="adj1" fmla="val 39178"/>
              <a:gd name="adj2" fmla="val -7227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university was my first choice anyway, however it was good to know that there would be more financial support than </a:t>
            </a:r>
            <a:r>
              <a:rPr lang="en-US" sz="2000" dirty="0" smtClean="0">
                <a:solidFill>
                  <a:schemeClr val="tx1"/>
                </a:solidFill>
              </a:rPr>
              <a:t>expected.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869320" y="963784"/>
            <a:ext cx="4023160" cy="1673128"/>
          </a:xfrm>
          <a:prstGeom prst="wedgeRoundRectCallout">
            <a:avLst>
              <a:gd name="adj1" fmla="val -43123"/>
              <a:gd name="adj2" fmla="val 7198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Nope, did not impact on my decision. As I thought it was more important to choose the university I thought was best suited to me instead of money. 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395536" y="2146785"/>
            <a:ext cx="4296300" cy="1786271"/>
          </a:xfrm>
          <a:prstGeom prst="wedgeRoundRectCallout">
            <a:avLst>
              <a:gd name="adj1" fmla="val -43123"/>
              <a:gd name="adj2" fmla="val 7198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I thought it was fantastic!  </a:t>
            </a:r>
            <a:r>
              <a:rPr lang="en-US" sz="2000" dirty="0" smtClean="0">
                <a:solidFill>
                  <a:schemeClr val="tx1"/>
                </a:solidFill>
              </a:rPr>
              <a:t>[University X] </a:t>
            </a:r>
            <a:r>
              <a:rPr lang="en-US" sz="2000" dirty="0">
                <a:solidFill>
                  <a:schemeClr val="tx1"/>
                </a:solidFill>
              </a:rPr>
              <a:t>said that if I supply my results ASAP for my HND then they would switch my conditional to an unconditional which meant I was definitely on the course!</a:t>
            </a:r>
          </a:p>
        </p:txBody>
      </p:sp>
    </p:spTree>
    <p:extLst>
      <p:ext uri="{BB962C8B-B14F-4D97-AF65-F5344CB8AC3E}">
        <p14:creationId xmlns:p14="http://schemas.microsoft.com/office/powerpoint/2010/main" val="237527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33265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The learner insight we provide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72" y="1142984"/>
            <a:ext cx="781695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2400" b="1" dirty="0" smtClean="0"/>
              <a:t>New Applicant survey </a:t>
            </a:r>
            <a:r>
              <a:rPr lang="en-GB" sz="2000" dirty="0" smtClean="0"/>
              <a:t>(monthly – sent no more than one month after they </a:t>
            </a:r>
            <a:r>
              <a:rPr lang="en-GB" sz="2000" dirty="0" smtClean="0"/>
              <a:t>apply.  Focus on research and Apply)</a:t>
            </a: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b="1" dirty="0" smtClean="0"/>
              <a:t>End </a:t>
            </a:r>
            <a:r>
              <a:rPr lang="en-GB" sz="2400" b="1" dirty="0"/>
              <a:t>of Cycle applicant survey </a:t>
            </a:r>
            <a:r>
              <a:rPr lang="en-GB" sz="2000" dirty="0" smtClean="0"/>
              <a:t>(annual, </a:t>
            </a:r>
            <a:r>
              <a:rPr lang="en-GB" sz="2000" dirty="0" smtClean="0"/>
              <a:t>October.  Looking back at the whole customer journey)</a:t>
            </a:r>
            <a:endParaRPr lang="en-GB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b="1" dirty="0" smtClean="0"/>
              <a:t>Lifestyle surveys </a:t>
            </a:r>
            <a:r>
              <a:rPr lang="en-GB" sz="2000" dirty="0" smtClean="0"/>
              <a:t>(annual, </a:t>
            </a:r>
            <a:r>
              <a:rPr lang="en-GB" sz="2000" dirty="0" smtClean="0"/>
              <a:t>December – for UCAS Media)</a:t>
            </a: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18+ online focus groups (all schemes, throughout the year)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Ad hoc research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Secondary research.</a:t>
            </a:r>
            <a:endParaRPr lang="en-GB" sz="2400" dirty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indent="-342900"/>
            <a:endParaRPr lang="en-GB" sz="2400" dirty="0" smtClean="0"/>
          </a:p>
        </p:txBody>
      </p:sp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97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4098" name="AutoShape 2" descr="data:image/jpeg;base64,/9j/4AAQSkZJRgABAQAAAQABAAD/2wCEAAkGBhQQEBQUEBQSDxAUFxcQEBUWFBUUEBQVFRUVFhUUFBUXHCYeFxkjGRUVHy8gJScpLC0sFR4xODAqNSYrLCkBCQoKDgwOGg8PGikkHyQpKSksLCwsLy0pKiouKSksLyksLCksLCksKSwpLCksLCopKSkpLCwtLC0sKSkpLCksKf/AABEIAQoAvQMBIgACEQEDEQH/xAAcAAACAgMBAQAAAAAAAAAAAAAAAQUGAgQHAwj/xABMEAABAwIDBAQJCQQHCAMAAAABAAIDBBEFEiEGEzFBB1FhkRQiMlJxgaGx0QgjQnKCkpOywSREs9IVJTNDdKLwFlNUYsLT4fE0NcP/xAAbAQEAAgMBAQAAAAAAAAAAAAAABAUBAgMGB//EAC0RAAICAQMDAwIFBQAAAAAAAAABAgMRBBIhBTFBE1FhFHEiMoGhwRUzkbHR/9oADAMBAAIRAxEAPwDuKEkIBoSQgGhJCAaEkIBoSQgGkhCAaEkIBoSQgGhJCAaEkIBoSQgBNJCAaEIQAhCSAaFWds9v6XCow6pcS9191EyxlfbmBewb2lcym+Uq65yULcvLNUHN67R2CA7mhcJb8pKQ/uUf47v+2veP5RMp/co/x3fyIDt6FxiPp+kP7nH+M7+RbUfTjIf3WP8AGd/IgOuoXLIumSQ/u0f4rv5VtxdK0h/d2fiO/lQHSEKhR9JDz/csH2z8FtR7ePP90375+CAuaFVWbYvP9237x+C927UuP0G/ePwQFjQoAbSO8xveU/8AaN3mN7ygJ5CiKbaAE2eMnaDcetSzTfVANCSEA0JIQDQkhANa2I1zYIZJZDZkbHSPPU1oLj7AthU/pemLMFrCOJY1vqdIwH2FAcDw+iqdpMWcS7KZCZJHHxmwQNNg0DsBDQOZPpK75gXRPhtJGGtpo53c5JmiWRx6/G0b6AAuc/JqiG8rXW1ywtB7CZCfcO5d2sgIb/YyhH7nS/gR/BMbI0X/AAlL+DH8FMFcO6S+kLEMNxfdsntSHdTNYY4zeM2Ejcxbm4tfzQHXBsrRj91pvwWfBZDZul/4an/CZ8FzTpr6RKmgkpY6GXcmRjppCGscS0kBnlg24OW1jPSLM3ZmGsjkDauXdw58rT86HlspykZdRG/S3NAdEbs/TcqeD8NnwWYwSAf3MP4bfguMY9t3iVPgVDVeEkVNRLIXu3cWsdnbttsluDQeF9VA4btrtHUxiSB1TNE64a9lNC5pINjYiPkQUB9DjCof91F9xvwT/o6L/dx/cauNYzthi1JgTJqiSWCtNWYiXxRteYt3cDKWWtcHW19FcehraSor8PdLVyGaUTPjDi1rfFDWECzQBzKAuvgUfmM+6FiaVnmN+6Fzfpw2uqsPjpnUcpgMjpA8hrHXDWtI8tp6yp/owxuaswqCapeZZn7zO4hoJyyvaNGgDgByQFmMDfNb3Beb4G+a3uC9HOXk5yAjcQoQAXM0tqR+oWzs3XZrxnl4zfRzHf71nKdD6FDbOyftLR1hw9iAuSaSEAJpIQDQhJANUrpjH9SVf1WfxWK6qm9L4vgtX9Vn8RiA5/8AJtbZ1b6IffIu42XE/k6Ms6s9EPvkXbEA1xD5SWEaUlSBzfTvPpGdnueu3qkdMWAurMJmbGx0ksZZNE1oLnEtdYhoGpOVzkBwHEqiTGJmFlyaahaHX1JFLDeT7zr/AHlpu2gfNh0FALktqXzN6jvGNawD7Rk+8ul9BOxcrJquSrglgaYfBmiSNzMwlN35cw1sGD7yrGxPR3UjGYGTU8zYIpy58jo3iIthLnA5iLEOLAB9YIC39O2GimwnD4W8InNiH2ILX9ip2yFbjzaRgw0VHgl37vJFE5t8xz2Lmk+VddK6f8HmqaSmbTxSzubMXOEbHPIG7OpDRoLrmuB4nj9FA2Cmiq4oWklrfBM1i4lx1cwniSgLv0xPmds/RmqzCpMkJnzAB283Uma4GgN+pSnyfD/VT/8AESfkjVX2kjxLEMAZ4VFUTVYrPJ3OWTdCM2ORrRpcnWyqmBS47QxGKlirIYi4vLRT3GY2BPjMJ5DuQF6+UgfmaP68v5WKz9DJ/qWm9Mv8aRc72zocRrsJoTPDUT1YlqN6N0RIG3AZma1osLcNFCYTV49SQthp2VkULb5WinuBmJcdSwniSgPpFzl5OcofZComfQU7qvN4SWXmztyvzXPlNsLG1uSlXFAYyO0Kgtmn/tbPQ78pU1IdD6Cq7sq/9sj+1+UoDoSEIQAhCEA0JJoAVQ6WRfB6r6rf4jFb1VOlJt8Iqvqt/iNQFE+T6yzqv6sXvkXZlyHoHZZ1V9WL3vXXUBR+mDaqfDcPbNSuayUzMjJLQ8ZXNkJFj2tC5FB0yY0YzMLPgacr5PBgYQdPFc8CwOo58wuj/KG/+pb/AImP8kqjegynZJgdWyQAxulma8HhlMEV7oCydF3Sc3F43skaIauIBz2gnI9pNt4y+o1sCOVxrqqRt/01VJq3UuFWGR+5MgYJJJZL2IjaQQBmuBoSbKk9D1Q9mKt3d9YagG3UIXuH+ZrVn0MND8cpi/UjevF/OET9fTxPqQFkwLpoxChqhDizS9lwJQ6MR1EYdazxlADhY3sRqOBVr6ZOkCpw8UbqGVrWTtkeTka8OA3ZYQXcrO9qpvyi2NGIwEDxjTjN6pH2/VR3SVI52E4IXXJ8HkHqG7DfYAgOk7AdJD6/DKl0jm+HU0cr3EAAOAY90cgbw4ixHW3tUT0Z9INZW02IvqJA99PDvISGNbldu5nXIA11Y3j1Lmh3uC1o47qen9UlPVQ6+tpd96NWboX/APiYv/h//wAqhARlB0r4zUOLYHumeBmLWU7Hut12DeGqt2xG0uMz1RZWNlZFupSHOpxG0SBh3fjZR9LkuXbF11bDO52Gh7pywhwYwSHJdt9CDzy6rt/RniOIzCf+lGyNsYxDnjbHoc+e1gL/AEUBUujPpCr67EWQ1EofFkke8btjScrDl1Av5RauwuK4r0PYbkxasNrbpskffMB/0rs5KAUh0PoVa2Rf+2x/a/KVY3nQ+gqrbHO/bo/t/lKA6ehJCAaEk0AkIQgMZJA0EuNgNSTwVc2vj8MopoIrZpAA1zvFZo5p158B1KS2gLTCQ52W5GXtPIKuHO3rPoN1Ta7qMtPPallEuihWLLNPo62ckw10xnLHCQMDd2S62UuvcEDrV9gqmvF2HMOB7D1HqVO3kh5EdwU3s3AA1z81y42I6rdfatNF1Keos2beDa7TxrjuyVLp8o3y4U1sTHyu8IjNmNLnWDJdbAcNVxnB8SxWCjkoqeGoZDO4ukDad+9dma1rgH5bgENA07V9WhBV4QjkfQv0Yy0RdV1rd3M9hjhiNi5jHEFzn8g42AtyF78dKRtbsNW4JiPhVCx74GyGankY0vDM17xytHCwJbroRzX0gSvMuQHzRHguI7R1wlnjdG3xWPlMZZBFG3k2/lHU6akk8grV064A/d4fFSxSSRwskjAYxz8rWiJrc2UHkPeu0uevJz0BzHpC2LNbg9M+NhNXSwROa2xzuZumbyK3G+lwOttuarfRFhU0VNigkiljL6ezA6NzS47ucWaCNTqOHWu2ucvNzkB8v7O/0jh8plpoKhkhaYyTTvd4pIJFi3rAXRdgdrMVqKwMrWyNgMchJdT7sZg0lvjZRz5Lq5csCUByXozxXEZMQLazwnc7uQ/ORFjMwIy+NlGvFdYRdJ7bgjr0WJNpcGUYNfmBy6jhe9h/5UTgOz76aoZK5zHNbe4aTm1aRpcWXowOF8huAbcbexZ5pOo94XmJdZsTw4ll9JH3LbT4gx5sD4w1IPG3X2hbN1VcGAbO0yO8YghltRc8ieStTeCutDqXqK90lhkK6tVywgQhCnHEaRTSQEBtFVNJbGR43lZuTb++6iNw7kWn1kKzYlg7ZtdWv4Aj9RzUNU4FLGCQWuA15g91l5PqelvlY7NuV7r2+Sy09sFFRzyaYpnHiWgeklbUdaadh3ZaSdSHC9z2WsQtDM/sW/heE765c+1uIA17yq3Q2WOzbSvxe+STdFKOZ9jyG1817Fkf+b4r2btTIfos/wA3xVgjw+NoADGWGmoBPrJVcxbFQ926pWNvwLw0evL8V7KzULT1p29/jy/gq4VO2WIdv9I2Bj7z9Fnt+KZxt/U32/FY4ZgwjF3nO/t1aPQP1W3umucdBYdgSvVbo5ksGZVJPCeTUOMO6m+34rB2LO6m+34qR8DZ5oS8DZ5o9i3+oRr6TIh+Mu6m+34rXkx1w5N9vxU/4EzzR3BYNgaHWytIPDQJ9Qh6TK3JtE/qZ7fitd+07x9FncfirdPQRvFnMbb0AH1HkoGegdSPzxhskZ8prgDp1H4rhbrvT5cePPx+h0hp9/CfJEO2tkH0Y/b8VK4diUkljJkYCLjKDfvJsrLhcsFQzM1jL8HNyNu09yVfgLH6t+aPOwGXuWNVK2ypS0zX/Ua17YTasRBSUg4sdbsPxWBp3dbe8/BYPY4EgEOHI8Lr0pKZ8rw0EAleJcvUs2qPOeyfkt8YWWxwSCF7XH5yx1HC3aOtXKGTM0EcCAR6CoWl2aAN5HZ+waN9fWpxosF6/penupi1Ykk/BVamyM2toJoQrgiiTSQgCywkZcEdYss0LDWVgFJeyxI6tO5e1HVGN4cPWOsLZxqmySk8neMPTz/12qNlfYXXzm2M9NqGlw0z0EGra18kjtHjdxu4jxF3kdR+iEYPh4ibc+UdT2DqUTh9PmeL663KsYKt6b5aix3T8cL4OE4KqCrj+onuJNr2HNauJYzDSMzTyNjbyvq5x6mgakr3DvHPo+Cq20dNDRxyVkw8KqfJiMmrWucfEbGzgxo49enG5Vl6meCPGKb5N7DNsxUvAigqBGb2le0NZoDrx4G1vXwUz4Qetcs2M2lnkrWCWR8glDg8EnKLNLhlbwbbLbRdL3i6N4FkdrwetdiZjhc9sb53Nt82y2d1yBpfv9ShaDbynmeI5RJSTcA2ZuTXqDuHfZYbXYo+ChmkiJa+zWNcOLc72tuO2xPrVI2Kx/fyilrrVUMtxGZfHcx/EAOOoB4ceNlrnybwrzFs65FIb2OvML0fqLHUc1F4Rhwp7xsc90Y/sw45iweaHHUt6r8FJZlzlYaJEBIHUk4dH5J1tyLebSpvEsYD4m7v6YuesDq9N1q4tDmZfmD71C0zsptyPD0qnt1VmnU6YPiX7fYmKuN2Jvuv3NtS+zsN3ud1C3f/AOlEq0YTS7uMX8o+MfXyWOjUO3UKXiPJz1k1GvHubyEIXuSmBCEIBoQkgGhJCA1MRohKy3MatPaqdVsIdlOhHEK9qo4sc1S/sIHcAvM9c08Nqu89ix0Vjy4+DGgZZwUpdR7BZbjX3CpNJbhOJJt5eTFp+cPo+Co/S9IdxAB5JkcT6Qw297lcpJMr7kaEW/13LRxulhq4t3K3O24cOIII5gjny9as4W4kmcoPa8nPejDB3S1DpTpHE02PLO/QAfZzexdP8EN+IUdQUzIGBkTQxg5fqTzK2N8uk7cvhmJy3PItosI8Io5oW6uc27e17SHN9rQuI4ZmZUxWBD2ys055g8ad67gJytA4BSuqBUOi+fBzXBOUuHBxbexPO6zC7annk6V2bU0yea75w+he11qQOLnF1rDgFsZlFldyc0jCsPiFQlRHY39al6h19FpVTNFVaizfYSqntRI4Lh2ch7vJGre0/BWIKO2ffeBvZdvcVJL2/TqIVUR2eVllRqJylN5GhJNWJwBCSaAEJIQDSQhAJVCqHz8n1j71byqriLMtQ/tN+8Bef68m6Yv5Jmkf4n9jMNWLqgMIB0vrw00txPLiFmOCwOj2H6ze8X/6V5XS1q26MG8ZeCZJ4TYGq8bKACCLg346LB1U4C7mWHPVYT04Ewy3Z4pd4umo7OHsTjoJJBcyMI80+KfZf3K9s6VfD8qTRGV0Wer5nfRZmGhBusBWaOu2zm8vXZektFJYWBFh9F7CD1cSCtERPG8GR7tOPi9Y/wCZQvprvMH/AIZ03r3Njwx1rlni9azkq9QGtzEi61n082QXY7IbeaP1Xu7DpTK1oyxnLcEm5sOwC3tXSOjvk+IMw7Iryejah2t22HpSfWgNueNr2GpsOdupezcLcz+0kdJwFh4g1NuWvtWNZEGxkNAbezdOdyBr18VK/pVig5WNJJZ4NVcspIVl41LdFsLXqjovM+SWmTOzX9j9o/opW6jsAjtA3tJPtUivo2hWNPBP2RU2/nf3Gi6SFMOQXTukhANCEIAQhCASr20cFntf1jKfSOHsViWnilJvYy3nxb6R/r2qD1DT+vRKC790daZ7JpkBE64SqOFxxaQ4erj7L9616aW2h0PArbDl87jN1TUl3TLaUTNrAXBzvGGUgOF+BtxA9PFb0OHRnlf1laGHus7J1Aln1SRp6uHospWKHm3xfd6wvpOmvjfUrI+Sosg4SwekNAxwBI1tbieWgWb6JgaQBoS2/G/lDmnTvIaLi/o+Czkl058Ry7QpBzMnUzS3KR4vwWu6maHggahpA15XHxWzveoE+z3rXkDi7XxdDw48RzWQaldIBpxNxYc+IUbVElzQfrkdQGjdeevuUlVtDWk8ALOcewEEknmopjrkuOhdy6gOA/X0kqj6zqlTQ4J8y4/QlaeGZZ9j1WnUm5sOJ0C95JLBemB0u8lznyWfm5fFeP0dLvtjBeSfJqEXJlipYcjGtHIAdy9kgEL6VGKikkUzeQTSQtgNCSaAEISQDQhCAErJoQFbx7Di071g0PljqPnLQhnuri9oIsdQeKq+LYMYyXxas4lvNvo6wvIdY6W8u6pfdfyWWmvTWyX6Hm7kQbEatPUVLYbXh+h8V44jr7W9YVeiqV7Zr+rUEaEdoI4Ko6f1OzRSw+YvuiRdp1Yi203khZSnT1j8wVepsZkZobSjt8V3eBY9y2ztC0jVjxqPMPA385evq6xpLFnfj7lbLTWJ9iZuted4BuSAA03J0HEKLk2hP0I7drnC3c2/6KNqKl0h+cdfmG8GD1c/SVx1PXNNUvwPc/g3hpJyfPB71tZvTppGNR1vPWR1dQXi6Sy8Xz2XlG10rsrBc+wdpXjbrrtbbuly32X8FlGuNcfgzaHSvDGak+ztKtlDRiJga31nrPMrwwrC2wt8558p36DsUgF7TpXTvpY7p/mf7FZqL/UeF2QJoQrsighCEAISTQCQhCAEIQgBCEIDF5UdV1VlIyBRdZT3XOfY2iQFaxpNx4p7OHctDwrKbEgKUqqW3HRQNdSZuC83rOn02POMP4LOm6S47kg2rWfharJw548kub6CQjwebz396pZdJl4ZLV0fYspq14yVoHEgetV80kp4veftFe1PhpB11963r6Tz+KRh3LwichAdxOnYp3D5w0WaLBQlDAOHA9qmqSjK9HotJXT/AG1z7lfdZKXEicp5LrYC1qaOwWyrqPYgsEITWxgSEJoBIQhACEIQDSTSQAhCEAFaVbUBug1d7vSvapnyiw4qNLFFutxxHudq4Z5ZpTRF5udV4OolKbtLdKucM8sl7sEQaAdSX9HhTG6Ruk9MzvIf+jwsm0PYpXdI3Sx6Y3EcKRSFHUFmjtW+0J7tPdraKlB5RiWJLDJeNwIuNQs1F0spYf8AlPH4qTBVrVZvRBnHaxoQhdTQEIQgBCEIBoQhACEIQCScbLJecqw3hBGm8XNysd2tjKjIojhk77jX3aN2tjKjKsbDO4192jdrYyoyJsG4192jdrYyIyLHpjca+7Ru175UZU9Mbjw3a2aZ3LuWOVNost4La8msnlGyhATUs4iQmhAJCE0Ak0k0AkIQgGvNw1WaVlqzKMLIyrOyFrgzkwyoyrOyVkwMmOVLKs7ITAyY5UZVkhMDJjlRlWVkWTaMmOVGVZWRZMDI2poCFujUE0kLIBNJCAaEIQCTSQgBCE0AkJoWAJJNCGQQhCASEyhAJCaEAkJoQAE0kLJgaEkIBpIQgP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39552" y="260648"/>
            <a:ext cx="8147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800" b="1" dirty="0" smtClean="0">
                <a:solidFill>
                  <a:srgbClr val="FF0000"/>
                </a:solidFill>
              </a:rPr>
              <a:t>94% of those placed in the main scheme felt that they applied for the right HE courses for them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268760"/>
            <a:ext cx="76522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indent="-342900"/>
            <a:endParaRPr lang="en-GB" sz="2000" dirty="0" smtClean="0"/>
          </a:p>
        </p:txBody>
      </p:sp>
      <p:sp>
        <p:nvSpPr>
          <p:cNvPr id="12" name="Rounded Rectangular Callout 11"/>
          <p:cNvSpPr/>
          <p:nvPr/>
        </p:nvSpPr>
        <p:spPr>
          <a:xfrm>
            <a:off x="325612" y="5157192"/>
            <a:ext cx="5326508" cy="977214"/>
          </a:xfrm>
          <a:prstGeom prst="wedgeRoundRectCallout">
            <a:avLst>
              <a:gd name="adj1" fmla="val 36123"/>
              <a:gd name="adj2" fmla="val -7628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erhaps </a:t>
            </a:r>
            <a:r>
              <a:rPr lang="en-US" sz="2000" dirty="0">
                <a:solidFill>
                  <a:schemeClr val="tx1"/>
                </a:solidFill>
              </a:rPr>
              <a:t>if there were student reviews of each course on the </a:t>
            </a:r>
            <a:r>
              <a:rPr lang="en-US" sz="2000" dirty="0" smtClean="0">
                <a:solidFill>
                  <a:schemeClr val="tx1"/>
                </a:solidFill>
              </a:rPr>
              <a:t>UCAS </a:t>
            </a:r>
            <a:r>
              <a:rPr lang="en-US" sz="2000" dirty="0">
                <a:solidFill>
                  <a:schemeClr val="tx1"/>
                </a:solidFill>
              </a:rPr>
              <a:t>website along side the search facility, 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would have felt more </a:t>
            </a:r>
            <a:r>
              <a:rPr lang="en-US" sz="2000" dirty="0" smtClean="0">
                <a:solidFill>
                  <a:schemeClr val="tx1"/>
                </a:solidFill>
              </a:rPr>
              <a:t>confident.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427984" y="3645024"/>
            <a:ext cx="3386916" cy="998184"/>
          </a:xfrm>
          <a:prstGeom prst="wedgeRoundRectCallout">
            <a:avLst>
              <a:gd name="adj1" fmla="val 43070"/>
              <a:gd name="adj2" fmla="val 7680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I wasn't aware of my loan entitlement before I </a:t>
            </a:r>
            <a:r>
              <a:rPr lang="en-US" sz="2000" dirty="0" smtClean="0">
                <a:solidFill>
                  <a:schemeClr val="tx1"/>
                </a:solidFill>
              </a:rPr>
              <a:t>applied.</a:t>
            </a:r>
            <a:r>
              <a:rPr lang="en-US" sz="2000" dirty="0" smtClean="0"/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827584" y="3356992"/>
            <a:ext cx="2664296" cy="893796"/>
          </a:xfrm>
          <a:prstGeom prst="wedgeRoundRectCallout">
            <a:avLst>
              <a:gd name="adj1" fmla="val -43123"/>
              <a:gd name="adj2" fmla="val 7198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I think I aimed higher than I could reach. 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2915816" y="1700808"/>
            <a:ext cx="5552114" cy="1392265"/>
          </a:xfrm>
          <a:prstGeom prst="wedgeRoundRectCallout">
            <a:avLst>
              <a:gd name="adj1" fmla="val 40128"/>
              <a:gd name="adj2" fmla="val -6742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I [was also considering] apprenticeships</a:t>
            </a:r>
            <a:r>
              <a:rPr lang="en-US" sz="2000" dirty="0">
                <a:solidFill>
                  <a:schemeClr val="tx1"/>
                </a:solidFill>
              </a:rPr>
              <a:t>, though there is next to no support, at school, or online for people who would go down that route. </a:t>
            </a:r>
          </a:p>
        </p:txBody>
      </p:sp>
    </p:spTree>
    <p:extLst>
      <p:ext uri="{BB962C8B-B14F-4D97-AF65-F5344CB8AC3E}">
        <p14:creationId xmlns:p14="http://schemas.microsoft.com/office/powerpoint/2010/main" val="3839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4098" name="AutoShape 2" descr="data:image/jpeg;base64,/9j/4AAQSkZJRgABAQAAAQABAAD/2wCEAAkGBhQQEBQUEBQSDxAUFxcQEBUWFBUUEBQVFRUVFhUUFBUXHCYeFxkjGRUVHy8gJScpLC0sFR4xODAqNSYrLCkBCQoKDgwOGg8PGikkHyQpKSksLCwsLy0pKiouKSksLyksLCksLCksKSwpLCksLCopKSkpLCwtLC0sKSkpLCksKf/AABEIAQoAvQMBIgACEQEDEQH/xAAcAAACAgMBAQAAAAAAAAAAAAAAAQUGAgQHAwj/xABMEAABAwIDBAQJCQQHCAMAAAABAAIDBBEFEiEGEzFBB1FhkRQiMlJxgaGx0QgjQnKCkpOywSREs9IVJTNDdKLwFlNUYsLT4fE0NcP/xAAbAQEAAgMBAQAAAAAAAAAAAAAABAUBAgMGB//EAC0RAAICAQMDAwIFBQAAAAAAAAABAgMRBBIhBTFBE1FhFHEiMoGhwRUzkbHR/9oADAMBAAIRAxEAPwDuKEkIBoSQgGhJCAaEkIBoSQgGkhCAaEkIBoSQgGhJCAaEkIBoSQgBNJCAaEIQAhCSAaFWds9v6XCow6pcS9191EyxlfbmBewb2lcym+Uq65yULcvLNUHN67R2CA7mhcJb8pKQ/uUf47v+2veP5RMp/co/x3fyIDt6FxiPp+kP7nH+M7+RbUfTjIf3WP8AGd/IgOuoXLIumSQ/u0f4rv5VtxdK0h/d2fiO/lQHSEKhR9JDz/csH2z8FtR7ePP90375+CAuaFVWbYvP9237x+C927UuP0G/ePwQFjQoAbSO8xveU/8AaN3mN7ygJ5CiKbaAE2eMnaDcetSzTfVANCSEA0JIQDQkhANa2I1zYIZJZDZkbHSPPU1oLj7AthU/pemLMFrCOJY1vqdIwH2FAcDw+iqdpMWcS7KZCZJHHxmwQNNg0DsBDQOZPpK75gXRPhtJGGtpo53c5JmiWRx6/G0b6AAuc/JqiG8rXW1ywtB7CZCfcO5d2sgIb/YyhH7nS/gR/BMbI0X/AAlL+DH8FMFcO6S+kLEMNxfdsntSHdTNYY4zeM2Ejcxbm4tfzQHXBsrRj91pvwWfBZDZul/4an/CZ8FzTpr6RKmgkpY6GXcmRjppCGscS0kBnlg24OW1jPSLM3ZmGsjkDauXdw58rT86HlspykZdRG/S3NAdEbs/TcqeD8NnwWYwSAf3MP4bfguMY9t3iVPgVDVeEkVNRLIXu3cWsdnbttsluDQeF9VA4btrtHUxiSB1TNE64a9lNC5pINjYiPkQUB9DjCof91F9xvwT/o6L/dx/cauNYzthi1JgTJqiSWCtNWYiXxRteYt3cDKWWtcHW19FcehraSor8PdLVyGaUTPjDi1rfFDWECzQBzKAuvgUfmM+6FiaVnmN+6Fzfpw2uqsPjpnUcpgMjpA8hrHXDWtI8tp6yp/owxuaswqCapeZZn7zO4hoJyyvaNGgDgByQFmMDfNb3Beb4G+a3uC9HOXk5yAjcQoQAXM0tqR+oWzs3XZrxnl4zfRzHf71nKdD6FDbOyftLR1hw9iAuSaSEAJpIQDQhJANUrpjH9SVf1WfxWK6qm9L4vgtX9Vn8RiA5/8AJtbZ1b6IffIu42XE/k6Ms6s9EPvkXbEA1xD5SWEaUlSBzfTvPpGdnueu3qkdMWAurMJmbGx0ksZZNE1oLnEtdYhoGpOVzkBwHEqiTGJmFlyaahaHX1JFLDeT7zr/AHlpu2gfNh0FALktqXzN6jvGNawD7Rk+8ul9BOxcrJquSrglgaYfBmiSNzMwlN35cw1sGD7yrGxPR3UjGYGTU8zYIpy58jo3iIthLnA5iLEOLAB9YIC39O2GimwnD4W8InNiH2ILX9ip2yFbjzaRgw0VHgl37vJFE5t8xz2Lmk+VddK6f8HmqaSmbTxSzubMXOEbHPIG7OpDRoLrmuB4nj9FA2Cmiq4oWklrfBM1i4lx1cwniSgLv0xPmds/RmqzCpMkJnzAB283Uma4GgN+pSnyfD/VT/8AESfkjVX2kjxLEMAZ4VFUTVYrPJ3OWTdCM2ORrRpcnWyqmBS47QxGKlirIYi4vLRT3GY2BPjMJ5DuQF6+UgfmaP68v5WKz9DJ/qWm9Mv8aRc72zocRrsJoTPDUT1YlqN6N0RIG3AZma1osLcNFCYTV49SQthp2VkULb5WinuBmJcdSwniSgPpFzl5OcofZComfQU7qvN4SWXmztyvzXPlNsLG1uSlXFAYyO0Kgtmn/tbPQ78pU1IdD6Cq7sq/9sj+1+UoDoSEIQAhCEA0JJoAVQ6WRfB6r6rf4jFb1VOlJt8Iqvqt/iNQFE+T6yzqv6sXvkXZlyHoHZZ1V9WL3vXXUBR+mDaqfDcPbNSuayUzMjJLQ8ZXNkJFj2tC5FB0yY0YzMLPgacr5PBgYQdPFc8CwOo58wuj/KG/+pb/AImP8kqjegynZJgdWyQAxulma8HhlMEV7oCydF3Sc3F43skaIauIBz2gnI9pNt4y+o1sCOVxrqqRt/01VJq3UuFWGR+5MgYJJJZL2IjaQQBmuBoSbKk9D1Q9mKt3d9YagG3UIXuH+ZrVn0MND8cpi/UjevF/OET9fTxPqQFkwLpoxChqhDizS9lwJQ6MR1EYdazxlADhY3sRqOBVr6ZOkCpw8UbqGVrWTtkeTka8OA3ZYQXcrO9qpvyi2NGIwEDxjTjN6pH2/VR3SVI52E4IXXJ8HkHqG7DfYAgOk7AdJD6/DKl0jm+HU0cr3EAAOAY90cgbw4ixHW3tUT0Z9INZW02IvqJA99PDvISGNbldu5nXIA11Y3j1Lmh3uC1o47qen9UlPVQ6+tpd96NWboX/APiYv/h//wAqhARlB0r4zUOLYHumeBmLWU7Hut12DeGqt2xG0uMz1RZWNlZFupSHOpxG0SBh3fjZR9LkuXbF11bDO52Gh7pywhwYwSHJdt9CDzy6rt/RniOIzCf+lGyNsYxDnjbHoc+e1gL/AEUBUujPpCr67EWQ1EofFkke8btjScrDl1Av5RauwuK4r0PYbkxasNrbpskffMB/0rs5KAUh0PoVa2Rf+2x/a/KVY3nQ+gqrbHO/bo/t/lKA6ehJCAaEk0AkIQgMZJA0EuNgNSTwVc2vj8MopoIrZpAA1zvFZo5p158B1KS2gLTCQ52W5GXtPIKuHO3rPoN1Ta7qMtPPallEuihWLLNPo62ckw10xnLHCQMDd2S62UuvcEDrV9gqmvF2HMOB7D1HqVO3kh5EdwU3s3AA1z81y42I6rdfatNF1Keos2beDa7TxrjuyVLp8o3y4U1sTHyu8IjNmNLnWDJdbAcNVxnB8SxWCjkoqeGoZDO4ukDad+9dma1rgH5bgENA07V9WhBV4QjkfQv0Yy0RdV1rd3M9hjhiNi5jHEFzn8g42AtyF78dKRtbsNW4JiPhVCx74GyGankY0vDM17xytHCwJbroRzX0gSvMuQHzRHguI7R1wlnjdG3xWPlMZZBFG3k2/lHU6akk8grV064A/d4fFSxSSRwskjAYxz8rWiJrc2UHkPeu0uevJz0BzHpC2LNbg9M+NhNXSwROa2xzuZumbyK3G+lwOttuarfRFhU0VNigkiljL6ezA6NzS47ucWaCNTqOHWu2ucvNzkB8v7O/0jh8plpoKhkhaYyTTvd4pIJFi3rAXRdgdrMVqKwMrWyNgMchJdT7sZg0lvjZRz5Lq5csCUByXozxXEZMQLazwnc7uQ/ORFjMwIy+NlGvFdYRdJ7bgjr0WJNpcGUYNfmBy6jhe9h/5UTgOz76aoZK5zHNbe4aTm1aRpcWXowOF8huAbcbexZ5pOo94XmJdZsTw4ll9JH3LbT4gx5sD4w1IPG3X2hbN1VcGAbO0yO8YghltRc8ieStTeCutDqXqK90lhkK6tVywgQhCnHEaRTSQEBtFVNJbGR43lZuTb++6iNw7kWn1kKzYlg7ZtdWv4Aj9RzUNU4FLGCQWuA15g91l5PqelvlY7NuV7r2+Sy09sFFRzyaYpnHiWgeklbUdaadh3ZaSdSHC9z2WsQtDM/sW/heE765c+1uIA17yq3Q2WOzbSvxe+STdFKOZ9jyG1817Fkf+b4r2btTIfos/wA3xVgjw+NoADGWGmoBPrJVcxbFQ926pWNvwLw0evL8V7KzULT1p29/jy/gq4VO2WIdv9I2Bj7z9Fnt+KZxt/U32/FY4ZgwjF3nO/t1aPQP1W3umucdBYdgSvVbo5ksGZVJPCeTUOMO6m+34rB2LO6m+34qR8DZ5oS8DZ5o9i3+oRr6TIh+Mu6m+34rXkx1w5N9vxU/4EzzR3BYNgaHWytIPDQJ9Qh6TK3JtE/qZ7fitd+07x9FncfirdPQRvFnMbb0AH1HkoGegdSPzxhskZ8prgDp1H4rhbrvT5cePPx+h0hp9/CfJEO2tkH0Y/b8VK4diUkljJkYCLjKDfvJsrLhcsFQzM1jL8HNyNu09yVfgLH6t+aPOwGXuWNVK2ypS0zX/Ua17YTasRBSUg4sdbsPxWBp3dbe8/BYPY4EgEOHI8Lr0pKZ8rw0EAleJcvUs2qPOeyfkt8YWWxwSCF7XH5yx1HC3aOtXKGTM0EcCAR6CoWl2aAN5HZ+waN9fWpxosF6/penupi1Ykk/BVamyM2toJoQrgiiTSQgCywkZcEdYss0LDWVgFJeyxI6tO5e1HVGN4cPWOsLZxqmySk8neMPTz/12qNlfYXXzm2M9NqGlw0z0EGra18kjtHjdxu4jxF3kdR+iEYPh4ibc+UdT2DqUTh9PmeL663KsYKt6b5aix3T8cL4OE4KqCrj+onuJNr2HNauJYzDSMzTyNjbyvq5x6mgakr3DvHPo+Cq20dNDRxyVkw8KqfJiMmrWucfEbGzgxo49enG5Vl6meCPGKb5N7DNsxUvAigqBGb2le0NZoDrx4G1vXwUz4Qetcs2M2lnkrWCWR8glDg8EnKLNLhlbwbbLbRdL3i6N4FkdrwetdiZjhc9sb53Nt82y2d1yBpfv9ShaDbynmeI5RJSTcA2ZuTXqDuHfZYbXYo+ChmkiJa+zWNcOLc72tuO2xPrVI2Kx/fyilrrVUMtxGZfHcx/EAOOoB4ceNlrnybwrzFs65FIb2OvML0fqLHUc1F4Rhwp7xsc90Y/sw45iweaHHUt6r8FJZlzlYaJEBIHUk4dH5J1tyLebSpvEsYD4m7v6YuesDq9N1q4tDmZfmD71C0zsptyPD0qnt1VmnU6YPiX7fYmKuN2Jvuv3NtS+zsN3ud1C3f/AOlEq0YTS7uMX8o+MfXyWOjUO3UKXiPJz1k1GvHubyEIXuSmBCEIBoQkgGhJCA1MRohKy3MatPaqdVsIdlOhHEK9qo4sc1S/sIHcAvM9c08Nqu89ix0Vjy4+DGgZZwUpdR7BZbjX3CpNJbhOJJt5eTFp+cPo+Co/S9IdxAB5JkcT6Qw297lcpJMr7kaEW/13LRxulhq4t3K3O24cOIII5gjny9as4W4kmcoPa8nPejDB3S1DpTpHE02PLO/QAfZzexdP8EN+IUdQUzIGBkTQxg5fqTzK2N8uk7cvhmJy3PItosI8Io5oW6uc27e17SHN9rQuI4ZmZUxWBD2ys055g8ad67gJytA4BSuqBUOi+fBzXBOUuHBxbexPO6zC7annk6V2bU0yea75w+he11qQOLnF1rDgFsZlFldyc0jCsPiFQlRHY39al6h19FpVTNFVaizfYSqntRI4Lh2ch7vJGre0/BWIKO2ffeBvZdvcVJL2/TqIVUR2eVllRqJylN5GhJNWJwBCSaAEJIQDSQhAJVCqHz8n1j71byqriLMtQ/tN+8Bef68m6Yv5Jmkf4n9jMNWLqgMIB0vrw00txPLiFmOCwOj2H6ze8X/6V5XS1q26MG8ZeCZJ4TYGq8bKACCLg346LB1U4C7mWHPVYT04Ewy3Z4pd4umo7OHsTjoJJBcyMI80+KfZf3K9s6VfD8qTRGV0Wer5nfRZmGhBusBWaOu2zm8vXZektFJYWBFh9F7CD1cSCtERPG8GR7tOPi9Y/wCZQvprvMH/AIZ03r3Njwx1rlni9azkq9QGtzEi61n082QXY7IbeaP1Xu7DpTK1oyxnLcEm5sOwC3tXSOjvk+IMw7Iryejah2t22HpSfWgNueNr2GpsOdupezcLcz+0kdJwFh4g1NuWvtWNZEGxkNAbezdOdyBr18VK/pVig5WNJJZ4NVcspIVl41LdFsLXqjovM+SWmTOzX9j9o/opW6jsAjtA3tJPtUivo2hWNPBP2RU2/nf3Gi6SFMOQXTukhANCEIAQhCASr20cFntf1jKfSOHsViWnilJvYy3nxb6R/r2qD1DT+vRKC790daZ7JpkBE64SqOFxxaQ4erj7L9616aW2h0PArbDl87jN1TUl3TLaUTNrAXBzvGGUgOF+BtxA9PFb0OHRnlf1laGHus7J1Aln1SRp6uHospWKHm3xfd6wvpOmvjfUrI+Sosg4SwekNAxwBI1tbieWgWb6JgaQBoS2/G/lDmnTvIaLi/o+Czkl058Ry7QpBzMnUzS3KR4vwWu6maHggahpA15XHxWzveoE+z3rXkDi7XxdDw48RzWQaldIBpxNxYc+IUbVElzQfrkdQGjdeevuUlVtDWk8ALOcewEEknmopjrkuOhdy6gOA/X0kqj6zqlTQ4J8y4/QlaeGZZ9j1WnUm5sOJ0C95JLBemB0u8lznyWfm5fFeP0dLvtjBeSfJqEXJlipYcjGtHIAdy9kgEL6VGKikkUzeQTSQtgNCSaAEISQDQhCAErJoQFbx7Di071g0PljqPnLQhnuri9oIsdQeKq+LYMYyXxas4lvNvo6wvIdY6W8u6pfdfyWWmvTWyX6Hm7kQbEatPUVLYbXh+h8V44jr7W9YVeiqV7Zr+rUEaEdoI4Ko6f1OzRSw+YvuiRdp1Yi203khZSnT1j8wVepsZkZobSjt8V3eBY9y2ztC0jVjxqPMPA385evq6xpLFnfj7lbLTWJ9iZuted4BuSAA03J0HEKLk2hP0I7drnC3c2/6KNqKl0h+cdfmG8GD1c/SVx1PXNNUvwPc/g3hpJyfPB71tZvTppGNR1vPWR1dQXi6Sy8Xz2XlG10rsrBc+wdpXjbrrtbbuly32X8FlGuNcfgzaHSvDGak+ztKtlDRiJga31nrPMrwwrC2wt8558p36DsUgF7TpXTvpY7p/mf7FZqL/UeF2QJoQrsighCEAISTQCQhCAEIQgBCEIDF5UdV1VlIyBRdZT3XOfY2iQFaxpNx4p7OHctDwrKbEgKUqqW3HRQNdSZuC83rOn02POMP4LOm6S47kg2rWfharJw548kub6CQjwebz396pZdJl4ZLV0fYspq14yVoHEgetV80kp4veftFe1PhpB11963r6Tz+KRh3LwichAdxOnYp3D5w0WaLBQlDAOHA9qmqSjK9HotJXT/AG1z7lfdZKXEicp5LrYC1qaOwWyrqPYgsEITWxgSEJoBIQhACEIQDSTSQAhCEAFaVbUBug1d7vSvapnyiw4qNLFFutxxHudq4Z5ZpTRF5udV4OolKbtLdKucM8sl7sEQaAdSX9HhTG6Ruk9MzvIf+jwsm0PYpXdI3Sx6Y3EcKRSFHUFmjtW+0J7tPdraKlB5RiWJLDJeNwIuNQs1F0spYf8AlPH4qTBVrVZvRBnHaxoQhdTQEIQgBCEIBoQhACEIQCScbLJecqw3hBGm8XNysd2tjKjIojhk77jX3aN2tjKjKsbDO4192jdrYyoyJsG4192jdrYyIyLHpjca+7Ru175UZU9Mbjw3a2aZ3LuWOVNost4La8msnlGyhATUs4iQmhAJCE0Ak0k0AkIQgGvNw1WaVlqzKMLIyrOyFrgzkwyoyrOyVkwMmOVLKs7ITAyY5UZVkhMDJjlRlWVkWTaMmOVGVZWRZMDI2poCFujUE0kLIBNJCAaEIQCTSQgBCE0AkJoWAJJNCGQQhCASEyhAJCaEAkJoQAE0kLJgaEkIBpIQgP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39552" y="260648"/>
            <a:ext cx="814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b="1" dirty="0" smtClean="0">
                <a:solidFill>
                  <a:srgbClr val="FF0000"/>
                </a:solidFill>
              </a:rPr>
              <a:t>94% of those placed in Clearing also felt that they ended up on the right HE course for them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268760"/>
            <a:ext cx="765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indent="-342900"/>
            <a:endParaRPr lang="en-GB" dirty="0" smtClean="0"/>
          </a:p>
        </p:txBody>
      </p:sp>
      <p:sp>
        <p:nvSpPr>
          <p:cNvPr id="12" name="Rounded Rectangular Callout 11"/>
          <p:cNvSpPr/>
          <p:nvPr/>
        </p:nvSpPr>
        <p:spPr>
          <a:xfrm>
            <a:off x="4211960" y="4936503"/>
            <a:ext cx="4252660" cy="1442208"/>
          </a:xfrm>
          <a:prstGeom prst="wedgeRoundRectCallout">
            <a:avLst>
              <a:gd name="adj1" fmla="val 34777"/>
              <a:gd name="adj2" fmla="val -6344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I </a:t>
            </a:r>
            <a:r>
              <a:rPr lang="en-US" sz="2000" dirty="0">
                <a:solidFill>
                  <a:schemeClr val="tx1"/>
                </a:solidFill>
              </a:rPr>
              <a:t>didn't think about what the course required of me or the pros and </a:t>
            </a:r>
            <a:r>
              <a:rPr lang="en-US" sz="2000" dirty="0" smtClean="0">
                <a:solidFill>
                  <a:schemeClr val="tx1"/>
                </a:solidFill>
              </a:rPr>
              <a:t>cons.  I </a:t>
            </a:r>
            <a:r>
              <a:rPr lang="en-US" sz="2000" dirty="0">
                <a:solidFill>
                  <a:schemeClr val="tx1"/>
                </a:solidFill>
              </a:rPr>
              <a:t>was just desperate to get into </a:t>
            </a:r>
            <a:r>
              <a:rPr lang="en-US" sz="2000" dirty="0" smtClean="0">
                <a:solidFill>
                  <a:schemeClr val="tx1"/>
                </a:solidFill>
              </a:rPr>
              <a:t>somewhere.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364088" y="2348880"/>
            <a:ext cx="3384376" cy="2016224"/>
          </a:xfrm>
          <a:prstGeom prst="wedgeRoundRectCallout">
            <a:avLst>
              <a:gd name="adj1" fmla="val 40776"/>
              <a:gd name="adj2" fmla="val -7362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When feeling like </a:t>
            </a:r>
            <a:r>
              <a:rPr lang="en-US" sz="2000" dirty="0" err="1">
                <a:solidFill>
                  <a:schemeClr val="tx1"/>
                </a:solidFill>
              </a:rPr>
              <a:t>uni</a:t>
            </a:r>
            <a:r>
              <a:rPr lang="en-US" sz="2000" dirty="0">
                <a:solidFill>
                  <a:schemeClr val="tx1"/>
                </a:solidFill>
              </a:rPr>
              <a:t> places are going by the second, I made quick decisions with less research. 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611560" y="1340768"/>
            <a:ext cx="4361064" cy="1512168"/>
          </a:xfrm>
          <a:prstGeom prst="wedgeRoundRectCallout">
            <a:avLst>
              <a:gd name="adj1" fmla="val -43123"/>
              <a:gd name="adj2" fmla="val 7198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Nothing to do with UCAS, but I rushed into it. Sometimes wish I'd just taken a Gap Year and reapplied. 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304800" y="3580880"/>
            <a:ext cx="3684980" cy="1568448"/>
          </a:xfrm>
          <a:prstGeom prst="wedgeRoundRectCallout">
            <a:avLst>
              <a:gd name="adj1" fmla="val -43123"/>
              <a:gd name="adj2" fmla="val 7198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I'm not sure how good the university is, I</a:t>
            </a:r>
            <a:r>
              <a:rPr lang="en-US" sz="2000" dirty="0" smtClean="0">
                <a:solidFill>
                  <a:schemeClr val="tx1"/>
                </a:solidFill>
              </a:rPr>
              <a:t> don’t </a:t>
            </a:r>
            <a:r>
              <a:rPr lang="en-US" sz="2000" dirty="0">
                <a:solidFill>
                  <a:schemeClr val="tx1"/>
                </a:solidFill>
              </a:rPr>
              <a:t>know if the degree </a:t>
            </a:r>
            <a:r>
              <a:rPr lang="en-US" sz="2000" dirty="0" smtClean="0">
                <a:solidFill>
                  <a:schemeClr val="tx1"/>
                </a:solidFill>
              </a:rPr>
              <a:t>I’ll receive </a:t>
            </a:r>
            <a:r>
              <a:rPr lang="en-US" sz="2000" dirty="0">
                <a:solidFill>
                  <a:schemeClr val="tx1"/>
                </a:solidFill>
              </a:rPr>
              <a:t>at the end of the course will be as </a:t>
            </a:r>
            <a:r>
              <a:rPr lang="en-US" sz="2000" dirty="0" err="1">
                <a:solidFill>
                  <a:schemeClr val="tx1"/>
                </a:solidFill>
              </a:rPr>
              <a:t>recognised</a:t>
            </a:r>
            <a:r>
              <a:rPr lang="en-US" sz="2000" dirty="0">
                <a:solidFill>
                  <a:schemeClr val="tx1"/>
                </a:solidFill>
              </a:rPr>
              <a:t> by </a:t>
            </a:r>
            <a:r>
              <a:rPr lang="en-US" sz="2000" dirty="0" smtClean="0">
                <a:solidFill>
                  <a:schemeClr val="tx1"/>
                </a:solidFill>
              </a:rPr>
              <a:t>employers.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37875" y="5197256"/>
            <a:ext cx="8506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dirty="0" smtClean="0"/>
          </a:p>
          <a:p>
            <a:pPr indent="-342900"/>
            <a:endParaRPr lang="en-GB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88640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b="1" dirty="0" smtClean="0">
                <a:solidFill>
                  <a:srgbClr val="FF0000"/>
                </a:solidFill>
              </a:rPr>
              <a:t>More than one fifth of Unplaced respondents say they didn’t use Clearing because they didn’t know how to use it (22%)</a:t>
            </a:r>
          </a:p>
        </p:txBody>
      </p:sp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4098" name="AutoShape 2" descr="data:image/jpeg;base64,/9j/4AAQSkZJRgABAQAAAQABAAD/2wCEAAkGBhQQEBQUEBQSDxAUFxcQEBUWFBUUEBQVFRUVFhUUFBUXHCYeFxkjGRUVHy8gJScpLC0sFR4xODAqNSYrLCkBCQoKDgwOGg8PGikkHyQpKSksLCwsLy0pKiouKSksLyksLCksLCksKSwpLCksLCopKSkpLCwtLC0sKSkpLCksKf/AABEIAQoAvQMBIgACEQEDEQH/xAAcAAACAgMBAQAAAAAAAAAAAAAAAQUGAgQHAwj/xABMEAABAwIDBAQJCQQHCAMAAAABAAIDBBEFEiEGEzFBB1FhkRQiMlJxgaGx0QgjQnKCkpOywSREs9IVJTNDdKLwFlNUYsLT4fE0NcP/xAAbAQEAAgMBAQAAAAAAAAAAAAAABAUBAgMGB//EAC0RAAICAQMDAwIFBQAAAAAAAAABAgMRBBIhBTFBE1FhFHEiMoGhwRUzkbHR/9oADAMBAAIRAxEAPwDuKEkIBoSQgGhJCAaEkIBoSQgGkhCAaEkIBoSQgGhJCAaEkIBoSQgBNJCAaEIQAhCSAaFWds9v6XCow6pcS9191EyxlfbmBewb2lcym+Uq65yULcvLNUHN67R2CA7mhcJb8pKQ/uUf47v+2veP5RMp/co/x3fyIDt6FxiPp+kP7nH+M7+RbUfTjIf3WP8AGd/IgOuoXLIumSQ/u0f4rv5VtxdK0h/d2fiO/lQHSEKhR9JDz/csH2z8FtR7ePP90375+CAuaFVWbYvP9237x+C927UuP0G/ePwQFjQoAbSO8xveU/8AaN3mN7ygJ5CiKbaAE2eMnaDcetSzTfVANCSEA0JIQDQkhANa2I1zYIZJZDZkbHSPPU1oLj7AthU/pemLMFrCOJY1vqdIwH2FAcDw+iqdpMWcS7KZCZJHHxmwQNNg0DsBDQOZPpK75gXRPhtJGGtpo53c5JmiWRx6/G0b6AAuc/JqiG8rXW1ywtB7CZCfcO5d2sgIb/YyhH7nS/gR/BMbI0X/AAlL+DH8FMFcO6S+kLEMNxfdsntSHdTNYY4zeM2Ejcxbm4tfzQHXBsrRj91pvwWfBZDZul/4an/CZ8FzTpr6RKmgkpY6GXcmRjppCGscS0kBnlg24OW1jPSLM3ZmGsjkDauXdw58rT86HlspykZdRG/S3NAdEbs/TcqeD8NnwWYwSAf3MP4bfguMY9t3iVPgVDVeEkVNRLIXu3cWsdnbttsluDQeF9VA4btrtHUxiSB1TNE64a9lNC5pINjYiPkQUB9DjCof91F9xvwT/o6L/dx/cauNYzthi1JgTJqiSWCtNWYiXxRteYt3cDKWWtcHW19FcehraSor8PdLVyGaUTPjDi1rfFDWECzQBzKAuvgUfmM+6FiaVnmN+6Fzfpw2uqsPjpnUcpgMjpA8hrHXDWtI8tp6yp/owxuaswqCapeZZn7zO4hoJyyvaNGgDgByQFmMDfNb3Beb4G+a3uC9HOXk5yAjcQoQAXM0tqR+oWzs3XZrxnl4zfRzHf71nKdD6FDbOyftLR1hw9iAuSaSEAJpIQDQhJANUrpjH9SVf1WfxWK6qm9L4vgtX9Vn8RiA5/8AJtbZ1b6IffIu42XE/k6Ms6s9EPvkXbEA1xD5SWEaUlSBzfTvPpGdnueu3qkdMWAurMJmbGx0ksZZNE1oLnEtdYhoGpOVzkBwHEqiTGJmFlyaahaHX1JFLDeT7zr/AHlpu2gfNh0FALktqXzN6jvGNawD7Rk+8ul9BOxcrJquSrglgaYfBmiSNzMwlN35cw1sGD7yrGxPR3UjGYGTU8zYIpy58jo3iIthLnA5iLEOLAB9YIC39O2GimwnD4W8InNiH2ILX9ip2yFbjzaRgw0VHgl37vJFE5t8xz2Lmk+VddK6f8HmqaSmbTxSzubMXOEbHPIG7OpDRoLrmuB4nj9FA2Cmiq4oWklrfBM1i4lx1cwniSgLv0xPmds/RmqzCpMkJnzAB283Uma4GgN+pSnyfD/VT/8AESfkjVX2kjxLEMAZ4VFUTVYrPJ3OWTdCM2ORrRpcnWyqmBS47QxGKlirIYi4vLRT3GY2BPjMJ5DuQF6+UgfmaP68v5WKz9DJ/qWm9Mv8aRc72zocRrsJoTPDUT1YlqN6N0RIG3AZma1osLcNFCYTV49SQthp2VkULb5WinuBmJcdSwniSgPpFzl5OcofZComfQU7qvN4SWXmztyvzXPlNsLG1uSlXFAYyO0Kgtmn/tbPQ78pU1IdD6Cq7sq/9sj+1+UoDoSEIQAhCEA0JJoAVQ6WRfB6r6rf4jFb1VOlJt8Iqvqt/iNQFE+T6yzqv6sXvkXZlyHoHZZ1V9WL3vXXUBR+mDaqfDcPbNSuayUzMjJLQ8ZXNkJFj2tC5FB0yY0YzMLPgacr5PBgYQdPFc8CwOo58wuj/KG/+pb/AImP8kqjegynZJgdWyQAxulma8HhlMEV7oCydF3Sc3F43skaIauIBz2gnI9pNt4y+o1sCOVxrqqRt/01VJq3UuFWGR+5MgYJJJZL2IjaQQBmuBoSbKk9D1Q9mKt3d9YagG3UIXuH+ZrVn0MND8cpi/UjevF/OET9fTxPqQFkwLpoxChqhDizS9lwJQ6MR1EYdazxlADhY3sRqOBVr6ZOkCpw8UbqGVrWTtkeTka8OA3ZYQXcrO9qpvyi2NGIwEDxjTjN6pH2/VR3SVI52E4IXXJ8HkHqG7DfYAgOk7AdJD6/DKl0jm+HU0cr3EAAOAY90cgbw4ixHW3tUT0Z9INZW02IvqJA99PDvISGNbldu5nXIA11Y3j1Lmh3uC1o47qen9UlPVQ6+tpd96NWboX/APiYv/h//wAqhARlB0r4zUOLYHumeBmLWU7Hut12DeGqt2xG0uMz1RZWNlZFupSHOpxG0SBh3fjZR9LkuXbF11bDO52Gh7pywhwYwSHJdt9CDzy6rt/RniOIzCf+lGyNsYxDnjbHoc+e1gL/AEUBUujPpCr67EWQ1EofFkke8btjScrDl1Av5RauwuK4r0PYbkxasNrbpskffMB/0rs5KAUh0PoVa2Rf+2x/a/KVY3nQ+gqrbHO/bo/t/lKA6ehJCAaEk0AkIQgMZJA0EuNgNSTwVc2vj8MopoIrZpAA1zvFZo5p158B1KS2gLTCQ52W5GXtPIKuHO3rPoN1Ta7qMtPPallEuihWLLNPo62ckw10xnLHCQMDd2S62UuvcEDrV9gqmvF2HMOB7D1HqVO3kh5EdwU3s3AA1z81y42I6rdfatNF1Keos2beDa7TxrjuyVLp8o3y4U1sTHyu8IjNmNLnWDJdbAcNVxnB8SxWCjkoqeGoZDO4ukDad+9dma1rgH5bgENA07V9WhBV4QjkfQv0Yy0RdV1rd3M9hjhiNi5jHEFzn8g42AtyF78dKRtbsNW4JiPhVCx74GyGankY0vDM17xytHCwJbroRzX0gSvMuQHzRHguI7R1wlnjdG3xWPlMZZBFG3k2/lHU6akk8grV064A/d4fFSxSSRwskjAYxz8rWiJrc2UHkPeu0uevJz0BzHpC2LNbg9M+NhNXSwROa2xzuZumbyK3G+lwOttuarfRFhU0VNigkiljL6ezA6NzS47ucWaCNTqOHWu2ucvNzkB8v7O/0jh8plpoKhkhaYyTTvd4pIJFi3rAXRdgdrMVqKwMrWyNgMchJdT7sZg0lvjZRz5Lq5csCUByXozxXEZMQLazwnc7uQ/ORFjMwIy+NlGvFdYRdJ7bgjr0WJNpcGUYNfmBy6jhe9h/5UTgOz76aoZK5zHNbe4aTm1aRpcWXowOF8huAbcbexZ5pOo94XmJdZsTw4ll9JH3LbT4gx5sD4w1IPG3X2hbN1VcGAbO0yO8YghltRc8ieStTeCutDqXqK90lhkK6tVywgQhCnHEaRTSQEBtFVNJbGR43lZuTb++6iNw7kWn1kKzYlg7ZtdWv4Aj9RzUNU4FLGCQWuA15g91l5PqelvlY7NuV7r2+Sy09sFFRzyaYpnHiWgeklbUdaadh3ZaSdSHC9z2WsQtDM/sW/heE765c+1uIA17yq3Q2WOzbSvxe+STdFKOZ9jyG1817Fkf+b4r2btTIfos/wA3xVgjw+NoADGWGmoBPrJVcxbFQ926pWNvwLw0evL8V7KzULT1p29/jy/gq4VO2WIdv9I2Bj7z9Fnt+KZxt/U32/FY4ZgwjF3nO/t1aPQP1W3umucdBYdgSvVbo5ksGZVJPCeTUOMO6m+34rB2LO6m+34qR8DZ5oS8DZ5o9i3+oRr6TIh+Mu6m+34rXkx1w5N9vxU/4EzzR3BYNgaHWytIPDQJ9Qh6TK3JtE/qZ7fitd+07x9FncfirdPQRvFnMbb0AH1HkoGegdSPzxhskZ8prgDp1H4rhbrvT5cePPx+h0hp9/CfJEO2tkH0Y/b8VK4diUkljJkYCLjKDfvJsrLhcsFQzM1jL8HNyNu09yVfgLH6t+aPOwGXuWNVK2ypS0zX/Ua17YTasRBSUg4sdbsPxWBp3dbe8/BYPY4EgEOHI8Lr0pKZ8rw0EAleJcvUs2qPOeyfkt8YWWxwSCF7XH5yx1HC3aOtXKGTM0EcCAR6CoWl2aAN5HZ+waN9fWpxosF6/penupi1Ykk/BVamyM2toJoQrgiiTSQgCywkZcEdYss0LDWVgFJeyxI6tO5e1HVGN4cPWOsLZxqmySk8neMPTz/12qNlfYXXzm2M9NqGlw0z0EGra18kjtHjdxu4jxF3kdR+iEYPh4ibc+UdT2DqUTh9PmeL663KsYKt6b5aix3T8cL4OE4KqCrj+onuJNr2HNauJYzDSMzTyNjbyvq5x6mgakr3DvHPo+Cq20dNDRxyVkw8KqfJiMmrWucfEbGzgxo49enG5Vl6meCPGKb5N7DNsxUvAigqBGb2le0NZoDrx4G1vXwUz4Qetcs2M2lnkrWCWR8glDg8EnKLNLhlbwbbLbRdL3i6N4FkdrwetdiZjhc9sb53Nt82y2d1yBpfv9ShaDbynmeI5RJSTcA2ZuTXqDuHfZYbXYo+ChmkiJa+zWNcOLc72tuO2xPrVI2Kx/fyilrrVUMtxGZfHcx/EAOOoB4ceNlrnybwrzFs65FIb2OvML0fqLHUc1F4Rhwp7xsc90Y/sw45iweaHHUt6r8FJZlzlYaJEBIHUk4dH5J1tyLebSpvEsYD4m7v6YuesDq9N1q4tDmZfmD71C0zsptyPD0qnt1VmnU6YPiX7fYmKuN2Jvuv3NtS+zsN3ud1C3f/AOlEq0YTS7uMX8o+MfXyWOjUO3UKXiPJz1k1GvHubyEIXuSmBCEIBoQkgGhJCA1MRohKy3MatPaqdVsIdlOhHEK9qo4sc1S/sIHcAvM9c08Nqu89ix0Vjy4+DGgZZwUpdR7BZbjX3CpNJbhOJJt5eTFp+cPo+Co/S9IdxAB5JkcT6Qw297lcpJMr7kaEW/13LRxulhq4t3K3O24cOIII5gjny9as4W4kmcoPa8nPejDB3S1DpTpHE02PLO/QAfZzexdP8EN+IUdQUzIGBkTQxg5fqTzK2N8uk7cvhmJy3PItosI8Io5oW6uc27e17SHN9rQuI4ZmZUxWBD2ys055g8ad67gJytA4BSuqBUOi+fBzXBOUuHBxbexPO6zC7annk6V2bU0yea75w+he11qQOLnF1rDgFsZlFldyc0jCsPiFQlRHY39al6h19FpVTNFVaizfYSqntRI4Lh2ch7vJGre0/BWIKO2ffeBvZdvcVJL2/TqIVUR2eVllRqJylN5GhJNWJwBCSaAEJIQDSQhAJVCqHz8n1j71byqriLMtQ/tN+8Bef68m6Yv5Jmkf4n9jMNWLqgMIB0vrw00txPLiFmOCwOj2H6ze8X/6V5XS1q26MG8ZeCZJ4TYGq8bKACCLg346LB1U4C7mWHPVYT04Ewy3Z4pd4umo7OHsTjoJJBcyMI80+KfZf3K9s6VfD8qTRGV0Wer5nfRZmGhBusBWaOu2zm8vXZektFJYWBFh9F7CD1cSCtERPG8GR7tOPi9Y/wCZQvprvMH/AIZ03r3Njwx1rlni9azkq9QGtzEi61n082QXY7IbeaP1Xu7DpTK1oyxnLcEm5sOwC3tXSOjvk+IMw7Iryejah2t22HpSfWgNueNr2GpsOdupezcLcz+0kdJwFh4g1NuWvtWNZEGxkNAbezdOdyBr18VK/pVig5WNJJZ4NVcspIVl41LdFsLXqjovM+SWmTOzX9j9o/opW6jsAjtA3tJPtUivo2hWNPBP2RU2/nf3Gi6SFMOQXTukhANCEIAQhCASr20cFntf1jKfSOHsViWnilJvYy3nxb6R/r2qD1DT+vRKC790daZ7JpkBE64SqOFxxaQ4erj7L9616aW2h0PArbDl87jN1TUl3TLaUTNrAXBzvGGUgOF+BtxA9PFb0OHRnlf1laGHus7J1Aln1SRp6uHospWKHm3xfd6wvpOmvjfUrI+Sosg4SwekNAxwBI1tbieWgWb6JgaQBoS2/G/lDmnTvIaLi/o+Czkl058Ry7QpBzMnUzS3KR4vwWu6maHggahpA15XHxWzveoE+z3rXkDi7XxdDw48RzWQaldIBpxNxYc+IUbVElzQfrkdQGjdeevuUlVtDWk8ALOcewEEknmopjrkuOhdy6gOA/X0kqj6zqlTQ4J8y4/QlaeGZZ9j1WnUm5sOJ0C95JLBemB0u8lznyWfm5fFeP0dLvtjBeSfJqEXJlipYcjGtHIAdy9kgEL6VGKikkUzeQTSQtgNCSaAEISQDQhCAErJoQFbx7Di071g0PljqPnLQhnuri9oIsdQeKq+LYMYyXxas4lvNvo6wvIdY6W8u6pfdfyWWmvTWyX6Hm7kQbEatPUVLYbXh+h8V44jr7W9YVeiqV7Zr+rUEaEdoI4Ko6f1OzRSw+YvuiRdp1Yi203khZSnT1j8wVepsZkZobSjt8V3eBY9y2ztC0jVjxqPMPA385evq6xpLFnfj7lbLTWJ9iZuted4BuSAA03J0HEKLk2hP0I7drnC3c2/6KNqKl0h+cdfmG8GD1c/SVx1PXNNUvwPc/g3hpJyfPB71tZvTppGNR1vPWR1dQXi6Sy8Xz2XlG10rsrBc+wdpXjbrrtbbuly32X8FlGuNcfgzaHSvDGak+ztKtlDRiJga31nrPMrwwrC2wt8558p36DsUgF7TpXTvpY7p/mf7FZqL/UeF2QJoQrsighCEAISTQCQhCAEIQgBCEIDF5UdV1VlIyBRdZT3XOfY2iQFaxpNx4p7OHctDwrKbEgKUqqW3HRQNdSZuC83rOn02POMP4LOm6S47kg2rWfharJw548kub6CQjwebz396pZdJl4ZLV0fYspq14yVoHEgetV80kp4veftFe1PhpB11963r6Tz+KRh3LwichAdxOnYp3D5w0WaLBQlDAOHA9qmqSjK9HotJXT/AG1z7lfdZKXEicp5LrYC1qaOwWyrqPYgsEITWxgSEJoBIQhACEIQDSTSQAhCEAFaVbUBug1d7vSvapnyiw4qNLFFutxxHudq4Z5ZpTRF5udV4OolKbtLdKucM8sl7sEQaAdSX9HhTG6Ruk9MzvIf+jwsm0PYpXdI3Sx6Y3EcKRSFHUFmjtW+0J7tPdraKlB5RiWJLDJeNwIuNQs1F0spYf8AlPH4qTBVrVZvRBnHaxoQhdTQEIQgBCEIBoQhACEIQCScbLJecqw3hBGm8XNysd2tjKjIojhk77jX3aN2tjKjKsbDO4192jdrYyoyJsG4192jdrYyIyLHpjca+7Ru175UZU9Mbjw3a2aZ3LuWOVNost4La8msnlGyhATUs4iQmhAJCE0Ak0k0AkIQgGvNw1WaVlqzKMLIyrOyFrgzkwyoyrOyVkwMmOVLKs7ITAyY5UZVkhMDJjlRlWVkWTaMmOVGVZWRZMDI2poCFujUE0kLIBNJCAaEIQCTSQgBCE0AkJoWAJJNCGQQhCASEyhAJCaEAkJoQAE0kLJgaEkIBpIQgP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855" y="1124745"/>
            <a:ext cx="8038609" cy="48399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7000" y="5987018"/>
            <a:ext cx="851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Respondent base: Unplaced who did not look at the courses available in Clearing (1,577) </a:t>
            </a:r>
          </a:p>
        </p:txBody>
      </p:sp>
    </p:spTree>
    <p:extLst>
      <p:ext uri="{BB962C8B-B14F-4D97-AF65-F5344CB8AC3E}">
        <p14:creationId xmlns:p14="http://schemas.microsoft.com/office/powerpoint/2010/main" val="12953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520" y="33265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Ways we can improve the applicant </a:t>
            </a:r>
            <a:r>
              <a:rPr lang="en-GB" sz="2800" b="1" dirty="0" smtClean="0">
                <a:solidFill>
                  <a:srgbClr val="FF0000"/>
                </a:solidFill>
              </a:rPr>
              <a:t>Customer Experience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1142984"/>
            <a:ext cx="81153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2400" b="1" dirty="0" smtClean="0"/>
              <a:t>Applicants now expect </a:t>
            </a:r>
            <a:r>
              <a:rPr lang="en-GB" sz="2400" b="1" dirty="0"/>
              <a:t>a much more personalised</a:t>
            </a:r>
            <a:r>
              <a:rPr lang="en-GB" sz="2400" dirty="0"/>
              <a:t> </a:t>
            </a:r>
            <a:r>
              <a:rPr lang="en-GB" sz="2400" b="1" dirty="0"/>
              <a:t>experience</a:t>
            </a:r>
            <a:r>
              <a:rPr lang="en-GB" sz="2400" dirty="0"/>
              <a:t>.  </a:t>
            </a: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Identity initiative:</a:t>
            </a:r>
            <a:endParaRPr lang="en-GB" sz="2400" dirty="0"/>
          </a:p>
          <a:p>
            <a:pPr marL="800100" lvl="2" indent="-342900">
              <a:buFont typeface="Arial" pitchFamily="34" charset="0"/>
              <a:buChar char="•"/>
            </a:pPr>
            <a:r>
              <a:rPr lang="en-GB" sz="2400" dirty="0"/>
              <a:t>Personalised view of ucas.com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GB" sz="2400" dirty="0" smtClean="0"/>
              <a:t>Ability for users to create and amend the ‘view’ they see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GB" sz="2400" dirty="0"/>
              <a:t>Personalised emails, based on </a:t>
            </a:r>
            <a:r>
              <a:rPr lang="en-GB" sz="2400" dirty="0" smtClean="0"/>
              <a:t>choices</a:t>
            </a:r>
            <a:r>
              <a:rPr lang="en-GB" sz="2400" dirty="0"/>
              <a:t>, circumstances and interests</a:t>
            </a:r>
          </a:p>
          <a:p>
            <a:pPr marL="800100" lvl="2" indent="-342900">
              <a:buFont typeface="Arial" pitchFamily="34" charset="0"/>
              <a:buChar char="•"/>
            </a:pPr>
            <a:endParaRPr lang="en-GB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Work out how we can be</a:t>
            </a:r>
            <a:r>
              <a:rPr lang="en-GB" sz="2400" b="1" dirty="0" smtClean="0"/>
              <a:t> ‘innovative</a:t>
            </a:r>
            <a:r>
              <a:rPr lang="en-GB" sz="2400" b="1" dirty="0"/>
              <a:t>’ and ‘</a:t>
            </a:r>
            <a:r>
              <a:rPr lang="en-GB" sz="2400" b="1" dirty="0" smtClean="0"/>
              <a:t>exceed </a:t>
            </a:r>
            <a:r>
              <a:rPr lang="en-GB" sz="2400" b="1" dirty="0"/>
              <a:t>expectations’</a:t>
            </a:r>
            <a:r>
              <a:rPr lang="en-GB" sz="2400" dirty="0"/>
              <a:t>.  </a:t>
            </a: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indent="-342900"/>
            <a:endParaRPr lang="en-GB" sz="240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38889" t="30221" r="52981" b="52354"/>
          <a:stretch/>
        </p:blipFill>
        <p:spPr>
          <a:xfrm>
            <a:off x="7452320" y="1281564"/>
            <a:ext cx="1115123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4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552" y="332656"/>
            <a:ext cx="8391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Ways we can improve the applicant User Experience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72" y="1315789"/>
            <a:ext cx="83596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2400" b="1" dirty="0" smtClean="0"/>
              <a:t>Make it easier for learners to use Apply and to get the I&amp;A they need, especially International students. 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4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Fix Apply pain points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Help international applicants understand the value of their qualifications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Provide </a:t>
            </a:r>
            <a:r>
              <a:rPr lang="en-GB" sz="2400" dirty="0"/>
              <a:t>an open day search </a:t>
            </a:r>
            <a:r>
              <a:rPr lang="en-GB" sz="2400" dirty="0" smtClean="0"/>
              <a:t>facility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/>
              <a:t>O</a:t>
            </a:r>
            <a:r>
              <a:rPr lang="en-GB" sz="2400" dirty="0" smtClean="0"/>
              <a:t>nline chat and email as options to contact UCAS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/>
              <a:t>P</a:t>
            </a:r>
            <a:r>
              <a:rPr lang="en-GB" sz="2400" dirty="0" smtClean="0"/>
              <a:t>romote the accessibility pages of ucas.com.</a:t>
            </a:r>
            <a:endParaRPr lang="en-GB" sz="2400" dirty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indent="-342900"/>
            <a:endParaRPr lang="en-GB" sz="240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1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33265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Some quick wins?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72" y="1142984"/>
            <a:ext cx="83596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2" indent="-342900">
              <a:buFont typeface="Arial" pitchFamily="34" charset="0"/>
              <a:buChar char="•"/>
            </a:pPr>
            <a:r>
              <a:rPr lang="en-GB" sz="2400" dirty="0" smtClean="0"/>
              <a:t>Promote </a:t>
            </a:r>
            <a:r>
              <a:rPr lang="en-GB" sz="2400" dirty="0"/>
              <a:t>usefulness of </a:t>
            </a:r>
            <a:r>
              <a:rPr lang="en-GB" sz="2400" dirty="0" smtClean="0"/>
              <a:t>attending open days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GB" sz="2400" dirty="0"/>
              <a:t>E</a:t>
            </a:r>
            <a:r>
              <a:rPr lang="en-GB" sz="2400" dirty="0" smtClean="0"/>
              <a:t>ncourage use of Clearing.  </a:t>
            </a:r>
            <a:r>
              <a:rPr lang="en-GB" sz="2400" dirty="0"/>
              <a:t>E</a:t>
            </a:r>
            <a:r>
              <a:rPr lang="en-GB" sz="2400" dirty="0" smtClean="0"/>
              <a:t>xplain </a:t>
            </a:r>
            <a:r>
              <a:rPr lang="en-GB" sz="2400" dirty="0"/>
              <a:t>how to </a:t>
            </a:r>
            <a:r>
              <a:rPr lang="en-GB" sz="2400" dirty="0" smtClean="0"/>
              <a:t>use it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GB" sz="2400" dirty="0"/>
              <a:t>D</a:t>
            </a:r>
            <a:r>
              <a:rPr lang="en-GB" sz="2400" dirty="0" smtClean="0"/>
              <a:t>eadline reminders</a:t>
            </a:r>
            <a:endParaRPr lang="en-GB" sz="2400" dirty="0"/>
          </a:p>
          <a:p>
            <a:pPr marL="800100" lvl="2" indent="-342900">
              <a:buFont typeface="Arial" pitchFamily="34" charset="0"/>
              <a:buChar char="•"/>
            </a:pPr>
            <a:r>
              <a:rPr lang="en-GB" sz="2400" dirty="0" smtClean="0"/>
              <a:t>Encourage advisers to be more supportive.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Provide I&amp;A about:</a:t>
            </a:r>
          </a:p>
          <a:p>
            <a:pPr marL="1257300" lvl="3" indent="-342900">
              <a:buFont typeface="Arial" pitchFamily="34" charset="0"/>
              <a:buChar char="•"/>
            </a:pPr>
            <a:r>
              <a:rPr lang="en-GB" sz="2400" dirty="0"/>
              <a:t>F</a:t>
            </a:r>
            <a:r>
              <a:rPr lang="en-GB" sz="2400" dirty="0" smtClean="0"/>
              <a:t>inancial </a:t>
            </a:r>
            <a:r>
              <a:rPr lang="en-GB" sz="2400" dirty="0"/>
              <a:t>topics </a:t>
            </a:r>
            <a:endParaRPr lang="en-GB" sz="2400" dirty="0" smtClean="0"/>
          </a:p>
          <a:p>
            <a:pPr marL="1257300" lvl="3" indent="-342900">
              <a:buFont typeface="Arial" pitchFamily="34" charset="0"/>
              <a:buChar char="•"/>
            </a:pPr>
            <a:r>
              <a:rPr lang="en-GB" sz="2400" dirty="0" smtClean="0"/>
              <a:t>Coping with disabilities, stress and emotions at university.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indent="-342900"/>
            <a:endParaRPr lang="en-GB" sz="2400" dirty="0" smtClean="0"/>
          </a:p>
        </p:txBody>
      </p:sp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24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1520" y="1124744"/>
            <a:ext cx="889248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Most learners had a positive </a:t>
            </a:r>
            <a:r>
              <a:rPr lang="en-GB" sz="2400" b="1" dirty="0" smtClean="0"/>
              <a:t>Customer Experience </a:t>
            </a:r>
            <a:r>
              <a:rPr lang="en-GB" sz="2400" dirty="0" smtClean="0"/>
              <a:t>of UCAS overall.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But the learner </a:t>
            </a:r>
            <a:r>
              <a:rPr lang="en-GB" sz="2400" b="1" dirty="0" smtClean="0"/>
              <a:t>User Experience </a:t>
            </a:r>
            <a:r>
              <a:rPr lang="en-GB" sz="2400" dirty="0" smtClean="0"/>
              <a:t>can disappoint.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We need to make it easier for learners to</a:t>
            </a:r>
          </a:p>
          <a:p>
            <a:pPr marL="1257300" lvl="3" indent="-342900">
              <a:buFont typeface="Arial" pitchFamily="34" charset="0"/>
              <a:buChar char="•"/>
            </a:pPr>
            <a:r>
              <a:rPr lang="en-GB" sz="2400" dirty="0" smtClean="0"/>
              <a:t>Apply</a:t>
            </a:r>
          </a:p>
          <a:p>
            <a:pPr marL="1257300" lvl="3" indent="-342900">
              <a:buFont typeface="Arial" pitchFamily="34" charset="0"/>
              <a:buChar char="•"/>
            </a:pPr>
            <a:r>
              <a:rPr lang="en-GB" sz="2400" dirty="0" smtClean="0"/>
              <a:t>Get the right I&amp;A</a:t>
            </a:r>
          </a:p>
          <a:p>
            <a:pPr marL="1257300" lvl="3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Our emails</a:t>
            </a:r>
            <a:r>
              <a:rPr lang="en-GB" sz="2400" dirty="0"/>
              <a:t> </a:t>
            </a:r>
            <a:r>
              <a:rPr lang="en-GB" sz="2400" dirty="0" smtClean="0"/>
              <a:t>could be more useful and relevant.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indent="-342900"/>
            <a:endParaRPr lang="en-GB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39552" y="33265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Key points to remember</a:t>
            </a:r>
          </a:p>
        </p:txBody>
      </p:sp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4098" name="AutoShape 2" descr="data:image/jpeg;base64,/9j/4AAQSkZJRgABAQAAAQABAAD/2wCEAAkGBhQQEBQUEBQSDxAUFxcQEBUWFBUUEBQVFRUVFhUUFBUXHCYeFxkjGRUVHy8gJScpLC0sFR4xODAqNSYrLCkBCQoKDgwOGg8PGikkHyQpKSksLCwsLy0pKiouKSksLyksLCksLCksKSwpLCksLCopKSkpLCwtLC0sKSkpLCksKf/AABEIAQoAvQMBIgACEQEDEQH/xAAcAAACAgMBAQAAAAAAAAAAAAAAAQUGAgQHAwj/xABMEAABAwIDBAQJCQQHCAMAAAABAAIDBBEFEiEGEzFBB1FhkRQiMlJxgaGx0QgjQnKCkpOywSREs9IVJTNDdKLwFlNUYsLT4fE0NcP/xAAbAQEAAgMBAQAAAAAAAAAAAAAABAUBAgMGB//EAC0RAAICAQMDAwIFBQAAAAAAAAABAgMRBBIhBTFBE1FhFHEiMoGhwRUzkbHR/9oADAMBAAIRAxEAPwDuKEkIBoSQgGhJCAaEkIBoSQgGkhCAaEkIBoSQgGhJCAaEkIBoSQgBNJCAaEIQAhCSAaFWds9v6XCow6pcS9191EyxlfbmBewb2lcym+Uq65yULcvLNUHN67R2CA7mhcJb8pKQ/uUf47v+2veP5RMp/co/x3fyIDt6FxiPp+kP7nH+M7+RbUfTjIf3WP8AGd/IgOuoXLIumSQ/u0f4rv5VtxdK0h/d2fiO/lQHSEKhR9JDz/csH2z8FtR7ePP90375+CAuaFVWbYvP9237x+C927UuP0G/ePwQFjQoAbSO8xveU/8AaN3mN7ygJ5CiKbaAE2eMnaDcetSzTfVANCSEA0JIQDQkhANa2I1zYIZJZDZkbHSPPU1oLj7AthU/pemLMFrCOJY1vqdIwH2FAcDw+iqdpMWcS7KZCZJHHxmwQNNg0DsBDQOZPpK75gXRPhtJGGtpo53c5JmiWRx6/G0b6AAuc/JqiG8rXW1ywtB7CZCfcO5d2sgIb/YyhH7nS/gR/BMbI0X/AAlL+DH8FMFcO6S+kLEMNxfdsntSHdTNYY4zeM2Ejcxbm4tfzQHXBsrRj91pvwWfBZDZul/4an/CZ8FzTpr6RKmgkpY6GXcmRjppCGscS0kBnlg24OW1jPSLM3ZmGsjkDauXdw58rT86HlspykZdRG/S3NAdEbs/TcqeD8NnwWYwSAf3MP4bfguMY9t3iVPgVDVeEkVNRLIXu3cWsdnbttsluDQeF9VA4btrtHUxiSB1TNE64a9lNC5pINjYiPkQUB9DjCof91F9xvwT/o6L/dx/cauNYzthi1JgTJqiSWCtNWYiXxRteYt3cDKWWtcHW19FcehraSor8PdLVyGaUTPjDi1rfFDWECzQBzKAuvgUfmM+6FiaVnmN+6Fzfpw2uqsPjpnUcpgMjpA8hrHXDWtI8tp6yp/owxuaswqCapeZZn7zO4hoJyyvaNGgDgByQFmMDfNb3Beb4G+a3uC9HOXk5yAjcQoQAXM0tqR+oWzs3XZrxnl4zfRzHf71nKdD6FDbOyftLR1hw9iAuSaSEAJpIQDQhJANUrpjH9SVf1WfxWK6qm9L4vgtX9Vn8RiA5/8AJtbZ1b6IffIu42XE/k6Ms6s9EPvkXbEA1xD5SWEaUlSBzfTvPpGdnueu3qkdMWAurMJmbGx0ksZZNE1oLnEtdYhoGpOVzkBwHEqiTGJmFlyaahaHX1JFLDeT7zr/AHlpu2gfNh0FALktqXzN6jvGNawD7Rk+8ul9BOxcrJquSrglgaYfBmiSNzMwlN35cw1sGD7yrGxPR3UjGYGTU8zYIpy58jo3iIthLnA5iLEOLAB9YIC39O2GimwnD4W8InNiH2ILX9ip2yFbjzaRgw0VHgl37vJFE5t8xz2Lmk+VddK6f8HmqaSmbTxSzubMXOEbHPIG7OpDRoLrmuB4nj9FA2Cmiq4oWklrfBM1i4lx1cwniSgLv0xPmds/RmqzCpMkJnzAB283Uma4GgN+pSnyfD/VT/8AESfkjVX2kjxLEMAZ4VFUTVYrPJ3OWTdCM2ORrRpcnWyqmBS47QxGKlirIYi4vLRT3GY2BPjMJ5DuQF6+UgfmaP68v5WKz9DJ/qWm9Mv8aRc72zocRrsJoTPDUT1YlqN6N0RIG3AZma1osLcNFCYTV49SQthp2VkULb5WinuBmJcdSwniSgPpFzl5OcofZComfQU7qvN4SWXmztyvzXPlNsLG1uSlXFAYyO0Kgtmn/tbPQ78pU1IdD6Cq7sq/9sj+1+UoDoSEIQAhCEA0JJoAVQ6WRfB6r6rf4jFb1VOlJt8Iqvqt/iNQFE+T6yzqv6sXvkXZlyHoHZZ1V9WL3vXXUBR+mDaqfDcPbNSuayUzMjJLQ8ZXNkJFj2tC5FB0yY0YzMLPgacr5PBgYQdPFc8CwOo58wuj/KG/+pb/AImP8kqjegynZJgdWyQAxulma8HhlMEV7oCydF3Sc3F43skaIauIBz2gnI9pNt4y+o1sCOVxrqqRt/01VJq3UuFWGR+5MgYJJJZL2IjaQQBmuBoSbKk9D1Q9mKt3d9YagG3UIXuH+ZrVn0MND8cpi/UjevF/OET9fTxPqQFkwLpoxChqhDizS9lwJQ6MR1EYdazxlADhY3sRqOBVr6ZOkCpw8UbqGVrWTtkeTka8OA3ZYQXcrO9qpvyi2NGIwEDxjTjN6pH2/VR3SVI52E4IXXJ8HkHqG7DfYAgOk7AdJD6/DKl0jm+HU0cr3EAAOAY90cgbw4ixHW3tUT0Z9INZW02IvqJA99PDvISGNbldu5nXIA11Y3j1Lmh3uC1o47qen9UlPVQ6+tpd96NWboX/APiYv/h//wAqhARlB0r4zUOLYHumeBmLWU7Hut12DeGqt2xG0uMz1RZWNlZFupSHOpxG0SBh3fjZR9LkuXbF11bDO52Gh7pywhwYwSHJdt9CDzy6rt/RniOIzCf+lGyNsYxDnjbHoc+e1gL/AEUBUujPpCr67EWQ1EofFkke8btjScrDl1Av5RauwuK4r0PYbkxasNrbpskffMB/0rs5KAUh0PoVa2Rf+2x/a/KVY3nQ+gqrbHO/bo/t/lKA6ehJCAaEk0AkIQgMZJA0EuNgNSTwVc2vj8MopoIrZpAA1zvFZo5p158B1KS2gLTCQ52W5GXtPIKuHO3rPoN1Ta7qMtPPallEuihWLLNPo62ckw10xnLHCQMDd2S62UuvcEDrV9gqmvF2HMOB7D1HqVO3kh5EdwU3s3AA1z81y42I6rdfatNF1Keos2beDa7TxrjuyVLp8o3y4U1sTHyu8IjNmNLnWDJdbAcNVxnB8SxWCjkoqeGoZDO4ukDad+9dma1rgH5bgENA07V9WhBV4QjkfQv0Yy0RdV1rd3M9hjhiNi5jHEFzn8g42AtyF78dKRtbsNW4JiPhVCx74GyGankY0vDM17xytHCwJbroRzX0gSvMuQHzRHguI7R1wlnjdG3xWPlMZZBFG3k2/lHU6akk8grV064A/d4fFSxSSRwskjAYxz8rWiJrc2UHkPeu0uevJz0BzHpC2LNbg9M+NhNXSwROa2xzuZumbyK3G+lwOttuarfRFhU0VNigkiljL6ezA6NzS47ucWaCNTqOHWu2ucvNzkB8v7O/0jh8plpoKhkhaYyTTvd4pIJFi3rAXRdgdrMVqKwMrWyNgMchJdT7sZg0lvjZRz5Lq5csCUByXozxXEZMQLazwnc7uQ/ORFjMwIy+NlGvFdYRdJ7bgjr0WJNpcGUYNfmBy6jhe9h/5UTgOz76aoZK5zHNbe4aTm1aRpcWXowOF8huAbcbexZ5pOo94XmJdZsTw4ll9JH3LbT4gx5sD4w1IPG3X2hbN1VcGAbO0yO8YghltRc8ieStTeCutDqXqK90lhkK6tVywgQhCnHEaRTSQEBtFVNJbGR43lZuTb++6iNw7kWn1kKzYlg7ZtdWv4Aj9RzUNU4FLGCQWuA15g91l5PqelvlY7NuV7r2+Sy09sFFRzyaYpnHiWgeklbUdaadh3ZaSdSHC9z2WsQtDM/sW/heE765c+1uIA17yq3Q2WOzbSvxe+STdFKOZ9jyG1817Fkf+b4r2btTIfos/wA3xVgjw+NoADGWGmoBPrJVcxbFQ926pWNvwLw0evL8V7KzULT1p29/jy/gq4VO2WIdv9I2Bj7z9Fnt+KZxt/U32/FY4ZgwjF3nO/t1aPQP1W3umucdBYdgSvVbo5ksGZVJPCeTUOMO6m+34rB2LO6m+34qR8DZ5oS8DZ5o9i3+oRr6TIh+Mu6m+34rXkx1w5N9vxU/4EzzR3BYNgaHWytIPDQJ9Qh6TK3JtE/qZ7fitd+07x9FncfirdPQRvFnMbb0AH1HkoGegdSPzxhskZ8prgDp1H4rhbrvT5cePPx+h0hp9/CfJEO2tkH0Y/b8VK4diUkljJkYCLjKDfvJsrLhcsFQzM1jL8HNyNu09yVfgLH6t+aPOwGXuWNVK2ypS0zX/Ua17YTasRBSUg4sdbsPxWBp3dbe8/BYPY4EgEOHI8Lr0pKZ8rw0EAleJcvUs2qPOeyfkt8YWWxwSCF7XH5yx1HC3aOtXKGTM0EcCAR6CoWl2aAN5HZ+waN9fWpxosF6/penupi1Ykk/BVamyM2toJoQrgiiTSQgCywkZcEdYss0LDWVgFJeyxI6tO5e1HVGN4cPWOsLZxqmySk8neMPTz/12qNlfYXXzm2M9NqGlw0z0EGra18kjtHjdxu4jxF3kdR+iEYPh4ibc+UdT2DqUTh9PmeL663KsYKt6b5aix3T8cL4OE4KqCrj+onuJNr2HNauJYzDSMzTyNjbyvq5x6mgakr3DvHPo+Cq20dNDRxyVkw8KqfJiMmrWucfEbGzgxo49enG5Vl6meCPGKb5N7DNsxUvAigqBGb2le0NZoDrx4G1vXwUz4Qetcs2M2lnkrWCWR8glDg8EnKLNLhlbwbbLbRdL3i6N4FkdrwetdiZjhc9sb53Nt82y2d1yBpfv9ShaDbynmeI5RJSTcA2ZuTXqDuHfZYbXYo+ChmkiJa+zWNcOLc72tuO2xPrVI2Kx/fyilrrVUMtxGZfHcx/EAOOoB4ceNlrnybwrzFs65FIb2OvML0fqLHUc1F4Rhwp7xsc90Y/sw45iweaHHUt6r8FJZlzlYaJEBIHUk4dH5J1tyLebSpvEsYD4m7v6YuesDq9N1q4tDmZfmD71C0zsptyPD0qnt1VmnU6YPiX7fYmKuN2Jvuv3NtS+zsN3ud1C3f/AOlEq0YTS7uMX8o+MfXyWOjUO3UKXiPJz1k1GvHubyEIXuSmBCEIBoQkgGhJCA1MRohKy3MatPaqdVsIdlOhHEK9qo4sc1S/sIHcAvM9c08Nqu89ix0Vjy4+DGgZZwUpdR7BZbjX3CpNJbhOJJt5eTFp+cPo+Co/S9IdxAB5JkcT6Qw297lcpJMr7kaEW/13LRxulhq4t3K3O24cOIII5gjny9as4W4kmcoPa8nPejDB3S1DpTpHE02PLO/QAfZzexdP8EN+IUdQUzIGBkTQxg5fqTzK2N8uk7cvhmJy3PItosI8Io5oW6uc27e17SHN9rQuI4ZmZUxWBD2ys055g8ad67gJytA4BSuqBUOi+fBzXBOUuHBxbexPO6zC7annk6V2bU0yea75w+he11qQOLnF1rDgFsZlFldyc0jCsPiFQlRHY39al6h19FpVTNFVaizfYSqntRI4Lh2ch7vJGre0/BWIKO2ffeBvZdvcVJL2/TqIVUR2eVllRqJylN5GhJNWJwBCSaAEJIQDSQhAJVCqHz8n1j71byqriLMtQ/tN+8Bef68m6Yv5Jmkf4n9jMNWLqgMIB0vrw00txPLiFmOCwOj2H6ze8X/6V5XS1q26MG8ZeCZJ4TYGq8bKACCLg346LB1U4C7mWHPVYT04Ewy3Z4pd4umo7OHsTjoJJBcyMI80+KfZf3K9s6VfD8qTRGV0Wer5nfRZmGhBusBWaOu2zm8vXZektFJYWBFh9F7CD1cSCtERPG8GR7tOPi9Y/wCZQvprvMH/AIZ03r3Njwx1rlni9azkq9QGtzEi61n082QXY7IbeaP1Xu7DpTK1oyxnLcEm5sOwC3tXSOjvk+IMw7Iryejah2t22HpSfWgNueNr2GpsOdupezcLcz+0kdJwFh4g1NuWvtWNZEGxkNAbezdOdyBr18VK/pVig5WNJJZ4NVcspIVl41LdFsLXqjovM+SWmTOzX9j9o/opW6jsAjtA3tJPtUivo2hWNPBP2RU2/nf3Gi6SFMOQXTukhANCEIAQhCASr20cFntf1jKfSOHsViWnilJvYy3nxb6R/r2qD1DT+vRKC790daZ7JpkBE64SqOFxxaQ4erj7L9616aW2h0PArbDl87jN1TUl3TLaUTNrAXBzvGGUgOF+BtxA9PFb0OHRnlf1laGHus7J1Aln1SRp6uHospWKHm3xfd6wvpOmvjfUrI+Sosg4SwekNAxwBI1tbieWgWb6JgaQBoS2/G/lDmnTvIaLi/o+Czkl058Ry7QpBzMnUzS3KR4vwWu6maHggahpA15XHxWzveoE+z3rXkDi7XxdDw48RzWQaldIBpxNxYc+IUbVElzQfrkdQGjdeevuUlVtDWk8ALOcewEEknmopjrkuOhdy6gOA/X0kqj6zqlTQ4J8y4/QlaeGZZ9j1WnUm5sOJ0C95JLBemB0u8lznyWfm5fFeP0dLvtjBeSfJqEXJlipYcjGtHIAdy9kgEL6VGKikkUzeQTSQtgNCSaAEISQDQhCAErJoQFbx7Di071g0PljqPnLQhnuri9oIsdQeKq+LYMYyXxas4lvNvo6wvIdY6W8u6pfdfyWWmvTWyX6Hm7kQbEatPUVLYbXh+h8V44jr7W9YVeiqV7Zr+rUEaEdoI4Ko6f1OzRSw+YvuiRdp1Yi203khZSnT1j8wVepsZkZobSjt8V3eBY9y2ztC0jVjxqPMPA385evq6xpLFnfj7lbLTWJ9iZuted4BuSAA03J0HEKLk2hP0I7drnC3c2/6KNqKl0h+cdfmG8GD1c/SVx1PXNNUvwPc/g3hpJyfPB71tZvTppGNR1vPWR1dQXi6Sy8Xz2XlG10rsrBc+wdpXjbrrtbbuly32X8FlGuNcfgzaHSvDGak+ztKtlDRiJga31nrPMrwwrC2wt8558p36DsUgF7TpXTvpY7p/mf7FZqL/UeF2QJoQrsighCEAISTQCQhCAEIQgBCEIDF5UdV1VlIyBRdZT3XOfY2iQFaxpNx4p7OHctDwrKbEgKUqqW3HRQNdSZuC83rOn02POMP4LOm6S47kg2rWfharJw548kub6CQjwebz396pZdJl4ZLV0fYspq14yVoHEgetV80kp4veftFe1PhpB11963r6Tz+KRh3LwichAdxOnYp3D5w0WaLBQlDAOHA9qmqSjK9HotJXT/AG1z7lfdZKXEicp5LrYC1qaOwWyrqPYgsEITWxgSEJoBIQhACEIQDSTSQAhCEAFaVbUBug1d7vSvapnyiw4qNLFFutxxHudq4Z5ZpTRF5udV4OolKbtLdKucM8sl7sEQaAdSX9HhTG6Ruk9MzvIf+jwsm0PYpXdI3Sx6Y3EcKRSFHUFmjtW+0J7tPdraKlB5RiWJLDJeNwIuNQs1F0spYf8AlPH4qTBVrVZvRBnHaxoQhdTQEIQgBCEIBoQhACEIQCScbLJecqw3hBGm8XNysd2tjKjIojhk77jX3aN2tjKjKsbDO4192jdrYyoyJsG4192jdrYyIyLHpjca+7Ru175UZU9Mbjw3a2aZ3LuWOVNost4La8msnlGyhATUs4iQmhAJCE0Ak0k0AkIQgGvNw1WaVlqzKMLIyrOyFrgzkwyoyrOyVkwMmOVLKs7ITAyY5UZVkhMDJjlRlWVkWTaMmOVGVZWRZMDI2poCFujUE0kLIBNJCAaEIQCTSQgBCE0AkJoWAJJNCGQQhCASEyhAJCaEAkJoQAE0kLJgaEkIBpIQgP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0034" y="5088086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For more information please contact: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Susie Price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Tel: 01242 545 474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s.price@ucas.ac.uk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33265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End of Cycle Applicant survey 2014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72" y="1142984"/>
            <a:ext cx="83210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All 2014 UCAS applicants were invited to participate in the survey.</a:t>
            </a:r>
          </a:p>
          <a:p>
            <a:pPr marL="342900" lvl="1" indent="-342900"/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/>
              <a:t>O</a:t>
            </a:r>
            <a:r>
              <a:rPr lang="en-GB" sz="2400" dirty="0" smtClean="0"/>
              <a:t>pen </a:t>
            </a:r>
            <a:r>
              <a:rPr lang="en-GB" sz="2400" b="1" dirty="0" smtClean="0"/>
              <a:t>30 September to 20 October 2014</a:t>
            </a:r>
            <a:r>
              <a:rPr lang="en-GB" sz="2400" dirty="0" smtClean="0"/>
              <a:t>. 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/>
              <a:t>O</a:t>
            </a:r>
            <a:r>
              <a:rPr lang="en-GB" sz="2400" dirty="0" smtClean="0"/>
              <a:t>ur </a:t>
            </a:r>
            <a:r>
              <a:rPr lang="en-GB" sz="2400" dirty="0"/>
              <a:t>third annual </a:t>
            </a:r>
            <a:r>
              <a:rPr lang="en-GB" sz="2400" dirty="0" err="1" smtClean="0"/>
              <a:t>EoC</a:t>
            </a:r>
            <a:r>
              <a:rPr lang="en-GB" sz="2400" dirty="0" smtClean="0"/>
              <a:t> applicant </a:t>
            </a:r>
            <a:r>
              <a:rPr lang="en-GB" sz="2400" dirty="0"/>
              <a:t>survey.</a:t>
            </a:r>
          </a:p>
          <a:p>
            <a:pPr marL="342900" lvl="1" indent="-342900"/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The survey explored what applicants </a:t>
            </a:r>
            <a:r>
              <a:rPr lang="en-GB" sz="2400" b="1" dirty="0" smtClean="0"/>
              <a:t>THINK </a:t>
            </a:r>
            <a:r>
              <a:rPr lang="en-GB" sz="2400" dirty="0" smtClean="0"/>
              <a:t>and </a:t>
            </a:r>
            <a:r>
              <a:rPr lang="en-GB" sz="2400" b="1" dirty="0" smtClean="0"/>
              <a:t>FEEL.</a:t>
            </a:r>
            <a:endParaRPr lang="en-GB" sz="2400" dirty="0" smtClean="0"/>
          </a:p>
          <a:p>
            <a:pPr marL="800100" lvl="2" indent="-342900">
              <a:buFont typeface="Arial" pitchFamily="34" charset="0"/>
              <a:buChar char="•"/>
            </a:pPr>
            <a:endParaRPr lang="en-GB" sz="2400" dirty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indent="-342900"/>
            <a:endParaRPr lang="en-GB" sz="2400" dirty="0" smtClean="0"/>
          </a:p>
        </p:txBody>
      </p:sp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1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33265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We asked both closed and open questions</a:t>
            </a:r>
          </a:p>
        </p:txBody>
      </p:sp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31500" t="25492" r="23875" b="57033"/>
          <a:stretch/>
        </p:blipFill>
        <p:spPr>
          <a:xfrm>
            <a:off x="251520" y="1400342"/>
            <a:ext cx="8674264" cy="20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54868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40,000 applicants responded this year, an uplift of 145% on 2013</a:t>
            </a:r>
          </a:p>
        </p:txBody>
      </p:sp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3453" y="5489937"/>
            <a:ext cx="8359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 smtClean="0"/>
          </a:p>
          <a:p>
            <a:pPr indent="-342900"/>
            <a:endParaRPr lang="en-GB" sz="2000" dirty="0" smtClean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283883"/>
              </p:ext>
            </p:extLst>
          </p:nvPr>
        </p:nvGraphicFramePr>
        <p:xfrm>
          <a:off x="693912" y="1730330"/>
          <a:ext cx="7992888" cy="460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09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949280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This compares with 87% in 2013, an uplift of 8%.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646803"/>
            <a:ext cx="7035149" cy="4230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548680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In 2014, 94% of respondents rated their overall experience of UCAS as ‘great’ or ‘good’</a:t>
            </a:r>
          </a:p>
        </p:txBody>
      </p:sp>
    </p:spTree>
    <p:extLst>
      <p:ext uri="{BB962C8B-B14F-4D97-AF65-F5344CB8AC3E}">
        <p14:creationId xmlns:p14="http://schemas.microsoft.com/office/powerpoint/2010/main" val="6969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548680"/>
            <a:ext cx="860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In 2014, 50% of respondents rate their overall experience as ‘great’, an uplift of 32% since 2013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2317" y="1644553"/>
            <a:ext cx="6303341" cy="37951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3417" y="5588534"/>
            <a:ext cx="767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Respondent base: all respondents 2013 (15,653), all respondents 2014 (31,178) </a:t>
            </a:r>
          </a:p>
        </p:txBody>
      </p:sp>
    </p:spTree>
    <p:extLst>
      <p:ext uri="{BB962C8B-B14F-4D97-AF65-F5344CB8AC3E}">
        <p14:creationId xmlns:p14="http://schemas.microsoft.com/office/powerpoint/2010/main" val="3648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1125" t="34176" r="21125" b="6255"/>
          <a:stretch/>
        </p:blipFill>
        <p:spPr>
          <a:xfrm>
            <a:off x="179512" y="1196752"/>
            <a:ext cx="8383563" cy="51646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552" y="311987"/>
            <a:ext cx="824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‘Great’ or ‘good’ overall experiences of UCAS</a:t>
            </a:r>
          </a:p>
        </p:txBody>
      </p:sp>
      <p:pic>
        <p:nvPicPr>
          <p:cNvPr id="9" name="Picture 4" descr="C:\Users\Cader Rattray\Desktop\UCAS-Left_aligned-White_box-Keyline-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" y="6378711"/>
            <a:ext cx="1521328" cy="4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73001F-84D8-48B7-9690-BD096A4D892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23872" y="4794509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en-GB" sz="1600" dirty="0" smtClean="0"/>
          </a:p>
          <a:p>
            <a:pPr marL="342900" lvl="1" indent="-342900"/>
            <a:endParaRPr lang="en-GB" sz="16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16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1600" dirty="0" smtClean="0"/>
          </a:p>
          <a:p>
            <a:endParaRPr lang="en-GB" sz="16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1600" dirty="0" smtClean="0"/>
          </a:p>
          <a:p>
            <a:r>
              <a:rPr lang="en-GB" sz="1600" dirty="0" smtClean="0"/>
              <a:t> 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1600" dirty="0" smtClean="0"/>
          </a:p>
          <a:p>
            <a:pPr marL="0" lvl="1" indent="-342900"/>
            <a:r>
              <a:rPr lang="en-GB" sz="1600" dirty="0" smtClean="0"/>
              <a:t> </a:t>
            </a:r>
          </a:p>
          <a:p>
            <a:pPr indent="-342900"/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3673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27715</TotalTime>
  <Words>2078</Words>
  <Application>Microsoft Office PowerPoint</Application>
  <PresentationFormat>On-screen Show (4:3)</PresentationFormat>
  <Paragraphs>389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Microsoft Sans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</dc:title>
  <dc:creator>Cader Rattray</dc:creator>
  <cp:lastModifiedBy>Susie Price</cp:lastModifiedBy>
  <cp:revision>2241</cp:revision>
  <cp:lastPrinted>2015-04-10T12:34:08Z</cp:lastPrinted>
  <dcterms:created xsi:type="dcterms:W3CDTF">2013-01-24T08:44:03Z</dcterms:created>
  <dcterms:modified xsi:type="dcterms:W3CDTF">2015-09-10T09:36:01Z</dcterms:modified>
</cp:coreProperties>
</file>