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0"/>
  </p:notesMasterIdLst>
  <p:sldIdLst>
    <p:sldId id="256" r:id="rId5"/>
    <p:sldId id="257" r:id="rId6"/>
    <p:sldId id="262" r:id="rId7"/>
    <p:sldId id="265" r:id="rId8"/>
    <p:sldId id="266" r:id="rId9"/>
    <p:sldId id="267" r:id="rId10"/>
    <p:sldId id="258" r:id="rId11"/>
    <p:sldId id="269" r:id="rId12"/>
    <p:sldId id="264" r:id="rId13"/>
    <p:sldId id="270" r:id="rId14"/>
    <p:sldId id="271" r:id="rId15"/>
    <p:sldId id="263" r:id="rId16"/>
    <p:sldId id="272" r:id="rId17"/>
    <p:sldId id="273" r:id="rId18"/>
    <p:sldId id="268" r:id="rId19"/>
  </p:sldIdLst>
  <p:sldSz cx="12192000" cy="6858000"/>
  <p:notesSz cx="6858000" cy="9144000"/>
  <p:embeddedFontLst>
    <p:embeddedFont>
      <p:font typeface="Apricus Black" pitchFamily="50" charset="0"/>
      <p:bold r:id="rId21"/>
    </p:embeddedFont>
    <p:embeddedFont>
      <p:font typeface="Roboto" panose="020000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67D35-AA12-47A2-AEE2-B1F79AE4AC2E}" v="7" dt="2025-05-12T11:55:18.651"/>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70308" autoAdjust="0"/>
  </p:normalViewPr>
  <p:slideViewPr>
    <p:cSldViewPr snapToGrid="0" showGuides="1">
      <p:cViewPr varScale="1">
        <p:scale>
          <a:sx n="42" d="100"/>
          <a:sy n="42" d="100"/>
        </p:scale>
        <p:origin x="1480" y="36"/>
      </p:cViewPr>
      <p:guideLst>
        <p:guide orient="horz" pos="2160"/>
        <p:guide pos="3840"/>
        <p:guide pos="5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32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Sykes" userId="90c81e61-1625-4134-9dba-bbafe25093fa" providerId="ADAL" clId="{25B67D35-AA12-47A2-AEE2-B1F79AE4AC2E}"/>
    <pc:docChg chg="undo custSel modSld">
      <pc:chgData name="Samantha Sykes" userId="90c81e61-1625-4134-9dba-bbafe25093fa" providerId="ADAL" clId="{25B67D35-AA12-47A2-AEE2-B1F79AE4AC2E}" dt="2025-05-12T11:55:21.851" v="314" actId="1076"/>
      <pc:docMkLst>
        <pc:docMk/>
      </pc:docMkLst>
      <pc:sldChg chg="modSp mod">
        <pc:chgData name="Samantha Sykes" userId="90c81e61-1625-4134-9dba-bbafe25093fa" providerId="ADAL" clId="{25B67D35-AA12-47A2-AEE2-B1F79AE4AC2E}" dt="2025-05-12T11:53:32.887" v="304" actId="14100"/>
        <pc:sldMkLst>
          <pc:docMk/>
          <pc:sldMk cId="3321106302" sldId="265"/>
        </pc:sldMkLst>
        <pc:spChg chg="mod">
          <ac:chgData name="Samantha Sykes" userId="90c81e61-1625-4134-9dba-bbafe25093fa" providerId="ADAL" clId="{25B67D35-AA12-47A2-AEE2-B1F79AE4AC2E}" dt="2025-05-12T11:53:32.887" v="304" actId="14100"/>
          <ac:spMkLst>
            <pc:docMk/>
            <pc:sldMk cId="3321106302" sldId="265"/>
            <ac:spMk id="34" creationId="{99617EAF-C2C9-742E-DC22-43F511504F37}"/>
          </ac:spMkLst>
        </pc:spChg>
        <pc:picChg chg="mod">
          <ac:chgData name="Samantha Sykes" userId="90c81e61-1625-4134-9dba-bbafe25093fa" providerId="ADAL" clId="{25B67D35-AA12-47A2-AEE2-B1F79AE4AC2E}" dt="2025-05-12T11:53:30.235" v="303" actId="1076"/>
          <ac:picMkLst>
            <pc:docMk/>
            <pc:sldMk cId="3321106302" sldId="265"/>
            <ac:picMk id="33" creationId="{4ECB60AA-87E2-E5E8-81EB-DF15A3689B2C}"/>
          </ac:picMkLst>
        </pc:picChg>
      </pc:sldChg>
      <pc:sldChg chg="addSp delSp modSp mod">
        <pc:chgData name="Samantha Sykes" userId="90c81e61-1625-4134-9dba-bbafe25093fa" providerId="ADAL" clId="{25B67D35-AA12-47A2-AEE2-B1F79AE4AC2E}" dt="2025-05-12T11:53:48.019" v="307" actId="1076"/>
        <pc:sldMkLst>
          <pc:docMk/>
          <pc:sldMk cId="2718262489" sldId="266"/>
        </pc:sldMkLst>
        <pc:spChg chg="add mod">
          <ac:chgData name="Samantha Sykes" userId="90c81e61-1625-4134-9dba-bbafe25093fa" providerId="ADAL" clId="{25B67D35-AA12-47A2-AEE2-B1F79AE4AC2E}" dt="2025-05-12T11:53:45.692" v="306"/>
          <ac:spMkLst>
            <pc:docMk/>
            <pc:sldMk cId="2718262489" sldId="266"/>
            <ac:spMk id="3" creationId="{0A7E2804-3982-01F8-31C1-C3E5C6BB2FB2}"/>
          </ac:spMkLst>
        </pc:spChg>
        <pc:spChg chg="del">
          <ac:chgData name="Samantha Sykes" userId="90c81e61-1625-4134-9dba-bbafe25093fa" providerId="ADAL" clId="{25B67D35-AA12-47A2-AEE2-B1F79AE4AC2E}" dt="2025-05-12T11:53:44.680" v="305" actId="478"/>
          <ac:spMkLst>
            <pc:docMk/>
            <pc:sldMk cId="2718262489" sldId="266"/>
            <ac:spMk id="22" creationId="{FD16347A-99E1-229E-09BA-A05B89E47702}"/>
          </ac:spMkLst>
        </pc:spChg>
        <pc:picChg chg="mod">
          <ac:chgData name="Samantha Sykes" userId="90c81e61-1625-4134-9dba-bbafe25093fa" providerId="ADAL" clId="{25B67D35-AA12-47A2-AEE2-B1F79AE4AC2E}" dt="2025-05-12T11:53:48.019" v="307" actId="1076"/>
          <ac:picMkLst>
            <pc:docMk/>
            <pc:sldMk cId="2718262489" sldId="266"/>
            <ac:picMk id="24" creationId="{F48CCB49-6965-3F2C-25CB-4C87AEC271FF}"/>
          </ac:picMkLst>
        </pc:picChg>
      </pc:sldChg>
      <pc:sldChg chg="addSp delSp modSp mod">
        <pc:chgData name="Samantha Sykes" userId="90c81e61-1625-4134-9dba-bbafe25093fa" providerId="ADAL" clId="{25B67D35-AA12-47A2-AEE2-B1F79AE4AC2E}" dt="2025-05-12T11:55:21.851" v="314" actId="1076"/>
        <pc:sldMkLst>
          <pc:docMk/>
          <pc:sldMk cId="222945784" sldId="267"/>
        </pc:sldMkLst>
        <pc:spChg chg="add mod">
          <ac:chgData name="Samantha Sykes" userId="90c81e61-1625-4134-9dba-bbafe25093fa" providerId="ADAL" clId="{25B67D35-AA12-47A2-AEE2-B1F79AE4AC2E}" dt="2025-05-12T11:55:21.851" v="314" actId="1076"/>
          <ac:spMkLst>
            <pc:docMk/>
            <pc:sldMk cId="222945784" sldId="267"/>
            <ac:spMk id="3" creationId="{2E7AA1E4-990C-8C2C-EDCA-2D494F37DF68}"/>
          </ac:spMkLst>
        </pc:spChg>
        <pc:spChg chg="mod">
          <ac:chgData name="Samantha Sykes" userId="90c81e61-1625-4134-9dba-bbafe25093fa" providerId="ADAL" clId="{25B67D35-AA12-47A2-AEE2-B1F79AE4AC2E}" dt="2025-05-12T11:55:15.899" v="311" actId="14100"/>
          <ac:spMkLst>
            <pc:docMk/>
            <pc:sldMk cId="222945784" sldId="267"/>
            <ac:spMk id="4" creationId="{D4D04659-BED4-15B3-D77B-2E40AE24CDB0}"/>
          </ac:spMkLst>
        </pc:spChg>
        <pc:spChg chg="del">
          <ac:chgData name="Samantha Sykes" userId="90c81e61-1625-4134-9dba-bbafe25093fa" providerId="ADAL" clId="{25B67D35-AA12-47A2-AEE2-B1F79AE4AC2E}" dt="2025-05-12T11:55:18.010" v="312" actId="478"/>
          <ac:spMkLst>
            <pc:docMk/>
            <pc:sldMk cId="222945784" sldId="267"/>
            <ac:spMk id="19" creationId="{8DA738ED-4D41-53EB-4308-AA45906EDE63}"/>
          </ac:spMkLst>
        </pc:spChg>
        <pc:spChg chg="mod">
          <ac:chgData name="Samantha Sykes" userId="90c81e61-1625-4134-9dba-bbafe25093fa" providerId="ADAL" clId="{25B67D35-AA12-47A2-AEE2-B1F79AE4AC2E}" dt="2025-05-12T11:55:13.729" v="310" actId="14100"/>
          <ac:spMkLst>
            <pc:docMk/>
            <pc:sldMk cId="222945784" sldId="267"/>
            <ac:spMk id="27" creationId="{318C9AF6-A444-5361-B587-4BCDEDAE1968}"/>
          </ac:spMkLst>
        </pc:spChg>
        <pc:spChg chg="mod">
          <ac:chgData name="Samantha Sykes" userId="90c81e61-1625-4134-9dba-bbafe25093fa" providerId="ADAL" clId="{25B67D35-AA12-47A2-AEE2-B1F79AE4AC2E}" dt="2025-05-12T11:55:10.137" v="309" actId="14100"/>
          <ac:spMkLst>
            <pc:docMk/>
            <pc:sldMk cId="222945784" sldId="267"/>
            <ac:spMk id="28" creationId="{A77CF85D-E8E9-C7E5-EE84-60B3F6367FCF}"/>
          </ac:spMkLst>
        </pc:spChg>
        <pc:grpChg chg="mod">
          <ac:chgData name="Samantha Sykes" userId="90c81e61-1625-4134-9dba-bbafe25093fa" providerId="ADAL" clId="{25B67D35-AA12-47A2-AEE2-B1F79AE4AC2E}" dt="2025-05-12T11:55:05.116" v="308" actId="1076"/>
          <ac:grpSpMkLst>
            <pc:docMk/>
            <pc:sldMk cId="222945784" sldId="267"/>
            <ac:grpSpMk id="38" creationId="{73847F0F-1D48-0C9E-7340-0AE5DAFD19AA}"/>
          </ac:grpSpMkLst>
        </pc:grpChg>
      </pc:sldChg>
      <pc:sldChg chg="modSp mod">
        <pc:chgData name="Samantha Sykes" userId="90c81e61-1625-4134-9dba-bbafe25093fa" providerId="ADAL" clId="{25B67D35-AA12-47A2-AEE2-B1F79AE4AC2E}" dt="2025-05-12T11:36:54.706" v="242" actId="20577"/>
        <pc:sldMkLst>
          <pc:docMk/>
          <pc:sldMk cId="4208587291" sldId="272"/>
        </pc:sldMkLst>
        <pc:spChg chg="mod">
          <ac:chgData name="Samantha Sykes" userId="90c81e61-1625-4134-9dba-bbafe25093fa" providerId="ADAL" clId="{25B67D35-AA12-47A2-AEE2-B1F79AE4AC2E}" dt="2025-05-12T11:36:54.706" v="242" actId="20577"/>
          <ac:spMkLst>
            <pc:docMk/>
            <pc:sldMk cId="4208587291" sldId="272"/>
            <ac:spMk id="10" creationId="{1F05F9B2-1D09-0471-B17C-12BEF652F5E1}"/>
          </ac:spMkLst>
        </pc:spChg>
      </pc:sldChg>
      <pc:sldChg chg="modSp mod modNotesTx">
        <pc:chgData name="Samantha Sykes" userId="90c81e61-1625-4134-9dba-bbafe25093fa" providerId="ADAL" clId="{25B67D35-AA12-47A2-AEE2-B1F79AE4AC2E}" dt="2025-05-12T11:29:48.969" v="236" actId="1076"/>
        <pc:sldMkLst>
          <pc:docMk/>
          <pc:sldMk cId="4001909953" sldId="273"/>
        </pc:sldMkLst>
        <pc:spChg chg="mod">
          <ac:chgData name="Samantha Sykes" userId="90c81e61-1625-4134-9dba-bbafe25093fa" providerId="ADAL" clId="{25B67D35-AA12-47A2-AEE2-B1F79AE4AC2E}" dt="2025-05-12T11:28:41.193" v="149" actId="14100"/>
          <ac:spMkLst>
            <pc:docMk/>
            <pc:sldMk cId="4001909953" sldId="273"/>
            <ac:spMk id="3" creationId="{4E146E2F-B859-159D-0E82-0C63C2D629C7}"/>
          </ac:spMkLst>
        </pc:spChg>
        <pc:spChg chg="mod">
          <ac:chgData name="Samantha Sykes" userId="90c81e61-1625-4134-9dba-bbafe25093fa" providerId="ADAL" clId="{25B67D35-AA12-47A2-AEE2-B1F79AE4AC2E}" dt="2025-05-12T11:29:48.969" v="236" actId="1076"/>
          <ac:spMkLst>
            <pc:docMk/>
            <pc:sldMk cId="4001909953" sldId="273"/>
            <ac:spMk id="6" creationId="{A71E2691-CCA9-43D1-076A-C880412D590D}"/>
          </ac:spMkLst>
        </pc:spChg>
        <pc:spChg chg="mod">
          <ac:chgData name="Samantha Sykes" userId="90c81e61-1625-4134-9dba-bbafe25093fa" providerId="ADAL" clId="{25B67D35-AA12-47A2-AEE2-B1F79AE4AC2E}" dt="2025-05-12T11:28:03.218" v="147" actId="20577"/>
          <ac:spMkLst>
            <pc:docMk/>
            <pc:sldMk cId="4001909953" sldId="273"/>
            <ac:spMk id="21" creationId="{092089C8-2AFA-C865-C301-576C6C34DFF5}"/>
          </ac:spMkLst>
        </pc:spChg>
        <pc:spChg chg="mod">
          <ac:chgData name="Samantha Sykes" userId="90c81e61-1625-4134-9dba-bbafe25093fa" providerId="ADAL" clId="{25B67D35-AA12-47A2-AEE2-B1F79AE4AC2E}" dt="2025-05-12T11:29:11.536" v="232" actId="20577"/>
          <ac:spMkLst>
            <pc:docMk/>
            <pc:sldMk cId="4001909953" sldId="273"/>
            <ac:spMk id="22" creationId="{912AAFE3-D7C5-C9AA-F830-28FDFC229FE9}"/>
          </ac:spMkLst>
        </pc:spChg>
        <pc:grpChg chg="mod">
          <ac:chgData name="Samantha Sykes" userId="90c81e61-1625-4134-9dba-bbafe25093fa" providerId="ADAL" clId="{25B67D35-AA12-47A2-AEE2-B1F79AE4AC2E}" dt="2025-05-12T11:28:43.928" v="150" actId="14100"/>
          <ac:grpSpMkLst>
            <pc:docMk/>
            <pc:sldMk cId="4001909953" sldId="273"/>
            <ac:grpSpMk id="27" creationId="{7F2D1D20-5BF4-E684-9BA0-F22987A65B42}"/>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C22F-E1E2-1842-920C-76487AE151D8}" type="datetimeFigureOut">
              <a:rPr lang="en-US" smtClean="0"/>
              <a:t>5/12/2025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2CECB-DFF6-FA4E-B4EC-2C44D36A3CDB}" type="slidenum">
              <a:rPr lang="en-US" smtClean="0"/>
              <a:t>‹#›</a:t>
            </a:fld>
            <a:endParaRPr lang="en-US" dirty="0"/>
          </a:p>
        </p:txBody>
      </p:sp>
    </p:spTree>
    <p:extLst>
      <p:ext uri="{BB962C8B-B14F-4D97-AF65-F5344CB8AC3E}">
        <p14:creationId xmlns:p14="http://schemas.microsoft.com/office/powerpoint/2010/main" val="18103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cas.com/undergraduate/applying-university/filling-your-application/fraud-and-similari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cas.com/undergraduate/applying-university/filling-your-application/fraud-and-similar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cas.com/advisers/help-and-training/springpo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1</a:t>
            </a:fld>
            <a:endParaRPr lang="en-US" dirty="0"/>
          </a:p>
        </p:txBody>
      </p:sp>
    </p:spTree>
    <p:extLst>
      <p:ext uri="{BB962C8B-B14F-4D97-AF65-F5344CB8AC3E}">
        <p14:creationId xmlns:p14="http://schemas.microsoft.com/office/powerpoint/2010/main" val="1120908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12</a:t>
            </a:fld>
            <a:endParaRPr lang="en-US" dirty="0"/>
          </a:p>
        </p:txBody>
      </p:sp>
    </p:spTree>
    <p:extLst>
      <p:ext uri="{BB962C8B-B14F-4D97-AF65-F5344CB8AC3E}">
        <p14:creationId xmlns:p14="http://schemas.microsoft.com/office/powerpoint/2010/main" val="197852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Roboto" panose="02000000000000000000" pitchFamily="2" charset="0"/>
              </a:rPr>
              <a:t>Remember the more people that use tools like ChatGPT to write personal statements, rather than as a research, structuring, and ideas tool, the more the model will use these examples for future personal statements. These will then be more detectable through similarity software. It's not worth the risk, so stick to using AI tools to help prompt your personal statement journey, rather than doing it for you (and more than likely doing it inaccurately!).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Roboto" panose="02000000000000000000" pitchFamily="2" charset="0"/>
            </a:endParaRPr>
          </a:p>
          <a:p>
            <a:r>
              <a:rPr lang="en-GB" dirty="0"/>
              <a:t>Remind students that </a:t>
            </a:r>
            <a:r>
              <a:rPr lang="en-GB" b="0" i="0" dirty="0">
                <a:solidFill>
                  <a:srgbClr val="000000"/>
                </a:solidFill>
                <a:effectLst/>
                <a:latin typeface="Roboto" panose="02000000000000000000" pitchFamily="2" charset="0"/>
              </a:rPr>
              <a:t>when they complete their application, they must declare that their personal statement hasn't been copied or provided from another source, including artificial intelligence software.</a:t>
            </a:r>
          </a:p>
          <a:p>
            <a:endParaRPr lang="en-GB" b="0" i="0" dirty="0">
              <a:solidFill>
                <a:srgbClr val="000000"/>
              </a:solidFill>
              <a:effectLst/>
              <a:latin typeface="Roboto" panose="02000000000000000000" pitchFamily="2" charset="0"/>
            </a:endParaRPr>
          </a:p>
          <a:p>
            <a:r>
              <a:rPr lang="en-GB" b="0" i="0" dirty="0">
                <a:solidFill>
                  <a:srgbClr val="000000"/>
                </a:solidFill>
                <a:effectLst/>
                <a:latin typeface="Roboto" panose="02000000000000000000" pitchFamily="2" charset="0"/>
              </a:rPr>
              <a:t>As part of UCAS’s responsibility to applicants and universities and colleges, the UCAS Verification Team run checks to detect fraudulent applications and patterns of similarity in personal statements. Read our </a:t>
            </a:r>
            <a:r>
              <a:rPr lang="en-GB" b="1" i="0" u="none" strike="noStrike" dirty="0">
                <a:solidFill>
                  <a:srgbClr val="005EB7"/>
                </a:solidFill>
                <a:effectLst/>
                <a:latin typeface="Roboto" panose="02000000000000000000" pitchFamily="2" charset="0"/>
                <a:hlinkClick r:id="rId3"/>
              </a:rPr>
              <a:t>guide to fraud and verification and similarity</a:t>
            </a:r>
            <a:r>
              <a:rPr lang="en-GB" b="0" i="0" dirty="0">
                <a:solidFill>
                  <a:srgbClr val="000000"/>
                </a:solidFill>
                <a:effectLst/>
                <a:latin typeface="Roboto" panose="02000000000000000000" pitchFamily="2" charset="0"/>
              </a:rPr>
              <a:t>.</a:t>
            </a:r>
          </a:p>
          <a:p>
            <a:endParaRPr lang="en-GB" b="0" i="0" dirty="0">
              <a:solidFill>
                <a:srgbClr val="000000"/>
              </a:solidFill>
              <a:effectLst/>
              <a:latin typeface="Roboto" panose="02000000000000000000" pitchFamily="2" charset="0"/>
            </a:endParaRPr>
          </a:p>
          <a:p>
            <a:r>
              <a:rPr lang="en-GB" b="0" i="0" dirty="0">
                <a:solidFill>
                  <a:srgbClr val="000000"/>
                </a:solidFill>
                <a:effectLst/>
                <a:latin typeface="Roboto" panose="02000000000000000000" pitchFamily="2" charset="0"/>
              </a:rPr>
              <a:t>If UCAS software detects elements of a personal statement that are similar to others, the universities or colleges it is intended for may be notified.</a:t>
            </a:r>
            <a:endParaRPr lang="en-GB" dirty="0"/>
          </a:p>
        </p:txBody>
      </p:sp>
      <p:sp>
        <p:nvSpPr>
          <p:cNvPr id="4" name="Slide Number Placeholder 3"/>
          <p:cNvSpPr>
            <a:spLocks noGrp="1"/>
          </p:cNvSpPr>
          <p:nvPr>
            <p:ph type="sldNum" sz="quarter" idx="5"/>
          </p:nvPr>
        </p:nvSpPr>
        <p:spPr/>
        <p:txBody>
          <a:bodyPr/>
          <a:lstStyle/>
          <a:p>
            <a:fld id="{C312CECB-DFF6-FA4E-B4EC-2C44D36A3CDB}" type="slidenum">
              <a:rPr lang="en-US" smtClean="0"/>
              <a:t>13</a:t>
            </a:fld>
            <a:endParaRPr lang="en-US" dirty="0"/>
          </a:p>
        </p:txBody>
      </p:sp>
    </p:spTree>
    <p:extLst>
      <p:ext uri="{BB962C8B-B14F-4D97-AF65-F5344CB8AC3E}">
        <p14:creationId xmlns:p14="http://schemas.microsoft.com/office/powerpoint/2010/main" val="1798478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6DE55-6882-63D1-8C81-1BA8A6421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57D92-E5E8-73AD-4502-DB511CD5C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1DEDA-59D2-926D-1377-2E150D5DC405}"/>
              </a:ext>
            </a:extLst>
          </p:cNvPr>
          <p:cNvSpPr>
            <a:spLocks noGrp="1"/>
          </p:cNvSpPr>
          <p:nvPr>
            <p:ph type="body" idx="1"/>
          </p:nvPr>
        </p:nvSpPr>
        <p:spPr/>
        <p:txBody>
          <a:bodyPr/>
          <a:lstStyle/>
          <a:p>
            <a:r>
              <a:rPr lang="en-GB" sz="1600" dirty="0">
                <a:latin typeface="Roboto" panose="02000000000000000000" pitchFamily="2" charset="0"/>
                <a:ea typeface="Roboto" panose="02000000000000000000" pitchFamily="2" charset="0"/>
                <a:cs typeface="Roboto" panose="02000000000000000000" pitchFamily="2" charset="0"/>
              </a:rPr>
              <a:t>Remind students that </a:t>
            </a:r>
            <a:r>
              <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when they complete their application, they must declare that their personal statement hasn't been copied or provided from another source, including artificial intelligence software.</a:t>
            </a:r>
          </a:p>
          <a:p>
            <a:endPar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rgbClr val="000000"/>
                </a:solidFill>
                <a:effectLst/>
                <a:latin typeface="Roboto" panose="02000000000000000000" pitchFamily="2" charset="0"/>
              </a:rPr>
              <a:t>Remember the more people that use tools like ChatGPT to write personal statements, rather than as a research, structuring, and ideas tool, the more the model will use these examples for future personal statements. These will then be more detectable through similarity software. It's not worth the risk, so stick to using AI tools to help prompt your personal statement journey, rather than doing it for you (and more than likely doing it inaccurately!).</a:t>
            </a:r>
          </a:p>
          <a:p>
            <a:endPar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r>
              <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As part of UCAS’s responsibility to applicants and universities and colleges, the UCAS Verification Team run checks to detect fraudulent applications and patterns of similarity in personal statements. Read our </a:t>
            </a:r>
            <a:r>
              <a:rPr lang="en-GB" sz="1600" b="1" i="0" u="none" strike="noStrike" dirty="0">
                <a:solidFill>
                  <a:srgbClr val="005EB7"/>
                </a:solidFill>
                <a:effectLst/>
                <a:latin typeface="Roboto" panose="02000000000000000000" pitchFamily="2" charset="0"/>
                <a:ea typeface="Roboto" panose="02000000000000000000" pitchFamily="2" charset="0"/>
                <a:cs typeface="Roboto" panose="02000000000000000000" pitchFamily="2" charset="0"/>
                <a:hlinkClick r:id="rId3"/>
              </a:rPr>
              <a:t>guide to fraud and verification and similarity</a:t>
            </a:r>
            <a:r>
              <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endPar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r>
              <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If UCAS software detects elements of a personal statement that are similar to others, the universities or colleges it is intended for may be notified.</a:t>
            </a:r>
            <a:endParaRPr lang="en-GB" sz="1600" dirty="0">
              <a:latin typeface="Roboto" panose="02000000000000000000" pitchFamily="2" charset="0"/>
              <a:ea typeface="Roboto" panose="02000000000000000000" pitchFamily="2" charset="0"/>
              <a:cs typeface="Roboto" panose="02000000000000000000" pitchFamily="2" charset="0"/>
            </a:endParaRPr>
          </a:p>
          <a:p>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255EBC7A-5EA0-C5FA-15C7-58F585CDC90B}"/>
              </a:ext>
            </a:extLst>
          </p:cNvPr>
          <p:cNvSpPr>
            <a:spLocks noGrp="1"/>
          </p:cNvSpPr>
          <p:nvPr>
            <p:ph type="sldNum" sz="quarter" idx="5"/>
          </p:nvPr>
        </p:nvSpPr>
        <p:spPr/>
        <p:txBody>
          <a:bodyPr/>
          <a:lstStyle/>
          <a:p>
            <a:fld id="{C312CECB-DFF6-FA4E-B4EC-2C44D36A3CDB}" type="slidenum">
              <a:rPr lang="en-US" smtClean="0"/>
              <a:t>14</a:t>
            </a:fld>
            <a:endParaRPr lang="en-US" dirty="0"/>
          </a:p>
        </p:txBody>
      </p:sp>
    </p:spTree>
    <p:extLst>
      <p:ext uri="{BB962C8B-B14F-4D97-AF65-F5344CB8AC3E}">
        <p14:creationId xmlns:p14="http://schemas.microsoft.com/office/powerpoint/2010/main" val="215307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www.ucas.com/applying/applying-university/writing-your-personal-statement/2026-personal-statement-guides</a:t>
            </a:r>
          </a:p>
          <a:p>
            <a:endParaRPr lang="en-GB" dirty="0"/>
          </a:p>
        </p:txBody>
      </p:sp>
      <p:sp>
        <p:nvSpPr>
          <p:cNvPr id="4" name="Slide Number Placeholder 3"/>
          <p:cNvSpPr>
            <a:spLocks noGrp="1"/>
          </p:cNvSpPr>
          <p:nvPr>
            <p:ph type="sldNum" sz="quarter" idx="5"/>
          </p:nvPr>
        </p:nvSpPr>
        <p:spPr/>
        <p:txBody>
          <a:bodyPr/>
          <a:lstStyle/>
          <a:p>
            <a:fld id="{C312CECB-DFF6-FA4E-B4EC-2C44D36A3CDB}" type="slidenum">
              <a:rPr lang="en-US" smtClean="0"/>
              <a:t>15</a:t>
            </a:fld>
            <a:endParaRPr lang="en-US" dirty="0"/>
          </a:p>
        </p:txBody>
      </p:sp>
    </p:spTree>
    <p:extLst>
      <p:ext uri="{BB962C8B-B14F-4D97-AF65-F5344CB8AC3E}">
        <p14:creationId xmlns:p14="http://schemas.microsoft.com/office/powerpoint/2010/main" val="129207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2</a:t>
            </a:fld>
            <a:endParaRPr lang="en-US" dirty="0"/>
          </a:p>
        </p:txBody>
      </p:sp>
    </p:spTree>
    <p:extLst>
      <p:ext uri="{BB962C8B-B14F-4D97-AF65-F5344CB8AC3E}">
        <p14:creationId xmlns:p14="http://schemas.microsoft.com/office/powerpoint/2010/main" val="312295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Remember it is one personal statement per application. </a:t>
            </a:r>
          </a:p>
        </p:txBody>
      </p:sp>
      <p:sp>
        <p:nvSpPr>
          <p:cNvPr id="4" name="Slide Number Placeholder 3"/>
          <p:cNvSpPr>
            <a:spLocks noGrp="1"/>
          </p:cNvSpPr>
          <p:nvPr>
            <p:ph type="sldNum" sz="quarter" idx="5"/>
          </p:nvPr>
        </p:nvSpPr>
        <p:spPr/>
        <p:txBody>
          <a:bodyPr/>
          <a:lstStyle/>
          <a:p>
            <a:fld id="{C312CECB-DFF6-FA4E-B4EC-2C44D36A3CDB}" type="slidenum">
              <a:rPr lang="en-US" smtClean="0"/>
              <a:t>3</a:t>
            </a:fld>
            <a:endParaRPr lang="en-US" dirty="0"/>
          </a:p>
        </p:txBody>
      </p:sp>
    </p:spTree>
    <p:extLst>
      <p:ext uri="{BB962C8B-B14F-4D97-AF65-F5344CB8AC3E}">
        <p14:creationId xmlns:p14="http://schemas.microsoft.com/office/powerpoint/2010/main" val="171888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examples don't need to be something 'grand' or academic as the very first starting point if that's not the truth! If the starting point was something 'pop culture', social media or a holiday and they then expanded on this in depth through a variety of methods, then that's great as it shows progression!</a:t>
            </a:r>
          </a:p>
          <a:p>
            <a:pPr algn="l"/>
            <a:endParaRPr lang="en-GB" b="0" i="0" dirty="0">
              <a:solidFill>
                <a:srgbClr val="333333"/>
              </a:solidFill>
              <a:effectLst/>
              <a:highlight>
                <a:srgbClr val="F2F2F2"/>
              </a:highlight>
              <a:latin typeface="Roboto" panose="02000000000000000000" pitchFamily="2" charset="0"/>
            </a:endParaRPr>
          </a:p>
          <a:p>
            <a:pPr algn="l"/>
            <a:r>
              <a:rPr lang="en-GB" b="0" i="0" dirty="0">
                <a:solidFill>
                  <a:srgbClr val="333333"/>
                </a:solidFill>
                <a:effectLst/>
                <a:latin typeface="Roboto" panose="02000000000000000000" pitchFamily="2" charset="0"/>
              </a:rPr>
              <a:t>Universities and colleges want to see students have done their research so they can be confident this is something they will enjoy and excel in. This is one place to highlight super-curricular activities as evidence of curiosity and interest in the subject outside of the classroom. </a:t>
            </a:r>
          </a:p>
          <a:p>
            <a:pPr algn="l"/>
            <a:endParaRPr lang="en-GB" b="0" i="0" dirty="0">
              <a:solidFill>
                <a:srgbClr val="333333"/>
              </a:solidFill>
              <a:effectLst/>
              <a:latin typeface="Roboto" panose="02000000000000000000" pitchFamily="2" charset="0"/>
            </a:endParaRPr>
          </a:p>
          <a:p>
            <a:pPr algn="l"/>
            <a:r>
              <a:rPr lang="en-GB" b="0" i="0" dirty="0">
                <a:solidFill>
                  <a:srgbClr val="333333"/>
                </a:solidFill>
                <a:effectLst/>
                <a:highlight>
                  <a:srgbClr val="F2F2F2"/>
                </a:highlight>
                <a:latin typeface="Roboto" panose="02000000000000000000" pitchFamily="2" charset="0"/>
              </a:rPr>
              <a:t>Here are some more examples for this section:</a:t>
            </a:r>
            <a:endParaRPr lang="en-GB" dirty="0">
              <a:solidFill>
                <a:srgbClr val="333333"/>
              </a:solidFill>
              <a:latin typeface="Roboto" panose="02000000000000000000" pitchFamily="2" charset="0"/>
            </a:endParaRPr>
          </a:p>
          <a:p>
            <a:pPr marL="171450" indent="-171450" algn="l">
              <a:buFont typeface="Arial" panose="020B0604020202020204" pitchFamily="34" charset="0"/>
              <a:buChar char="•"/>
            </a:pPr>
            <a:r>
              <a:rPr lang="en-GB" b="0" i="0" dirty="0">
                <a:solidFill>
                  <a:srgbClr val="333333"/>
                </a:solidFill>
                <a:effectLst/>
                <a:latin typeface="Roboto" panose="02000000000000000000" pitchFamily="2" charset="0"/>
              </a:rPr>
              <a:t>Personal life experiences e.g. being a carer, the environment where you grew up or lived, an inspirational friend, colleague or family member, a book you read, a news article or blog/vlog, a YouTube video, a podcast, a show you saw, </a:t>
            </a:r>
            <a:r>
              <a:rPr lang="en-GB" b="0" i="0" u="none" strike="noStrike" dirty="0">
                <a:solidFill>
                  <a:srgbClr val="333333"/>
                </a:solidFill>
                <a:effectLst/>
                <a:latin typeface="Roboto" panose="02000000000000000000" pitchFamily="2" charset="0"/>
                <a:hlinkClick r:id="rId3"/>
              </a:rPr>
              <a:t>Subject Spotlights</a:t>
            </a:r>
            <a:endParaRPr lang="en-GB" b="0" i="0" dirty="0">
              <a:solidFill>
                <a:srgbClr val="333333"/>
              </a:solidFill>
              <a:effectLst/>
              <a:latin typeface="Roboto" panose="02000000000000000000" pitchFamily="2" charset="0"/>
            </a:endParaRPr>
          </a:p>
          <a:p>
            <a:pPr marL="171450" indent="-171450" algn="l">
              <a:buFont typeface="Arial" panose="020B0604020202020204" pitchFamily="34" charset="0"/>
              <a:buChar char="•"/>
            </a:pPr>
            <a:r>
              <a:rPr lang="en-GB" b="0" i="0" dirty="0">
                <a:solidFill>
                  <a:srgbClr val="333333"/>
                </a:solidFill>
                <a:effectLst/>
                <a:latin typeface="Roboto" panose="02000000000000000000" pitchFamily="2" charset="0"/>
              </a:rPr>
              <a:t>Understanding of the area and the qualities you might need to succeed in it – research into the course/area</a:t>
            </a:r>
          </a:p>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4</a:t>
            </a:fld>
            <a:endParaRPr lang="en-US" dirty="0"/>
          </a:p>
        </p:txBody>
      </p:sp>
    </p:spTree>
    <p:extLst>
      <p:ext uri="{BB962C8B-B14F-4D97-AF65-F5344CB8AC3E}">
        <p14:creationId xmlns:p14="http://schemas.microsoft.com/office/powerpoint/2010/main" val="378607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highlight>
                  <a:srgbClr val="F2F2F2"/>
                </a:highlight>
                <a:latin typeface="Roboto" panose="02000000000000000000" pitchFamily="2" charset="0"/>
              </a:rPr>
              <a:t>This is the chance for students to show evidence of the relevant or transferable skills they've gained from their formal education and highlight their understanding of how this will help them succeed in this subject area.</a:t>
            </a:r>
          </a:p>
          <a:p>
            <a:pPr algn="l"/>
            <a:endParaRPr lang="en-GB" b="0" i="0" dirty="0">
              <a:solidFill>
                <a:srgbClr val="333333"/>
              </a:solidFill>
              <a:effectLst/>
              <a:highlight>
                <a:srgbClr val="F2F2F2"/>
              </a:highlight>
              <a:latin typeface="Roboto" panose="02000000000000000000" pitchFamily="2" charset="0"/>
            </a:endParaRPr>
          </a:p>
          <a:p>
            <a:pPr algn="l"/>
            <a:r>
              <a:rPr lang="en-GB" b="0" i="0" dirty="0">
                <a:solidFill>
                  <a:srgbClr val="333333"/>
                </a:solidFill>
                <a:effectLst/>
                <a:highlight>
                  <a:srgbClr val="F2F2F2"/>
                </a:highlight>
                <a:latin typeface="Roboto" panose="02000000000000000000" pitchFamily="2" charset="0"/>
              </a:rPr>
              <a:t>Here are some more examples for this section:</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Specific modules or topics</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Essays or projects that explore a particular viewpoint or technique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EPQ – Extended Project Qualification</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School, local, or national competitions e.g. UK Maths Trust </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Private lessons and qualifications e.g. music, stage school or sports if relevant to the course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Tutoring or mentoring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Online courses leading to a qualification</a:t>
            </a:r>
          </a:p>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5</a:t>
            </a:fld>
            <a:endParaRPr lang="en-US" dirty="0"/>
          </a:p>
        </p:txBody>
      </p:sp>
    </p:spTree>
    <p:extLst>
      <p:ext uri="{BB962C8B-B14F-4D97-AF65-F5344CB8AC3E}">
        <p14:creationId xmlns:p14="http://schemas.microsoft.com/office/powerpoint/2010/main" val="2048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highlight>
                  <a:srgbClr val="F2F2F2"/>
                </a:highlight>
                <a:latin typeface="Roboto" panose="02000000000000000000" pitchFamily="2" charset="0"/>
              </a:rPr>
              <a:t>This is students' chance to talk about any other activities they have undertaken outside of their formal education or personal experiences which further demonstrate their suitability for the course. This section is likely to be highly personal to them and anything they do include should reflect on why they're including it.</a:t>
            </a:r>
          </a:p>
          <a:p>
            <a:pPr algn="l"/>
            <a:endParaRPr lang="en-GB" b="0" i="0" dirty="0">
              <a:solidFill>
                <a:srgbClr val="333333"/>
              </a:solidFill>
              <a:effectLst/>
              <a:highlight>
                <a:srgbClr val="F2F2F2"/>
              </a:highlight>
              <a:latin typeface="Roboto" panose="02000000000000000000" pitchFamily="2" charset="0"/>
            </a:endParaRPr>
          </a:p>
          <a:p>
            <a:pPr algn="l"/>
            <a:r>
              <a:rPr lang="en-GB" b="0" i="0" dirty="0">
                <a:solidFill>
                  <a:srgbClr val="333333"/>
                </a:solidFill>
                <a:effectLst/>
                <a:highlight>
                  <a:srgbClr val="F2F2F2"/>
                </a:highlight>
                <a:latin typeface="Roboto" panose="02000000000000000000" pitchFamily="2" charset="0"/>
              </a:rPr>
              <a:t>Here are some more examples for this section:</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Extra and super-curriculars</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Volunteering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Personal life experiences e.g. caring for a family member, overcoming a challenge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Young enterprise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Work experience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Job/employment – part-time or full-time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Work-based learning/CPD</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Shadowing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Online learning activities e.g. Springpod, MOOCs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Tutoring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Trips and visits (online or in person) e.g. Museums, exhibitions, galleries, sites of historic interest, relevant sites connected to your course e.g. magistrate courts for law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Podcasts, TED talks, documentaries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Duke of Edinburgh/Duke of York awards</a:t>
            </a:r>
            <a:endParaRPr lang="en-GB" dirty="0"/>
          </a:p>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6</a:t>
            </a:fld>
            <a:endParaRPr lang="en-US" dirty="0"/>
          </a:p>
        </p:txBody>
      </p:sp>
    </p:spTree>
    <p:extLst>
      <p:ext uri="{BB962C8B-B14F-4D97-AF65-F5344CB8AC3E}">
        <p14:creationId xmlns:p14="http://schemas.microsoft.com/office/powerpoint/2010/main" val="69988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dirty="0"/>
          </a:p>
        </p:txBody>
      </p:sp>
      <p:sp>
        <p:nvSpPr>
          <p:cNvPr id="4" name="Slide Number Placeholder 3"/>
          <p:cNvSpPr>
            <a:spLocks noGrp="1"/>
          </p:cNvSpPr>
          <p:nvPr>
            <p:ph type="sldNum" sz="quarter" idx="5"/>
          </p:nvPr>
        </p:nvSpPr>
        <p:spPr/>
        <p:txBody>
          <a:bodyPr/>
          <a:lstStyle/>
          <a:p>
            <a:fld id="{C312CECB-DFF6-FA4E-B4EC-2C44D36A3CDB}" type="slidenum">
              <a:rPr lang="en-US" smtClean="0"/>
              <a:t>7</a:t>
            </a:fld>
            <a:endParaRPr lang="en-US" dirty="0"/>
          </a:p>
        </p:txBody>
      </p:sp>
    </p:spTree>
    <p:extLst>
      <p:ext uri="{BB962C8B-B14F-4D97-AF65-F5344CB8AC3E}">
        <p14:creationId xmlns:p14="http://schemas.microsoft.com/office/powerpoint/2010/main" val="52000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12CECB-DFF6-FA4E-B4EC-2C44D36A3C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12CECB-DFF6-FA4E-B4EC-2C44D36A3CDB}" type="slidenum">
              <a:rPr lang="en-US" smtClean="0"/>
              <a:t>10</a:t>
            </a:fld>
            <a:endParaRPr lang="en-US" dirty="0"/>
          </a:p>
        </p:txBody>
      </p:sp>
    </p:spTree>
    <p:extLst>
      <p:ext uri="{BB962C8B-B14F-4D97-AF65-F5344CB8AC3E}">
        <p14:creationId xmlns:p14="http://schemas.microsoft.com/office/powerpoint/2010/main" val="30488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6DC5-DE05-9A9D-92A8-5013BD53375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89C41B9-D0FE-F7DE-1B28-B1F0C0346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FF663A-B91C-69FD-7A61-B7147A8FAF74}"/>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5" name="Footer Placeholder 4">
            <a:extLst>
              <a:ext uri="{FF2B5EF4-FFF2-40B4-BE49-F238E27FC236}">
                <a16:creationId xmlns:a16="http://schemas.microsoft.com/office/drawing/2014/main" id="{75651B16-9C2B-478E-C406-52642F624C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B9203F-3E64-BAB6-8F93-90A708D790E5}"/>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1820589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7904-8AEA-58B3-4E56-60E5CF9D1E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17540C-43D4-6ACA-47A2-1D5FADED47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098078-1DA9-CA95-4AE6-EC5C70E36DDF}"/>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5" name="Footer Placeholder 4">
            <a:extLst>
              <a:ext uri="{FF2B5EF4-FFF2-40B4-BE49-F238E27FC236}">
                <a16:creationId xmlns:a16="http://schemas.microsoft.com/office/drawing/2014/main" id="{2062F493-47A1-B0A8-CBDA-B3E47CD34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E06746-B32E-3DEE-E7A2-8492D50A9AC7}"/>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382730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AEF01-19CF-94B7-7760-9A571BF8E0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1BA073-B173-1EDA-3DB4-F8D2B4FDBB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FB1F9-7B00-9A75-DD05-CF6D5DF3C27A}"/>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5" name="Footer Placeholder 4">
            <a:extLst>
              <a:ext uri="{FF2B5EF4-FFF2-40B4-BE49-F238E27FC236}">
                <a16:creationId xmlns:a16="http://schemas.microsoft.com/office/drawing/2014/main" id="{7868A62A-D928-6377-DD9C-3A297AEC7E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B46E80-968E-F396-3441-07B3A6CE8E68}"/>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36521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655A-AFD4-72C4-B108-87245870D5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45487B-B586-3C26-0C41-2CDF22332F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02ACC9-5D2D-C6AA-D9EF-E7DADF47EE2D}"/>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5" name="Footer Placeholder 4">
            <a:extLst>
              <a:ext uri="{FF2B5EF4-FFF2-40B4-BE49-F238E27FC236}">
                <a16:creationId xmlns:a16="http://schemas.microsoft.com/office/drawing/2014/main" id="{7BCCDCF1-4837-A8FE-2AB6-F41ADC40D0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DFDCB2-01EE-18DD-5376-C0EA36984C88}"/>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4525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3142-F864-7003-AB95-5DC950E6CD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B2B7B9-7ED0-1C4F-8CAE-FD20C5D609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429CED-AD5C-8A80-7CAE-10CE4F9CDC98}"/>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5" name="Footer Placeholder 4">
            <a:extLst>
              <a:ext uri="{FF2B5EF4-FFF2-40B4-BE49-F238E27FC236}">
                <a16:creationId xmlns:a16="http://schemas.microsoft.com/office/drawing/2014/main" id="{CAC71ECA-3751-80BF-A291-D3E7784B61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409F92-9532-7F7C-3A2D-87EB68FF3BD6}"/>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17474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1FED-8476-301A-09CD-A7B5B387FE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C743F-DBFE-94F0-7CB8-11A9C7813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91A17B1-D8FA-2D25-0F5A-5D451F9575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F8E52E-8B80-916C-7060-CCDD0B1E7F60}"/>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6" name="Footer Placeholder 5">
            <a:extLst>
              <a:ext uri="{FF2B5EF4-FFF2-40B4-BE49-F238E27FC236}">
                <a16:creationId xmlns:a16="http://schemas.microsoft.com/office/drawing/2014/main" id="{B5E08E18-1877-455C-1782-32185E13F5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5F1E89-962A-8E8B-F351-3A57FFAE5B1E}"/>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329751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9C0F-3F67-79C2-AEDD-2F859F4061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96B3FA-1F15-6E46-6105-E43C32700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A6206E-9DF8-AB61-7495-CAE20431C3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B4E689-041F-2A30-8A3A-21863E023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0DEC60-1311-CB8B-CEE8-4DDA0DDACC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118DF5-6A4B-FCD5-0214-1512F5889F24}"/>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8" name="Footer Placeholder 7">
            <a:extLst>
              <a:ext uri="{FF2B5EF4-FFF2-40B4-BE49-F238E27FC236}">
                <a16:creationId xmlns:a16="http://schemas.microsoft.com/office/drawing/2014/main" id="{BB38ADBA-E3D1-2879-EA25-093C255CD3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37B5BD-9B36-C4E0-14EB-34D8340EC4A2}"/>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403818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B018-2B0A-5109-8D98-1683C02B94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2282958-9699-3A50-5C61-6E4E82BE2A3E}"/>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4" name="Footer Placeholder 3">
            <a:extLst>
              <a:ext uri="{FF2B5EF4-FFF2-40B4-BE49-F238E27FC236}">
                <a16:creationId xmlns:a16="http://schemas.microsoft.com/office/drawing/2014/main" id="{771A5B0D-AE55-3FB0-6BCB-937C4871DF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98D81B9-AB61-E9AC-DEF0-6F4E9AC7E966}"/>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238577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F6645-AA95-94EE-1404-14597B31558C}"/>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3" name="Footer Placeholder 2">
            <a:extLst>
              <a:ext uri="{FF2B5EF4-FFF2-40B4-BE49-F238E27FC236}">
                <a16:creationId xmlns:a16="http://schemas.microsoft.com/office/drawing/2014/main" id="{6A75E76B-FBEA-4E8F-ED87-B1AF30A7FE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1206D-9A80-D343-3F1E-A6EC00A64999}"/>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228178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4E87-BBC1-8E3E-B154-57081D21AE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5D76FAE-4A9B-A804-638E-8BA3F14D7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4C32BF1-D8DD-4DAA-C044-E7A848E18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67382F-0AD7-0604-30FD-11B63BE769A9}"/>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6" name="Footer Placeholder 5">
            <a:extLst>
              <a:ext uri="{FF2B5EF4-FFF2-40B4-BE49-F238E27FC236}">
                <a16:creationId xmlns:a16="http://schemas.microsoft.com/office/drawing/2014/main" id="{139E1558-2209-FBCE-1204-BE28A5AFE9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599D36-6585-7301-183D-8855E86B3D37}"/>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93822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311-7AD7-F33A-234F-4FB1F78A72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12CAD7E-BF41-106F-AA68-38696FCDC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B5943C-0558-F666-0A02-88BCF1C3E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841A9C-34A5-545E-2E01-5946A85D46D6}"/>
              </a:ext>
            </a:extLst>
          </p:cNvPr>
          <p:cNvSpPr>
            <a:spLocks noGrp="1"/>
          </p:cNvSpPr>
          <p:nvPr>
            <p:ph type="dt" sz="half" idx="10"/>
          </p:nvPr>
        </p:nvSpPr>
        <p:spPr/>
        <p:txBody>
          <a:bodyPr/>
          <a:lstStyle/>
          <a:p>
            <a:fld id="{9FA48DE4-967D-8D4E-BB00-ADB1BA2EF939}" type="datetimeFigureOut">
              <a:rPr lang="en-US" smtClean="0"/>
              <a:t>5/12/2025</a:t>
            </a:fld>
            <a:endParaRPr lang="en-US" dirty="0"/>
          </a:p>
        </p:txBody>
      </p:sp>
      <p:sp>
        <p:nvSpPr>
          <p:cNvPr id="6" name="Footer Placeholder 5">
            <a:extLst>
              <a:ext uri="{FF2B5EF4-FFF2-40B4-BE49-F238E27FC236}">
                <a16:creationId xmlns:a16="http://schemas.microsoft.com/office/drawing/2014/main" id="{E246E017-432A-205C-EA89-327AF6DE0F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B6E04F-CE90-4493-DE71-5FF43BB216A8}"/>
              </a:ext>
            </a:extLst>
          </p:cNvPr>
          <p:cNvSpPr>
            <a:spLocks noGrp="1"/>
          </p:cNvSpPr>
          <p:nvPr>
            <p:ph type="sldNum" sz="quarter" idx="12"/>
          </p:nvPr>
        </p:nvSpPr>
        <p:spPr/>
        <p:txBody>
          <a:bodyPr/>
          <a:lstStyle/>
          <a:p>
            <a:fld id="{5C7437F7-5E84-B149-9DF7-739F86C39CCF}" type="slidenum">
              <a:rPr lang="en-US" smtClean="0"/>
              <a:t>‹#›</a:t>
            </a:fld>
            <a:endParaRPr lang="en-US" dirty="0"/>
          </a:p>
        </p:txBody>
      </p:sp>
    </p:spTree>
    <p:extLst>
      <p:ext uri="{BB962C8B-B14F-4D97-AF65-F5344CB8AC3E}">
        <p14:creationId xmlns:p14="http://schemas.microsoft.com/office/powerpoint/2010/main" val="247873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27404-FA8F-51A5-9E94-B77A3D517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B66AAB-9D7F-B14A-A649-837C4352C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08B2B-7D96-BEED-E4B0-594E74269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A48DE4-967D-8D4E-BB00-ADB1BA2EF939}" type="datetimeFigureOut">
              <a:rPr lang="en-US" smtClean="0"/>
              <a:t>5/12/2025</a:t>
            </a:fld>
            <a:endParaRPr lang="en-US" dirty="0"/>
          </a:p>
        </p:txBody>
      </p:sp>
      <p:sp>
        <p:nvSpPr>
          <p:cNvPr id="5" name="Footer Placeholder 4">
            <a:extLst>
              <a:ext uri="{FF2B5EF4-FFF2-40B4-BE49-F238E27FC236}">
                <a16:creationId xmlns:a16="http://schemas.microsoft.com/office/drawing/2014/main" id="{7D9DC13E-7175-98B0-64EE-3594F1F93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0DD419E-1996-B15F-DCF4-7F3653AFB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7437F7-5E84-B149-9DF7-739F86C39CCF}" type="slidenum">
              <a:rPr lang="en-US" smtClean="0"/>
              <a:t>‹#›</a:t>
            </a:fld>
            <a:endParaRPr lang="en-US" dirty="0"/>
          </a:p>
        </p:txBody>
      </p:sp>
    </p:spTree>
    <p:extLst>
      <p:ext uri="{BB962C8B-B14F-4D97-AF65-F5344CB8AC3E}">
        <p14:creationId xmlns:p14="http://schemas.microsoft.com/office/powerpoint/2010/main" val="323719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hyperlink" Target="https://www.ucas.com/applying/applying-university/writing-your-personal-statement/guide-using-ai-and-chatgpt-your-personal-statemen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ucas.com/applying/applying-university/writing-your-personal-statement/guide-using-ai-and-chatgpt-your-personal-statement#tips-for-using-ai-and-chatgpt-with-your-personal-statement:~:text=HOW%20IS%20YOUR%20DATA%20USED%3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ucas.com/applying/applying-university/writing-your-personal-statement/fraud-and-similarity" TargetMode="Externa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ucas.com/applying/applying-university/writing-your-personal-statement/2026-personal-statement-guides" TargetMode="Externa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ucas.com/applying/applying-to-university/writing-your-personal-statement/the-new-personal-statement-for-2026" TargetMode="Externa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ucas.com/applying/applying-to-university/writing-your-personal-statement/the-new-personal-statement-for-2026" TargetMode="Externa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ucas.com/applying/applying-to-university/writing-your-personal-statement/the-new-personal-statement-for-2026" TargetMode="Externa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84B934-24B2-9727-E825-10791A65199D}"/>
              </a:ext>
            </a:extLst>
          </p:cNvPr>
          <p:cNvSpPr txBox="1"/>
          <p:nvPr/>
        </p:nvSpPr>
        <p:spPr>
          <a:xfrm>
            <a:off x="776137" y="898227"/>
            <a:ext cx="6270706" cy="4039567"/>
          </a:xfrm>
          <a:prstGeom prst="rect">
            <a:avLst/>
          </a:prstGeom>
          <a:noFill/>
        </p:spPr>
        <p:txBody>
          <a:bodyPr wrap="square" lIns="0" tIns="0" rIns="0" bIns="0" rtlCol="0">
            <a:spAutoFit/>
          </a:bodyPr>
          <a:lstStyle/>
          <a:p>
            <a:pPr>
              <a:lnSpc>
                <a:spcPts val="10500"/>
              </a:lnSpc>
            </a:pPr>
            <a:r>
              <a:rPr lang="en-GB" sz="14000" b="1" dirty="0">
                <a:solidFill>
                  <a:schemeClr val="accent2"/>
                </a:solidFill>
                <a:effectLst/>
                <a:latin typeface="Apricus Black" pitchFamily="2" charset="0"/>
                <a:cs typeface="Source Sans Pro SemiBold" panose="020F0502020204030204" pitchFamily="34" charset="0"/>
              </a:rPr>
              <a:t>PERSONAL STATEMENT </a:t>
            </a:r>
            <a:r>
              <a:rPr lang="en-GB" sz="14000" b="1" dirty="0">
                <a:solidFill>
                  <a:schemeClr val="accent5"/>
                </a:solidFill>
                <a:effectLst/>
                <a:latin typeface="Apricus Black" pitchFamily="2" charset="0"/>
                <a:cs typeface="Source Sans Pro SemiBold" panose="020F0502020204030204" pitchFamily="34" charset="0"/>
              </a:rPr>
              <a:t>BLUEPRINT </a:t>
            </a:r>
          </a:p>
        </p:txBody>
      </p:sp>
      <p:pic>
        <p:nvPicPr>
          <p:cNvPr id="12" name="Graphic 11">
            <a:extLst>
              <a:ext uri="{FF2B5EF4-FFF2-40B4-BE49-F238E27FC236}">
                <a16:creationId xmlns:a16="http://schemas.microsoft.com/office/drawing/2014/main" id="{8F9186A1-C1A1-FCBE-CA08-E3A5DFD52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54" y="5474440"/>
            <a:ext cx="2021638" cy="1167425"/>
          </a:xfrm>
          <a:prstGeom prst="rect">
            <a:avLst/>
          </a:prstGeom>
        </p:spPr>
      </p:pic>
      <p:pic>
        <p:nvPicPr>
          <p:cNvPr id="14" name="Graphic 13">
            <a:extLst>
              <a:ext uri="{FF2B5EF4-FFF2-40B4-BE49-F238E27FC236}">
                <a16:creationId xmlns:a16="http://schemas.microsoft.com/office/drawing/2014/main" id="{616CBA5F-381B-03A7-6E22-DA62890FFC27}"/>
              </a:ext>
            </a:extLst>
          </p:cNvPr>
          <p:cNvPicPr>
            <a:picLocks noChangeAspect="1"/>
          </p:cNvPicPr>
          <p:nvPr/>
        </p:nvPicPr>
        <p:blipFill>
          <a:blip r:embed="rId5">
            <a:extLst>
              <a:ext uri="{96DAC541-7B7A-43D3-8B79-37D633B846F1}">
                <asvg:svgBlip xmlns:asvg="http://schemas.microsoft.com/office/drawing/2016/SVG/main" r:embed="rId6"/>
              </a:ext>
            </a:extLst>
          </a:blip>
          <a:srcRect l="25500" t="3137" b="46793"/>
          <a:stretch/>
        </p:blipFill>
        <p:spPr>
          <a:xfrm flipH="1">
            <a:off x="4888982" y="1282045"/>
            <a:ext cx="8296592" cy="5575955"/>
          </a:xfrm>
          <a:prstGeom prst="rect">
            <a:avLst/>
          </a:prstGeom>
        </p:spPr>
      </p:pic>
    </p:spTree>
    <p:extLst>
      <p:ext uri="{BB962C8B-B14F-4D97-AF65-F5344CB8AC3E}">
        <p14:creationId xmlns:p14="http://schemas.microsoft.com/office/powerpoint/2010/main" val="44126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0761942-32E6-7251-CFF9-4B83163A8744}"/>
              </a:ext>
            </a:extLst>
          </p:cNvPr>
          <p:cNvGraphicFramePr>
            <a:graphicFrameLocks noGrp="1"/>
          </p:cNvGraphicFramePr>
          <p:nvPr>
            <p:extLst>
              <p:ext uri="{D42A27DB-BD31-4B8C-83A1-F6EECF244321}">
                <p14:modId xmlns:p14="http://schemas.microsoft.com/office/powerpoint/2010/main" val="512740290"/>
              </p:ext>
            </p:extLst>
          </p:nvPr>
        </p:nvGraphicFramePr>
        <p:xfrm>
          <a:off x="344601" y="1822601"/>
          <a:ext cx="11533172" cy="3937176"/>
        </p:xfrm>
        <a:graphic>
          <a:graphicData uri="http://schemas.openxmlformats.org/drawingml/2006/table">
            <a:tbl>
              <a:tblPr firstRow="1" bandRow="1">
                <a:tableStyleId>{7DF18680-E054-41AD-8BC1-D1AEF772440D}</a:tableStyleId>
              </a:tblPr>
              <a:tblGrid>
                <a:gridCol w="2883293">
                  <a:extLst>
                    <a:ext uri="{9D8B030D-6E8A-4147-A177-3AD203B41FA5}">
                      <a16:colId xmlns:a16="http://schemas.microsoft.com/office/drawing/2014/main" val="2166305079"/>
                    </a:ext>
                  </a:extLst>
                </a:gridCol>
                <a:gridCol w="2883293">
                  <a:extLst>
                    <a:ext uri="{9D8B030D-6E8A-4147-A177-3AD203B41FA5}">
                      <a16:colId xmlns:a16="http://schemas.microsoft.com/office/drawing/2014/main" val="4085478018"/>
                    </a:ext>
                  </a:extLst>
                </a:gridCol>
                <a:gridCol w="2883293">
                  <a:extLst>
                    <a:ext uri="{9D8B030D-6E8A-4147-A177-3AD203B41FA5}">
                      <a16:colId xmlns:a16="http://schemas.microsoft.com/office/drawing/2014/main" val="1602430464"/>
                    </a:ext>
                  </a:extLst>
                </a:gridCol>
                <a:gridCol w="2883293">
                  <a:extLst>
                    <a:ext uri="{9D8B030D-6E8A-4147-A177-3AD203B41FA5}">
                      <a16:colId xmlns:a16="http://schemas.microsoft.com/office/drawing/2014/main" val="3333203042"/>
                    </a:ext>
                  </a:extLst>
                </a:gridCol>
              </a:tblGrid>
              <a:tr h="656196">
                <a:tc>
                  <a:txBody>
                    <a:bodyPr/>
                    <a:lstStyle/>
                    <a:p>
                      <a:pPr algn="ctr"/>
                      <a:r>
                        <a:rPr lang="en-GB" dirty="0">
                          <a:latin typeface="Roboto" panose="02000000000000000000" pitchFamily="2" charset="0"/>
                          <a:ea typeface="Roboto" panose="02000000000000000000" pitchFamily="2" charset="0"/>
                          <a:cs typeface="Roboto" panose="02000000000000000000" pitchFamily="2" charset="0"/>
                        </a:rPr>
                        <a:t>UCAS CHOICE (COURSE)</a:t>
                      </a:r>
                    </a:p>
                  </a:txBody>
                  <a:tcPr/>
                </a:tc>
                <a:tc>
                  <a:txBody>
                    <a:bodyPr/>
                    <a:lstStyle/>
                    <a:p>
                      <a:pPr algn="ctr"/>
                      <a:r>
                        <a:rPr lang="en-GB" dirty="0">
                          <a:latin typeface="Roboto" panose="02000000000000000000" pitchFamily="2" charset="0"/>
                          <a:ea typeface="Roboto" panose="02000000000000000000" pitchFamily="2" charset="0"/>
                          <a:cs typeface="Roboto" panose="02000000000000000000" pitchFamily="2" charset="0"/>
                        </a:rPr>
                        <a:t>KEY TRANSFERABLE SKILLS </a:t>
                      </a:r>
                    </a:p>
                  </a:txBody>
                  <a:tcPr/>
                </a:tc>
                <a:tc>
                  <a:txBody>
                    <a:bodyPr/>
                    <a:lstStyle/>
                    <a:p>
                      <a:pPr algn="ctr"/>
                      <a:r>
                        <a:rPr lang="en-GB" dirty="0">
                          <a:latin typeface="Roboto" panose="02000000000000000000" pitchFamily="2" charset="0"/>
                          <a:ea typeface="Roboto" panose="02000000000000000000" pitchFamily="2" charset="0"/>
                          <a:cs typeface="Roboto" panose="02000000000000000000" pitchFamily="2" charset="0"/>
                        </a:rPr>
                        <a:t>SUBJECT SPECIFIC SKILLS (OR KNOWLEDGE)</a:t>
                      </a:r>
                    </a:p>
                  </a:txBody>
                  <a:tcPr/>
                </a:tc>
                <a:tc>
                  <a:txBody>
                    <a:bodyPr/>
                    <a:lstStyle/>
                    <a:p>
                      <a:pPr algn="ctr"/>
                      <a:r>
                        <a:rPr lang="en-GB" dirty="0">
                          <a:latin typeface="Roboto" panose="02000000000000000000" pitchFamily="2" charset="0"/>
                          <a:ea typeface="Roboto" panose="02000000000000000000" pitchFamily="2" charset="0"/>
                          <a:cs typeface="Roboto" panose="02000000000000000000" pitchFamily="2" charset="0"/>
                        </a:rPr>
                        <a:t>PERSONAL EVIDENCE </a:t>
                      </a:r>
                    </a:p>
                    <a:p>
                      <a:pPr algn="ctr"/>
                      <a:r>
                        <a:rPr lang="en-GB" dirty="0">
                          <a:latin typeface="Roboto" panose="02000000000000000000" pitchFamily="2" charset="0"/>
                          <a:ea typeface="Roboto" panose="02000000000000000000" pitchFamily="2" charset="0"/>
                          <a:cs typeface="Roboto" panose="02000000000000000000" pitchFamily="2" charset="0"/>
                        </a:rPr>
                        <a:t>OR EXAMPLES </a:t>
                      </a:r>
                    </a:p>
                  </a:txBody>
                  <a:tcPr/>
                </a:tc>
                <a:extLst>
                  <a:ext uri="{0D108BD9-81ED-4DB2-BD59-A6C34878D82A}">
                    <a16:rowId xmlns:a16="http://schemas.microsoft.com/office/drawing/2014/main" val="4015351144"/>
                  </a:ext>
                </a:extLst>
              </a:tr>
              <a:tr h="656196">
                <a:tc>
                  <a:txBody>
                    <a:bodyPr/>
                    <a:lstStyle/>
                    <a:p>
                      <a:endParaRPr lang="en-GB" dirty="0"/>
                    </a:p>
                  </a:txBody>
                  <a:tcPr/>
                </a:tc>
                <a:tc>
                  <a:txBody>
                    <a:bodyPr/>
                    <a:lstStyle/>
                    <a:p>
                      <a:endParaRPr lang="en-GB" dirty="0"/>
                    </a:p>
                  </a:txBody>
                  <a:tcPr/>
                </a:tc>
                <a:tc>
                  <a:txBody>
                    <a:bodyPr/>
                    <a:lstStyle/>
                    <a:p>
                      <a:endParaRPr lang="en-GB" dirty="0"/>
                    </a:p>
                  </a:txBody>
                  <a:tcPr/>
                </a:tc>
                <a:tc rowSpan="5">
                  <a:txBody>
                    <a:bodyPr/>
                    <a:lstStyle/>
                    <a:p>
                      <a:endParaRPr lang="en-GB" dirty="0"/>
                    </a:p>
                  </a:txBody>
                  <a:tcPr/>
                </a:tc>
                <a:extLst>
                  <a:ext uri="{0D108BD9-81ED-4DB2-BD59-A6C34878D82A}">
                    <a16:rowId xmlns:a16="http://schemas.microsoft.com/office/drawing/2014/main" val="3884933336"/>
                  </a:ext>
                </a:extLst>
              </a:tr>
              <a:tr h="656196">
                <a:tc>
                  <a:txBody>
                    <a:bodyPr/>
                    <a:lstStyle/>
                    <a:p>
                      <a:endParaRPr lang="en-GB" dirty="0"/>
                    </a:p>
                  </a:txBody>
                  <a:tcPr/>
                </a:tc>
                <a:tc>
                  <a:txBody>
                    <a:bodyPr/>
                    <a:lstStyle/>
                    <a:p>
                      <a:endParaRPr lang="en-GB" dirty="0"/>
                    </a:p>
                  </a:txBody>
                  <a:tcPr/>
                </a:tc>
                <a:tc>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2593936729"/>
                  </a:ext>
                </a:extLst>
              </a:tr>
              <a:tr h="656196">
                <a:tc>
                  <a:txBody>
                    <a:bodyPr/>
                    <a:lstStyle/>
                    <a:p>
                      <a:endParaRPr lang="en-GB" dirty="0"/>
                    </a:p>
                  </a:txBody>
                  <a:tcPr/>
                </a:tc>
                <a:tc>
                  <a:txBody>
                    <a:bodyPr/>
                    <a:lstStyle/>
                    <a:p>
                      <a:endParaRPr lang="en-GB" dirty="0"/>
                    </a:p>
                  </a:txBody>
                  <a:tcPr/>
                </a:tc>
                <a:tc>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3303095917"/>
                  </a:ext>
                </a:extLst>
              </a:tr>
              <a:tr h="656196">
                <a:tc>
                  <a:txBody>
                    <a:bodyPr/>
                    <a:lstStyle/>
                    <a:p>
                      <a:endParaRPr lang="en-GB" dirty="0"/>
                    </a:p>
                  </a:txBody>
                  <a:tcPr/>
                </a:tc>
                <a:tc>
                  <a:txBody>
                    <a:bodyPr/>
                    <a:lstStyle/>
                    <a:p>
                      <a:endParaRPr lang="en-GB" dirty="0"/>
                    </a:p>
                  </a:txBody>
                  <a:tcPr/>
                </a:tc>
                <a:tc>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632916575"/>
                  </a:ext>
                </a:extLst>
              </a:tr>
              <a:tr h="656196">
                <a:tc>
                  <a:txBody>
                    <a:bodyPr/>
                    <a:lstStyle/>
                    <a:p>
                      <a:endParaRPr lang="en-GB" dirty="0"/>
                    </a:p>
                  </a:txBody>
                  <a:tcPr/>
                </a:tc>
                <a:tc>
                  <a:txBody>
                    <a:bodyPr/>
                    <a:lstStyle/>
                    <a:p>
                      <a:endParaRPr lang="en-GB" dirty="0"/>
                    </a:p>
                  </a:txBody>
                  <a:tcPr/>
                </a:tc>
                <a:tc>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3797466097"/>
                  </a:ext>
                </a:extLst>
              </a:tr>
            </a:tbl>
          </a:graphicData>
        </a:graphic>
      </p:graphicFrame>
      <p:sp>
        <p:nvSpPr>
          <p:cNvPr id="3" name="Title 1">
            <a:extLst>
              <a:ext uri="{FF2B5EF4-FFF2-40B4-BE49-F238E27FC236}">
                <a16:creationId xmlns:a16="http://schemas.microsoft.com/office/drawing/2014/main" id="{B8DB2A02-42B0-B1E9-0F06-4A164AE8CC28}"/>
              </a:ext>
            </a:extLst>
          </p:cNvPr>
          <p:cNvSpPr txBox="1">
            <a:spLocks/>
          </p:cNvSpPr>
          <p:nvPr/>
        </p:nvSpPr>
        <p:spPr>
          <a:xfrm>
            <a:off x="803275" y="477403"/>
            <a:ext cx="972968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Your comparison chart</a:t>
            </a:r>
          </a:p>
        </p:txBody>
      </p:sp>
    </p:spTree>
    <p:extLst>
      <p:ext uri="{BB962C8B-B14F-4D97-AF65-F5344CB8AC3E}">
        <p14:creationId xmlns:p14="http://schemas.microsoft.com/office/powerpoint/2010/main" val="382819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7614-418E-35CD-72E3-A43D5041077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98C5C0-A8E5-67D2-5136-5366BCEE0C79}"/>
              </a:ext>
            </a:extLst>
          </p:cNvPr>
          <p:cNvGraphicFramePr>
            <a:graphicFrameLocks noGrp="1"/>
          </p:cNvGraphicFramePr>
          <p:nvPr>
            <p:extLst>
              <p:ext uri="{D42A27DB-BD31-4B8C-83A1-F6EECF244321}">
                <p14:modId xmlns:p14="http://schemas.microsoft.com/office/powerpoint/2010/main" val="4190195180"/>
              </p:ext>
            </p:extLst>
          </p:nvPr>
        </p:nvGraphicFramePr>
        <p:xfrm>
          <a:off x="329414" y="1859956"/>
          <a:ext cx="11533172" cy="3937176"/>
        </p:xfrm>
        <a:graphic>
          <a:graphicData uri="http://schemas.openxmlformats.org/drawingml/2006/table">
            <a:tbl>
              <a:tblPr firstRow="1" bandRow="1">
                <a:tableStyleId>{7DF18680-E054-41AD-8BC1-D1AEF772440D}</a:tableStyleId>
              </a:tblPr>
              <a:tblGrid>
                <a:gridCol w="2883293">
                  <a:extLst>
                    <a:ext uri="{9D8B030D-6E8A-4147-A177-3AD203B41FA5}">
                      <a16:colId xmlns:a16="http://schemas.microsoft.com/office/drawing/2014/main" val="2166305079"/>
                    </a:ext>
                  </a:extLst>
                </a:gridCol>
                <a:gridCol w="2883293">
                  <a:extLst>
                    <a:ext uri="{9D8B030D-6E8A-4147-A177-3AD203B41FA5}">
                      <a16:colId xmlns:a16="http://schemas.microsoft.com/office/drawing/2014/main" val="4085478018"/>
                    </a:ext>
                  </a:extLst>
                </a:gridCol>
                <a:gridCol w="3283670">
                  <a:extLst>
                    <a:ext uri="{9D8B030D-6E8A-4147-A177-3AD203B41FA5}">
                      <a16:colId xmlns:a16="http://schemas.microsoft.com/office/drawing/2014/main" val="1602430464"/>
                    </a:ext>
                  </a:extLst>
                </a:gridCol>
                <a:gridCol w="2482916">
                  <a:extLst>
                    <a:ext uri="{9D8B030D-6E8A-4147-A177-3AD203B41FA5}">
                      <a16:colId xmlns:a16="http://schemas.microsoft.com/office/drawing/2014/main" val="3333203042"/>
                    </a:ext>
                  </a:extLst>
                </a:gridCol>
              </a:tblGrid>
              <a:tr h="656196">
                <a:tc>
                  <a:txBody>
                    <a:bodyPr/>
                    <a:lstStyle/>
                    <a:p>
                      <a:pPr algn="ctr"/>
                      <a:r>
                        <a:rPr lang="en-GB" sz="1200" dirty="0">
                          <a:latin typeface="Roboto "/>
                          <a:ea typeface="Roboto" panose="02000000000000000000" pitchFamily="2" charset="0"/>
                          <a:cs typeface="Roboto" panose="02000000000000000000" pitchFamily="2" charset="0"/>
                        </a:rPr>
                        <a:t>UCAS CHOICE (COURSE)</a:t>
                      </a:r>
                    </a:p>
                  </a:txBody>
                  <a:tcPr/>
                </a:tc>
                <a:tc>
                  <a:txBody>
                    <a:bodyPr/>
                    <a:lstStyle/>
                    <a:p>
                      <a:pPr algn="ctr"/>
                      <a:r>
                        <a:rPr lang="en-GB" sz="1200" dirty="0">
                          <a:latin typeface="Roboto "/>
                          <a:ea typeface="Roboto" panose="02000000000000000000" pitchFamily="2" charset="0"/>
                          <a:cs typeface="Roboto" panose="02000000000000000000" pitchFamily="2" charset="0"/>
                        </a:rPr>
                        <a:t>KEY TRANSFERABLE SKILLS </a:t>
                      </a:r>
                    </a:p>
                  </a:txBody>
                  <a:tcPr/>
                </a:tc>
                <a:tc>
                  <a:txBody>
                    <a:bodyPr/>
                    <a:lstStyle/>
                    <a:p>
                      <a:pPr algn="ctr"/>
                      <a:r>
                        <a:rPr lang="en-GB" sz="1200" dirty="0">
                          <a:latin typeface="Roboto "/>
                          <a:ea typeface="Roboto" panose="02000000000000000000" pitchFamily="2" charset="0"/>
                          <a:cs typeface="Roboto" panose="02000000000000000000" pitchFamily="2" charset="0"/>
                        </a:rPr>
                        <a:t>SUBJECT SPECIFIC KEY SKILLS (OR KNOWLEDGE)</a:t>
                      </a:r>
                    </a:p>
                  </a:txBody>
                  <a:tcPr/>
                </a:tc>
                <a:tc>
                  <a:txBody>
                    <a:bodyPr/>
                    <a:lstStyle/>
                    <a:p>
                      <a:pPr algn="ctr"/>
                      <a:r>
                        <a:rPr lang="en-GB" sz="1200" dirty="0">
                          <a:latin typeface="Roboto "/>
                          <a:ea typeface="Roboto" panose="02000000000000000000" pitchFamily="2" charset="0"/>
                          <a:cs typeface="Roboto" panose="02000000000000000000" pitchFamily="2" charset="0"/>
                        </a:rPr>
                        <a:t>PERSONAL EVIDENCE </a:t>
                      </a:r>
                    </a:p>
                    <a:p>
                      <a:pPr algn="ctr"/>
                      <a:r>
                        <a:rPr lang="en-GB" sz="1200" dirty="0">
                          <a:latin typeface="Roboto "/>
                          <a:ea typeface="Roboto" panose="02000000000000000000" pitchFamily="2" charset="0"/>
                          <a:cs typeface="Roboto" panose="02000000000000000000" pitchFamily="2" charset="0"/>
                        </a:rPr>
                        <a:t>OR EXAMPLES </a:t>
                      </a:r>
                    </a:p>
                  </a:txBody>
                  <a:tcPr/>
                </a:tc>
                <a:extLst>
                  <a:ext uri="{0D108BD9-81ED-4DB2-BD59-A6C34878D82A}">
                    <a16:rowId xmlns:a16="http://schemas.microsoft.com/office/drawing/2014/main" val="4015351144"/>
                  </a:ext>
                </a:extLst>
              </a:tr>
              <a:tr h="656196">
                <a:tc>
                  <a:txBody>
                    <a:bodyPr/>
                    <a:lstStyle/>
                    <a:p>
                      <a:r>
                        <a:rPr lang="en-GB" sz="1200" dirty="0">
                          <a:latin typeface="Roboto "/>
                        </a:rPr>
                        <a:t>Business </a:t>
                      </a:r>
                    </a:p>
                    <a:p>
                      <a:r>
                        <a:rPr lang="en-GB" sz="1200" dirty="0">
                          <a:latin typeface="Roboto "/>
                        </a:rPr>
                        <a:t>XXX University </a:t>
                      </a:r>
                    </a:p>
                  </a:txBody>
                  <a:tcPr/>
                </a:tc>
                <a:tc>
                  <a:txBody>
                    <a:bodyPr/>
                    <a:lstStyle/>
                    <a:p>
                      <a:r>
                        <a:rPr lang="en-GB" sz="1200" dirty="0">
                          <a:latin typeface="Roboto "/>
                        </a:rPr>
                        <a:t>Research strengths, analytical skills, quantitative skill,  communication, leadership. </a:t>
                      </a:r>
                    </a:p>
                  </a:txBody>
                  <a:tcPr/>
                </a:tc>
                <a:tc>
                  <a:txBody>
                    <a:bodyPr/>
                    <a:lstStyle/>
                    <a:p>
                      <a:r>
                        <a:rPr lang="en-GB" sz="1200" dirty="0">
                          <a:latin typeface="Roboto "/>
                        </a:rPr>
                        <a:t>Corporate governance, marketing, new technologies.  </a:t>
                      </a:r>
                    </a:p>
                  </a:txBody>
                  <a:tcPr/>
                </a:tc>
                <a:tc rowSpan="5">
                  <a:txBody>
                    <a:bodyPr/>
                    <a:lstStyle/>
                    <a:p>
                      <a:r>
                        <a:rPr lang="en-GB" sz="1200" dirty="0">
                          <a:latin typeface="Roboto "/>
                        </a:rPr>
                        <a:t>What examples and evidence do you have to demonstrate these skills e.g.</a:t>
                      </a:r>
                    </a:p>
                    <a:p>
                      <a:endParaRPr lang="en-GB" sz="1200" dirty="0">
                        <a:latin typeface="Roboto "/>
                      </a:endParaRPr>
                    </a:p>
                    <a:p>
                      <a:pPr marL="285750" indent="-285750">
                        <a:buFont typeface="Arial" panose="020B0604020202020204" pitchFamily="34" charset="0"/>
                        <a:buChar char="•"/>
                      </a:pPr>
                      <a:r>
                        <a:rPr lang="en-GB" sz="1200" dirty="0">
                          <a:latin typeface="Roboto "/>
                        </a:rPr>
                        <a:t>Online course: Society &amp; Environment: What Are The Ethical Responsibilities Of A Business?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latin typeface="Roboto "/>
                          <a:ea typeface="+mn-ea"/>
                          <a:cs typeface="+mn-cs"/>
                        </a:rPr>
                        <a:t>Personal project written about What responsibility do businesses have to their consumers?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latin typeface="Roboto "/>
                          <a:ea typeface="+mn-ea"/>
                          <a:cs typeface="+mn-cs"/>
                        </a:rPr>
                        <a:t>Budgeting my money from part time job salary.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latin typeface="Roboto "/>
                          <a:ea typeface="+mn-ea"/>
                          <a:cs typeface="+mn-cs"/>
                        </a:rPr>
                        <a:t>Delivering a presentation in final unit studies. </a:t>
                      </a:r>
                    </a:p>
                  </a:txBody>
                  <a:tcPr/>
                </a:tc>
                <a:extLst>
                  <a:ext uri="{0D108BD9-81ED-4DB2-BD59-A6C34878D82A}">
                    <a16:rowId xmlns:a16="http://schemas.microsoft.com/office/drawing/2014/main" val="3884933336"/>
                  </a:ext>
                </a:extLst>
              </a:tr>
              <a:tr h="656196">
                <a:tc>
                  <a:txBody>
                    <a:bodyPr/>
                    <a:lstStyle/>
                    <a:p>
                      <a:r>
                        <a:rPr lang="en-GB" sz="1200" dirty="0">
                          <a:latin typeface="Roboto "/>
                        </a:rPr>
                        <a:t>Business management </a:t>
                      </a:r>
                    </a:p>
                    <a:p>
                      <a:r>
                        <a:rPr lang="en-GB" sz="1200" dirty="0">
                          <a:latin typeface="Roboto "/>
                        </a:rPr>
                        <a:t>The University of xxx</a:t>
                      </a:r>
                    </a:p>
                  </a:txBody>
                  <a:tcPr/>
                </a:tc>
                <a:tc>
                  <a:txBody>
                    <a:bodyPr/>
                    <a:lstStyle/>
                    <a:p>
                      <a:r>
                        <a:rPr lang="en-GB" sz="1200" dirty="0">
                          <a:latin typeface="Roboto "/>
                        </a:rPr>
                        <a:t>Leadership, teamwork, communication.</a:t>
                      </a:r>
                    </a:p>
                  </a:txBody>
                  <a:tcPr/>
                </a:tc>
                <a:tc>
                  <a:txBody>
                    <a:bodyPr/>
                    <a:lstStyle/>
                    <a:p>
                      <a:r>
                        <a:rPr lang="en-GB" sz="1200" b="0" i="0" kern="1200" dirty="0">
                          <a:solidFill>
                            <a:schemeClr val="dk1"/>
                          </a:solidFill>
                          <a:effectLst/>
                          <a:latin typeface="Roboto "/>
                          <a:ea typeface="+mn-ea"/>
                          <a:cs typeface="+mn-cs"/>
                        </a:rPr>
                        <a:t>The global environment, new technologies, entrepreneurial innovation, marketing</a:t>
                      </a:r>
                      <a:endParaRPr lang="en-GB" sz="1200" dirty="0">
                        <a:latin typeface="Roboto "/>
                      </a:endParaRPr>
                    </a:p>
                  </a:txBody>
                  <a:tcPr/>
                </a:tc>
                <a:tc vMerge="1">
                  <a:txBody>
                    <a:bodyPr/>
                    <a:lstStyle/>
                    <a:p>
                      <a:endParaRPr lang="en-GB" dirty="0"/>
                    </a:p>
                  </a:txBody>
                  <a:tcPr/>
                </a:tc>
                <a:extLst>
                  <a:ext uri="{0D108BD9-81ED-4DB2-BD59-A6C34878D82A}">
                    <a16:rowId xmlns:a16="http://schemas.microsoft.com/office/drawing/2014/main" val="2593936729"/>
                  </a:ext>
                </a:extLst>
              </a:tr>
              <a:tr h="656196">
                <a:tc>
                  <a:txBody>
                    <a:bodyPr/>
                    <a:lstStyle/>
                    <a:p>
                      <a:r>
                        <a:rPr lang="en-GB" sz="1200" dirty="0">
                          <a:latin typeface="Roboto "/>
                        </a:rPr>
                        <a:t>Business management with marketing </a:t>
                      </a:r>
                    </a:p>
                    <a:p>
                      <a:r>
                        <a:rPr lang="en-GB" sz="1200" dirty="0">
                          <a:latin typeface="Roboto "/>
                        </a:rPr>
                        <a:t>XXX College </a:t>
                      </a:r>
                    </a:p>
                  </a:txBody>
                  <a:tcPr/>
                </a:tc>
                <a:tc>
                  <a:txBody>
                    <a:bodyPr/>
                    <a:lstStyle/>
                    <a:p>
                      <a:r>
                        <a:rPr lang="en-GB" sz="1200" dirty="0">
                          <a:latin typeface="Roboto "/>
                        </a:rPr>
                        <a:t>Presenting, budgeting and evaluation. </a:t>
                      </a:r>
                    </a:p>
                  </a:txBody>
                  <a:tcPr/>
                </a:tc>
                <a:tc>
                  <a:txBody>
                    <a:bodyPr/>
                    <a:lstStyle/>
                    <a:p>
                      <a:r>
                        <a:rPr lang="en-GB" sz="1200" b="0" i="0" kern="1200" dirty="0">
                          <a:solidFill>
                            <a:schemeClr val="dk1"/>
                          </a:solidFill>
                          <a:effectLst/>
                          <a:latin typeface="Roboto "/>
                          <a:ea typeface="+mn-ea"/>
                          <a:cs typeface="+mn-cs"/>
                        </a:rPr>
                        <a:t>Legal, ethical and efficient practices, supporting innovation. Environmental and technological influences. </a:t>
                      </a:r>
                      <a:endParaRPr lang="en-GB" sz="1200" dirty="0">
                        <a:latin typeface="Roboto "/>
                      </a:endParaRPr>
                    </a:p>
                  </a:txBody>
                  <a:tcPr/>
                </a:tc>
                <a:tc vMerge="1">
                  <a:txBody>
                    <a:bodyPr/>
                    <a:lstStyle/>
                    <a:p>
                      <a:endParaRPr lang="en-GB" dirty="0"/>
                    </a:p>
                  </a:txBody>
                  <a:tcPr/>
                </a:tc>
                <a:extLst>
                  <a:ext uri="{0D108BD9-81ED-4DB2-BD59-A6C34878D82A}">
                    <a16:rowId xmlns:a16="http://schemas.microsoft.com/office/drawing/2014/main" val="3303095917"/>
                  </a:ext>
                </a:extLst>
              </a:tr>
              <a:tr h="656196">
                <a:tc>
                  <a:txBody>
                    <a:bodyPr/>
                    <a:lstStyle/>
                    <a:p>
                      <a:r>
                        <a:rPr lang="en-GB" sz="1200" dirty="0">
                          <a:latin typeface="Roboto "/>
                        </a:rPr>
                        <a:t>Business management </a:t>
                      </a:r>
                    </a:p>
                    <a:p>
                      <a:r>
                        <a:rPr lang="en-GB" sz="1200" dirty="0">
                          <a:latin typeface="Roboto "/>
                        </a:rPr>
                        <a:t>XXX University </a:t>
                      </a:r>
                    </a:p>
                  </a:txBody>
                  <a:tcPr/>
                </a:tc>
                <a:tc>
                  <a:txBody>
                    <a:bodyPr/>
                    <a:lstStyle/>
                    <a:p>
                      <a:r>
                        <a:rPr lang="en-GB" sz="1200" dirty="0">
                          <a:latin typeface="Roboto "/>
                        </a:rPr>
                        <a:t>Problem solving, communication with others, project management, analytics. </a:t>
                      </a:r>
                    </a:p>
                  </a:txBody>
                  <a:tcPr/>
                </a:tc>
                <a:tc>
                  <a:txBody>
                    <a:bodyPr/>
                    <a:lstStyle/>
                    <a:p>
                      <a:r>
                        <a:rPr lang="en-GB" sz="1200" dirty="0">
                          <a:latin typeface="Roboto "/>
                        </a:rPr>
                        <a:t>Agile delivery, digital marketing principles, suitability in business management. </a:t>
                      </a:r>
                    </a:p>
                  </a:txBody>
                  <a:tcPr/>
                </a:tc>
                <a:tc vMerge="1">
                  <a:txBody>
                    <a:bodyPr/>
                    <a:lstStyle/>
                    <a:p>
                      <a:endParaRPr lang="en-GB" dirty="0"/>
                    </a:p>
                  </a:txBody>
                  <a:tcPr/>
                </a:tc>
                <a:extLst>
                  <a:ext uri="{0D108BD9-81ED-4DB2-BD59-A6C34878D82A}">
                    <a16:rowId xmlns:a16="http://schemas.microsoft.com/office/drawing/2014/main" val="1632916575"/>
                  </a:ext>
                </a:extLst>
              </a:tr>
              <a:tr h="656196">
                <a:tc>
                  <a:txBody>
                    <a:bodyPr/>
                    <a:lstStyle/>
                    <a:p>
                      <a:r>
                        <a:rPr lang="en-GB" sz="1200" dirty="0">
                          <a:latin typeface="Roboto "/>
                        </a:rPr>
                        <a:t>Business management with marketing </a:t>
                      </a:r>
                    </a:p>
                    <a:p>
                      <a:r>
                        <a:rPr lang="en-GB" sz="1200" dirty="0">
                          <a:latin typeface="Roboto "/>
                        </a:rPr>
                        <a:t>XXX University </a:t>
                      </a:r>
                    </a:p>
                  </a:txBody>
                  <a:tcPr/>
                </a:tc>
                <a:tc>
                  <a:txBody>
                    <a:bodyPr/>
                    <a:lstStyle/>
                    <a:p>
                      <a:r>
                        <a:rPr lang="en-GB" sz="1200" dirty="0">
                          <a:latin typeface="Roboto "/>
                        </a:rPr>
                        <a:t>Group work and problem solving., teamwork. Independence. </a:t>
                      </a:r>
                    </a:p>
                  </a:txBody>
                  <a:tcPr/>
                </a:tc>
                <a:tc>
                  <a:txBody>
                    <a:bodyPr/>
                    <a:lstStyle/>
                    <a:p>
                      <a:r>
                        <a:rPr lang="en-GB" sz="1200" kern="1200" dirty="0">
                          <a:solidFill>
                            <a:schemeClr val="dk1"/>
                          </a:solidFill>
                          <a:latin typeface="Roboto "/>
                          <a:ea typeface="+mn-ea"/>
                          <a:cs typeface="+mn-cs"/>
                        </a:rPr>
                        <a:t>Marketing data analysis, digital software usage, and creative content strategies. </a:t>
                      </a:r>
                    </a:p>
                  </a:txBody>
                  <a:tcPr/>
                </a:tc>
                <a:tc vMerge="1">
                  <a:txBody>
                    <a:bodyPr/>
                    <a:lstStyle/>
                    <a:p>
                      <a:endParaRPr lang="en-GB" dirty="0"/>
                    </a:p>
                  </a:txBody>
                  <a:tcPr/>
                </a:tc>
                <a:extLst>
                  <a:ext uri="{0D108BD9-81ED-4DB2-BD59-A6C34878D82A}">
                    <a16:rowId xmlns:a16="http://schemas.microsoft.com/office/drawing/2014/main" val="3797466097"/>
                  </a:ext>
                </a:extLst>
              </a:tr>
            </a:tbl>
          </a:graphicData>
        </a:graphic>
      </p:graphicFrame>
      <p:sp>
        <p:nvSpPr>
          <p:cNvPr id="3" name="Title 1">
            <a:extLst>
              <a:ext uri="{FF2B5EF4-FFF2-40B4-BE49-F238E27FC236}">
                <a16:creationId xmlns:a16="http://schemas.microsoft.com/office/drawing/2014/main" id="{D0BE2750-7B23-299F-F123-CA9063331C6A}"/>
              </a:ext>
            </a:extLst>
          </p:cNvPr>
          <p:cNvSpPr txBox="1">
            <a:spLocks/>
          </p:cNvSpPr>
          <p:nvPr/>
        </p:nvSpPr>
        <p:spPr>
          <a:xfrm>
            <a:off x="803275" y="477403"/>
            <a:ext cx="972968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Your comparison chart – example only</a:t>
            </a:r>
          </a:p>
        </p:txBody>
      </p:sp>
    </p:spTree>
    <p:extLst>
      <p:ext uri="{BB962C8B-B14F-4D97-AF65-F5344CB8AC3E}">
        <p14:creationId xmlns:p14="http://schemas.microsoft.com/office/powerpoint/2010/main" val="362498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9F3F830-E185-0AF2-D3AE-D4C0433D5179}"/>
              </a:ext>
            </a:extLst>
          </p:cNvPr>
          <p:cNvSpPr txBox="1">
            <a:spLocks/>
          </p:cNvSpPr>
          <p:nvPr/>
        </p:nvSpPr>
        <p:spPr>
          <a:xfrm>
            <a:off x="803275" y="477403"/>
            <a:ext cx="972968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GB" sz="6000" dirty="0">
                <a:solidFill>
                  <a:schemeClr val="accent5"/>
                </a:solidFill>
                <a:latin typeface="Apricus Black" pitchFamily="2" charset="0"/>
              </a:rPr>
              <a:t>Ideas under construction </a:t>
            </a:r>
            <a:endParaRPr kumimoji="0" lang="en-GB" sz="6000" u="none" strike="noStrike" kern="1200" cap="none" spc="0" normalizeH="0" baseline="0" noProof="0" dirty="0">
              <a:ln>
                <a:noFill/>
              </a:ln>
              <a:solidFill>
                <a:schemeClr val="accent5"/>
              </a:solidFill>
              <a:effectLst/>
              <a:uLnTx/>
              <a:uFillTx/>
              <a:latin typeface="Apricus Black" pitchFamily="2" charset="0"/>
            </a:endParaRPr>
          </a:p>
        </p:txBody>
      </p:sp>
      <p:sp>
        <p:nvSpPr>
          <p:cNvPr id="11" name="TextBox 10">
            <a:extLst>
              <a:ext uri="{FF2B5EF4-FFF2-40B4-BE49-F238E27FC236}">
                <a16:creationId xmlns:a16="http://schemas.microsoft.com/office/drawing/2014/main" id="{BCC715C2-7328-7630-66A1-BFA611BB41FF}"/>
              </a:ext>
            </a:extLst>
          </p:cNvPr>
          <p:cNvSpPr txBox="1"/>
          <p:nvPr/>
        </p:nvSpPr>
        <p:spPr>
          <a:xfrm>
            <a:off x="803277" y="1805356"/>
            <a:ext cx="7148532" cy="4421723"/>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en-GB" sz="1700" u="none" strike="noStrike" kern="1200" cap="none" spc="0" normalizeH="0" baseline="0" noProof="0" dirty="0">
                <a:ln>
                  <a:noFill/>
                </a:ln>
                <a:effectLst/>
                <a:highlight>
                  <a:srgbClr val="FFFFFF"/>
                </a:highlight>
                <a:uLnTx/>
                <a:uFillTx/>
                <a:latin typeface="Roboto"/>
                <a:ea typeface="Roboto"/>
                <a:cs typeface="Roboto"/>
              </a:rPr>
              <a:t>Take some time to reflect before you start your first draft. Look through your comparison chart and take some time to: </a:t>
            </a:r>
          </a:p>
          <a:p>
            <a:pPr marL="0" marR="0" lvl="0" indent="0" algn="l" defTabSz="914400" rtl="0" eaLnBrk="1" fontAlgn="auto" latinLnBrk="0" hangingPunct="1">
              <a:lnSpc>
                <a:spcPct val="100000"/>
              </a:lnSpc>
              <a:spcBef>
                <a:spcPts val="0"/>
              </a:spcBef>
              <a:spcAft>
                <a:spcPts val="1800"/>
              </a:spcAft>
              <a:buClrTx/>
              <a:buSzTx/>
              <a:buFontTx/>
              <a:buNone/>
              <a:tabLs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a:spcAft>
                <a:spcPts val="1000"/>
              </a:spcAft>
              <a:defRPr/>
            </a:pPr>
            <a:endParaRPr lang="en-GB" sz="1700" dirty="0">
              <a:highlight>
                <a:srgbClr val="FFFFFF"/>
              </a:highlight>
              <a:latin typeface="Roboto"/>
              <a:ea typeface="Roboto"/>
              <a:cs typeface="Roboto"/>
            </a:endParaRPr>
          </a:p>
          <a:p>
            <a:pPr>
              <a:spcAft>
                <a:spcPts val="1000"/>
              </a:spcAft>
              <a:defRPr/>
            </a:pPr>
            <a:r>
              <a:rPr kumimoji="0" lang="en-GB" sz="1700" u="none" strike="noStrike" kern="1200" cap="none" spc="0" normalizeH="0" baseline="0" noProof="0" dirty="0">
                <a:ln>
                  <a:noFill/>
                </a:ln>
                <a:effectLst/>
                <a:highlight>
                  <a:srgbClr val="FFFFFF"/>
                </a:highlight>
                <a:uLnTx/>
                <a:uFillTx/>
                <a:latin typeface="Roboto"/>
                <a:ea typeface="Roboto"/>
                <a:cs typeface="Roboto"/>
              </a:rPr>
              <a:t>Don’t worry about making this perfect; it’s about checking </a:t>
            </a:r>
            <a:br>
              <a:rPr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highlight>
                  <a:srgbClr val="FFFFFF"/>
                </a:highlight>
                <a:uLnTx/>
                <a:uFillTx/>
                <a:latin typeface="Roboto"/>
                <a:ea typeface="Roboto"/>
                <a:cs typeface="Roboto"/>
              </a:rPr>
              <a:t>you fully understand the course and have specifics to refer to in your personal statement. </a:t>
            </a:r>
            <a:endParaRPr lang="en-GB" sz="1700" u="none" strike="noStrike" kern="1200" cap="none" spc="0" normalizeH="0" baseline="0" noProof="0" dirty="0">
              <a:ln>
                <a:noFill/>
              </a:ln>
              <a:effectLst/>
              <a:highlight>
                <a:srgbClr val="FFFFFF"/>
              </a:highligh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700" u="none" strike="noStrike" kern="1200" cap="none" spc="0" normalizeH="0" baseline="0" noProof="0" dirty="0">
                <a:ln>
                  <a:noFill/>
                </a:ln>
                <a:effectLst/>
                <a:highlight>
                  <a:srgbClr val="FFFFFF"/>
                </a:highlight>
                <a:uLnTx/>
                <a:uFillTx/>
                <a:latin typeface="Roboto"/>
                <a:ea typeface="Roboto"/>
                <a:cs typeface="Roboto"/>
              </a:rPr>
              <a:t>Whether you know what you’re applying to or still considering your options</a:t>
            </a:r>
            <a:r>
              <a:rPr lang="en-GB" sz="1700" dirty="0">
                <a:highlight>
                  <a:srgbClr val="FFFFFF"/>
                </a:highlight>
                <a:latin typeface="Roboto"/>
                <a:ea typeface="Roboto"/>
                <a:cs typeface="Roboto"/>
              </a:rPr>
              <a:t>,</a:t>
            </a:r>
            <a:r>
              <a:rPr kumimoji="0" lang="en-GB" sz="1700" u="none" strike="noStrike" kern="1200" cap="none" spc="0" normalizeH="0" baseline="0" noProof="0" dirty="0">
                <a:ln>
                  <a:noFill/>
                </a:ln>
                <a:effectLst/>
                <a:highlight>
                  <a:srgbClr val="FFFFFF"/>
                </a:highlight>
                <a:uLnTx/>
                <a:uFillTx/>
                <a:latin typeface="Roboto"/>
                <a:ea typeface="Roboto"/>
                <a:cs typeface="Roboto"/>
              </a:rPr>
              <a:t> the more prep you do now the easier it will be to write. </a:t>
            </a:r>
            <a:endParaRPr lang="en-GB" sz="1700" u="none" strike="noStrike" kern="1200" cap="none" spc="0" normalizeH="0" baseline="0" noProof="0" dirty="0">
              <a:ln>
                <a:noFill/>
              </a:ln>
              <a:effectLst/>
              <a:highlight>
                <a:srgbClr val="FFFFFF"/>
              </a:highligh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537284D4-5AB3-EA4A-101E-B236052DAA1F}"/>
              </a:ext>
            </a:extLst>
          </p:cNvPr>
          <p:cNvGrpSpPr/>
          <p:nvPr/>
        </p:nvGrpSpPr>
        <p:grpSpPr>
          <a:xfrm>
            <a:off x="803275" y="2449063"/>
            <a:ext cx="7148534" cy="1708157"/>
            <a:chOff x="1321748" y="1950317"/>
            <a:chExt cx="7148534" cy="1195086"/>
          </a:xfrm>
        </p:grpSpPr>
        <p:sp>
          <p:nvSpPr>
            <p:cNvPr id="15" name="Rectangle 14">
              <a:extLst>
                <a:ext uri="{FF2B5EF4-FFF2-40B4-BE49-F238E27FC236}">
                  <a16:creationId xmlns:a16="http://schemas.microsoft.com/office/drawing/2014/main" id="{5FE8870D-E31C-995C-A146-CB3AD82E6C15}"/>
                </a:ext>
              </a:extLst>
            </p:cNvPr>
            <p:cNvSpPr/>
            <p:nvPr/>
          </p:nvSpPr>
          <p:spPr>
            <a:xfrm>
              <a:off x="1321748" y="1950317"/>
              <a:ext cx="7148534" cy="1195086"/>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E96E302-567F-87D5-8AFE-15A06C9F64A1}"/>
                </a:ext>
              </a:extLst>
            </p:cNvPr>
            <p:cNvSpPr txBox="1"/>
            <p:nvPr/>
          </p:nvSpPr>
          <p:spPr>
            <a:xfrm>
              <a:off x="1370330" y="2057980"/>
              <a:ext cx="6763092" cy="108742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lang="en-GB" sz="1700" dirty="0">
                  <a:latin typeface="Roboto" panose="02000000000000000000" pitchFamily="2" charset="0"/>
                  <a:ea typeface="Roboto" panose="02000000000000000000" pitchFamily="2" charset="0"/>
                  <a:cs typeface="Roboto" panose="02000000000000000000" pitchFamily="2" charset="0"/>
                </a:rPr>
                <a:t>Highlight the common skills that appear across multiple choices.</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lang="en-GB" sz="1700" dirty="0">
                  <a:latin typeface="Roboto"/>
                  <a:ea typeface="Roboto"/>
                  <a:cs typeface="Roboto"/>
                </a:rPr>
                <a:t>R</a:t>
              </a:r>
              <a:r>
                <a:rPr kumimoji="0" lang="en-GB" sz="1700" u="none" strike="noStrike" kern="1200" cap="none" spc="0" normalizeH="0" baseline="0" noProof="0" dirty="0" err="1">
                  <a:ln>
                    <a:noFill/>
                  </a:ln>
                  <a:effectLst/>
                  <a:uLnTx/>
                  <a:uFillTx/>
                  <a:latin typeface="Roboto"/>
                  <a:ea typeface="Roboto"/>
                  <a:cs typeface="Roboto"/>
                </a:rPr>
                <a:t>ank</a:t>
              </a:r>
              <a:r>
                <a:rPr kumimoji="0" lang="en-GB" sz="1700" u="none" strike="noStrike" kern="1200" cap="none" spc="0" normalizeH="0" baseline="0" noProof="0" dirty="0">
                  <a:ln>
                    <a:noFill/>
                  </a:ln>
                  <a:effectLst/>
                  <a:uLnTx/>
                  <a:uFillTx/>
                  <a:latin typeface="Roboto"/>
                  <a:ea typeface="Roboto"/>
                  <a:cs typeface="Roboto"/>
                </a:rPr>
                <a:t> your evidence and examples </a:t>
              </a:r>
              <a:r>
                <a:rPr lang="en-GB" sz="1700" dirty="0">
                  <a:latin typeface="Roboto"/>
                  <a:ea typeface="Roboto"/>
                  <a:cs typeface="Roboto"/>
                </a:rPr>
                <a:t>that</a:t>
              </a:r>
              <a:r>
                <a:rPr kumimoji="0" lang="en-GB" sz="1700" u="none" strike="noStrike" kern="1200" cap="none" spc="0" normalizeH="0" baseline="0" noProof="0" dirty="0">
                  <a:ln>
                    <a:noFill/>
                  </a:ln>
                  <a:effectLst/>
                  <a:uLnTx/>
                  <a:uFillTx/>
                  <a:latin typeface="Roboto"/>
                  <a:ea typeface="Roboto"/>
                  <a:cs typeface="Roboto"/>
                </a:rPr>
                <a:t> are MOST relevant </a:t>
              </a:r>
              <a:br>
                <a:rPr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a:ea typeface="Roboto"/>
                  <a:cs typeface="Roboto"/>
                </a:rPr>
                <a:t>to the course(s) you're thinking of applying to.</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lang="en-GB" sz="1700" dirty="0">
                  <a:latin typeface="Roboto"/>
                  <a:ea typeface="Roboto"/>
                  <a:cs typeface="Roboto"/>
                </a:rPr>
                <a:t>Make sure you look at the </a:t>
              </a:r>
              <a:r>
                <a:rPr lang="en-GB" sz="1700" b="1" dirty="0">
                  <a:latin typeface="Roboto"/>
                  <a:ea typeface="Roboto"/>
                  <a:cs typeface="Roboto"/>
                </a:rPr>
                <a:t>UCAS personal statement guides </a:t>
              </a:r>
              <a:r>
                <a:rPr lang="en-GB" sz="1700" dirty="0">
                  <a:latin typeface="Roboto"/>
                  <a:ea typeface="Roboto"/>
                  <a:cs typeface="Roboto"/>
                </a:rPr>
                <a:t>for ideas on what to include in each question. </a:t>
              </a:r>
              <a:endParaRPr kumimoji="0" lang="en-GB" sz="1700" u="none" strike="noStrike" kern="1200" cap="none" spc="0" normalizeH="0" baseline="0" noProof="0" dirty="0">
                <a:ln>
                  <a:noFill/>
                </a:ln>
                <a:effectLst/>
                <a:uLnTx/>
                <a:uFillTx/>
                <a:latin typeface="Roboto"/>
                <a:ea typeface="Roboto"/>
                <a:cs typeface="Roboto"/>
              </a:endParaRPr>
            </a:p>
          </p:txBody>
        </p:sp>
      </p:grpSp>
      <p:pic>
        <p:nvPicPr>
          <p:cNvPr id="17" name="Graphic 16">
            <a:extLst>
              <a:ext uri="{FF2B5EF4-FFF2-40B4-BE49-F238E27FC236}">
                <a16:creationId xmlns:a16="http://schemas.microsoft.com/office/drawing/2014/main" id="{FBBDE6F6-4F58-66AB-6975-49D0936DFA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4949" y="2120765"/>
            <a:ext cx="5629154" cy="5629154"/>
          </a:xfrm>
          <a:prstGeom prst="rect">
            <a:avLst/>
          </a:prstGeom>
        </p:spPr>
      </p:pic>
    </p:spTree>
    <p:extLst>
      <p:ext uri="{BB962C8B-B14F-4D97-AF65-F5344CB8AC3E}">
        <p14:creationId xmlns:p14="http://schemas.microsoft.com/office/powerpoint/2010/main" val="365051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C9BAE-96C5-4C4D-643A-A8E70CA120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1EAC144-8DEC-E24E-B016-F2863FBCF416}"/>
              </a:ext>
            </a:extLst>
          </p:cNvPr>
          <p:cNvPicPr>
            <a:picLocks noChangeAspect="1"/>
          </p:cNvPicPr>
          <p:nvPr/>
        </p:nvPicPr>
        <p:blipFill>
          <a:blip r:embed="rId3"/>
          <a:stretch>
            <a:fillRect/>
          </a:stretch>
        </p:blipFill>
        <p:spPr>
          <a:xfrm>
            <a:off x="292913" y="1686424"/>
            <a:ext cx="11006766" cy="4442994"/>
          </a:xfrm>
          <a:prstGeom prst="rect">
            <a:avLst/>
          </a:prstGeom>
        </p:spPr>
      </p:pic>
      <p:sp>
        <p:nvSpPr>
          <p:cNvPr id="4" name="Title 1">
            <a:extLst>
              <a:ext uri="{FF2B5EF4-FFF2-40B4-BE49-F238E27FC236}">
                <a16:creationId xmlns:a16="http://schemas.microsoft.com/office/drawing/2014/main" id="{859E2FA0-0443-E2A1-9759-83B391713081}"/>
              </a:ext>
            </a:extLst>
          </p:cNvPr>
          <p:cNvSpPr txBox="1">
            <a:spLocks/>
          </p:cNvSpPr>
          <p:nvPr/>
        </p:nvSpPr>
        <p:spPr>
          <a:xfrm>
            <a:off x="292913" y="484835"/>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Using AI in your personal statement</a:t>
            </a:r>
          </a:p>
        </p:txBody>
      </p:sp>
      <p:sp>
        <p:nvSpPr>
          <p:cNvPr id="25" name="Rectangle 24">
            <a:extLst>
              <a:ext uri="{FF2B5EF4-FFF2-40B4-BE49-F238E27FC236}">
                <a16:creationId xmlns:a16="http://schemas.microsoft.com/office/drawing/2014/main" id="{8A0393CC-A816-42EF-507E-E0F78E6942F8}"/>
              </a:ext>
            </a:extLst>
          </p:cNvPr>
          <p:cNvSpPr/>
          <p:nvPr/>
        </p:nvSpPr>
        <p:spPr>
          <a:xfrm>
            <a:off x="3062908" y="3117389"/>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4" name="Rectangle 53">
            <a:extLst>
              <a:ext uri="{FF2B5EF4-FFF2-40B4-BE49-F238E27FC236}">
                <a16:creationId xmlns:a16="http://schemas.microsoft.com/office/drawing/2014/main" id="{E6FC8264-50E2-E5ED-095B-54C0E35412CE}"/>
              </a:ext>
            </a:extLst>
          </p:cNvPr>
          <p:cNvSpPr/>
          <p:nvPr/>
        </p:nvSpPr>
        <p:spPr>
          <a:xfrm>
            <a:off x="7431512" y="3117389"/>
            <a:ext cx="1704184"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a:hlinkClick r:id="rId4"/>
            <a:extLst>
              <a:ext uri="{FF2B5EF4-FFF2-40B4-BE49-F238E27FC236}">
                <a16:creationId xmlns:a16="http://schemas.microsoft.com/office/drawing/2014/main" id="{267673C7-7CCF-874B-D051-047829734D35}"/>
              </a:ext>
            </a:extLst>
          </p:cNvPr>
          <p:cNvPicPr>
            <a:picLocks noChangeAspect="1"/>
          </p:cNvPicPr>
          <p:nvPr/>
        </p:nvPicPr>
        <p:blipFill>
          <a:blip r:embed="rId5"/>
          <a:stretch>
            <a:fillRect/>
          </a:stretch>
        </p:blipFill>
        <p:spPr>
          <a:xfrm>
            <a:off x="8643216" y="3983808"/>
            <a:ext cx="4090771" cy="4084674"/>
          </a:xfrm>
          <a:prstGeom prst="rect">
            <a:avLst/>
          </a:prstGeom>
        </p:spPr>
      </p:pic>
      <p:sp>
        <p:nvSpPr>
          <p:cNvPr id="10" name="TextBox 9">
            <a:extLst>
              <a:ext uri="{FF2B5EF4-FFF2-40B4-BE49-F238E27FC236}">
                <a16:creationId xmlns:a16="http://schemas.microsoft.com/office/drawing/2014/main" id="{1F05F9B2-1D09-0471-B17C-12BEF652F5E1}"/>
              </a:ext>
            </a:extLst>
          </p:cNvPr>
          <p:cNvSpPr txBox="1"/>
          <p:nvPr/>
        </p:nvSpPr>
        <p:spPr>
          <a:xfrm>
            <a:off x="550550" y="1882101"/>
            <a:ext cx="10288138" cy="4247317"/>
          </a:xfrm>
          <a:prstGeom prst="rect">
            <a:avLst/>
          </a:prstGeom>
          <a:noFill/>
        </p:spPr>
        <p:txBody>
          <a:bodyPr wrap="square" rtlCol="0">
            <a:spAutoFit/>
          </a:bodyPr>
          <a:lstStyle/>
          <a:p>
            <a:r>
              <a:rPr lang="en-GB" dirty="0">
                <a:latin typeface="Roboto" panose="02000000000000000000" pitchFamily="2" charset="0"/>
                <a:ea typeface="Roboto" panose="02000000000000000000" pitchFamily="2" charset="0"/>
                <a:cs typeface="Roboto" panose="02000000000000000000" pitchFamily="2" charset="0"/>
              </a:rPr>
              <a:t>AI features can support in researching and reviewing your personal statement document. Make sure you read UCAS </a:t>
            </a:r>
            <a:r>
              <a:rPr lang="en-GB" dirty="0">
                <a:latin typeface="Roboto" panose="02000000000000000000" pitchFamily="2" charset="0"/>
                <a:ea typeface="Roboto" panose="02000000000000000000" pitchFamily="2" charset="0"/>
                <a:cs typeface="Roboto" panose="02000000000000000000" pitchFamily="2" charset="0"/>
                <a:hlinkClick r:id="rId4"/>
              </a:rPr>
              <a:t>guidance on using AI </a:t>
            </a:r>
            <a:r>
              <a:rPr lang="en-GB" dirty="0">
                <a:latin typeface="Roboto" panose="02000000000000000000" pitchFamily="2" charset="0"/>
                <a:ea typeface="Roboto" panose="02000000000000000000" pitchFamily="2" charset="0"/>
                <a:cs typeface="Roboto" panose="02000000000000000000" pitchFamily="2" charset="0"/>
              </a:rPr>
              <a:t>when writing your personal statement. </a:t>
            </a:r>
          </a:p>
          <a:p>
            <a:endParaRPr lang="en-GB" dirty="0">
              <a:latin typeface="Roboto" panose="02000000000000000000" pitchFamily="2" charset="0"/>
              <a:ea typeface="Roboto" panose="02000000000000000000" pitchFamily="2" charset="0"/>
              <a:cs typeface="Roboto" panose="02000000000000000000" pitchFamily="2" charset="0"/>
            </a:endParaRPr>
          </a:p>
          <a:p>
            <a:r>
              <a:rPr lang="en-GB" dirty="0">
                <a:latin typeface="Roboto" panose="02000000000000000000" pitchFamily="2" charset="0"/>
                <a:ea typeface="Roboto" panose="02000000000000000000" pitchFamily="2" charset="0"/>
                <a:cs typeface="Roboto" panose="02000000000000000000" pitchFamily="2" charset="0"/>
              </a:rPr>
              <a:t>There are a few ways AI tools can assist you. </a:t>
            </a:r>
          </a:p>
          <a:p>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lgn="l">
              <a:buFont typeface="Arial" panose="020B0604020202020204" pitchFamily="34" charset="0"/>
              <a:buChar char="•"/>
            </a:pPr>
            <a:r>
              <a:rPr lang="en-GB" b="1" i="0" dirty="0">
                <a:solidFill>
                  <a:srgbClr val="3B92D9"/>
                </a:solidFill>
                <a:effectLst/>
                <a:latin typeface="Roboto" panose="02000000000000000000" pitchFamily="2" charset="0"/>
              </a:rPr>
              <a:t>Brainstorm some ideas </a:t>
            </a:r>
            <a:r>
              <a:rPr lang="en-GB" b="0" i="0" dirty="0">
                <a:solidFill>
                  <a:srgbClr val="000000"/>
                </a:solidFill>
                <a:effectLst/>
                <a:latin typeface="Roboto" panose="02000000000000000000" pitchFamily="2" charset="0"/>
              </a:rPr>
              <a:t>about topics that are relevant to your chosen subject, which you can then relate to your own experiences and opinions. Or you could ask it to list skills that are relevant to the course you're applying for, allowing you to think about your own talents and how to convey them.</a:t>
            </a:r>
          </a:p>
          <a:p>
            <a:pPr marL="285750" indent="-285750" algn="l">
              <a:buFont typeface="Arial" panose="020B0604020202020204" pitchFamily="34" charset="0"/>
              <a:buChar char="•"/>
            </a:pPr>
            <a:endParaRPr lang="en-GB" b="1" i="0" dirty="0">
              <a:solidFill>
                <a:srgbClr val="000000"/>
              </a:solidFill>
              <a:effectLst/>
              <a:latin typeface="Roboto" panose="02000000000000000000" pitchFamily="2" charset="0"/>
            </a:endParaRPr>
          </a:p>
          <a:p>
            <a:pPr marL="285750" indent="-285750" algn="l">
              <a:buFont typeface="Arial" panose="020B0604020202020204" pitchFamily="34" charset="0"/>
              <a:buChar char="•"/>
            </a:pPr>
            <a:r>
              <a:rPr lang="en-GB" b="1" i="0" dirty="0">
                <a:solidFill>
                  <a:schemeClr val="accent5"/>
                </a:solidFill>
                <a:effectLst/>
                <a:latin typeface="Roboto" panose="02000000000000000000" pitchFamily="2" charset="0"/>
              </a:rPr>
              <a:t>Help with structure </a:t>
            </a:r>
            <a:r>
              <a:rPr lang="en-GB" i="0" dirty="0">
                <a:solidFill>
                  <a:srgbClr val="000000"/>
                </a:solidFill>
                <a:effectLst/>
                <a:latin typeface="Roboto" panose="02000000000000000000" pitchFamily="2" charset="0"/>
              </a:rPr>
              <a:t>y</a:t>
            </a:r>
            <a:r>
              <a:rPr lang="en-GB" b="0" i="0" dirty="0">
                <a:solidFill>
                  <a:srgbClr val="000000"/>
                </a:solidFill>
                <a:effectLst/>
                <a:latin typeface="Roboto" panose="02000000000000000000" pitchFamily="2" charset="0"/>
              </a:rPr>
              <a:t>ou may want some suggestions of structuring your personal statement. </a:t>
            </a:r>
          </a:p>
          <a:p>
            <a:pPr marL="285750" indent="-285750" algn="l">
              <a:buFont typeface="Arial" panose="020B0604020202020204" pitchFamily="34" charset="0"/>
              <a:buChar char="•"/>
            </a:pPr>
            <a:endParaRPr lang="en-GB" dirty="0">
              <a:solidFill>
                <a:srgbClr val="000000"/>
              </a:solidFill>
              <a:latin typeface="Roboto" panose="02000000000000000000" pitchFamily="2" charset="0"/>
            </a:endParaRPr>
          </a:p>
          <a:p>
            <a:pPr marL="285750" indent="-285750">
              <a:buFont typeface="Arial" panose="020B0604020202020204" pitchFamily="34" charset="0"/>
              <a:buChar char="•"/>
            </a:pPr>
            <a:r>
              <a:rPr lang="en-GB" b="1" dirty="0">
                <a:solidFill>
                  <a:schemeClr val="accent5"/>
                </a:solidFill>
                <a:latin typeface="Roboto" panose="02000000000000000000" pitchFamily="2" charset="0"/>
              </a:rPr>
              <a:t>C</a:t>
            </a:r>
            <a:r>
              <a:rPr lang="en-GB" b="1" i="0" dirty="0">
                <a:solidFill>
                  <a:schemeClr val="accent5"/>
                </a:solidFill>
                <a:effectLst/>
                <a:latin typeface="Roboto" panose="02000000000000000000" pitchFamily="2" charset="0"/>
              </a:rPr>
              <a:t>hecking readability </a:t>
            </a:r>
            <a:r>
              <a:rPr lang="en-GB" i="0" dirty="0">
                <a:solidFill>
                  <a:srgbClr val="000000"/>
                </a:solidFill>
                <a:effectLst/>
                <a:latin typeface="Roboto" panose="02000000000000000000" pitchFamily="2" charset="0"/>
              </a:rPr>
              <a:t>for example </a:t>
            </a:r>
            <a:r>
              <a:rPr lang="en-GB" b="0" i="0" dirty="0">
                <a:solidFill>
                  <a:srgbClr val="000000"/>
                </a:solidFill>
                <a:effectLst/>
                <a:latin typeface="Roboto" panose="02000000000000000000" pitchFamily="2" charset="0"/>
              </a:rPr>
              <a:t>ways to rephrase certain sentences to make them more concise, while maintaining their meaning.</a:t>
            </a:r>
          </a:p>
          <a:p>
            <a:endParaRPr lang="en-GB"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0858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4C654-5A26-13EA-CE02-17F6F71E1C3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B3B410C-BD55-2406-A437-30B4B3828E71}"/>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AI Dos and don’ts</a:t>
            </a:r>
          </a:p>
        </p:txBody>
      </p:sp>
      <p:grpSp>
        <p:nvGrpSpPr>
          <p:cNvPr id="26" name="Group 25">
            <a:extLst>
              <a:ext uri="{FF2B5EF4-FFF2-40B4-BE49-F238E27FC236}">
                <a16:creationId xmlns:a16="http://schemas.microsoft.com/office/drawing/2014/main" id="{68FF0FDB-020B-E586-D992-95EAC994C954}"/>
              </a:ext>
            </a:extLst>
          </p:cNvPr>
          <p:cNvGrpSpPr/>
          <p:nvPr/>
        </p:nvGrpSpPr>
        <p:grpSpPr>
          <a:xfrm>
            <a:off x="2894695" y="1557336"/>
            <a:ext cx="3004796" cy="4469317"/>
            <a:chOff x="803275" y="1611772"/>
            <a:chExt cx="3004796" cy="4410667"/>
          </a:xfrm>
        </p:grpSpPr>
        <p:sp>
          <p:nvSpPr>
            <p:cNvPr id="3" name="Rectangle 2">
              <a:extLst>
                <a:ext uri="{FF2B5EF4-FFF2-40B4-BE49-F238E27FC236}">
                  <a16:creationId xmlns:a16="http://schemas.microsoft.com/office/drawing/2014/main" id="{4E146E2F-B859-159D-0E82-0C63C2D629C7}"/>
                </a:ext>
              </a:extLst>
            </p:cNvPr>
            <p:cNvSpPr/>
            <p:nvPr/>
          </p:nvSpPr>
          <p:spPr>
            <a:xfrm>
              <a:off x="803275" y="1611772"/>
              <a:ext cx="3004796" cy="4410667"/>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10692B-A175-EBBF-7920-69F571A2A65F}"/>
                </a:ext>
              </a:extLst>
            </p:cNvPr>
            <p:cNvSpPr/>
            <p:nvPr/>
          </p:nvSpPr>
          <p:spPr>
            <a:xfrm>
              <a:off x="803275" y="1611774"/>
              <a:ext cx="3004796" cy="75509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3594E3E-ED28-DB22-B0EA-ACED419F0E45}"/>
                </a:ext>
              </a:extLst>
            </p:cNvPr>
            <p:cNvSpPr txBox="1"/>
            <p:nvPr/>
          </p:nvSpPr>
          <p:spPr>
            <a:xfrm>
              <a:off x="1075304" y="1844714"/>
              <a:ext cx="2430684" cy="338554"/>
            </a:xfrm>
            <a:prstGeom prst="rect">
              <a:avLst/>
            </a:prstGeom>
            <a:noFill/>
          </p:spPr>
          <p:txBody>
            <a:bodyPr wrap="square" rtlCol="0">
              <a:spAutoFit/>
            </a:bodyPr>
            <a:lstStyle/>
            <a:p>
              <a:pPr algn="ct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DO</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092089C8-2AFA-C865-C301-576C6C34DFF5}"/>
                </a:ext>
              </a:extLst>
            </p:cNvPr>
            <p:cNvSpPr txBox="1"/>
            <p:nvPr/>
          </p:nvSpPr>
          <p:spPr>
            <a:xfrm>
              <a:off x="989635" y="2590390"/>
              <a:ext cx="2627453" cy="3327826"/>
            </a:xfrm>
            <a:prstGeom prst="rect">
              <a:avLst/>
            </a:prstGeom>
            <a:noFill/>
          </p:spPr>
          <p:txBody>
            <a:bodyPr wrap="square" rtlCol="0">
              <a:spAutoFit/>
            </a:bodyPr>
            <a:lstStyle/>
            <a:p>
              <a:pPr algn="l">
                <a:lnSpc>
                  <a:spcPts val="1500"/>
                </a:lnSpc>
                <a:buNone/>
              </a:pPr>
              <a:r>
                <a:rPr lang="en-GB" dirty="0">
                  <a:solidFill>
                    <a:srgbClr val="000000"/>
                  </a:solidFill>
                  <a:latin typeface="Roboto" panose="02000000000000000000" pitchFamily="2" charset="0"/>
                </a:rPr>
                <a:t>Do use AI carefully and make sure you understand how the data you input is being used. Read our </a:t>
              </a:r>
              <a:r>
                <a:rPr lang="en-GB" dirty="0">
                  <a:solidFill>
                    <a:srgbClr val="000000"/>
                  </a:solidFill>
                  <a:latin typeface="Roboto" panose="02000000000000000000" pitchFamily="2" charset="0"/>
                  <a:hlinkClick r:id="rId3"/>
                </a:rPr>
                <a:t>guidance</a:t>
              </a:r>
              <a:r>
                <a:rPr lang="en-GB" dirty="0">
                  <a:solidFill>
                    <a:srgbClr val="000000"/>
                  </a:solidFill>
                  <a:latin typeface="Roboto" panose="02000000000000000000" pitchFamily="2" charset="0"/>
                </a:rPr>
                <a:t>. </a:t>
              </a:r>
            </a:p>
            <a:p>
              <a:pPr algn="l">
                <a:lnSpc>
                  <a:spcPts val="1500"/>
                </a:lnSpc>
                <a:buNone/>
              </a:pPr>
              <a:endParaRPr lang="en-GB" b="0" i="0" dirty="0">
                <a:solidFill>
                  <a:srgbClr val="000000"/>
                </a:solidFill>
                <a:effectLst/>
                <a:latin typeface="Roboto" panose="02000000000000000000" pitchFamily="2" charset="0"/>
              </a:endParaRPr>
            </a:p>
            <a:p>
              <a:pPr algn="l">
                <a:lnSpc>
                  <a:spcPts val="1500"/>
                </a:lnSpc>
                <a:buNone/>
              </a:pPr>
              <a:r>
                <a:rPr lang="en-GB" b="0" i="0" dirty="0">
                  <a:solidFill>
                    <a:srgbClr val="000000"/>
                  </a:solidFill>
                  <a:effectLst/>
                  <a:latin typeface="Roboto" panose="02000000000000000000" pitchFamily="2" charset="0"/>
                </a:rPr>
                <a:t>Do fact check everything that AI tools suggest. They do get things wrong!</a:t>
              </a:r>
            </a:p>
            <a:p>
              <a:pPr algn="l">
                <a:lnSpc>
                  <a:spcPts val="1500"/>
                </a:lnSpc>
                <a:buNone/>
              </a:pPr>
              <a:endParaRPr lang="en-GB" dirty="0">
                <a:solidFill>
                  <a:srgbClr val="000000"/>
                </a:solidFill>
                <a:latin typeface="Roboto" panose="02000000000000000000" pitchFamily="2" charset="0"/>
              </a:endParaRPr>
            </a:p>
            <a:p>
              <a:pPr algn="l">
                <a:lnSpc>
                  <a:spcPts val="1500"/>
                </a:lnSpc>
                <a:buNone/>
              </a:pPr>
              <a:r>
                <a:rPr lang="en-GB" b="0" i="0" dirty="0">
                  <a:solidFill>
                    <a:srgbClr val="000000"/>
                  </a:solidFill>
                  <a:effectLst/>
                  <a:latin typeface="Roboto" panose="02000000000000000000" pitchFamily="2" charset="0"/>
                </a:rPr>
                <a:t>Do double check if the universities or colleges you are applying to have specific guidance around using AI tools. </a:t>
              </a:r>
            </a:p>
          </p:txBody>
        </p:sp>
      </p:grpSp>
      <p:grpSp>
        <p:nvGrpSpPr>
          <p:cNvPr id="27" name="Group 26">
            <a:extLst>
              <a:ext uri="{FF2B5EF4-FFF2-40B4-BE49-F238E27FC236}">
                <a16:creationId xmlns:a16="http://schemas.microsoft.com/office/drawing/2014/main" id="{7F2D1D20-5BF4-E684-9BA0-F22987A65B42}"/>
              </a:ext>
            </a:extLst>
          </p:cNvPr>
          <p:cNvGrpSpPr/>
          <p:nvPr/>
        </p:nvGrpSpPr>
        <p:grpSpPr>
          <a:xfrm>
            <a:off x="6178831" y="1557338"/>
            <a:ext cx="3004796" cy="4474894"/>
            <a:chOff x="4593602" y="1611774"/>
            <a:chExt cx="3004796" cy="3983765"/>
          </a:xfrm>
        </p:grpSpPr>
        <p:sp>
          <p:nvSpPr>
            <p:cNvPr id="12" name="Rectangle 11">
              <a:extLst>
                <a:ext uri="{FF2B5EF4-FFF2-40B4-BE49-F238E27FC236}">
                  <a16:creationId xmlns:a16="http://schemas.microsoft.com/office/drawing/2014/main" id="{E83F500F-F2C6-77A3-B696-2238377B3192}"/>
                </a:ext>
              </a:extLst>
            </p:cNvPr>
            <p:cNvSpPr/>
            <p:nvPr/>
          </p:nvSpPr>
          <p:spPr>
            <a:xfrm>
              <a:off x="4593602" y="1611774"/>
              <a:ext cx="3004796" cy="3978798"/>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289E93F-92B4-293F-96E4-2967363CE9D5}"/>
                </a:ext>
              </a:extLst>
            </p:cNvPr>
            <p:cNvSpPr/>
            <p:nvPr/>
          </p:nvSpPr>
          <p:spPr>
            <a:xfrm>
              <a:off x="4593602" y="1611775"/>
              <a:ext cx="3004796" cy="6961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97E2815-FCB7-61AC-9130-94C547131076}"/>
                </a:ext>
              </a:extLst>
            </p:cNvPr>
            <p:cNvSpPr txBox="1"/>
            <p:nvPr/>
          </p:nvSpPr>
          <p:spPr>
            <a:xfrm>
              <a:off x="4855579" y="1826545"/>
              <a:ext cx="2569580" cy="338554"/>
            </a:xfrm>
            <a:prstGeom prst="rect">
              <a:avLst/>
            </a:prstGeom>
            <a:noFill/>
          </p:spPr>
          <p:txBody>
            <a:bodyPr wrap="square" rtlCol="0">
              <a:spAutoFit/>
            </a:bodyPr>
            <a:lstStyle/>
            <a:p>
              <a:pPr lvl="0" algn="ctr" rtl="0"/>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DON’T</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912AAFE3-D7C5-C9AA-F830-28FDFC229FE9}"/>
                </a:ext>
              </a:extLst>
            </p:cNvPr>
            <p:cNvSpPr txBox="1"/>
            <p:nvPr/>
          </p:nvSpPr>
          <p:spPr>
            <a:xfrm>
              <a:off x="4707282" y="2593555"/>
              <a:ext cx="2837329" cy="3001984"/>
            </a:xfrm>
            <a:prstGeom prst="rect">
              <a:avLst/>
            </a:prstGeom>
            <a:noFill/>
          </p:spPr>
          <p:txBody>
            <a:bodyPr wrap="square" rtlCol="0">
              <a:spAutoFit/>
            </a:bodyPr>
            <a:lstStyle/>
            <a:p>
              <a:pPr algn="l">
                <a:lnSpc>
                  <a:spcPts val="1500"/>
                </a:lnSpc>
                <a:buNone/>
              </a:pPr>
              <a:r>
                <a:rPr lang="en-GB" b="0" i="0" dirty="0">
                  <a:solidFill>
                    <a:srgbClr val="000000"/>
                  </a:solidFill>
                  <a:effectLst/>
                  <a:latin typeface="Roboto" panose="02000000000000000000" pitchFamily="2" charset="0"/>
                </a:rPr>
                <a:t>Don’t copy and paste from AI tools and use as your final text.</a:t>
              </a:r>
            </a:p>
            <a:p>
              <a:pPr algn="l">
                <a:lnSpc>
                  <a:spcPts val="1500"/>
                </a:lnSpc>
                <a:buNone/>
              </a:pPr>
              <a:endParaRPr lang="en-GB" b="0" i="0" dirty="0">
                <a:solidFill>
                  <a:srgbClr val="000000"/>
                </a:solidFill>
                <a:effectLst/>
                <a:latin typeface="Roboto" panose="02000000000000000000" pitchFamily="2" charset="0"/>
              </a:endParaRPr>
            </a:p>
            <a:p>
              <a:pPr algn="l">
                <a:lnSpc>
                  <a:spcPts val="1500"/>
                </a:lnSpc>
              </a:pPr>
              <a:r>
                <a:rPr lang="en-GB" b="0" i="0" dirty="0">
                  <a:solidFill>
                    <a:srgbClr val="000000"/>
                  </a:solidFill>
                  <a:effectLst/>
                  <a:latin typeface="Roboto" panose="02000000000000000000" pitchFamily="2" charset="0"/>
                </a:rPr>
                <a:t>Don’t forget that AI can only state facts but cannot reflect your own skills, experiences and thoughts in your voice, which is what universities are looking for!</a:t>
              </a:r>
            </a:p>
            <a:p>
              <a:pPr algn="l">
                <a:lnSpc>
                  <a:spcPts val="1500"/>
                </a:lnSpc>
              </a:pPr>
              <a:endParaRPr lang="en-GB" dirty="0">
                <a:solidFill>
                  <a:srgbClr val="000000"/>
                </a:solidFill>
                <a:latin typeface="Roboto" panose="02000000000000000000" pitchFamily="2" charset="0"/>
              </a:endParaRPr>
            </a:p>
            <a:p>
              <a:pPr algn="l">
                <a:lnSpc>
                  <a:spcPts val="1500"/>
                </a:lnSpc>
              </a:pPr>
              <a:r>
                <a:rPr lang="en-GB" b="0" i="0" dirty="0">
                  <a:solidFill>
                    <a:srgbClr val="000000"/>
                  </a:solidFill>
                  <a:effectLst/>
                  <a:latin typeface="Roboto" panose="02000000000000000000" pitchFamily="2" charset="0"/>
                </a:rPr>
                <a:t>Don’t forget to </a:t>
              </a:r>
              <a:r>
                <a:rPr lang="en-GB" b="0" i="0" dirty="0">
                  <a:solidFill>
                    <a:srgbClr val="000000"/>
                  </a:solidFill>
                  <a:effectLst/>
                  <a:latin typeface="Roboto" panose="02000000000000000000" pitchFamily="2" charset="0"/>
                  <a:hlinkClick r:id="rId3"/>
                </a:rPr>
                <a:t>check</a:t>
              </a:r>
              <a:r>
                <a:rPr lang="en-GB" b="0" i="0" dirty="0">
                  <a:solidFill>
                    <a:srgbClr val="000000"/>
                  </a:solidFill>
                  <a:effectLst/>
                  <a:latin typeface="Roboto" panose="02000000000000000000" pitchFamily="2" charset="0"/>
                </a:rPr>
                <a:t> how AI tools might use your data!</a:t>
              </a:r>
            </a:p>
            <a:p>
              <a:pPr algn="l">
                <a:lnSpc>
                  <a:spcPts val="1500"/>
                </a:lnSpc>
              </a:pPr>
              <a:endParaRPr lang="en-GB" dirty="0">
                <a:solidFill>
                  <a:srgbClr val="000000"/>
                </a:solidFill>
                <a:latin typeface="Roboto" panose="02000000000000000000" pitchFamily="2" charset="0"/>
              </a:endParaRPr>
            </a:p>
            <a:p>
              <a:pPr algn="l">
                <a:lnSpc>
                  <a:spcPts val="1500"/>
                </a:lnSpc>
              </a:pPr>
              <a:endParaRPr lang="en-GB" b="0" i="0" dirty="0">
                <a:solidFill>
                  <a:srgbClr val="000000"/>
                </a:solidFill>
                <a:effectLst/>
                <a:latin typeface="Roboto" panose="02000000000000000000" pitchFamily="2" charset="0"/>
              </a:endParaRPr>
            </a:p>
          </p:txBody>
        </p:sp>
      </p:grpSp>
      <p:pic>
        <p:nvPicPr>
          <p:cNvPr id="5" name="Picture 4">
            <a:extLst>
              <a:ext uri="{FF2B5EF4-FFF2-40B4-BE49-F238E27FC236}">
                <a16:creationId xmlns:a16="http://schemas.microsoft.com/office/drawing/2014/main" id="{C00DCFED-BB55-0412-3886-76844349F0B9}"/>
              </a:ext>
            </a:extLst>
          </p:cNvPr>
          <p:cNvPicPr>
            <a:picLocks noChangeAspect="1"/>
          </p:cNvPicPr>
          <p:nvPr/>
        </p:nvPicPr>
        <p:blipFill>
          <a:blip r:embed="rId4"/>
          <a:stretch>
            <a:fillRect/>
          </a:stretch>
        </p:blipFill>
        <p:spPr>
          <a:xfrm>
            <a:off x="9020848" y="3543298"/>
            <a:ext cx="3723456" cy="3718306"/>
          </a:xfrm>
          <a:prstGeom prst="rect">
            <a:avLst/>
          </a:prstGeom>
        </p:spPr>
      </p:pic>
      <p:sp>
        <p:nvSpPr>
          <p:cNvPr id="6" name="TextBox 5">
            <a:extLst>
              <a:ext uri="{FF2B5EF4-FFF2-40B4-BE49-F238E27FC236}">
                <a16:creationId xmlns:a16="http://schemas.microsoft.com/office/drawing/2014/main" id="{A71E2691-CCA9-43D1-076A-C880412D590D}"/>
              </a:ext>
            </a:extLst>
          </p:cNvPr>
          <p:cNvSpPr txBox="1"/>
          <p:nvPr/>
        </p:nvSpPr>
        <p:spPr>
          <a:xfrm>
            <a:off x="2908617" y="6096300"/>
            <a:ext cx="6374765" cy="646331"/>
          </a:xfrm>
          <a:prstGeom prst="rect">
            <a:avLst/>
          </a:prstGeom>
          <a:noFill/>
        </p:spPr>
        <p:txBody>
          <a:bodyPr wrap="square">
            <a:spAutoFit/>
          </a:bodyPr>
          <a:lstStyle/>
          <a:p>
            <a:pPr algn="ctr"/>
            <a:r>
              <a:rPr lang="en-GB" dirty="0">
                <a:solidFill>
                  <a:srgbClr val="000000"/>
                </a:solidFill>
                <a:latin typeface="Roboto" panose="02000000000000000000" pitchFamily="2" charset="0"/>
              </a:rPr>
              <a:t>Re</a:t>
            </a:r>
            <a:r>
              <a:rPr lang="en-GB" b="0" i="0" dirty="0">
                <a:solidFill>
                  <a:srgbClr val="000000"/>
                </a:solidFill>
                <a:effectLst/>
                <a:latin typeface="Roboto" panose="02000000000000000000" pitchFamily="2" charset="0"/>
              </a:rPr>
              <a:t>member UCAS run checks to </a:t>
            </a:r>
          </a:p>
          <a:p>
            <a:pPr algn="ctr"/>
            <a:r>
              <a:rPr lang="en-GB" b="0" i="0" dirty="0">
                <a:solidFill>
                  <a:srgbClr val="000000"/>
                </a:solidFill>
                <a:effectLst/>
                <a:latin typeface="Roboto" panose="02000000000000000000" pitchFamily="2" charset="0"/>
                <a:hlinkClick r:id="rId5"/>
              </a:rPr>
              <a:t>detect similarity </a:t>
            </a:r>
            <a:r>
              <a:rPr lang="en-GB" b="0" i="0" dirty="0">
                <a:solidFill>
                  <a:srgbClr val="000000"/>
                </a:solidFill>
                <a:effectLst/>
                <a:latin typeface="Roboto" panose="02000000000000000000" pitchFamily="2" charset="0"/>
              </a:rPr>
              <a:t>in personal statements.</a:t>
            </a:r>
            <a:endParaRPr lang="en-GB" dirty="0"/>
          </a:p>
        </p:txBody>
      </p:sp>
    </p:spTree>
    <p:extLst>
      <p:ext uri="{BB962C8B-B14F-4D97-AF65-F5344CB8AC3E}">
        <p14:creationId xmlns:p14="http://schemas.microsoft.com/office/powerpoint/2010/main" val="400190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97B0-A992-29AA-D287-E687C1729CF7}"/>
              </a:ext>
            </a:extLst>
          </p:cNvPr>
          <p:cNvSpPr txBox="1">
            <a:spLocks/>
          </p:cNvSpPr>
          <p:nvPr/>
        </p:nvSpPr>
        <p:spPr>
          <a:xfrm>
            <a:off x="803275" y="477403"/>
            <a:ext cx="681367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READY, SET, DRAFT – YOUR SUPPORT </a:t>
            </a:r>
          </a:p>
        </p:txBody>
      </p:sp>
      <p:grpSp>
        <p:nvGrpSpPr>
          <p:cNvPr id="6" name="Group 5">
            <a:extLst>
              <a:ext uri="{FF2B5EF4-FFF2-40B4-BE49-F238E27FC236}">
                <a16:creationId xmlns:a16="http://schemas.microsoft.com/office/drawing/2014/main" id="{FF8E3384-A340-AD87-9519-D4CDB22D5CAA}"/>
              </a:ext>
            </a:extLst>
          </p:cNvPr>
          <p:cNvGrpSpPr/>
          <p:nvPr/>
        </p:nvGrpSpPr>
        <p:grpSpPr>
          <a:xfrm>
            <a:off x="377072" y="1875934"/>
            <a:ext cx="11654672" cy="4081806"/>
            <a:chOff x="172046" y="1834734"/>
            <a:chExt cx="12019954" cy="4132433"/>
          </a:xfrm>
        </p:grpSpPr>
        <p:pic>
          <p:nvPicPr>
            <p:cNvPr id="4" name="Picture 3">
              <a:extLst>
                <a:ext uri="{FF2B5EF4-FFF2-40B4-BE49-F238E27FC236}">
                  <a16:creationId xmlns:a16="http://schemas.microsoft.com/office/drawing/2014/main" id="{0B0671BF-9B40-7E56-DF7D-B05A9EFB9395}"/>
                </a:ext>
              </a:extLst>
            </p:cNvPr>
            <p:cNvPicPr>
              <a:picLocks noChangeAspect="1"/>
            </p:cNvPicPr>
            <p:nvPr/>
          </p:nvPicPr>
          <p:blipFill>
            <a:blip r:embed="rId3"/>
            <a:stretch>
              <a:fillRect/>
            </a:stretch>
          </p:blipFill>
          <p:spPr>
            <a:xfrm>
              <a:off x="2838565" y="1886581"/>
              <a:ext cx="9353435" cy="4028738"/>
            </a:xfrm>
            <a:prstGeom prst="roundRect">
              <a:avLst>
                <a:gd name="adj" fmla="val 11304"/>
              </a:avLst>
            </a:prstGeom>
          </p:spPr>
        </p:pic>
        <p:pic>
          <p:nvPicPr>
            <p:cNvPr id="5" name="Picture 4">
              <a:extLst>
                <a:ext uri="{FF2B5EF4-FFF2-40B4-BE49-F238E27FC236}">
                  <a16:creationId xmlns:a16="http://schemas.microsoft.com/office/drawing/2014/main" id="{6872EE60-9EBB-6073-722B-BDD5D9731BA2}"/>
                </a:ext>
              </a:extLst>
            </p:cNvPr>
            <p:cNvPicPr>
              <a:picLocks noChangeAspect="1"/>
            </p:cNvPicPr>
            <p:nvPr/>
          </p:nvPicPr>
          <p:blipFill>
            <a:blip r:embed="rId4"/>
            <a:srcRect t="-1" b="773"/>
            <a:stretch/>
          </p:blipFill>
          <p:spPr>
            <a:xfrm>
              <a:off x="172046" y="1834734"/>
              <a:ext cx="2793996" cy="4132433"/>
            </a:xfrm>
            <a:prstGeom prst="rect">
              <a:avLst/>
            </a:prstGeom>
          </p:spPr>
        </p:pic>
      </p:grpSp>
      <p:sp>
        <p:nvSpPr>
          <p:cNvPr id="8" name="TextBox 7">
            <a:extLst>
              <a:ext uri="{FF2B5EF4-FFF2-40B4-BE49-F238E27FC236}">
                <a16:creationId xmlns:a16="http://schemas.microsoft.com/office/drawing/2014/main" id="{8AC8379B-EB7E-7A51-EE5E-B212E64179AE}"/>
              </a:ext>
            </a:extLst>
          </p:cNvPr>
          <p:cNvSpPr txBox="1"/>
          <p:nvPr/>
        </p:nvSpPr>
        <p:spPr>
          <a:xfrm>
            <a:off x="638628" y="6057431"/>
            <a:ext cx="11248571" cy="369332"/>
          </a:xfrm>
          <a:prstGeom prst="rect">
            <a:avLst/>
          </a:prstGeom>
          <a:noFill/>
        </p:spPr>
        <p:txBody>
          <a:bodyPr wrap="square">
            <a:spAutoFit/>
          </a:bodyPr>
          <a:lstStyle/>
          <a:p>
            <a:r>
              <a:rPr lang="en-GB" dirty="0">
                <a:hlinkClick r:id="rId5"/>
              </a:rPr>
              <a:t>www.ucas.com/applying/applying-university/writing-your-personal-statement/2026-personal-statement-guides</a:t>
            </a:r>
            <a:endParaRPr lang="en-GB" dirty="0"/>
          </a:p>
        </p:txBody>
      </p:sp>
    </p:spTree>
    <p:extLst>
      <p:ext uri="{BB962C8B-B14F-4D97-AF65-F5344CB8AC3E}">
        <p14:creationId xmlns:p14="http://schemas.microsoft.com/office/powerpoint/2010/main" val="1758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CC6F3C-937B-3730-0813-2D33EACD5B84}"/>
              </a:ext>
            </a:extLst>
          </p:cNvPr>
          <p:cNvSpPr/>
          <p:nvPr/>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B2A2976-2348-F0D6-2727-2F5C8DCDE871}"/>
              </a:ext>
            </a:extLst>
          </p:cNvPr>
          <p:cNvSpPr txBox="1"/>
          <p:nvPr/>
        </p:nvSpPr>
        <p:spPr>
          <a:xfrm>
            <a:off x="767729" y="3570790"/>
            <a:ext cx="10656542" cy="797654"/>
          </a:xfrm>
          <a:prstGeom prst="rect">
            <a:avLst/>
          </a:prstGeom>
          <a:noFill/>
        </p:spPr>
        <p:txBody>
          <a:bodyPr wrap="square" rtlCol="0">
            <a:spAutoFit/>
          </a:bodyPr>
          <a:lstStyle/>
          <a:p>
            <a:pPr algn="ctr">
              <a:lnSpc>
                <a:spcPts val="5500"/>
              </a:lnSpc>
            </a:pPr>
            <a:r>
              <a:rPr kumimoji="0" lang="en-GB" sz="7200" b="1" u="none" strike="noStrike" kern="1200" cap="none" spc="0" normalizeH="0" baseline="0" noProof="0" dirty="0">
                <a:ln>
                  <a:noFill/>
                </a:ln>
                <a:solidFill>
                  <a:schemeClr val="bg1"/>
                </a:solidFill>
                <a:effectLst/>
                <a:uLnTx/>
                <a:uFillTx/>
                <a:latin typeface="Apricus Black" pitchFamily="2" charset="0"/>
                <a:ea typeface="Roboto" panose="02000000000000000000" pitchFamily="2" charset="0"/>
                <a:cs typeface="Roboto" panose="02000000000000000000" pitchFamily="2" charset="0"/>
              </a:rPr>
              <a:t>What ARE THE QUESTIONS? </a:t>
            </a:r>
          </a:p>
        </p:txBody>
      </p:sp>
      <p:grpSp>
        <p:nvGrpSpPr>
          <p:cNvPr id="4" name="Group 3">
            <a:extLst>
              <a:ext uri="{FF2B5EF4-FFF2-40B4-BE49-F238E27FC236}">
                <a16:creationId xmlns:a16="http://schemas.microsoft.com/office/drawing/2014/main" id="{1174E4A0-F7A1-73E4-4CAB-6E10AF1BF196}"/>
              </a:ext>
            </a:extLst>
          </p:cNvPr>
          <p:cNvGrpSpPr/>
          <p:nvPr/>
        </p:nvGrpSpPr>
        <p:grpSpPr>
          <a:xfrm>
            <a:off x="4588643" y="715228"/>
            <a:ext cx="3014714" cy="3014714"/>
            <a:chOff x="4396619" y="2628762"/>
            <a:chExt cx="3014714" cy="3014714"/>
          </a:xfrm>
        </p:grpSpPr>
        <p:sp>
          <p:nvSpPr>
            <p:cNvPr id="8" name="Oval 7">
              <a:extLst>
                <a:ext uri="{FF2B5EF4-FFF2-40B4-BE49-F238E27FC236}">
                  <a16:creationId xmlns:a16="http://schemas.microsoft.com/office/drawing/2014/main" id="{6440CCBE-C080-8A84-ED45-C8876A4214D1}"/>
                </a:ext>
              </a:extLst>
            </p:cNvPr>
            <p:cNvSpPr/>
            <p:nvPr/>
          </p:nvSpPr>
          <p:spPr>
            <a:xfrm>
              <a:off x="4882896" y="4854327"/>
              <a:ext cx="1764792" cy="408962"/>
            </a:xfrm>
            <a:prstGeom prst="ellipse">
              <a:avLst/>
            </a:prstGeom>
            <a:solidFill>
              <a:schemeClr val="tx1">
                <a:alpha val="153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3A56AE8A-5BD2-4303-659C-8F89F07ED1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396619" y="2628762"/>
              <a:ext cx="3014714" cy="3014714"/>
            </a:xfrm>
            <a:prstGeom prst="rect">
              <a:avLst/>
            </a:prstGeom>
          </p:spPr>
        </p:pic>
      </p:grpSp>
    </p:spTree>
    <p:extLst>
      <p:ext uri="{BB962C8B-B14F-4D97-AF65-F5344CB8AC3E}">
        <p14:creationId xmlns:p14="http://schemas.microsoft.com/office/powerpoint/2010/main" val="435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8053CA-0CEE-D78E-B6E9-F17D02768B9E}"/>
              </a:ext>
            </a:extLst>
          </p:cNvPr>
          <p:cNvSpPr/>
          <p:nvPr/>
        </p:nvSpPr>
        <p:spPr>
          <a:xfrm>
            <a:off x="985861" y="1557338"/>
            <a:ext cx="3004796" cy="410612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E5DDAB62-A80A-D60D-334A-6DB766E0DB1E}"/>
              </a:ext>
            </a:extLst>
          </p:cNvPr>
          <p:cNvSpPr/>
          <p:nvPr/>
        </p:nvSpPr>
        <p:spPr>
          <a:xfrm>
            <a:off x="4582367" y="1557338"/>
            <a:ext cx="3004796" cy="410612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701EF3D2-1A5C-FA9B-7B2C-4D779D8B9424}"/>
              </a:ext>
            </a:extLst>
          </p:cNvPr>
          <p:cNvSpPr/>
          <p:nvPr/>
        </p:nvSpPr>
        <p:spPr>
          <a:xfrm>
            <a:off x="8178873" y="1557338"/>
            <a:ext cx="3004796" cy="41061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4" name="Title 1">
            <a:extLst>
              <a:ext uri="{FF2B5EF4-FFF2-40B4-BE49-F238E27FC236}">
                <a16:creationId xmlns:a16="http://schemas.microsoft.com/office/drawing/2014/main" id="{B2FBAC20-A6DC-A5E5-8E31-FDCE65E20C37}"/>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rgbClr val="3B92D9"/>
                </a:solidFill>
                <a:effectLst/>
                <a:uLnTx/>
                <a:uFillTx/>
                <a:latin typeface="Apricus Black" pitchFamily="2" charset="0"/>
                <a:ea typeface="Roboto" panose="02000000000000000000" pitchFamily="2" charset="0"/>
                <a:cs typeface="Roboto" panose="02000000000000000000" pitchFamily="2" charset="0"/>
              </a:rPr>
              <a:t>What are the questions?</a:t>
            </a:r>
          </a:p>
        </p:txBody>
      </p:sp>
      <p:pic>
        <p:nvPicPr>
          <p:cNvPr id="3" name="Graphic 2" descr="Lightbulb and gear with solid fill">
            <a:extLst>
              <a:ext uri="{FF2B5EF4-FFF2-40B4-BE49-F238E27FC236}">
                <a16:creationId xmlns:a16="http://schemas.microsoft.com/office/drawing/2014/main" id="{B51D4A32-1874-D23D-7CC5-CE021DA72B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0434" y="1901273"/>
            <a:ext cx="914400" cy="914400"/>
          </a:xfrm>
          <a:prstGeom prst="rect">
            <a:avLst/>
          </a:prstGeom>
        </p:spPr>
      </p:pic>
      <p:pic>
        <p:nvPicPr>
          <p:cNvPr id="14" name="Graphic 13" descr="Remote learning language with solid fill">
            <a:extLst>
              <a:ext uri="{FF2B5EF4-FFF2-40B4-BE49-F238E27FC236}">
                <a16:creationId xmlns:a16="http://schemas.microsoft.com/office/drawing/2014/main" id="{A04494E3-2709-3C2F-1D99-83E92F4CAA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7565" y="1901273"/>
            <a:ext cx="914400" cy="914400"/>
          </a:xfrm>
          <a:prstGeom prst="rect">
            <a:avLst/>
          </a:prstGeom>
        </p:spPr>
      </p:pic>
      <p:pic>
        <p:nvPicPr>
          <p:cNvPr id="16" name="Graphic 15" descr="Postit Notes with solid fill">
            <a:extLst>
              <a:ext uri="{FF2B5EF4-FFF2-40B4-BE49-F238E27FC236}">
                <a16:creationId xmlns:a16="http://schemas.microsoft.com/office/drawing/2014/main" id="{A996474D-01F6-E38B-B4FA-75EAFFD80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24071" y="1873409"/>
            <a:ext cx="914400" cy="914400"/>
          </a:xfrm>
          <a:prstGeom prst="rect">
            <a:avLst/>
          </a:prstGeom>
        </p:spPr>
      </p:pic>
      <p:grpSp>
        <p:nvGrpSpPr>
          <p:cNvPr id="42" name="Group 41">
            <a:extLst>
              <a:ext uri="{FF2B5EF4-FFF2-40B4-BE49-F238E27FC236}">
                <a16:creationId xmlns:a16="http://schemas.microsoft.com/office/drawing/2014/main" id="{6D6A5BB5-51FE-307B-B71C-AC28E5515A8A}"/>
              </a:ext>
            </a:extLst>
          </p:cNvPr>
          <p:cNvGrpSpPr/>
          <p:nvPr/>
        </p:nvGrpSpPr>
        <p:grpSpPr>
          <a:xfrm>
            <a:off x="8238515" y="2455699"/>
            <a:ext cx="2751940" cy="4280766"/>
            <a:chOff x="8271470" y="2672178"/>
            <a:chExt cx="2751940" cy="4280766"/>
          </a:xfrm>
        </p:grpSpPr>
        <p:sp>
          <p:nvSpPr>
            <p:cNvPr id="30" name="TextBox 29">
              <a:extLst>
                <a:ext uri="{FF2B5EF4-FFF2-40B4-BE49-F238E27FC236}">
                  <a16:creationId xmlns:a16="http://schemas.microsoft.com/office/drawing/2014/main" id="{EB68ED39-F6B1-37F2-6C78-2F2F677B2035}"/>
                </a:ext>
              </a:extLst>
            </p:cNvPr>
            <p:cNvSpPr txBox="1"/>
            <p:nvPr/>
          </p:nvSpPr>
          <p:spPr>
            <a:xfrm>
              <a:off x="8707735" y="3158313"/>
              <a:ext cx="1947072" cy="21081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What else have you done to prepare outside of education, and why are these experiences useful?</a:t>
              </a:r>
              <a:endParaRPr kumimoji="0" lang="en-US" sz="1800" b="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2" name="TextBox 31">
              <a:extLst>
                <a:ext uri="{FF2B5EF4-FFF2-40B4-BE49-F238E27FC236}">
                  <a16:creationId xmlns:a16="http://schemas.microsoft.com/office/drawing/2014/main" id="{2EDAA0E2-F14E-28FF-2FFF-9D54910C9A1C}"/>
                </a:ext>
              </a:extLst>
            </p:cNvPr>
            <p:cNvSpPr txBox="1"/>
            <p:nvPr/>
          </p:nvSpPr>
          <p:spPr>
            <a:xfrm>
              <a:off x="8271470" y="2672178"/>
              <a:ext cx="87253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FFFFFF">
                      <a:alpha val="19830"/>
                    </a:srgbClr>
                  </a:solidFill>
                  <a:effectLst/>
                  <a:uLnTx/>
                  <a:uFillTx/>
                  <a:latin typeface="Apricus Black" pitchFamily="2" charset="0"/>
                  <a:ea typeface="+mn-ea"/>
                  <a:cs typeface="+mn-cs"/>
                </a:rPr>
                <a:t>“</a:t>
              </a:r>
              <a:endParaRPr kumimoji="0" lang="en-US" sz="15000" b="0" i="0" u="none" strike="noStrike" kern="1200" cap="none" spc="0" normalizeH="0" baseline="0" noProof="0" dirty="0">
                <a:ln>
                  <a:noFill/>
                </a:ln>
                <a:solidFill>
                  <a:srgbClr val="FFFFFF">
                    <a:alpha val="19830"/>
                  </a:srgbClr>
                </a:solidFill>
                <a:effectLst/>
                <a:uLnTx/>
                <a:uFillTx/>
                <a:latin typeface="Aptos" panose="02110004020202020204"/>
                <a:ea typeface="+mn-ea"/>
                <a:cs typeface="+mn-cs"/>
              </a:endParaRPr>
            </a:p>
          </p:txBody>
        </p:sp>
        <p:sp>
          <p:nvSpPr>
            <p:cNvPr id="33" name="TextBox 32">
              <a:extLst>
                <a:ext uri="{FF2B5EF4-FFF2-40B4-BE49-F238E27FC236}">
                  <a16:creationId xmlns:a16="http://schemas.microsoft.com/office/drawing/2014/main" id="{6DDBE7DF-9BD9-FB73-CB8E-4FC9CC07A7ED}"/>
                </a:ext>
              </a:extLst>
            </p:cNvPr>
            <p:cNvSpPr txBox="1"/>
            <p:nvPr/>
          </p:nvSpPr>
          <p:spPr>
            <a:xfrm>
              <a:off x="10150880" y="4552287"/>
              <a:ext cx="87253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FFFFFF">
                      <a:alpha val="19830"/>
                    </a:srgbClr>
                  </a:solidFill>
                  <a:effectLst/>
                  <a:uLnTx/>
                  <a:uFillTx/>
                  <a:latin typeface="Apricus Black" pitchFamily="2" charset="0"/>
                  <a:ea typeface="+mn-ea"/>
                  <a:cs typeface="+mn-cs"/>
                </a:rPr>
                <a:t>“</a:t>
              </a:r>
              <a:endParaRPr kumimoji="0" lang="en-US" sz="15000" b="0" i="0" u="none" strike="noStrike" kern="1200" cap="none" spc="0" normalizeH="0" baseline="0" noProof="0" dirty="0">
                <a:ln>
                  <a:noFill/>
                </a:ln>
                <a:solidFill>
                  <a:srgbClr val="FFFFFF">
                    <a:alpha val="19830"/>
                  </a:srgbClr>
                </a:solidFill>
                <a:effectLst/>
                <a:uLnTx/>
                <a:uFillTx/>
                <a:latin typeface="Aptos" panose="02110004020202020204"/>
                <a:ea typeface="+mn-ea"/>
                <a:cs typeface="+mn-cs"/>
              </a:endParaRPr>
            </a:p>
          </p:txBody>
        </p:sp>
      </p:grpSp>
      <p:grpSp>
        <p:nvGrpSpPr>
          <p:cNvPr id="41" name="Group 40">
            <a:extLst>
              <a:ext uri="{FF2B5EF4-FFF2-40B4-BE49-F238E27FC236}">
                <a16:creationId xmlns:a16="http://schemas.microsoft.com/office/drawing/2014/main" id="{3DEDA191-1AB6-5D1D-B9F8-3A8E288E7A5C}"/>
              </a:ext>
            </a:extLst>
          </p:cNvPr>
          <p:cNvGrpSpPr/>
          <p:nvPr/>
        </p:nvGrpSpPr>
        <p:grpSpPr>
          <a:xfrm>
            <a:off x="4673512" y="2455699"/>
            <a:ext cx="2751940" cy="4280766"/>
            <a:chOff x="4706467" y="2672178"/>
            <a:chExt cx="2751940" cy="4280766"/>
          </a:xfrm>
        </p:grpSpPr>
        <p:sp>
          <p:nvSpPr>
            <p:cNvPr id="34" name="TextBox 33">
              <a:extLst>
                <a:ext uri="{FF2B5EF4-FFF2-40B4-BE49-F238E27FC236}">
                  <a16:creationId xmlns:a16="http://schemas.microsoft.com/office/drawing/2014/main" id="{AD1B26B3-F2C7-2ED3-4ED7-68C5C467F9CC}"/>
                </a:ext>
              </a:extLst>
            </p:cNvPr>
            <p:cNvSpPr txBox="1"/>
            <p:nvPr/>
          </p:nvSpPr>
          <p:spPr>
            <a:xfrm>
              <a:off x="5142732" y="3158313"/>
              <a:ext cx="1947072" cy="21081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Roboto" panose="02000000000000000000" pitchFamily="2" charset="0"/>
                  <a:ea typeface="+mn-ea"/>
                  <a:cs typeface="+mn-cs"/>
                </a:rPr>
                <a:t>How have your qualifications and studies helped you to prepare for this course or subject?</a:t>
              </a:r>
              <a:endParaRPr kumimoji="0" lang="en-US" sz="1800" b="0" i="0" u="none" strike="noStrike" kern="1200" cap="none" spc="0" normalizeH="0" baseline="0" noProof="0" dirty="0">
                <a:ln>
                  <a:noFill/>
                </a:ln>
                <a:solidFill>
                  <a:srgbClr val="FFFFFF"/>
                </a:solidFill>
                <a:effectLst/>
                <a:uLnTx/>
                <a:uFillTx/>
                <a:latin typeface="Aptos Display" panose="02110004020202020204"/>
                <a:ea typeface="+mn-ea"/>
                <a:cs typeface="+mn-cs"/>
              </a:endParaRPr>
            </a:p>
          </p:txBody>
        </p:sp>
        <p:sp>
          <p:nvSpPr>
            <p:cNvPr id="35" name="TextBox 34">
              <a:extLst>
                <a:ext uri="{FF2B5EF4-FFF2-40B4-BE49-F238E27FC236}">
                  <a16:creationId xmlns:a16="http://schemas.microsoft.com/office/drawing/2014/main" id="{7C7ABD3D-30F8-9D0D-5373-71FE69617530}"/>
                </a:ext>
              </a:extLst>
            </p:cNvPr>
            <p:cNvSpPr txBox="1"/>
            <p:nvPr/>
          </p:nvSpPr>
          <p:spPr>
            <a:xfrm>
              <a:off x="4706467" y="2672178"/>
              <a:ext cx="87253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FFFFFF">
                      <a:alpha val="19830"/>
                    </a:srgbClr>
                  </a:solidFill>
                  <a:effectLst/>
                  <a:uLnTx/>
                  <a:uFillTx/>
                  <a:latin typeface="Apricus Black" pitchFamily="2" charset="0"/>
                  <a:ea typeface="+mn-ea"/>
                  <a:cs typeface="+mn-cs"/>
                </a:rPr>
                <a:t>“</a:t>
              </a:r>
              <a:endParaRPr kumimoji="0" lang="en-US" sz="15000" b="0" i="0" u="none" strike="noStrike" kern="1200" cap="none" spc="0" normalizeH="0" baseline="0" noProof="0" dirty="0">
                <a:ln>
                  <a:noFill/>
                </a:ln>
                <a:solidFill>
                  <a:srgbClr val="FFFFFF">
                    <a:alpha val="19830"/>
                  </a:srgbClr>
                </a:solidFill>
                <a:effectLst/>
                <a:uLnTx/>
                <a:uFillTx/>
                <a:latin typeface="Aptos" panose="02110004020202020204"/>
                <a:ea typeface="+mn-ea"/>
                <a:cs typeface="+mn-cs"/>
              </a:endParaRPr>
            </a:p>
          </p:txBody>
        </p:sp>
        <p:sp>
          <p:nvSpPr>
            <p:cNvPr id="36" name="TextBox 35">
              <a:extLst>
                <a:ext uri="{FF2B5EF4-FFF2-40B4-BE49-F238E27FC236}">
                  <a16:creationId xmlns:a16="http://schemas.microsoft.com/office/drawing/2014/main" id="{1D5F0743-14DF-69B0-C6AD-647CC72772F8}"/>
                </a:ext>
              </a:extLst>
            </p:cNvPr>
            <p:cNvSpPr txBox="1"/>
            <p:nvPr/>
          </p:nvSpPr>
          <p:spPr>
            <a:xfrm>
              <a:off x="6585877" y="4552287"/>
              <a:ext cx="87253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FFFFFF">
                      <a:alpha val="19830"/>
                    </a:srgbClr>
                  </a:solidFill>
                  <a:effectLst/>
                  <a:uLnTx/>
                  <a:uFillTx/>
                  <a:latin typeface="Apricus Black" pitchFamily="2" charset="0"/>
                  <a:ea typeface="+mn-ea"/>
                  <a:cs typeface="+mn-cs"/>
                </a:rPr>
                <a:t>“</a:t>
              </a:r>
              <a:endParaRPr kumimoji="0" lang="en-US" sz="15000" b="0" i="0" u="none" strike="noStrike" kern="1200" cap="none" spc="0" normalizeH="0" baseline="0" noProof="0" dirty="0">
                <a:ln>
                  <a:noFill/>
                </a:ln>
                <a:solidFill>
                  <a:srgbClr val="FFFFFF">
                    <a:alpha val="19830"/>
                  </a:srgbClr>
                </a:solidFill>
                <a:effectLst/>
                <a:uLnTx/>
                <a:uFillTx/>
                <a:latin typeface="Aptos" panose="02110004020202020204"/>
                <a:ea typeface="+mn-ea"/>
                <a:cs typeface="+mn-cs"/>
              </a:endParaRPr>
            </a:p>
          </p:txBody>
        </p:sp>
      </p:grpSp>
      <p:grpSp>
        <p:nvGrpSpPr>
          <p:cNvPr id="40" name="Group 39">
            <a:extLst>
              <a:ext uri="{FF2B5EF4-FFF2-40B4-BE49-F238E27FC236}">
                <a16:creationId xmlns:a16="http://schemas.microsoft.com/office/drawing/2014/main" id="{E62B957B-C51E-1130-B9A7-D56FCBFE7027}"/>
              </a:ext>
            </a:extLst>
          </p:cNvPr>
          <p:cNvGrpSpPr/>
          <p:nvPr/>
        </p:nvGrpSpPr>
        <p:grpSpPr>
          <a:xfrm>
            <a:off x="1185056" y="2455699"/>
            <a:ext cx="2606405" cy="3486956"/>
            <a:chOff x="1218011" y="2672178"/>
            <a:chExt cx="2606405" cy="3486956"/>
          </a:xfrm>
        </p:grpSpPr>
        <p:sp>
          <p:nvSpPr>
            <p:cNvPr id="37" name="TextBox 36">
              <a:extLst>
                <a:ext uri="{FF2B5EF4-FFF2-40B4-BE49-F238E27FC236}">
                  <a16:creationId xmlns:a16="http://schemas.microsoft.com/office/drawing/2014/main" id="{F40E71DA-15AB-DA15-CABD-148486D118AC}"/>
                </a:ext>
              </a:extLst>
            </p:cNvPr>
            <p:cNvSpPr txBox="1"/>
            <p:nvPr/>
          </p:nvSpPr>
          <p:spPr>
            <a:xfrm>
              <a:off x="1508741" y="3158313"/>
              <a:ext cx="194707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Roboto" panose="02000000000000000000" pitchFamily="2" charset="0"/>
                  <a:ea typeface="+mn-ea"/>
                  <a:cs typeface="+mn-cs"/>
                </a:rPr>
                <a:t>Why do you </a:t>
              </a:r>
              <a:br>
                <a:rPr kumimoji="0" lang="en-GB" sz="1800" b="0" i="0" u="none" strike="noStrike" kern="1200" cap="none" spc="0" normalizeH="0" baseline="0" noProof="0" dirty="0">
                  <a:ln>
                    <a:noFill/>
                  </a:ln>
                  <a:solidFill>
                    <a:srgbClr val="FFFFFF"/>
                  </a:solidFill>
                  <a:effectLst/>
                  <a:uLnTx/>
                  <a:uFillTx/>
                  <a:latin typeface="Roboto" panose="02000000000000000000" pitchFamily="2" charset="0"/>
                  <a:ea typeface="+mn-ea"/>
                  <a:cs typeface="+mn-cs"/>
                </a:rPr>
              </a:br>
              <a:r>
                <a:rPr kumimoji="0" lang="en-GB" sz="1800" b="0" i="0" u="none" strike="noStrike" kern="1200" cap="none" spc="0" normalizeH="0" baseline="0" noProof="0" dirty="0">
                  <a:ln>
                    <a:noFill/>
                  </a:ln>
                  <a:solidFill>
                    <a:srgbClr val="FFFFFF"/>
                  </a:solidFill>
                  <a:effectLst/>
                  <a:uLnTx/>
                  <a:uFillTx/>
                  <a:latin typeface="Roboto" panose="02000000000000000000" pitchFamily="2" charset="0"/>
                  <a:ea typeface="+mn-ea"/>
                  <a:cs typeface="+mn-cs"/>
                </a:rPr>
                <a:t>want to study this course or subject?</a:t>
              </a: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38" name="TextBox 37">
              <a:extLst>
                <a:ext uri="{FF2B5EF4-FFF2-40B4-BE49-F238E27FC236}">
                  <a16:creationId xmlns:a16="http://schemas.microsoft.com/office/drawing/2014/main" id="{FAA4CF8E-4555-485D-725D-2BDBC9E054E8}"/>
                </a:ext>
              </a:extLst>
            </p:cNvPr>
            <p:cNvSpPr txBox="1"/>
            <p:nvPr/>
          </p:nvSpPr>
          <p:spPr>
            <a:xfrm>
              <a:off x="1218011" y="2672178"/>
              <a:ext cx="87253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FFFFFF">
                      <a:alpha val="19830"/>
                    </a:srgbClr>
                  </a:solidFill>
                  <a:effectLst/>
                  <a:uLnTx/>
                  <a:uFillTx/>
                  <a:latin typeface="Apricus Black" pitchFamily="2" charset="0"/>
                  <a:ea typeface="+mn-ea"/>
                  <a:cs typeface="+mn-cs"/>
                </a:rPr>
                <a:t>“</a:t>
              </a:r>
              <a:endParaRPr kumimoji="0" lang="en-US" sz="15000" b="0" i="0" u="none" strike="noStrike" kern="1200" cap="none" spc="0" normalizeH="0" baseline="0" noProof="0" dirty="0">
                <a:ln>
                  <a:noFill/>
                </a:ln>
                <a:solidFill>
                  <a:srgbClr val="FFFFFF">
                    <a:alpha val="19830"/>
                  </a:srgbClr>
                </a:solidFill>
                <a:effectLst/>
                <a:uLnTx/>
                <a:uFillTx/>
                <a:latin typeface="Aptos" panose="02110004020202020204"/>
                <a:ea typeface="+mn-ea"/>
                <a:cs typeface="+mn-cs"/>
              </a:endParaRPr>
            </a:p>
          </p:txBody>
        </p:sp>
        <p:sp>
          <p:nvSpPr>
            <p:cNvPr id="39" name="TextBox 38">
              <a:extLst>
                <a:ext uri="{FF2B5EF4-FFF2-40B4-BE49-F238E27FC236}">
                  <a16:creationId xmlns:a16="http://schemas.microsoft.com/office/drawing/2014/main" id="{B67766DA-B3B6-84E5-0BD3-B39EC7E14949}"/>
                </a:ext>
              </a:extLst>
            </p:cNvPr>
            <p:cNvSpPr txBox="1"/>
            <p:nvPr/>
          </p:nvSpPr>
          <p:spPr>
            <a:xfrm>
              <a:off x="2951886" y="3758477"/>
              <a:ext cx="872530"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0" b="0" i="0" u="none" strike="noStrike" kern="1200" cap="none" spc="0" normalizeH="0" baseline="0" noProof="0" dirty="0">
                  <a:ln>
                    <a:noFill/>
                  </a:ln>
                  <a:solidFill>
                    <a:srgbClr val="FFFFFF">
                      <a:alpha val="19830"/>
                    </a:srgbClr>
                  </a:solidFill>
                  <a:effectLst/>
                  <a:uLnTx/>
                  <a:uFillTx/>
                  <a:latin typeface="Apricus Black" pitchFamily="2" charset="0"/>
                  <a:ea typeface="+mn-ea"/>
                  <a:cs typeface="+mn-cs"/>
                </a:rPr>
                <a:t>“</a:t>
              </a:r>
              <a:endParaRPr kumimoji="0" lang="en-US" sz="15000" b="0" i="0" u="none" strike="noStrike" kern="1200" cap="none" spc="0" normalizeH="0" baseline="0" noProof="0" dirty="0">
                <a:ln>
                  <a:noFill/>
                </a:ln>
                <a:solidFill>
                  <a:srgbClr val="FFFFFF">
                    <a:alpha val="19830"/>
                  </a:srgbClr>
                </a:solidFill>
                <a:effectLst/>
                <a:uLnTx/>
                <a:uFillTx/>
                <a:latin typeface="Aptos" panose="02110004020202020204"/>
                <a:ea typeface="+mn-ea"/>
                <a:cs typeface="+mn-cs"/>
              </a:endParaRPr>
            </a:p>
          </p:txBody>
        </p:sp>
      </p:grpSp>
      <p:pic>
        <p:nvPicPr>
          <p:cNvPr id="44" name="Graphic 43">
            <a:extLst>
              <a:ext uri="{FF2B5EF4-FFF2-40B4-BE49-F238E27FC236}">
                <a16:creationId xmlns:a16="http://schemas.microsoft.com/office/drawing/2014/main" id="{DD632B8B-BF11-AE89-D1D6-DF91C4AD34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91771" y="3032567"/>
            <a:ext cx="4542795" cy="4542795"/>
          </a:xfrm>
          <a:prstGeom prst="rect">
            <a:avLst/>
          </a:prstGeom>
        </p:spPr>
      </p:pic>
    </p:spTree>
    <p:extLst>
      <p:ext uri="{BB962C8B-B14F-4D97-AF65-F5344CB8AC3E}">
        <p14:creationId xmlns:p14="http://schemas.microsoft.com/office/powerpoint/2010/main" val="33415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50D6-2B3E-A45B-7883-28320483C22F}"/>
              </a:ext>
            </a:extLst>
          </p:cNvPr>
          <p:cNvSpPr txBox="1">
            <a:spLocks/>
          </p:cNvSpPr>
          <p:nvPr/>
        </p:nvSpPr>
        <p:spPr>
          <a:xfrm>
            <a:off x="803275" y="350080"/>
            <a:ext cx="10053778"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4700" u="none" strike="noStrike" kern="1200" cap="none" spc="0" normalizeH="0" baseline="0" noProof="0" dirty="0">
                <a:ln>
                  <a:noFill/>
                </a:ln>
                <a:solidFill>
                  <a:schemeClr val="accent2"/>
                </a:solidFill>
                <a:effectLst/>
                <a:uLnTx/>
                <a:uFillTx/>
                <a:latin typeface="Apricus Black" pitchFamily="2" charset="0"/>
              </a:rPr>
              <a:t>Q1: </a:t>
            </a:r>
            <a:r>
              <a:rPr kumimoji="0" lang="en-GB" sz="4700" u="none" strike="noStrike" kern="1200" cap="none" spc="0" normalizeH="0" baseline="0" noProof="0" dirty="0">
                <a:ln>
                  <a:noFill/>
                </a:ln>
                <a:solidFill>
                  <a:schemeClr val="accent5"/>
                </a:solidFill>
                <a:effectLst/>
                <a:uLnTx/>
                <a:uFillTx/>
                <a:latin typeface="Apricus Black" pitchFamily="2" charset="0"/>
              </a:rPr>
              <a:t>why do you want to study this course or subject?</a:t>
            </a:r>
          </a:p>
        </p:txBody>
      </p:sp>
      <p:grpSp>
        <p:nvGrpSpPr>
          <p:cNvPr id="12" name="Group 11">
            <a:extLst>
              <a:ext uri="{FF2B5EF4-FFF2-40B4-BE49-F238E27FC236}">
                <a16:creationId xmlns:a16="http://schemas.microsoft.com/office/drawing/2014/main" id="{9A2146A3-C07F-AACC-77AC-093A38CB6A23}"/>
              </a:ext>
            </a:extLst>
          </p:cNvPr>
          <p:cNvGrpSpPr/>
          <p:nvPr/>
        </p:nvGrpSpPr>
        <p:grpSpPr>
          <a:xfrm>
            <a:off x="803275" y="1877990"/>
            <a:ext cx="3004796" cy="3677859"/>
            <a:chOff x="803275" y="1611774"/>
            <a:chExt cx="3004796" cy="3677859"/>
          </a:xfrm>
        </p:grpSpPr>
        <p:sp>
          <p:nvSpPr>
            <p:cNvPr id="13" name="Rectangle 12">
              <a:extLst>
                <a:ext uri="{FF2B5EF4-FFF2-40B4-BE49-F238E27FC236}">
                  <a16:creationId xmlns:a16="http://schemas.microsoft.com/office/drawing/2014/main" id="{EBA8591A-DEDC-B04E-025E-B0218BA644DC}"/>
                </a:ext>
              </a:extLst>
            </p:cNvPr>
            <p:cNvSpPr/>
            <p:nvPr/>
          </p:nvSpPr>
          <p:spPr>
            <a:xfrm>
              <a:off x="803275" y="1611774"/>
              <a:ext cx="3004796" cy="3677859"/>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33F36F-8BB0-0E17-111B-16CF5CC8EE8C}"/>
                </a:ext>
              </a:extLst>
            </p:cNvPr>
            <p:cNvSpPr/>
            <p:nvPr/>
          </p:nvSpPr>
          <p:spPr>
            <a:xfrm>
              <a:off x="803275" y="1611774"/>
              <a:ext cx="3004796" cy="10252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695EE5-E1B4-FA69-9EEE-BBF5FD8536F6}"/>
                </a:ext>
              </a:extLst>
            </p:cNvPr>
            <p:cNvSpPr txBox="1"/>
            <p:nvPr/>
          </p:nvSpPr>
          <p:spPr>
            <a:xfrm>
              <a:off x="1088020" y="1827225"/>
              <a:ext cx="2430684" cy="584775"/>
            </a:xfrm>
            <a:prstGeom prst="rect">
              <a:avLst/>
            </a:prstGeom>
            <a:noFill/>
          </p:spPr>
          <p:txBody>
            <a:bodyPr wrap="square" rtlCol="0">
              <a:spAutoFit/>
            </a:bodyPr>
            <a:lstStyle/>
            <a:p>
              <a:pPr lvl="0" algn="ctr"/>
              <a:r>
                <a:rPr lang="en-GB" sz="1600" b="1" dirty="0">
                  <a:solidFill>
                    <a:schemeClr val="bg1"/>
                  </a:solidFill>
                  <a:latin typeface="Roboto"/>
                  <a:ea typeface="Roboto"/>
                  <a:cs typeface="Roboto"/>
                </a:rPr>
                <a:t>M</a:t>
              </a:r>
              <a:r>
                <a:rPr lang="en-GB" sz="1600" b="1" i="0" dirty="0">
                  <a:solidFill>
                    <a:schemeClr val="bg1"/>
                  </a:solidFill>
                  <a:effectLst/>
                  <a:latin typeface="Roboto"/>
                  <a:ea typeface="Roboto"/>
                  <a:cs typeface="Roboto"/>
                </a:rPr>
                <a:t>otivations for studying this course(s):</a:t>
              </a:r>
              <a:r>
                <a:rPr lang="en-GB" sz="1600" b="0" i="0" dirty="0">
                  <a:solidFill>
                    <a:schemeClr val="bg1"/>
                  </a:solidFill>
                  <a:effectLst/>
                  <a:latin typeface="Roboto"/>
                  <a:ea typeface="Roboto"/>
                  <a:cs typeface="Roboto"/>
                </a:rPr>
                <a:t> </a:t>
              </a:r>
              <a:endParaRPr lang="en-GB" sz="1600" dirty="0">
                <a:solidFill>
                  <a:schemeClr val="bg1"/>
                </a:solidFill>
                <a:latin typeface="Roboto"/>
                <a:ea typeface="Roboto"/>
                <a:cs typeface="Roboto"/>
              </a:endParaRPr>
            </a:p>
          </p:txBody>
        </p:sp>
        <p:sp>
          <p:nvSpPr>
            <p:cNvPr id="16" name="TextBox 15">
              <a:extLst>
                <a:ext uri="{FF2B5EF4-FFF2-40B4-BE49-F238E27FC236}">
                  <a16:creationId xmlns:a16="http://schemas.microsoft.com/office/drawing/2014/main" id="{1D5BBFA1-D980-6FBF-C5D5-961AE1B964B5}"/>
                </a:ext>
              </a:extLst>
            </p:cNvPr>
            <p:cNvSpPr txBox="1"/>
            <p:nvPr/>
          </p:nvSpPr>
          <p:spPr>
            <a:xfrm>
              <a:off x="966485" y="2847372"/>
              <a:ext cx="2604303" cy="2262158"/>
            </a:xfrm>
            <a:prstGeom prst="rect">
              <a:avLst/>
            </a:prstGeom>
            <a:noFill/>
          </p:spPr>
          <p:txBody>
            <a:bodyPr wrap="square" rtlCol="0">
              <a:spAutoFit/>
            </a:bodyPr>
            <a:lstStyle/>
            <a:p>
              <a:pPr marL="285750" lvl="0" indent="-2857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Have you been inspired </a:t>
              </a:r>
              <a:br>
                <a:rPr lang="en-GB" sz="1400" b="0" i="0" dirty="0">
                  <a:effectLst/>
                  <a:latin typeface="Roboto"/>
                  <a:ea typeface="Roboto"/>
                  <a:cs typeface="Roboto"/>
                </a:rPr>
              </a:br>
              <a:r>
                <a:rPr lang="en-GB" sz="1400" b="0" i="0" dirty="0">
                  <a:effectLst/>
                  <a:latin typeface="Roboto"/>
                  <a:ea typeface="Roboto"/>
                  <a:cs typeface="Roboto"/>
                </a:rPr>
                <a:t>by a key role model or moment in your life? </a:t>
              </a:r>
              <a:endParaRPr lang="en-GB" sz="1400" dirty="0"/>
            </a:p>
            <a:p>
              <a:pPr marL="285750" lvl="0" indent="-2857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Is it a subject you love and want to pursue further</a:t>
              </a:r>
              <a:r>
                <a:rPr lang="en-GB" sz="1400" dirty="0">
                  <a:latin typeface="Roboto"/>
                  <a:ea typeface="Roboto"/>
                  <a:cs typeface="Roboto"/>
                </a:rPr>
                <a:t>? </a:t>
              </a:r>
              <a:endParaRPr lang="en-GB" sz="1400" b="0" i="0" dirty="0">
                <a:effectLst/>
                <a:latin typeface="Roboto"/>
                <a:ea typeface="Roboto"/>
                <a:cs typeface="Roboto"/>
              </a:endParaRPr>
            </a:p>
            <a:p>
              <a:pPr marL="285750" lvl="0" indent="-2857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What is your drive? </a:t>
              </a:r>
              <a:endParaRPr lang="en-GB" sz="1400" b="1" dirty="0">
                <a:latin typeface="Roboto" panose="02000000000000000000" pitchFamily="2" charset="0"/>
              </a:endParaRPr>
            </a:p>
            <a:p>
              <a:pPr marL="285750" lvl="0" indent="-285750" rtl="0">
                <a:spcAft>
                  <a:spcPts val="600"/>
                </a:spcAft>
                <a:buClr>
                  <a:schemeClr val="accent5"/>
                </a:buClr>
                <a:buFont typeface="Arial" panose="020B0604020202020204" pitchFamily="34" charset="0"/>
                <a:buChar char="•"/>
              </a:pPr>
              <a:r>
                <a:rPr lang="en-GB" sz="1400" dirty="0">
                  <a:latin typeface="Roboto"/>
                  <a:ea typeface="Roboto"/>
                  <a:cs typeface="Roboto"/>
                </a:rPr>
                <a:t>H</a:t>
              </a:r>
              <a:r>
                <a:rPr lang="en-GB" sz="1400" b="0" i="0" dirty="0">
                  <a:effectLst/>
                  <a:latin typeface="Roboto"/>
                  <a:ea typeface="Roboto"/>
                  <a:cs typeface="Roboto"/>
                </a:rPr>
                <a:t>ow has your path led </a:t>
              </a:r>
              <a:br>
                <a:rPr lang="en-GB" sz="1400" b="0" i="0" dirty="0">
                  <a:effectLst/>
                  <a:latin typeface="Roboto"/>
                  <a:ea typeface="Roboto"/>
                  <a:cs typeface="Roboto"/>
                </a:rPr>
              </a:br>
              <a:r>
                <a:rPr lang="en-GB" sz="1400" b="0" i="0" dirty="0">
                  <a:effectLst/>
                  <a:latin typeface="Roboto"/>
                  <a:ea typeface="Roboto"/>
                  <a:cs typeface="Roboto"/>
                </a:rPr>
                <a:t>you to this course or subject area? </a:t>
              </a:r>
              <a:endParaRPr lang="en-GB" sz="1400" b="1" dirty="0">
                <a:latin typeface="Roboto" panose="02000000000000000000" pitchFamily="2" charset="0"/>
              </a:endParaRPr>
            </a:p>
          </p:txBody>
        </p:sp>
      </p:grpSp>
      <p:grpSp>
        <p:nvGrpSpPr>
          <p:cNvPr id="17" name="Group 16">
            <a:extLst>
              <a:ext uri="{FF2B5EF4-FFF2-40B4-BE49-F238E27FC236}">
                <a16:creationId xmlns:a16="http://schemas.microsoft.com/office/drawing/2014/main" id="{0E3E847A-E8A8-4BA4-F421-7BA329A8B872}"/>
              </a:ext>
            </a:extLst>
          </p:cNvPr>
          <p:cNvGrpSpPr/>
          <p:nvPr/>
        </p:nvGrpSpPr>
        <p:grpSpPr>
          <a:xfrm>
            <a:off x="4087411" y="1877990"/>
            <a:ext cx="3004796" cy="3677859"/>
            <a:chOff x="4593602" y="1611774"/>
            <a:chExt cx="3004796" cy="3677859"/>
          </a:xfrm>
        </p:grpSpPr>
        <p:sp>
          <p:nvSpPr>
            <p:cNvPr id="18" name="Rectangle 17">
              <a:extLst>
                <a:ext uri="{FF2B5EF4-FFF2-40B4-BE49-F238E27FC236}">
                  <a16:creationId xmlns:a16="http://schemas.microsoft.com/office/drawing/2014/main" id="{873C56F1-1E80-CF4D-238D-A002EC707B9E}"/>
                </a:ext>
              </a:extLst>
            </p:cNvPr>
            <p:cNvSpPr/>
            <p:nvPr/>
          </p:nvSpPr>
          <p:spPr>
            <a:xfrm>
              <a:off x="4593602" y="1611774"/>
              <a:ext cx="3004796" cy="3677859"/>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AB1E42A-26DD-3A49-7D93-BADEB180A18A}"/>
                </a:ext>
              </a:extLst>
            </p:cNvPr>
            <p:cNvSpPr/>
            <p:nvPr/>
          </p:nvSpPr>
          <p:spPr>
            <a:xfrm>
              <a:off x="4593602" y="1611774"/>
              <a:ext cx="3004796" cy="1025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AB09751-7442-B34C-829F-757C88528657}"/>
                </a:ext>
              </a:extLst>
            </p:cNvPr>
            <p:cNvSpPr txBox="1"/>
            <p:nvPr/>
          </p:nvSpPr>
          <p:spPr>
            <a:xfrm>
              <a:off x="4797706" y="1827225"/>
              <a:ext cx="2569580" cy="584775"/>
            </a:xfrm>
            <a:prstGeom prst="rect">
              <a:avLst/>
            </a:prstGeom>
            <a:noFill/>
          </p:spPr>
          <p:txBody>
            <a:bodyPr wrap="square" rtlCol="0">
              <a:spAutoFit/>
            </a:bodyPr>
            <a:lstStyle/>
            <a:p>
              <a:pPr lvl="0" algn="ctr"/>
              <a:r>
                <a:rPr lang="en-GB" sz="1600" b="1" dirty="0">
                  <a:solidFill>
                    <a:schemeClr val="bg1"/>
                  </a:solidFill>
                  <a:latin typeface="Roboto"/>
                  <a:ea typeface="Roboto"/>
                  <a:cs typeface="Roboto"/>
                </a:rPr>
                <a:t>K</a:t>
              </a:r>
              <a:r>
                <a:rPr lang="en-GB" sz="1600" b="1" i="0" dirty="0">
                  <a:solidFill>
                    <a:schemeClr val="bg1"/>
                  </a:solidFill>
                  <a:effectLst/>
                  <a:latin typeface="Roboto"/>
                  <a:ea typeface="Roboto"/>
                  <a:cs typeface="Roboto"/>
                </a:rPr>
                <a:t>nowledge of this subject area and interests:</a:t>
              </a:r>
              <a:r>
                <a:rPr lang="en-GB" sz="1600" b="0" i="0" dirty="0">
                  <a:solidFill>
                    <a:schemeClr val="bg1"/>
                  </a:solidFill>
                  <a:effectLst/>
                  <a:latin typeface="Roboto"/>
                  <a:ea typeface="Roboto"/>
                  <a:cs typeface="Roboto"/>
                </a:rPr>
                <a:t> </a:t>
              </a:r>
              <a:endParaRPr lang="en-GB" sz="1600" dirty="0">
                <a:solidFill>
                  <a:schemeClr val="bg1"/>
                </a:solidFill>
                <a:latin typeface="Roboto"/>
                <a:ea typeface="Roboto"/>
                <a:cs typeface="Roboto"/>
              </a:endParaRPr>
            </a:p>
          </p:txBody>
        </p:sp>
        <p:sp>
          <p:nvSpPr>
            <p:cNvPr id="21" name="TextBox 20">
              <a:extLst>
                <a:ext uri="{FF2B5EF4-FFF2-40B4-BE49-F238E27FC236}">
                  <a16:creationId xmlns:a16="http://schemas.microsoft.com/office/drawing/2014/main" id="{F3F0C4E4-5856-017E-B20C-AC9A32828946}"/>
                </a:ext>
              </a:extLst>
            </p:cNvPr>
            <p:cNvSpPr txBox="1"/>
            <p:nvPr/>
          </p:nvSpPr>
          <p:spPr>
            <a:xfrm>
              <a:off x="4739831" y="2847373"/>
              <a:ext cx="2627453" cy="1969770"/>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GB" sz="1400" b="0" i="0" dirty="0">
                  <a:effectLst/>
                  <a:latin typeface="Roboto"/>
                  <a:ea typeface="Roboto"/>
                  <a:cs typeface="Roboto"/>
                </a:rPr>
                <a:t>Is there a particular subject area you’ve researched?</a:t>
              </a:r>
              <a:endParaRPr lang="en-GB" sz="1400" dirty="0">
                <a:latin typeface="Roboto"/>
                <a:ea typeface="Roboto"/>
                <a:cs typeface="Roboto"/>
              </a:endParaRPr>
            </a:p>
            <a:p>
              <a:pPr marL="285750" lvl="0" indent="-285750">
                <a:spcAft>
                  <a:spcPts val="600"/>
                </a:spcAft>
                <a:buClr>
                  <a:schemeClr val="tx1"/>
                </a:buClr>
                <a:buFont typeface="Arial" panose="020B0604020202020204" pitchFamily="34" charset="0"/>
                <a:buChar char="•"/>
              </a:pPr>
              <a:r>
                <a:rPr lang="en-GB" sz="1400" dirty="0">
                  <a:latin typeface="Roboto"/>
                  <a:ea typeface="Roboto"/>
                  <a:cs typeface="Roboto"/>
                </a:rPr>
                <a:t>Something you </a:t>
              </a:r>
              <a:r>
                <a:rPr lang="en-GB" sz="1400" b="0" i="0" dirty="0">
                  <a:effectLst/>
                  <a:latin typeface="Roboto"/>
                  <a:ea typeface="Roboto"/>
                  <a:cs typeface="Roboto"/>
                </a:rPr>
                <a:t>can’t wait to learn more about</a:t>
              </a:r>
              <a:r>
                <a:rPr lang="en-GB" sz="1400" dirty="0">
                  <a:latin typeface="Roboto"/>
                  <a:ea typeface="Roboto"/>
                  <a:cs typeface="Roboto"/>
                </a:rPr>
                <a:t>?</a:t>
              </a:r>
            </a:p>
            <a:p>
              <a:pPr marL="285750" lvl="0" indent="-285750" rtl="0">
                <a:spcAft>
                  <a:spcPts val="600"/>
                </a:spcAft>
                <a:buClr>
                  <a:schemeClr val="tx1"/>
                </a:buClr>
                <a:buFont typeface="Arial" panose="020B0604020202020204" pitchFamily="34" charset="0"/>
                <a:buChar char="•"/>
              </a:pPr>
              <a:r>
                <a:rPr lang="en-GB" sz="1400" b="0" i="0" dirty="0">
                  <a:effectLst/>
                  <a:latin typeface="Roboto"/>
                  <a:ea typeface="Roboto"/>
                  <a:cs typeface="Roboto"/>
                </a:rPr>
                <a:t>What about a book or subject expert doing great things that’s sparked your interest? </a:t>
              </a:r>
            </a:p>
          </p:txBody>
        </p:sp>
      </p:grpSp>
      <p:grpSp>
        <p:nvGrpSpPr>
          <p:cNvPr id="22" name="Group 21">
            <a:extLst>
              <a:ext uri="{FF2B5EF4-FFF2-40B4-BE49-F238E27FC236}">
                <a16:creationId xmlns:a16="http://schemas.microsoft.com/office/drawing/2014/main" id="{CD0676AA-2AB3-CB24-1C52-B44E15F4CC23}"/>
              </a:ext>
            </a:extLst>
          </p:cNvPr>
          <p:cNvGrpSpPr/>
          <p:nvPr/>
        </p:nvGrpSpPr>
        <p:grpSpPr>
          <a:xfrm>
            <a:off x="7371546" y="1877990"/>
            <a:ext cx="3300312" cy="3677859"/>
            <a:chOff x="8378522" y="1611774"/>
            <a:chExt cx="3300312" cy="3677859"/>
          </a:xfrm>
        </p:grpSpPr>
        <p:sp>
          <p:nvSpPr>
            <p:cNvPr id="23" name="Rectangle 22">
              <a:extLst>
                <a:ext uri="{FF2B5EF4-FFF2-40B4-BE49-F238E27FC236}">
                  <a16:creationId xmlns:a16="http://schemas.microsoft.com/office/drawing/2014/main" id="{83E588EE-2887-6409-C50F-A98840851BD1}"/>
                </a:ext>
              </a:extLst>
            </p:cNvPr>
            <p:cNvSpPr/>
            <p:nvPr/>
          </p:nvSpPr>
          <p:spPr>
            <a:xfrm>
              <a:off x="8378522" y="1611774"/>
              <a:ext cx="3300312" cy="3677859"/>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C35C083-1684-37F6-2AA5-A5B8F7091CA6}"/>
                </a:ext>
              </a:extLst>
            </p:cNvPr>
            <p:cNvSpPr/>
            <p:nvPr/>
          </p:nvSpPr>
          <p:spPr>
            <a:xfrm>
              <a:off x="8378522" y="1611774"/>
              <a:ext cx="3300311" cy="103669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4D98843-F2CD-6563-E3FF-3441D422A571}"/>
                </a:ext>
              </a:extLst>
            </p:cNvPr>
            <p:cNvSpPr txBox="1"/>
            <p:nvPr/>
          </p:nvSpPr>
          <p:spPr>
            <a:xfrm>
              <a:off x="8552916" y="1724969"/>
              <a:ext cx="2951522" cy="830997"/>
            </a:xfrm>
            <a:prstGeom prst="rect">
              <a:avLst/>
            </a:prstGeom>
            <a:noFill/>
          </p:spPr>
          <p:txBody>
            <a:bodyPr wrap="square" rtlCol="0">
              <a:spAutoFit/>
            </a:bodyPr>
            <a:lstStyle/>
            <a:p>
              <a:pPr lvl="0" algn="ctr"/>
              <a:r>
                <a:rPr lang="en-GB" sz="1600" b="1" i="0" dirty="0">
                  <a:solidFill>
                    <a:schemeClr val="bg1"/>
                  </a:solidFill>
                  <a:effectLst/>
                  <a:latin typeface="Roboto"/>
                  <a:ea typeface="Roboto"/>
                  <a:cs typeface="Roboto"/>
                </a:rPr>
                <a:t>Future plans; demonstrate why this course/subject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is a good fit: </a:t>
              </a:r>
              <a:endParaRPr lang="en-GB" sz="1600" dirty="0">
                <a:solidFill>
                  <a:schemeClr val="bg1"/>
                </a:solidFill>
                <a:latin typeface="Roboto"/>
                <a:ea typeface="Roboto"/>
                <a:cs typeface="Roboto"/>
              </a:endParaRPr>
            </a:p>
          </p:txBody>
        </p:sp>
        <p:sp>
          <p:nvSpPr>
            <p:cNvPr id="26" name="TextBox 25">
              <a:extLst>
                <a:ext uri="{FF2B5EF4-FFF2-40B4-BE49-F238E27FC236}">
                  <a16:creationId xmlns:a16="http://schemas.microsoft.com/office/drawing/2014/main" id="{CF833E99-2401-4225-0545-026A056D2C7D}"/>
                </a:ext>
              </a:extLst>
            </p:cNvPr>
            <p:cNvSpPr txBox="1"/>
            <p:nvPr/>
          </p:nvSpPr>
          <p:spPr>
            <a:xfrm>
              <a:off x="8542118" y="2893670"/>
              <a:ext cx="2858923" cy="2092881"/>
            </a:xfrm>
            <a:prstGeom prst="rect">
              <a:avLst/>
            </a:prstGeom>
            <a:noFill/>
          </p:spPr>
          <p:txBody>
            <a:bodyPr wrap="square" lIns="0" tIns="0" rIns="0" bIns="0" rtlCol="0">
              <a:spAutoFit/>
            </a:bodyPr>
            <a:lstStyle/>
            <a:p>
              <a:pPr marL="285750" lvl="0" indent="-285750" rtl="0">
                <a:spcAft>
                  <a:spcPts val="600"/>
                </a:spcAft>
                <a:buClr>
                  <a:schemeClr val="accent2"/>
                </a:buClr>
                <a:buFont typeface="Arial" panose="020B0604020202020204" pitchFamily="34" charset="0"/>
                <a:buChar char="•"/>
              </a:pPr>
              <a:r>
                <a:rPr lang="en-GB" sz="1400" b="0" i="0" dirty="0">
                  <a:effectLst/>
                  <a:latin typeface="Roboto"/>
                  <a:ea typeface="Roboto"/>
                  <a:cs typeface="Roboto"/>
                </a:rPr>
                <a:t>Do you already have a particular profession in mind? </a:t>
              </a:r>
              <a:endParaRPr lang="en-GB" sz="1400" dirty="0"/>
            </a:p>
            <a:p>
              <a:pPr marL="285750" lvl="0" indent="-285750" rtl="0">
                <a:spcAft>
                  <a:spcPts val="600"/>
                </a:spcAft>
                <a:buClr>
                  <a:schemeClr val="accent2"/>
                </a:buClr>
                <a:buFont typeface="Arial" panose="020B0604020202020204" pitchFamily="34" charset="0"/>
                <a:buChar char="•"/>
              </a:pPr>
              <a:r>
                <a:rPr lang="en-GB" sz="1400" b="0" i="0" dirty="0">
                  <a:effectLst/>
                  <a:latin typeface="Roboto"/>
                  <a:ea typeface="Roboto"/>
                  <a:cs typeface="Roboto"/>
                </a:rPr>
                <a:t>How might you use your studies to launch your career? </a:t>
              </a:r>
            </a:p>
            <a:p>
              <a:pPr marL="285750" lvl="0" indent="-285750">
                <a:spcAft>
                  <a:spcPts val="600"/>
                </a:spcAft>
                <a:buClr>
                  <a:schemeClr val="accent2"/>
                </a:buClr>
                <a:buFont typeface="Arial" panose="020B0604020202020204" pitchFamily="34" charset="0"/>
                <a:buChar char="•"/>
              </a:pPr>
              <a:r>
                <a:rPr lang="en-GB" sz="1400" dirty="0">
                  <a:latin typeface="Roboto"/>
                  <a:ea typeface="Roboto"/>
                  <a:cs typeface="Roboto"/>
                </a:rPr>
                <a:t>W</a:t>
              </a:r>
              <a:r>
                <a:rPr lang="en-GB" sz="1400" b="0" i="0" dirty="0">
                  <a:effectLst/>
                  <a:latin typeface="Roboto"/>
                  <a:ea typeface="Roboto"/>
                  <a:cs typeface="Roboto"/>
                </a:rPr>
                <a:t>hat’s important to you and your future, and how might </a:t>
              </a:r>
              <a:br>
                <a:rPr lang="en-GB" sz="1400" b="0" i="0" dirty="0">
                  <a:effectLst/>
                  <a:latin typeface="Roboto"/>
                  <a:ea typeface="Roboto"/>
                  <a:cs typeface="Roboto"/>
                </a:rPr>
              </a:br>
              <a:r>
                <a:rPr lang="en-GB" sz="1400" b="0" i="0" dirty="0">
                  <a:effectLst/>
                  <a:latin typeface="Roboto"/>
                  <a:ea typeface="Roboto"/>
                  <a:cs typeface="Roboto"/>
                </a:rPr>
                <a:t>the knowledge gained from </a:t>
              </a:r>
              <a:br>
                <a:rPr lang="en-GB" sz="1400" b="0" i="0" dirty="0">
                  <a:effectLst/>
                  <a:latin typeface="Roboto"/>
                  <a:ea typeface="Roboto"/>
                  <a:cs typeface="Roboto"/>
                </a:rPr>
              </a:br>
              <a:r>
                <a:rPr lang="en-GB" sz="1400" b="0" i="0" dirty="0">
                  <a:effectLst/>
                  <a:latin typeface="Roboto"/>
                  <a:ea typeface="Roboto"/>
                  <a:cs typeface="Roboto"/>
                </a:rPr>
                <a:t>this course(s) help you </a:t>
              </a:r>
              <a:br>
                <a:rPr lang="en-GB" sz="1400" b="0" i="0" dirty="0">
                  <a:effectLst/>
                  <a:latin typeface="Roboto"/>
                  <a:ea typeface="Roboto"/>
                  <a:cs typeface="Roboto"/>
                </a:rPr>
              </a:br>
              <a:r>
                <a:rPr lang="en-GB" sz="1400" b="0" i="0" dirty="0">
                  <a:effectLst/>
                  <a:latin typeface="Roboto"/>
                  <a:ea typeface="Roboto"/>
                  <a:cs typeface="Roboto"/>
                </a:rPr>
                <a:t>achieve this?</a:t>
              </a:r>
            </a:p>
          </p:txBody>
        </p:sp>
      </p:grpSp>
      <p:sp>
        <p:nvSpPr>
          <p:cNvPr id="28" name="TextBox 27">
            <a:extLst>
              <a:ext uri="{FF2B5EF4-FFF2-40B4-BE49-F238E27FC236}">
                <a16:creationId xmlns:a16="http://schemas.microsoft.com/office/drawing/2014/main" id="{9C4E4F1A-C6D6-DE5E-8118-DF48201078CB}"/>
              </a:ext>
            </a:extLst>
          </p:cNvPr>
          <p:cNvSpPr txBox="1"/>
          <p:nvPr/>
        </p:nvSpPr>
        <p:spPr>
          <a:xfrm>
            <a:off x="707208" y="1392968"/>
            <a:ext cx="11677967"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effectLst/>
                <a:uLnTx/>
                <a:uFillTx/>
                <a:latin typeface="Roboto" panose="02000000000000000000" pitchFamily="2" charset="0"/>
                <a:ea typeface="+mn-ea"/>
                <a:cs typeface="+mn-cs"/>
              </a:rPr>
              <a:t>You’ll want to show </a:t>
            </a:r>
            <a:r>
              <a:rPr kumimoji="0" lang="en-GB" sz="1700" b="1" i="0" u="none" strike="noStrike" kern="1200" cap="none" spc="0" normalizeH="0" baseline="0" noProof="0" dirty="0">
                <a:ln>
                  <a:noFill/>
                </a:ln>
                <a:effectLst/>
                <a:uLnTx/>
                <a:uFillTx/>
                <a:latin typeface="Roboto" panose="02000000000000000000" pitchFamily="2" charset="0"/>
                <a:ea typeface="+mn-ea"/>
                <a:cs typeface="+mn-cs"/>
              </a:rPr>
              <a:t>evidence</a:t>
            </a:r>
            <a:r>
              <a:rPr kumimoji="0" lang="en-GB" sz="1700" b="0" i="0" u="none" strike="noStrike" kern="1200" cap="none" spc="0" normalizeH="0" baseline="0" noProof="0" dirty="0">
                <a:ln>
                  <a:noFill/>
                </a:ln>
                <a:effectLst/>
                <a:uLnTx/>
                <a:uFillTx/>
                <a:latin typeface="Roboto" panose="02000000000000000000" pitchFamily="2" charset="0"/>
                <a:ea typeface="+mn-ea"/>
                <a:cs typeface="+mn-cs"/>
              </a:rPr>
              <a:t> of passion, curiosity and interest; this might include: </a:t>
            </a:r>
            <a:endParaRPr kumimoji="0" lang="en-GB" sz="1700" b="1" i="0" u="none" strike="noStrike" kern="1200" cap="none" spc="0" normalizeH="0" baseline="0" noProof="0" dirty="0">
              <a:ln>
                <a:noFill/>
              </a:ln>
              <a:effectLst/>
              <a:uLnTx/>
              <a:uFillTx/>
              <a:latin typeface="Roboto" panose="02000000000000000000" pitchFamily="2" charset="0"/>
              <a:ea typeface="+mn-ea"/>
              <a:cs typeface="+mn-cs"/>
            </a:endParaRPr>
          </a:p>
        </p:txBody>
      </p:sp>
      <p:pic>
        <p:nvPicPr>
          <p:cNvPr id="33" name="Graphic 32">
            <a:extLst>
              <a:ext uri="{FF2B5EF4-FFF2-40B4-BE49-F238E27FC236}">
                <a16:creationId xmlns:a16="http://schemas.microsoft.com/office/drawing/2014/main" id="{4ECB60AA-87E2-E5E8-81EB-DF15A3689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66028" y="3721335"/>
            <a:ext cx="3553275" cy="3553275"/>
          </a:xfrm>
          <a:prstGeom prst="rect">
            <a:avLst/>
          </a:prstGeom>
        </p:spPr>
      </p:pic>
      <p:sp>
        <p:nvSpPr>
          <p:cNvPr id="34" name="TextBox 33">
            <a:extLst>
              <a:ext uri="{FF2B5EF4-FFF2-40B4-BE49-F238E27FC236}">
                <a16:creationId xmlns:a16="http://schemas.microsoft.com/office/drawing/2014/main" id="{99617EAF-C2C9-742E-DC22-43F511504F37}"/>
              </a:ext>
            </a:extLst>
          </p:cNvPr>
          <p:cNvSpPr txBox="1"/>
          <p:nvPr/>
        </p:nvSpPr>
        <p:spPr>
          <a:xfrm>
            <a:off x="803275" y="5855341"/>
            <a:ext cx="9868582" cy="769441"/>
          </a:xfrm>
          <a:prstGeom prst="rect">
            <a:avLst/>
          </a:prstGeom>
          <a:noFill/>
        </p:spPr>
        <p:txBody>
          <a:bodyPr wrap="square" lIns="0" tIns="0" rIns="0" bIns="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these are just some examples, you don’t need to include it all.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key is to research the course(s) to find out what might be most relevant.</a:t>
            </a:r>
            <a:r>
              <a:rPr lang="en-GB" sz="1700" dirty="0">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ts val="2000"/>
              </a:lnSpc>
              <a:spcBef>
                <a:spcPts val="0"/>
              </a:spcBef>
              <a:spcAft>
                <a:spcPts val="0"/>
              </a:spcAft>
              <a:buClrTx/>
              <a:buSzTx/>
              <a:buFontTx/>
              <a:buNone/>
              <a:tabLst/>
              <a:defRPr/>
            </a:pPr>
            <a:r>
              <a:rPr lang="en-GB" sz="1700" dirty="0">
                <a:latin typeface="Roboto" panose="02000000000000000000" pitchFamily="2" charset="0"/>
                <a:ea typeface="Roboto" panose="02000000000000000000" pitchFamily="2" charset="0"/>
                <a:cs typeface="Roboto" panose="02000000000000000000" pitchFamily="2" charset="0"/>
              </a:rPr>
              <a:t>Check out the </a:t>
            </a:r>
            <a:r>
              <a:rPr lang="en-GB" sz="1700" dirty="0">
                <a:latin typeface="Roboto" panose="02000000000000000000" pitchFamily="2" charset="0"/>
                <a:ea typeface="Roboto" panose="02000000000000000000" pitchFamily="2" charset="0"/>
                <a:cs typeface="Roboto" panose="02000000000000000000" pitchFamily="2" charset="0"/>
                <a:hlinkClick r:id="rId5"/>
              </a:rPr>
              <a:t>UCAS personal statement guidance</a:t>
            </a:r>
            <a:r>
              <a:rPr lang="en-GB" sz="1700" dirty="0">
                <a:latin typeface="Roboto" panose="02000000000000000000" pitchFamily="2" charset="0"/>
                <a:ea typeface="Roboto" panose="02000000000000000000" pitchFamily="2" charset="0"/>
                <a:cs typeface="Roboto" panose="02000000000000000000" pitchFamily="2" charset="0"/>
              </a:rPr>
              <a:t>. </a:t>
            </a:r>
            <a:endPar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2110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9CE6-1C20-2E36-68A7-E90C59BFFC9F}"/>
              </a:ext>
            </a:extLst>
          </p:cNvPr>
          <p:cNvSpPr txBox="1">
            <a:spLocks/>
          </p:cNvSpPr>
          <p:nvPr/>
        </p:nvSpPr>
        <p:spPr>
          <a:xfrm>
            <a:off x="803275" y="234597"/>
            <a:ext cx="10586214" cy="1478720"/>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ts val="4000"/>
              </a:lnSpc>
              <a:spcBef>
                <a:spcPct val="0"/>
              </a:spcBef>
              <a:spcAft>
                <a:spcPts val="0"/>
              </a:spcAft>
              <a:buClrTx/>
              <a:buSzTx/>
              <a:buFontTx/>
              <a:buNone/>
              <a:tabLst/>
              <a:defRPr/>
            </a:pPr>
            <a:r>
              <a:rPr kumimoji="0" lang="en-GB" sz="4700" u="none" strike="noStrike" kern="1200" cap="none" spc="0" normalizeH="0" baseline="0" noProof="0" dirty="0">
                <a:ln>
                  <a:noFill/>
                </a:ln>
                <a:solidFill>
                  <a:schemeClr val="accent2"/>
                </a:solidFill>
                <a:effectLst/>
                <a:uLnTx/>
                <a:uFillTx/>
                <a:latin typeface="Apricus Black" pitchFamily="2" charset="0"/>
              </a:rPr>
              <a:t>Q2: </a:t>
            </a:r>
            <a:r>
              <a:rPr kumimoji="0" lang="en-GB" sz="4700" u="none" strike="noStrike" kern="1200" cap="none" spc="0" normalizeH="0" baseline="0" noProof="0" dirty="0">
                <a:ln>
                  <a:noFill/>
                </a:ln>
                <a:solidFill>
                  <a:schemeClr val="accent5"/>
                </a:solidFill>
                <a:effectLst/>
                <a:uLnTx/>
                <a:uFillTx/>
                <a:latin typeface="Apricus Black" pitchFamily="2" charset="0"/>
              </a:rPr>
              <a:t>How have your qualifications and studies helped</a:t>
            </a:r>
            <a:br>
              <a:rPr kumimoji="0" lang="en-GB" sz="4700" u="none" strike="noStrike" kern="1200" cap="none" spc="0" normalizeH="0" baseline="0" noProof="0" dirty="0">
                <a:ln>
                  <a:noFill/>
                </a:ln>
                <a:solidFill>
                  <a:schemeClr val="accent5"/>
                </a:solidFill>
                <a:effectLst/>
                <a:uLnTx/>
                <a:uFillTx/>
                <a:latin typeface="Apricus Black" pitchFamily="2" charset="0"/>
              </a:rPr>
            </a:br>
            <a:r>
              <a:rPr kumimoji="0" lang="en-GB" sz="4700" u="none" strike="noStrike" kern="1200" cap="none" spc="0" normalizeH="0" baseline="0" noProof="0" dirty="0">
                <a:ln>
                  <a:noFill/>
                </a:ln>
                <a:solidFill>
                  <a:schemeClr val="accent5"/>
                </a:solidFill>
                <a:effectLst/>
                <a:uLnTx/>
                <a:uFillTx/>
                <a:latin typeface="Apricus Black" pitchFamily="2" charset="0"/>
              </a:rPr>
              <a:t>        you to prepare for this course or subject?</a:t>
            </a:r>
          </a:p>
        </p:txBody>
      </p:sp>
      <p:grpSp>
        <p:nvGrpSpPr>
          <p:cNvPr id="5" name="Group 4">
            <a:extLst>
              <a:ext uri="{FF2B5EF4-FFF2-40B4-BE49-F238E27FC236}">
                <a16:creationId xmlns:a16="http://schemas.microsoft.com/office/drawing/2014/main" id="{4E795F0E-EF64-76BF-54BD-251A41A77FC6}"/>
              </a:ext>
            </a:extLst>
          </p:cNvPr>
          <p:cNvGrpSpPr/>
          <p:nvPr/>
        </p:nvGrpSpPr>
        <p:grpSpPr>
          <a:xfrm>
            <a:off x="803275" y="2225229"/>
            <a:ext cx="3004796" cy="3029677"/>
            <a:chOff x="803275" y="1611774"/>
            <a:chExt cx="3004796" cy="3029677"/>
          </a:xfrm>
        </p:grpSpPr>
        <p:sp>
          <p:nvSpPr>
            <p:cNvPr id="6" name="Rectangle 5">
              <a:extLst>
                <a:ext uri="{FF2B5EF4-FFF2-40B4-BE49-F238E27FC236}">
                  <a16:creationId xmlns:a16="http://schemas.microsoft.com/office/drawing/2014/main" id="{5C04EA20-C95D-FA73-A682-D4242B1AA571}"/>
                </a:ext>
              </a:extLst>
            </p:cNvPr>
            <p:cNvSpPr/>
            <p:nvPr/>
          </p:nvSpPr>
          <p:spPr>
            <a:xfrm>
              <a:off x="803275" y="1611774"/>
              <a:ext cx="3004796" cy="3029677"/>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2C59CCA-0C88-52CE-63B6-6F2EFC25CB3D}"/>
                </a:ext>
              </a:extLst>
            </p:cNvPr>
            <p:cNvSpPr/>
            <p:nvPr/>
          </p:nvSpPr>
          <p:spPr>
            <a:xfrm>
              <a:off x="803275" y="1611774"/>
              <a:ext cx="3004796" cy="10252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70B772B-3656-F60E-6578-48B3D2A93D61}"/>
                </a:ext>
              </a:extLst>
            </p:cNvPr>
            <p:cNvSpPr txBox="1"/>
            <p:nvPr/>
          </p:nvSpPr>
          <p:spPr>
            <a:xfrm>
              <a:off x="914401" y="1723052"/>
              <a:ext cx="2754774" cy="830997"/>
            </a:xfrm>
            <a:prstGeom prst="rect">
              <a:avLst/>
            </a:prstGeom>
            <a:noFill/>
          </p:spPr>
          <p:txBody>
            <a:bodyPr wrap="square" rtlCol="0">
              <a:spAutoFit/>
            </a:bodyPr>
            <a:lstStyle/>
            <a:p>
              <a:pPr lvl="0" algn="ctr"/>
              <a:r>
                <a:rPr lang="en-GB" sz="1600" b="1" i="0" dirty="0">
                  <a:solidFill>
                    <a:schemeClr val="bg1"/>
                  </a:solidFill>
                  <a:effectLst/>
                  <a:latin typeface="Roboto" panose="02000000000000000000" pitchFamily="2" charset="0"/>
                </a:rPr>
                <a:t>How your studies or training relate to chosen course(s) or subject area: </a:t>
              </a:r>
              <a:endParaRPr lang="en-GB" sz="1600" dirty="0">
                <a:solidFill>
                  <a:schemeClr val="bg1"/>
                </a:solidFill>
              </a:endParaRPr>
            </a:p>
          </p:txBody>
        </p:sp>
        <p:sp>
          <p:nvSpPr>
            <p:cNvPr id="9" name="TextBox 8">
              <a:extLst>
                <a:ext uri="{FF2B5EF4-FFF2-40B4-BE49-F238E27FC236}">
                  <a16:creationId xmlns:a16="http://schemas.microsoft.com/office/drawing/2014/main" id="{0AEFFE9F-6674-7CAE-2C5F-F1E18781A62E}"/>
                </a:ext>
              </a:extLst>
            </p:cNvPr>
            <p:cNvSpPr txBox="1"/>
            <p:nvPr/>
          </p:nvSpPr>
          <p:spPr>
            <a:xfrm>
              <a:off x="966485" y="2766347"/>
              <a:ext cx="2604303" cy="1677382"/>
            </a:xfrm>
            <a:prstGeom prst="rect">
              <a:avLst/>
            </a:prstGeom>
            <a:noFill/>
          </p:spPr>
          <p:txBody>
            <a:bodyPr wrap="square" rtlCol="0">
              <a:spAutoFit/>
            </a:bodyPr>
            <a:lstStyle/>
            <a:p>
              <a:pPr marL="285750" lvl="0" indent="-285750">
                <a:spcAft>
                  <a:spcPts val="600"/>
                </a:spcAft>
                <a:buClr>
                  <a:schemeClr val="accent5"/>
                </a:buClr>
                <a:buFont typeface="Arial" panose="020B0604020202020204" pitchFamily="34" charset="0"/>
                <a:buChar char="•"/>
              </a:pPr>
              <a:r>
                <a:rPr lang="en-GB" sz="1400" b="0" i="0" dirty="0">
                  <a:effectLst/>
                  <a:latin typeface="Roboto" panose="02000000000000000000" pitchFamily="2" charset="0"/>
                </a:rPr>
                <a:t>This could be your current or previous studies. </a:t>
              </a:r>
              <a:endParaRPr lang="en-GB" sz="1400" dirty="0"/>
            </a:p>
            <a:p>
              <a:pPr marL="285750" lvl="0" indent="-285750">
                <a:spcAft>
                  <a:spcPts val="600"/>
                </a:spcAft>
                <a:buClr>
                  <a:schemeClr val="accent5"/>
                </a:buClr>
                <a:buFont typeface="Arial" panose="020B0604020202020204" pitchFamily="34" charset="0"/>
                <a:buChar char="•"/>
              </a:pPr>
              <a:r>
                <a:rPr lang="en-GB" sz="1400" b="0" i="0" dirty="0">
                  <a:effectLst/>
                  <a:latin typeface="Roboto" panose="02000000000000000000" pitchFamily="2" charset="0"/>
                </a:rPr>
                <a:t>This could be from any form of formal education – think school, college, training, or short online courses. </a:t>
              </a:r>
              <a:endParaRPr lang="en-GB" sz="1400" dirty="0"/>
            </a:p>
          </p:txBody>
        </p:sp>
      </p:grpSp>
      <p:grpSp>
        <p:nvGrpSpPr>
          <p:cNvPr id="10" name="Group 9">
            <a:extLst>
              <a:ext uri="{FF2B5EF4-FFF2-40B4-BE49-F238E27FC236}">
                <a16:creationId xmlns:a16="http://schemas.microsoft.com/office/drawing/2014/main" id="{820725CB-9286-10C9-423A-54DBCCFFF666}"/>
              </a:ext>
            </a:extLst>
          </p:cNvPr>
          <p:cNvGrpSpPr/>
          <p:nvPr/>
        </p:nvGrpSpPr>
        <p:grpSpPr>
          <a:xfrm>
            <a:off x="4017187" y="2225229"/>
            <a:ext cx="3434608" cy="3281808"/>
            <a:chOff x="4523378" y="1611774"/>
            <a:chExt cx="3434608" cy="3281808"/>
          </a:xfrm>
        </p:grpSpPr>
        <p:sp>
          <p:nvSpPr>
            <p:cNvPr id="11" name="Rectangle 10">
              <a:extLst>
                <a:ext uri="{FF2B5EF4-FFF2-40B4-BE49-F238E27FC236}">
                  <a16:creationId xmlns:a16="http://schemas.microsoft.com/office/drawing/2014/main" id="{52E7F045-6543-BD1E-0B0E-0FB6EA1AA531}"/>
                </a:ext>
              </a:extLst>
            </p:cNvPr>
            <p:cNvSpPr/>
            <p:nvPr/>
          </p:nvSpPr>
          <p:spPr>
            <a:xfrm>
              <a:off x="4523378" y="1611775"/>
              <a:ext cx="3434608" cy="3281807"/>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B3A77AC-CB43-DFBE-BECB-30BFE86C770E}"/>
                </a:ext>
              </a:extLst>
            </p:cNvPr>
            <p:cNvSpPr/>
            <p:nvPr/>
          </p:nvSpPr>
          <p:spPr>
            <a:xfrm>
              <a:off x="4523379" y="1611774"/>
              <a:ext cx="3434607" cy="1025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B599763-89F3-33DF-5E78-DDD87F376EFB}"/>
                </a:ext>
              </a:extLst>
            </p:cNvPr>
            <p:cNvSpPr txBox="1"/>
            <p:nvPr/>
          </p:nvSpPr>
          <p:spPr>
            <a:xfrm>
              <a:off x="4760087" y="1734629"/>
              <a:ext cx="2858567" cy="830997"/>
            </a:xfrm>
            <a:prstGeom prst="rect">
              <a:avLst/>
            </a:prstGeom>
            <a:noFill/>
          </p:spPr>
          <p:txBody>
            <a:bodyPr wrap="square" rtlCol="0">
              <a:spAutoFit/>
            </a:bodyPr>
            <a:lstStyle/>
            <a:p>
              <a:pPr lvl="0" algn="ctr"/>
              <a:r>
                <a:rPr lang="en-GB" sz="1600" b="1" i="0" dirty="0">
                  <a:solidFill>
                    <a:schemeClr val="bg1"/>
                  </a:solidFill>
                  <a:effectLst/>
                  <a:latin typeface="Roboto" panose="02000000000000000000" pitchFamily="2" charset="0"/>
                </a:rPr>
                <a:t>What relevant or transferable skills have you got that make you a great candidate:</a:t>
              </a:r>
              <a:r>
                <a:rPr lang="en-GB" sz="1600" b="0" i="0" dirty="0">
                  <a:solidFill>
                    <a:schemeClr val="bg1"/>
                  </a:solidFill>
                  <a:effectLst/>
                  <a:latin typeface="Roboto" panose="02000000000000000000" pitchFamily="2" charset="0"/>
                </a:rPr>
                <a:t> </a:t>
              </a:r>
              <a:endParaRPr lang="en-GB" sz="1600" dirty="0">
                <a:solidFill>
                  <a:schemeClr val="bg1"/>
                </a:solidFill>
              </a:endParaRPr>
            </a:p>
          </p:txBody>
        </p:sp>
        <p:sp>
          <p:nvSpPr>
            <p:cNvPr id="14" name="TextBox 13">
              <a:extLst>
                <a:ext uri="{FF2B5EF4-FFF2-40B4-BE49-F238E27FC236}">
                  <a16:creationId xmlns:a16="http://schemas.microsoft.com/office/drawing/2014/main" id="{0C2E8192-DBD4-E649-BD38-2AAE32A4F37F}"/>
                </a:ext>
              </a:extLst>
            </p:cNvPr>
            <p:cNvSpPr txBox="1"/>
            <p:nvPr/>
          </p:nvSpPr>
          <p:spPr>
            <a:xfrm>
              <a:off x="4739831" y="2751876"/>
              <a:ext cx="2965813" cy="1892826"/>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GB" sz="1400" b="0" i="0" dirty="0">
                  <a:effectLst/>
                  <a:latin typeface="Roboto" panose="02000000000000000000" pitchFamily="2" charset="0"/>
                </a:rPr>
                <a:t>Are there a couple of subjects that helped you develop a core set of relevant skills required for your chosen course(s)? </a:t>
              </a:r>
              <a:endParaRPr lang="en-GB" sz="1400" dirty="0"/>
            </a:p>
            <a:p>
              <a:pPr marL="285750" lvl="0" indent="-285750">
                <a:spcAft>
                  <a:spcPts val="600"/>
                </a:spcAft>
                <a:buClr>
                  <a:schemeClr val="tx1"/>
                </a:buClr>
                <a:buFont typeface="Arial" panose="020B0604020202020204" pitchFamily="34" charset="0"/>
                <a:buChar char="•"/>
              </a:pPr>
              <a:r>
                <a:rPr lang="en-GB" sz="1400" b="0" i="0" dirty="0">
                  <a:effectLst/>
                  <a:latin typeface="Roboto" panose="02000000000000000000" pitchFamily="2" charset="0"/>
                </a:rPr>
                <a:t>Maybe a particular module or project helped you understand where your interests and strengths lie.</a:t>
              </a:r>
              <a:endParaRPr lang="en-GB" sz="1400" dirty="0"/>
            </a:p>
          </p:txBody>
        </p:sp>
      </p:grpSp>
      <p:grpSp>
        <p:nvGrpSpPr>
          <p:cNvPr id="15" name="Group 14">
            <a:extLst>
              <a:ext uri="{FF2B5EF4-FFF2-40B4-BE49-F238E27FC236}">
                <a16:creationId xmlns:a16="http://schemas.microsoft.com/office/drawing/2014/main" id="{66A20ACE-D214-AA41-B943-E22328A6C5DB}"/>
              </a:ext>
            </a:extLst>
          </p:cNvPr>
          <p:cNvGrpSpPr/>
          <p:nvPr/>
        </p:nvGrpSpPr>
        <p:grpSpPr>
          <a:xfrm>
            <a:off x="7660913" y="2225229"/>
            <a:ext cx="3740147" cy="3388493"/>
            <a:chOff x="8378522" y="1611774"/>
            <a:chExt cx="3740147" cy="3388493"/>
          </a:xfrm>
        </p:grpSpPr>
        <p:sp>
          <p:nvSpPr>
            <p:cNvPr id="16" name="Rectangle 15">
              <a:extLst>
                <a:ext uri="{FF2B5EF4-FFF2-40B4-BE49-F238E27FC236}">
                  <a16:creationId xmlns:a16="http://schemas.microsoft.com/office/drawing/2014/main" id="{27332395-4BB1-5A89-7744-B8D505607CC0}"/>
                </a:ext>
              </a:extLst>
            </p:cNvPr>
            <p:cNvSpPr/>
            <p:nvPr/>
          </p:nvSpPr>
          <p:spPr>
            <a:xfrm>
              <a:off x="8378523" y="1611775"/>
              <a:ext cx="3740146" cy="3388492"/>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B2E8ED4-CB7A-D3C0-EB59-50D536DB8CC7}"/>
                </a:ext>
              </a:extLst>
            </p:cNvPr>
            <p:cNvSpPr/>
            <p:nvPr/>
          </p:nvSpPr>
          <p:spPr>
            <a:xfrm>
              <a:off x="8378522" y="1611774"/>
              <a:ext cx="3727812" cy="83048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4869B90-6B46-CA0A-0DEC-F2F8F965DCDC}"/>
                </a:ext>
              </a:extLst>
            </p:cNvPr>
            <p:cNvSpPr txBox="1"/>
            <p:nvPr/>
          </p:nvSpPr>
          <p:spPr>
            <a:xfrm>
              <a:off x="8484243" y="1756213"/>
              <a:ext cx="3458881" cy="584775"/>
            </a:xfrm>
            <a:prstGeom prst="rect">
              <a:avLst/>
            </a:prstGeom>
            <a:noFill/>
          </p:spPr>
          <p:txBody>
            <a:bodyPr wrap="square" rtlCol="0">
              <a:spAutoFit/>
            </a:bodyPr>
            <a:lstStyle/>
            <a:p>
              <a:pPr lvl="0" algn="ctr"/>
              <a:r>
                <a:rPr lang="en-GB" sz="1600" b="1" i="0" dirty="0">
                  <a:solidFill>
                    <a:schemeClr val="bg1"/>
                  </a:solidFill>
                  <a:effectLst/>
                  <a:latin typeface="Roboto" panose="02000000000000000000" pitchFamily="2" charset="0"/>
                </a:rPr>
                <a:t>Any relevant educational achievements</a:t>
              </a:r>
              <a:endParaRPr lang="en-GB" sz="1600" dirty="0">
                <a:solidFill>
                  <a:schemeClr val="bg1"/>
                </a:solidFill>
              </a:endParaRPr>
            </a:p>
          </p:txBody>
        </p:sp>
        <p:sp>
          <p:nvSpPr>
            <p:cNvPr id="19" name="TextBox 18">
              <a:extLst>
                <a:ext uri="{FF2B5EF4-FFF2-40B4-BE49-F238E27FC236}">
                  <a16:creationId xmlns:a16="http://schemas.microsoft.com/office/drawing/2014/main" id="{4C6CE0F8-0832-B9A6-4769-11410465E206}"/>
                </a:ext>
              </a:extLst>
            </p:cNvPr>
            <p:cNvSpPr txBox="1"/>
            <p:nvPr/>
          </p:nvSpPr>
          <p:spPr>
            <a:xfrm>
              <a:off x="8542118" y="2625409"/>
              <a:ext cx="3401006" cy="1815049"/>
            </a:xfrm>
            <a:prstGeom prst="rect">
              <a:avLst/>
            </a:prstGeom>
            <a:noFill/>
          </p:spPr>
          <p:txBody>
            <a:bodyPr wrap="square" lIns="0" tIns="0" rIns="0" bIns="0" rtlCol="0">
              <a:spAutoFit/>
            </a:bodyPr>
            <a:lstStyle/>
            <a:p>
              <a:pPr marL="285750" lvl="0" indent="-285750">
                <a:lnSpc>
                  <a:spcPts val="1680"/>
                </a:lnSpc>
                <a:spcAft>
                  <a:spcPts val="600"/>
                </a:spcAft>
                <a:buClr>
                  <a:schemeClr val="accent2"/>
                </a:buClr>
                <a:buFont typeface="Arial" panose="020B0604020202020204" pitchFamily="34" charset="0"/>
                <a:buChar char="•"/>
              </a:pPr>
              <a:r>
                <a:rPr lang="en-GB" sz="1400" b="0" i="0" dirty="0">
                  <a:effectLst/>
                  <a:latin typeface="Roboto" panose="02000000000000000000" pitchFamily="2" charset="0"/>
                </a:rPr>
                <a:t>Universities and colleges will </a:t>
              </a:r>
              <a:br>
                <a:rPr lang="en-GB" sz="1400" b="0" i="0" dirty="0">
                  <a:effectLst/>
                  <a:latin typeface="Roboto" panose="02000000000000000000" pitchFamily="2" charset="0"/>
                </a:rPr>
              </a:br>
              <a:r>
                <a:rPr lang="en-GB" sz="1400" b="0" i="0" dirty="0">
                  <a:effectLst/>
                  <a:latin typeface="Roboto" panose="02000000000000000000" pitchFamily="2" charset="0"/>
                </a:rPr>
                <a:t>see your grades on your application - don’t waste space talking about these. </a:t>
              </a:r>
              <a:endParaRPr lang="en-GB" sz="1400" dirty="0"/>
            </a:p>
            <a:p>
              <a:pPr marL="285750" lvl="0" indent="-285750">
                <a:lnSpc>
                  <a:spcPts val="1680"/>
                </a:lnSpc>
                <a:spcAft>
                  <a:spcPts val="600"/>
                </a:spcAft>
                <a:buClr>
                  <a:schemeClr val="accent2"/>
                </a:buClr>
                <a:buFont typeface="Arial" panose="020B0604020202020204" pitchFamily="34" charset="0"/>
                <a:buChar char="•"/>
              </a:pPr>
              <a:r>
                <a:rPr lang="en-GB" sz="1400" b="0" i="0" dirty="0">
                  <a:effectLst/>
                  <a:latin typeface="Roboto" panose="02000000000000000000" pitchFamily="2" charset="0"/>
                </a:rPr>
                <a:t>Focus on your other accomplishments like a competition, holding a position </a:t>
              </a:r>
              <a:br>
                <a:rPr lang="en-GB" sz="1400" b="0" i="0" dirty="0">
                  <a:effectLst/>
                  <a:latin typeface="Roboto" panose="02000000000000000000" pitchFamily="2" charset="0"/>
                </a:rPr>
              </a:br>
              <a:r>
                <a:rPr lang="en-GB" sz="1400" b="0" i="0" dirty="0">
                  <a:effectLst/>
                  <a:latin typeface="Roboto" panose="02000000000000000000" pitchFamily="2" charset="0"/>
                </a:rPr>
                <a:t>of responsibility or </a:t>
              </a:r>
              <a:br>
                <a:rPr lang="en-GB" sz="1400" b="0" i="0" dirty="0">
                  <a:effectLst/>
                  <a:latin typeface="Roboto" panose="02000000000000000000" pitchFamily="2" charset="0"/>
                </a:rPr>
              </a:br>
              <a:r>
                <a:rPr lang="en-GB" sz="1400" b="0" i="0" dirty="0">
                  <a:effectLst/>
                  <a:latin typeface="Roboto" panose="02000000000000000000" pitchFamily="2" charset="0"/>
                </a:rPr>
                <a:t>representing the </a:t>
              </a:r>
              <a:br>
                <a:rPr lang="en-GB" sz="1400" b="0" i="0" dirty="0">
                  <a:effectLst/>
                  <a:latin typeface="Roboto" panose="02000000000000000000" pitchFamily="2" charset="0"/>
                </a:rPr>
              </a:br>
              <a:r>
                <a:rPr lang="en-GB" sz="1400" b="0" i="0" dirty="0">
                  <a:effectLst/>
                  <a:latin typeface="Roboto" panose="02000000000000000000" pitchFamily="2" charset="0"/>
                </a:rPr>
                <a:t>school/college. </a:t>
              </a:r>
              <a:endParaRPr lang="en-GB" sz="1400" dirty="0"/>
            </a:p>
          </p:txBody>
        </p:sp>
      </p:grpSp>
      <p:sp>
        <p:nvSpPr>
          <p:cNvPr id="20" name="TextBox 19">
            <a:extLst>
              <a:ext uri="{FF2B5EF4-FFF2-40B4-BE49-F238E27FC236}">
                <a16:creationId xmlns:a16="http://schemas.microsoft.com/office/drawing/2014/main" id="{BCFB3C24-15EE-4BE8-AC9A-9DC6B4212104}"/>
              </a:ext>
            </a:extLst>
          </p:cNvPr>
          <p:cNvSpPr txBox="1"/>
          <p:nvPr/>
        </p:nvSpPr>
        <p:spPr>
          <a:xfrm>
            <a:off x="803275" y="1815400"/>
            <a:ext cx="11677967"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Roboto" panose="02000000000000000000" pitchFamily="2" charset="0"/>
                <a:ea typeface="+mn-ea"/>
                <a:cs typeface="+mn-cs"/>
              </a:rPr>
              <a:t>Focus on what’s most</a:t>
            </a:r>
            <a:r>
              <a:rPr kumimoji="0" lang="en-GB" sz="1600" b="1" i="0" u="none" strike="noStrike" kern="1200" cap="none" spc="0" normalizeH="0" baseline="0" noProof="0" dirty="0">
                <a:ln>
                  <a:noFill/>
                </a:ln>
                <a:effectLst/>
                <a:uLnTx/>
                <a:uFillTx/>
                <a:latin typeface="Roboto" panose="02000000000000000000" pitchFamily="2" charset="0"/>
                <a:ea typeface="+mn-ea"/>
                <a:cs typeface="+mn-cs"/>
              </a:rPr>
              <a:t> recent </a:t>
            </a:r>
            <a:r>
              <a:rPr kumimoji="0" lang="en-GB" sz="1600" b="0" i="0" u="none" strike="noStrike" kern="1200" cap="none" spc="0" normalizeH="0" baseline="0" noProof="0" dirty="0">
                <a:ln>
                  <a:noFill/>
                </a:ln>
                <a:effectLst/>
                <a:uLnTx/>
                <a:uFillTx/>
                <a:latin typeface="Roboto" panose="02000000000000000000" pitchFamily="2" charset="0"/>
                <a:ea typeface="+mn-ea"/>
                <a:cs typeface="+mn-cs"/>
              </a:rPr>
              <a:t>and </a:t>
            </a:r>
            <a:r>
              <a:rPr kumimoji="0" lang="en-GB" sz="1600" b="1" i="0" u="none" strike="noStrike" kern="1200" cap="none" spc="0" normalizeH="0" baseline="0" noProof="0" dirty="0">
                <a:ln>
                  <a:noFill/>
                </a:ln>
                <a:effectLst/>
                <a:uLnTx/>
                <a:uFillTx/>
                <a:latin typeface="Roboto" panose="02000000000000000000" pitchFamily="2" charset="0"/>
                <a:ea typeface="+mn-ea"/>
                <a:cs typeface="+mn-cs"/>
              </a:rPr>
              <a:t>relevant </a:t>
            </a:r>
            <a:r>
              <a:rPr kumimoji="0" lang="en-GB" sz="1600" b="0" i="0" u="none" strike="noStrike" kern="1200" cap="none" spc="0" normalizeH="0" baseline="0" noProof="0" dirty="0">
                <a:ln>
                  <a:noFill/>
                </a:ln>
                <a:effectLst/>
                <a:uLnTx/>
                <a:uFillTx/>
                <a:latin typeface="Roboto" panose="02000000000000000000" pitchFamily="2" charset="0"/>
                <a:ea typeface="+mn-ea"/>
                <a:cs typeface="+mn-cs"/>
              </a:rPr>
              <a:t>to your subject or course(s), examples could include:</a:t>
            </a:r>
            <a:endParaRPr kumimoji="0" lang="en-GB" sz="1600" b="1" i="0" u="none" strike="noStrike" kern="1200" cap="none" spc="0" normalizeH="0" baseline="0" noProof="0" dirty="0">
              <a:ln>
                <a:noFill/>
              </a:ln>
              <a:effectLst/>
              <a:uLnTx/>
              <a:uFillTx/>
              <a:latin typeface="Roboto" panose="02000000000000000000" pitchFamily="2" charset="0"/>
              <a:ea typeface="+mn-ea"/>
              <a:cs typeface="+mn-cs"/>
            </a:endParaRPr>
          </a:p>
        </p:txBody>
      </p:sp>
      <p:pic>
        <p:nvPicPr>
          <p:cNvPr id="24" name="Graphic 23">
            <a:extLst>
              <a:ext uri="{FF2B5EF4-FFF2-40B4-BE49-F238E27FC236}">
                <a16:creationId xmlns:a16="http://schemas.microsoft.com/office/drawing/2014/main" id="{F48CCB49-6965-3F2C-25CB-4C87AEC271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5203" y="3973638"/>
            <a:ext cx="3066797" cy="3066797"/>
          </a:xfrm>
          <a:prstGeom prst="rect">
            <a:avLst/>
          </a:prstGeom>
        </p:spPr>
      </p:pic>
      <p:sp>
        <p:nvSpPr>
          <p:cNvPr id="3" name="TextBox 2">
            <a:extLst>
              <a:ext uri="{FF2B5EF4-FFF2-40B4-BE49-F238E27FC236}">
                <a16:creationId xmlns:a16="http://schemas.microsoft.com/office/drawing/2014/main" id="{0A7E2804-3982-01F8-31C1-C3E5C6BB2FB2}"/>
              </a:ext>
            </a:extLst>
          </p:cNvPr>
          <p:cNvSpPr txBox="1"/>
          <p:nvPr/>
        </p:nvSpPr>
        <p:spPr>
          <a:xfrm>
            <a:off x="803275" y="5855341"/>
            <a:ext cx="9868582" cy="769441"/>
          </a:xfrm>
          <a:prstGeom prst="rect">
            <a:avLst/>
          </a:prstGeom>
          <a:noFill/>
        </p:spPr>
        <p:txBody>
          <a:bodyPr wrap="square" lIns="0" tIns="0" rIns="0" bIns="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these are just some examples, you don’t need to include it all.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key is to research the course(s) to find out what might be most relevant.</a:t>
            </a:r>
            <a:r>
              <a:rPr lang="en-GB" sz="1700" dirty="0">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ts val="2000"/>
              </a:lnSpc>
              <a:spcBef>
                <a:spcPts val="0"/>
              </a:spcBef>
              <a:spcAft>
                <a:spcPts val="0"/>
              </a:spcAft>
              <a:buClrTx/>
              <a:buSzTx/>
              <a:buFontTx/>
              <a:buNone/>
              <a:tabLst/>
              <a:defRPr/>
            </a:pPr>
            <a:r>
              <a:rPr lang="en-GB" sz="1700" dirty="0">
                <a:latin typeface="Roboto" panose="02000000000000000000" pitchFamily="2" charset="0"/>
                <a:ea typeface="Roboto" panose="02000000000000000000" pitchFamily="2" charset="0"/>
                <a:cs typeface="Roboto" panose="02000000000000000000" pitchFamily="2" charset="0"/>
              </a:rPr>
              <a:t>Check out the </a:t>
            </a:r>
            <a:r>
              <a:rPr lang="en-GB" sz="1700" dirty="0">
                <a:latin typeface="Roboto" panose="02000000000000000000" pitchFamily="2" charset="0"/>
                <a:ea typeface="Roboto" panose="02000000000000000000" pitchFamily="2" charset="0"/>
                <a:cs typeface="Roboto" panose="02000000000000000000" pitchFamily="2" charset="0"/>
                <a:hlinkClick r:id="rId5"/>
              </a:rPr>
              <a:t>UCAS personal statement guidance</a:t>
            </a:r>
            <a:r>
              <a:rPr lang="en-GB" sz="1700" dirty="0">
                <a:latin typeface="Roboto" panose="02000000000000000000" pitchFamily="2" charset="0"/>
                <a:ea typeface="Roboto" panose="02000000000000000000" pitchFamily="2" charset="0"/>
                <a:cs typeface="Roboto" panose="02000000000000000000" pitchFamily="2" charset="0"/>
              </a:rPr>
              <a:t>. </a:t>
            </a:r>
            <a:endPar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1826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8949-6F56-3673-9BB2-A28FEEB82CC9}"/>
              </a:ext>
            </a:extLst>
          </p:cNvPr>
          <p:cNvSpPr txBox="1">
            <a:spLocks/>
          </p:cNvSpPr>
          <p:nvPr/>
        </p:nvSpPr>
        <p:spPr>
          <a:xfrm>
            <a:off x="803275" y="234597"/>
            <a:ext cx="10586214" cy="1478720"/>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ts val="4000"/>
              </a:lnSpc>
              <a:spcBef>
                <a:spcPct val="0"/>
              </a:spcBef>
              <a:spcAft>
                <a:spcPts val="0"/>
              </a:spcAft>
              <a:buClrTx/>
              <a:buSzTx/>
              <a:buFontTx/>
              <a:buNone/>
              <a:tabLst/>
              <a:defRPr/>
            </a:pPr>
            <a:r>
              <a:rPr kumimoji="0" lang="en-GB" sz="4700" u="none" strike="noStrike" kern="1200" cap="none" spc="0" normalizeH="0" baseline="0" noProof="0" dirty="0">
                <a:ln>
                  <a:noFill/>
                </a:ln>
                <a:solidFill>
                  <a:schemeClr val="accent2"/>
                </a:solidFill>
                <a:effectLst/>
                <a:uLnTx/>
                <a:uFillTx/>
                <a:latin typeface="Apricus Black" pitchFamily="2" charset="0"/>
              </a:rPr>
              <a:t>Q3: </a:t>
            </a:r>
            <a:r>
              <a:rPr kumimoji="0" lang="en-GB" sz="4700" u="none" strike="noStrike" kern="1200" cap="none" spc="0" normalizeH="0" baseline="0" noProof="0" dirty="0">
                <a:ln>
                  <a:noFill/>
                </a:ln>
                <a:solidFill>
                  <a:schemeClr val="accent5"/>
                </a:solidFill>
                <a:effectLst/>
                <a:uLnTx/>
                <a:uFillTx/>
                <a:latin typeface="Apricus Black" pitchFamily="2" charset="0"/>
              </a:rPr>
              <a:t>what else have you done to prepare outside of </a:t>
            </a:r>
            <a:br>
              <a:rPr kumimoji="0" lang="en-GB" sz="4700" u="none" strike="noStrike" kern="1200" cap="none" spc="0" normalizeH="0" baseline="0" noProof="0" dirty="0">
                <a:ln>
                  <a:noFill/>
                </a:ln>
                <a:solidFill>
                  <a:schemeClr val="accent5"/>
                </a:solidFill>
                <a:effectLst/>
                <a:uLnTx/>
                <a:uFillTx/>
                <a:latin typeface="Apricus Black" pitchFamily="2" charset="0"/>
              </a:rPr>
            </a:br>
            <a:r>
              <a:rPr kumimoji="0" lang="en-GB" sz="4700" u="none" strike="noStrike" kern="1200" cap="none" spc="0" normalizeH="0" baseline="0" noProof="0" dirty="0">
                <a:ln>
                  <a:noFill/>
                </a:ln>
                <a:solidFill>
                  <a:schemeClr val="accent5"/>
                </a:solidFill>
                <a:effectLst/>
                <a:uLnTx/>
                <a:uFillTx/>
                <a:latin typeface="Apricus Black" pitchFamily="2" charset="0"/>
              </a:rPr>
              <a:t>        education, and why are these experiences useful?</a:t>
            </a:r>
          </a:p>
        </p:txBody>
      </p:sp>
      <p:sp>
        <p:nvSpPr>
          <p:cNvPr id="4" name="Rectangle 3">
            <a:extLst>
              <a:ext uri="{FF2B5EF4-FFF2-40B4-BE49-F238E27FC236}">
                <a16:creationId xmlns:a16="http://schemas.microsoft.com/office/drawing/2014/main" id="{D4D04659-BED4-15B3-D77B-2E40AE24CDB0}"/>
              </a:ext>
            </a:extLst>
          </p:cNvPr>
          <p:cNvSpPr/>
          <p:nvPr/>
        </p:nvSpPr>
        <p:spPr>
          <a:xfrm>
            <a:off x="803274" y="2225229"/>
            <a:ext cx="2541047" cy="3550538"/>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E116EBC-DCCA-C7A1-3232-4B69E9C7EAF7}"/>
              </a:ext>
            </a:extLst>
          </p:cNvPr>
          <p:cNvSpPr/>
          <p:nvPr/>
        </p:nvSpPr>
        <p:spPr>
          <a:xfrm>
            <a:off x="803274" y="2225229"/>
            <a:ext cx="2541809" cy="10252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3D255D0-BBEB-2B6F-548C-A5505A6656AD}"/>
              </a:ext>
            </a:extLst>
          </p:cNvPr>
          <p:cNvSpPr txBox="1"/>
          <p:nvPr/>
        </p:nvSpPr>
        <p:spPr>
          <a:xfrm>
            <a:off x="914401"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Work experience, employment, or volunteering</a:t>
            </a:r>
            <a:endParaRPr lang="en-GB" sz="1600" dirty="0">
              <a:solidFill>
                <a:schemeClr val="bg1"/>
              </a:solidFill>
              <a:latin typeface="Roboto"/>
              <a:ea typeface="Roboto"/>
              <a:cs typeface="Roboto"/>
            </a:endParaRPr>
          </a:p>
        </p:txBody>
      </p:sp>
      <p:sp>
        <p:nvSpPr>
          <p:cNvPr id="7" name="TextBox 6">
            <a:extLst>
              <a:ext uri="{FF2B5EF4-FFF2-40B4-BE49-F238E27FC236}">
                <a16:creationId xmlns:a16="http://schemas.microsoft.com/office/drawing/2014/main" id="{5D3DC6D3-F63C-2C3B-7A0E-07C4FA5FCF1A}"/>
              </a:ext>
            </a:extLst>
          </p:cNvPr>
          <p:cNvSpPr txBox="1"/>
          <p:nvPr/>
        </p:nvSpPr>
        <p:spPr>
          <a:xfrm>
            <a:off x="966485" y="3379802"/>
            <a:ext cx="2314534" cy="1877437"/>
          </a:xfrm>
          <a:prstGeom prst="rect">
            <a:avLst/>
          </a:prstGeom>
          <a:noFill/>
        </p:spPr>
        <p:txBody>
          <a:bodyPr wrap="square" lIns="0" tIns="0" rIns="0" bIns="0" rtlCol="0">
            <a:spAutoFit/>
          </a:bodyPr>
          <a:lstStyle/>
          <a:p>
            <a:pPr marL="171450" lvl="0" indent="-171450">
              <a:spcAft>
                <a:spcPts val="600"/>
              </a:spcAft>
              <a:buClr>
                <a:schemeClr val="accent5"/>
              </a:buClr>
              <a:buFont typeface="Arial" panose="020B0604020202020204" pitchFamily="34" charset="0"/>
              <a:buChar char="•"/>
            </a:pPr>
            <a:r>
              <a:rPr lang="en-GB" sz="1400" b="0" i="0" dirty="0">
                <a:effectLst/>
                <a:latin typeface="Roboto"/>
                <a:ea typeface="Roboto"/>
                <a:cs typeface="Roboto"/>
              </a:rPr>
              <a:t>In-person or virtual </a:t>
            </a:r>
            <a:br>
              <a:rPr lang="en-GB" sz="1400" b="0" i="0" dirty="0">
                <a:effectLst/>
                <a:latin typeface="Roboto"/>
                <a:ea typeface="Roboto"/>
                <a:cs typeface="Roboto"/>
              </a:rPr>
            </a:br>
            <a:r>
              <a:rPr lang="en-GB" sz="1400" b="0" i="0" dirty="0">
                <a:effectLst/>
                <a:latin typeface="Roboto"/>
                <a:ea typeface="Roboto"/>
                <a:cs typeface="Roboto"/>
              </a:rPr>
              <a:t>work experience</a:t>
            </a:r>
            <a:r>
              <a:rPr lang="en-GB" sz="1400" dirty="0">
                <a:latin typeface="Roboto"/>
                <a:ea typeface="Roboto"/>
                <a:cs typeface="Roboto"/>
              </a:rPr>
              <a:t>.</a:t>
            </a:r>
          </a:p>
          <a:p>
            <a:pPr marL="171450" lvl="0" indent="-1714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Paid for work or volunteering. </a:t>
            </a:r>
            <a:endParaRPr lang="en-GB" sz="1400" dirty="0">
              <a:latin typeface="Calibri Light" panose="020F0302020204030204"/>
            </a:endParaRPr>
          </a:p>
          <a:p>
            <a:pPr marL="171450" lvl="0" indent="-171450">
              <a:spcAft>
                <a:spcPts val="600"/>
              </a:spcAft>
              <a:buClr>
                <a:schemeClr val="accent5"/>
              </a:buClr>
              <a:buFont typeface="Arial" panose="020B0604020202020204" pitchFamily="34" charset="0"/>
              <a:buChar char="•"/>
            </a:pPr>
            <a:r>
              <a:rPr lang="en-GB" sz="1400" b="0" i="0" dirty="0">
                <a:effectLst/>
                <a:latin typeface="Roboto"/>
                <a:ea typeface="Roboto"/>
                <a:cs typeface="Roboto"/>
              </a:rPr>
              <a:t>The key thing is reflection on the experiences and </a:t>
            </a:r>
            <a:br>
              <a:rPr lang="en-GB" sz="1400" b="0" i="0" dirty="0">
                <a:effectLst/>
                <a:latin typeface="Roboto"/>
                <a:ea typeface="Roboto"/>
                <a:cs typeface="Roboto"/>
              </a:rPr>
            </a:br>
            <a:r>
              <a:rPr lang="en-GB" sz="1400" b="0" i="0" dirty="0">
                <a:effectLst/>
                <a:latin typeface="Roboto"/>
                <a:ea typeface="Roboto"/>
                <a:cs typeface="Roboto"/>
              </a:rPr>
              <a:t>the skills gained relevant to your chosen course(s).</a:t>
            </a:r>
            <a:endParaRPr lang="en-GB" sz="1400" dirty="0">
              <a:latin typeface="Roboto"/>
              <a:ea typeface="Roboto"/>
              <a:cs typeface="Roboto"/>
            </a:endParaRPr>
          </a:p>
        </p:txBody>
      </p:sp>
      <p:sp>
        <p:nvSpPr>
          <p:cNvPr id="18" name="TextBox 17">
            <a:extLst>
              <a:ext uri="{FF2B5EF4-FFF2-40B4-BE49-F238E27FC236}">
                <a16:creationId xmlns:a16="http://schemas.microsoft.com/office/drawing/2014/main" id="{2D8FD65A-3E78-2D52-7361-25BCA84BC872}"/>
              </a:ext>
            </a:extLst>
          </p:cNvPr>
          <p:cNvSpPr txBox="1"/>
          <p:nvPr/>
        </p:nvSpPr>
        <p:spPr>
          <a:xfrm>
            <a:off x="803275" y="1815400"/>
            <a:ext cx="11677967"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Roboto"/>
                <a:ea typeface="Roboto"/>
                <a:cs typeface="Roboto"/>
              </a:rPr>
              <a:t>Examples should be </a:t>
            </a:r>
            <a:r>
              <a:rPr kumimoji="0" lang="en-GB" sz="1600" b="1" i="0" u="none" strike="noStrike" kern="1200" cap="none" spc="0" normalizeH="0" baseline="0" noProof="0" dirty="0">
                <a:ln>
                  <a:noFill/>
                </a:ln>
                <a:effectLst/>
                <a:uLnTx/>
                <a:uFillTx/>
                <a:latin typeface="Roboto"/>
                <a:ea typeface="Roboto"/>
                <a:cs typeface="Roboto"/>
              </a:rPr>
              <a:t>reflective</a:t>
            </a:r>
            <a:r>
              <a:rPr kumimoji="0" lang="en-GB" sz="1600" b="0" i="0" u="none" strike="noStrike" kern="1200" cap="none" spc="0" normalizeH="0" baseline="0" noProof="0" dirty="0">
                <a:ln>
                  <a:noFill/>
                </a:ln>
                <a:effectLst/>
                <a:uLnTx/>
                <a:uFillTx/>
                <a:latin typeface="Roboto"/>
                <a:ea typeface="Roboto"/>
                <a:cs typeface="Roboto"/>
              </a:rPr>
              <a:t> and </a:t>
            </a:r>
            <a:r>
              <a:rPr kumimoji="0" lang="en-GB" sz="1600" b="1" i="0" u="none" strike="noStrike" kern="1200" cap="none" spc="0" normalizeH="0" baseline="0" noProof="0" dirty="0">
                <a:ln>
                  <a:noFill/>
                </a:ln>
                <a:effectLst/>
                <a:uLnTx/>
                <a:uFillTx/>
                <a:latin typeface="Roboto"/>
                <a:ea typeface="Roboto"/>
                <a:cs typeface="Roboto"/>
              </a:rPr>
              <a:t>demonstrate</a:t>
            </a:r>
            <a:r>
              <a:rPr kumimoji="0" lang="en-GB" sz="1600" b="0" i="0" u="none" strike="noStrike" kern="1200" cap="none" spc="0" normalizeH="0" baseline="0" noProof="0" dirty="0">
                <a:ln>
                  <a:noFill/>
                </a:ln>
                <a:effectLst/>
                <a:uLnTx/>
                <a:uFillTx/>
                <a:latin typeface="Roboto"/>
                <a:ea typeface="Roboto"/>
                <a:cs typeface="Roboto"/>
              </a:rPr>
              <a:t> further </a:t>
            </a:r>
            <a:r>
              <a:rPr kumimoji="0" lang="en-GB" sz="1600" b="1" i="0" u="none" strike="noStrike" kern="1200" cap="none" spc="0" normalizeH="0" baseline="0" noProof="0" dirty="0">
                <a:ln>
                  <a:noFill/>
                </a:ln>
                <a:effectLst/>
                <a:uLnTx/>
                <a:uFillTx/>
                <a:latin typeface="Roboto"/>
                <a:ea typeface="Roboto"/>
                <a:cs typeface="Roboto"/>
              </a:rPr>
              <a:t>suitability</a:t>
            </a:r>
            <a:r>
              <a:rPr kumimoji="0" lang="en-GB" sz="1600" b="0" i="0" u="none" strike="noStrike" kern="1200" cap="none" spc="0" normalizeH="0" baseline="0" noProof="0" dirty="0">
                <a:ln>
                  <a:noFill/>
                </a:ln>
                <a:effectLst/>
                <a:uLnTx/>
                <a:uFillTx/>
                <a:latin typeface="Roboto"/>
                <a:ea typeface="Roboto"/>
                <a:cs typeface="Roboto"/>
              </a:rPr>
              <a:t> for your subject or course(s), this could include:</a:t>
            </a:r>
            <a:endParaRPr kumimoji="0" lang="en-GB" sz="1600" b="0" i="0" u="none" strike="noStrike" kern="1200" cap="none" spc="0" normalizeH="0" baseline="0" noProof="0" dirty="0">
              <a:ln>
                <a:noFill/>
              </a:ln>
              <a:effectLst/>
              <a:uLnTx/>
              <a:uFillTx/>
              <a:latin typeface="Roboto" panose="02000000000000000000" pitchFamily="2" charset="0"/>
              <a:ea typeface="+mn-ea"/>
              <a:cs typeface="+mn-cs"/>
            </a:endParaRPr>
          </a:p>
        </p:txBody>
      </p:sp>
      <p:sp>
        <p:nvSpPr>
          <p:cNvPr id="23" name="Rectangle 22">
            <a:extLst>
              <a:ext uri="{FF2B5EF4-FFF2-40B4-BE49-F238E27FC236}">
                <a16:creationId xmlns:a16="http://schemas.microsoft.com/office/drawing/2014/main" id="{40EF4B51-0E83-08E2-1144-80C851C62FD4}"/>
              </a:ext>
            </a:extLst>
          </p:cNvPr>
          <p:cNvSpPr/>
          <p:nvPr/>
        </p:nvSpPr>
        <p:spPr>
          <a:xfrm>
            <a:off x="3484742" y="2225229"/>
            <a:ext cx="2541809" cy="1025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EEABA09-FA5A-05F7-AF01-4AA4FCDAA525}"/>
              </a:ext>
            </a:extLst>
          </p:cNvPr>
          <p:cNvSpPr/>
          <p:nvPr/>
        </p:nvSpPr>
        <p:spPr>
          <a:xfrm>
            <a:off x="6166210" y="2225229"/>
            <a:ext cx="2541809" cy="102521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58AE5DB-51D4-3B3A-BC2E-8E7C280B88FF}"/>
              </a:ext>
            </a:extLst>
          </p:cNvPr>
          <p:cNvSpPr/>
          <p:nvPr/>
        </p:nvSpPr>
        <p:spPr>
          <a:xfrm>
            <a:off x="8847679" y="2225229"/>
            <a:ext cx="2541809" cy="10252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EEE8F22-25AC-7EBF-F5F2-E444B6EDE61B}"/>
              </a:ext>
            </a:extLst>
          </p:cNvPr>
          <p:cNvSpPr/>
          <p:nvPr/>
        </p:nvSpPr>
        <p:spPr>
          <a:xfrm>
            <a:off x="3488601" y="2225228"/>
            <a:ext cx="2541047" cy="3550539"/>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18C9AF6-A444-5361-B587-4BCDEDAE1968}"/>
              </a:ext>
            </a:extLst>
          </p:cNvPr>
          <p:cNvSpPr/>
          <p:nvPr/>
        </p:nvSpPr>
        <p:spPr>
          <a:xfrm>
            <a:off x="6173927" y="2225229"/>
            <a:ext cx="2541047" cy="3550538"/>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77CF85D-E8E9-C7E5-EE84-60B3F6367FCF}"/>
              </a:ext>
            </a:extLst>
          </p:cNvPr>
          <p:cNvSpPr/>
          <p:nvPr/>
        </p:nvSpPr>
        <p:spPr>
          <a:xfrm>
            <a:off x="8847679" y="2225228"/>
            <a:ext cx="2541047" cy="3550539"/>
          </a:xfrm>
          <a:prstGeom prst="rect">
            <a:avLst/>
          </a:prstGeom>
          <a:solidFill>
            <a:schemeClr val="accent6">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7B51369-1073-33BF-4859-6513E9A7A7C7}"/>
              </a:ext>
            </a:extLst>
          </p:cNvPr>
          <p:cNvSpPr txBox="1"/>
          <p:nvPr/>
        </p:nvSpPr>
        <p:spPr>
          <a:xfrm>
            <a:off x="3680751"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Personal life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experiences or responsibilities</a:t>
            </a:r>
            <a:endParaRPr lang="en-GB" sz="1600" dirty="0">
              <a:solidFill>
                <a:schemeClr val="bg1"/>
              </a:solidFill>
              <a:latin typeface="Roboto"/>
              <a:ea typeface="Roboto"/>
              <a:cs typeface="Roboto"/>
            </a:endParaRPr>
          </a:p>
        </p:txBody>
      </p:sp>
      <p:sp>
        <p:nvSpPr>
          <p:cNvPr id="30" name="TextBox 29">
            <a:extLst>
              <a:ext uri="{FF2B5EF4-FFF2-40B4-BE49-F238E27FC236}">
                <a16:creationId xmlns:a16="http://schemas.microsoft.com/office/drawing/2014/main" id="{0919F556-43CE-834B-BB90-528C3EED3C7D}"/>
              </a:ext>
            </a:extLst>
          </p:cNvPr>
          <p:cNvSpPr txBox="1"/>
          <p:nvPr/>
        </p:nvSpPr>
        <p:spPr>
          <a:xfrm>
            <a:off x="6366078"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Hobbies and any extracurricular or outreach activities: </a:t>
            </a:r>
            <a:endParaRPr lang="en-GB" sz="1600" dirty="0">
              <a:solidFill>
                <a:schemeClr val="bg1"/>
              </a:solidFill>
              <a:latin typeface="Roboto"/>
              <a:ea typeface="Roboto"/>
              <a:cs typeface="Roboto"/>
            </a:endParaRPr>
          </a:p>
        </p:txBody>
      </p:sp>
      <p:sp>
        <p:nvSpPr>
          <p:cNvPr id="31" name="TextBox 30">
            <a:extLst>
              <a:ext uri="{FF2B5EF4-FFF2-40B4-BE49-F238E27FC236}">
                <a16:creationId xmlns:a16="http://schemas.microsoft.com/office/drawing/2014/main" id="{DF2ADB9A-2718-C874-FF99-6D69EB3C1427}"/>
              </a:ext>
            </a:extLst>
          </p:cNvPr>
          <p:cNvSpPr txBox="1"/>
          <p:nvPr/>
        </p:nvSpPr>
        <p:spPr>
          <a:xfrm>
            <a:off x="9051405"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Achievements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outside of school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or college</a:t>
            </a:r>
            <a:endParaRPr lang="en-GB" sz="1600" dirty="0">
              <a:solidFill>
                <a:schemeClr val="bg1"/>
              </a:solidFill>
              <a:latin typeface="Roboto"/>
              <a:ea typeface="Roboto"/>
              <a:cs typeface="Roboto"/>
            </a:endParaRPr>
          </a:p>
        </p:txBody>
      </p:sp>
      <p:sp>
        <p:nvSpPr>
          <p:cNvPr id="32" name="TextBox 31">
            <a:extLst>
              <a:ext uri="{FF2B5EF4-FFF2-40B4-BE49-F238E27FC236}">
                <a16:creationId xmlns:a16="http://schemas.microsoft.com/office/drawing/2014/main" id="{F0329EF6-757D-2982-8CAE-CD9609D762C9}"/>
              </a:ext>
            </a:extLst>
          </p:cNvPr>
          <p:cNvSpPr txBox="1"/>
          <p:nvPr/>
        </p:nvSpPr>
        <p:spPr>
          <a:xfrm>
            <a:off x="3663387" y="3379802"/>
            <a:ext cx="2158679" cy="2231380"/>
          </a:xfrm>
          <a:prstGeom prst="rect">
            <a:avLst/>
          </a:prstGeom>
          <a:noFill/>
        </p:spPr>
        <p:txBody>
          <a:bodyPr wrap="square" lIns="0" tIns="0" rIns="0" bIns="0" rtlCol="0">
            <a:spAutoFit/>
          </a:bodyPr>
          <a:lstStyle/>
          <a:p>
            <a:pPr marL="171450" lvl="0" indent="-171450" rtl="0">
              <a:spcAft>
                <a:spcPts val="600"/>
              </a:spcAft>
              <a:buClr>
                <a:schemeClr val="tx1"/>
              </a:buClr>
              <a:buFont typeface="Arial" panose="020B0604020202020204" pitchFamily="34" charset="0"/>
              <a:buChar char="•"/>
            </a:pPr>
            <a:r>
              <a:rPr lang="en-GB" sz="1400" b="0" i="0" dirty="0">
                <a:effectLst/>
                <a:latin typeface="Roboto"/>
                <a:ea typeface="Roboto"/>
                <a:cs typeface="Roboto"/>
              </a:rPr>
              <a:t>Is there a situation </a:t>
            </a:r>
            <a:br>
              <a:rPr lang="en-GB" sz="1400" b="0" i="0" dirty="0">
                <a:effectLst/>
                <a:latin typeface="Roboto"/>
                <a:ea typeface="Roboto"/>
                <a:cs typeface="Roboto"/>
              </a:rPr>
            </a:br>
            <a:r>
              <a:rPr lang="en-GB" sz="1400" b="0" i="0" dirty="0">
                <a:effectLst/>
                <a:latin typeface="Roboto"/>
                <a:ea typeface="Roboto"/>
                <a:cs typeface="Roboto"/>
              </a:rPr>
              <a:t>you’ve personally overcome that has influenced your decision? </a:t>
            </a:r>
            <a:endParaRPr lang="en-GB" sz="1400" dirty="0"/>
          </a:p>
          <a:p>
            <a:pPr marL="171450" lvl="0" indent="-171450">
              <a:spcAft>
                <a:spcPts val="600"/>
              </a:spcAft>
              <a:buClr>
                <a:schemeClr val="tx1"/>
              </a:buClr>
              <a:buFont typeface="Arial" panose="020B0604020202020204" pitchFamily="34" charset="0"/>
              <a:buChar char="•"/>
            </a:pPr>
            <a:r>
              <a:rPr lang="en-GB" sz="1400" b="0" i="0" dirty="0">
                <a:effectLst/>
                <a:latin typeface="Roboto"/>
                <a:ea typeface="Roboto"/>
                <a:cs typeface="Roboto"/>
              </a:rPr>
              <a:t>Are there personal experiences that have helped you develop essential qualities for </a:t>
            </a:r>
            <a:br>
              <a:rPr lang="en-GB" sz="1400" b="0" i="0" dirty="0">
                <a:effectLst/>
                <a:latin typeface="Roboto"/>
                <a:ea typeface="Roboto"/>
                <a:cs typeface="Roboto"/>
              </a:rPr>
            </a:br>
            <a:r>
              <a:rPr lang="en-GB" sz="1400" b="0" i="0" dirty="0">
                <a:effectLst/>
                <a:latin typeface="Roboto"/>
                <a:ea typeface="Roboto"/>
                <a:cs typeface="Roboto"/>
              </a:rPr>
              <a:t>the course?</a:t>
            </a:r>
            <a:endParaRPr lang="en-GB" sz="1400" dirty="0">
              <a:latin typeface="Roboto"/>
              <a:ea typeface="Roboto"/>
              <a:cs typeface="Roboto"/>
            </a:endParaRPr>
          </a:p>
        </p:txBody>
      </p:sp>
      <p:sp>
        <p:nvSpPr>
          <p:cNvPr id="33" name="TextBox 32">
            <a:extLst>
              <a:ext uri="{FF2B5EF4-FFF2-40B4-BE49-F238E27FC236}">
                <a16:creationId xmlns:a16="http://schemas.microsoft.com/office/drawing/2014/main" id="{5719F24D-A31E-52CC-F891-6FD95A090386}"/>
              </a:ext>
            </a:extLst>
          </p:cNvPr>
          <p:cNvSpPr txBox="1"/>
          <p:nvPr/>
        </p:nvSpPr>
        <p:spPr>
          <a:xfrm>
            <a:off x="6348713" y="3379802"/>
            <a:ext cx="2170253" cy="1800493"/>
          </a:xfrm>
          <a:prstGeom prst="rect">
            <a:avLst/>
          </a:prstGeom>
          <a:noFill/>
        </p:spPr>
        <p:txBody>
          <a:bodyPr wrap="square" lIns="0" tIns="0" rIns="0" bIns="0" rtlCol="0">
            <a:spAutoFit/>
          </a:bodyPr>
          <a:lstStyle/>
          <a:p>
            <a:pPr marL="171450" lvl="0" indent="-171450" rtl="0">
              <a:spcAft>
                <a:spcPts val="600"/>
              </a:spcAft>
              <a:buClr>
                <a:schemeClr val="accent2"/>
              </a:buClr>
              <a:buFont typeface="Arial" panose="020B0604020202020204" pitchFamily="34" charset="0"/>
              <a:buChar char="•"/>
            </a:pPr>
            <a:r>
              <a:rPr lang="en-GB" sz="1400" b="0" i="0" dirty="0">
                <a:effectLst/>
                <a:latin typeface="Roboto"/>
                <a:ea typeface="Roboto"/>
                <a:cs typeface="Roboto"/>
              </a:rPr>
              <a:t>Think sports, reading, community work, </a:t>
            </a:r>
            <a:br>
              <a:rPr lang="en-GB" sz="1400" b="0" i="0" dirty="0">
                <a:effectLst/>
                <a:latin typeface="Roboto"/>
                <a:ea typeface="Roboto"/>
                <a:cs typeface="Roboto"/>
              </a:rPr>
            </a:br>
            <a:r>
              <a:rPr lang="en-GB" sz="1400" b="0" i="0" dirty="0">
                <a:effectLst/>
                <a:latin typeface="Roboto"/>
                <a:ea typeface="Roboto"/>
                <a:cs typeface="Roboto"/>
              </a:rPr>
              <a:t>summer schools. </a:t>
            </a:r>
            <a:endParaRPr lang="en-GB" sz="1400" dirty="0"/>
          </a:p>
          <a:p>
            <a:pPr marL="171450" lvl="0" indent="-171450">
              <a:spcAft>
                <a:spcPts val="600"/>
              </a:spcAft>
              <a:buClr>
                <a:schemeClr val="accent2"/>
              </a:buClr>
              <a:buFont typeface="Arial" panose="020B0604020202020204" pitchFamily="34" charset="0"/>
              <a:buChar char="•"/>
            </a:pPr>
            <a:r>
              <a:rPr lang="en-GB" sz="1400" b="0" i="0" dirty="0">
                <a:effectLst/>
                <a:latin typeface="Roboto"/>
                <a:ea typeface="Roboto"/>
                <a:cs typeface="Roboto"/>
              </a:rPr>
              <a:t>Any activities outside </a:t>
            </a:r>
            <a:br>
              <a:rPr lang="en-GB" sz="1400" b="0" i="0" dirty="0">
                <a:effectLst/>
                <a:latin typeface="Roboto"/>
                <a:ea typeface="Roboto"/>
                <a:cs typeface="Roboto"/>
              </a:rPr>
            </a:br>
            <a:r>
              <a:rPr lang="en-GB" sz="1400" b="0" i="0" dirty="0">
                <a:effectLst/>
                <a:latin typeface="Roboto"/>
                <a:ea typeface="Roboto"/>
                <a:cs typeface="Roboto"/>
              </a:rPr>
              <a:t>of core studies that </a:t>
            </a:r>
            <a:br>
              <a:rPr lang="en-GB" sz="1400" b="0" i="0" dirty="0">
                <a:effectLst/>
                <a:latin typeface="Roboto"/>
                <a:ea typeface="Roboto"/>
                <a:cs typeface="Roboto"/>
              </a:rPr>
            </a:br>
            <a:r>
              <a:rPr lang="en-GB" sz="1400" b="0" i="0" dirty="0">
                <a:effectLst/>
                <a:latin typeface="Roboto"/>
                <a:ea typeface="Roboto"/>
                <a:cs typeface="Roboto"/>
              </a:rPr>
              <a:t>help further showcase </a:t>
            </a:r>
            <a:br>
              <a:rPr lang="en-GB" sz="1400" b="0" i="0" dirty="0">
                <a:effectLst/>
                <a:latin typeface="Roboto"/>
                <a:ea typeface="Roboto"/>
                <a:cs typeface="Roboto"/>
              </a:rPr>
            </a:br>
            <a:r>
              <a:rPr lang="en-GB" sz="1400" b="0" i="0" dirty="0">
                <a:effectLst/>
                <a:latin typeface="Roboto"/>
                <a:ea typeface="Roboto"/>
                <a:cs typeface="Roboto"/>
              </a:rPr>
              <a:t>why you’d make a </a:t>
            </a:r>
            <a:br>
              <a:rPr lang="en-GB" sz="1400" b="0" i="0" dirty="0">
                <a:effectLst/>
                <a:latin typeface="Roboto"/>
                <a:ea typeface="Roboto"/>
                <a:cs typeface="Roboto"/>
              </a:rPr>
            </a:br>
            <a:r>
              <a:rPr lang="en-GB" sz="1400" b="0" i="0" dirty="0">
                <a:effectLst/>
                <a:latin typeface="Roboto"/>
                <a:ea typeface="Roboto"/>
                <a:cs typeface="Roboto"/>
              </a:rPr>
              <a:t>great student.</a:t>
            </a:r>
            <a:endParaRPr lang="en-GB" sz="1400" dirty="0">
              <a:latin typeface="Roboto"/>
              <a:ea typeface="Roboto"/>
              <a:cs typeface="Roboto"/>
            </a:endParaRPr>
          </a:p>
        </p:txBody>
      </p:sp>
      <p:sp>
        <p:nvSpPr>
          <p:cNvPr id="34" name="TextBox 33">
            <a:extLst>
              <a:ext uri="{FF2B5EF4-FFF2-40B4-BE49-F238E27FC236}">
                <a16:creationId xmlns:a16="http://schemas.microsoft.com/office/drawing/2014/main" id="{87EF7B28-98A1-6A7F-9963-C3F56481DA23}"/>
              </a:ext>
            </a:extLst>
          </p:cNvPr>
          <p:cNvSpPr txBox="1"/>
          <p:nvPr/>
        </p:nvSpPr>
        <p:spPr>
          <a:xfrm>
            <a:off x="9022465" y="3379802"/>
            <a:ext cx="2170253" cy="1508105"/>
          </a:xfrm>
          <a:prstGeom prst="rect">
            <a:avLst/>
          </a:prstGeom>
          <a:noFill/>
        </p:spPr>
        <p:txBody>
          <a:bodyPr wrap="square" lIns="0" tIns="0" rIns="0" bIns="0" rtlCol="0">
            <a:spAutoFit/>
          </a:bodyPr>
          <a:lstStyle/>
          <a:p>
            <a:pPr marL="171450" lvl="0" indent="-171450">
              <a:spcAft>
                <a:spcPts val="600"/>
              </a:spcAft>
              <a:buClr>
                <a:schemeClr val="accent6"/>
              </a:buClr>
              <a:buFont typeface="Arial" panose="020B0604020202020204" pitchFamily="34" charset="0"/>
              <a:buChar char="•"/>
            </a:pPr>
            <a:r>
              <a:rPr lang="en-GB" sz="1400" b="0" i="0" dirty="0">
                <a:effectLst/>
                <a:latin typeface="Roboto"/>
                <a:ea typeface="Roboto"/>
                <a:cs typeface="Roboto"/>
              </a:rPr>
              <a:t>This could be a position </a:t>
            </a:r>
            <a:br>
              <a:rPr lang="en-GB" sz="1400" b="0" i="0" dirty="0">
                <a:effectLst/>
                <a:latin typeface="Roboto"/>
                <a:ea typeface="Roboto"/>
                <a:cs typeface="Roboto"/>
              </a:rPr>
            </a:br>
            <a:r>
              <a:rPr lang="en-GB" sz="1400" b="0" i="0" dirty="0">
                <a:effectLst/>
                <a:latin typeface="Roboto"/>
                <a:ea typeface="Roboto"/>
                <a:cs typeface="Roboto"/>
              </a:rPr>
              <a:t>of responsibility for </a:t>
            </a:r>
            <a:br>
              <a:rPr lang="en-GB" sz="1400" b="0" i="0" dirty="0">
                <a:effectLst/>
                <a:latin typeface="Roboto"/>
                <a:ea typeface="Roboto"/>
                <a:cs typeface="Roboto"/>
              </a:rPr>
            </a:br>
            <a:r>
              <a:rPr lang="en-GB" sz="1400" b="0" i="0" dirty="0">
                <a:effectLst/>
                <a:latin typeface="Roboto"/>
                <a:ea typeface="Roboto"/>
                <a:cs typeface="Roboto"/>
              </a:rPr>
              <a:t>local clubs or groups, competitions, or qualifications you’ve attained outside of </a:t>
            </a:r>
            <a:br>
              <a:rPr lang="en-GB" sz="1400" b="0" i="0" dirty="0">
                <a:effectLst/>
                <a:latin typeface="Roboto"/>
                <a:ea typeface="Roboto"/>
                <a:cs typeface="Roboto"/>
              </a:rPr>
            </a:br>
            <a:r>
              <a:rPr lang="en-GB" sz="1400" b="0" i="0" dirty="0">
                <a:effectLst/>
                <a:latin typeface="Roboto"/>
                <a:ea typeface="Roboto"/>
                <a:cs typeface="Roboto"/>
              </a:rPr>
              <a:t>the classroom. </a:t>
            </a:r>
            <a:endParaRPr lang="en-GB" sz="1400" dirty="0">
              <a:latin typeface="Roboto"/>
              <a:ea typeface="Roboto"/>
              <a:cs typeface="Roboto"/>
            </a:endParaRPr>
          </a:p>
        </p:txBody>
      </p:sp>
      <p:grpSp>
        <p:nvGrpSpPr>
          <p:cNvPr id="38" name="Group 37">
            <a:extLst>
              <a:ext uri="{FF2B5EF4-FFF2-40B4-BE49-F238E27FC236}">
                <a16:creationId xmlns:a16="http://schemas.microsoft.com/office/drawing/2014/main" id="{73847F0F-1D48-0C9E-7340-0AE5DAFD19AA}"/>
              </a:ext>
            </a:extLst>
          </p:cNvPr>
          <p:cNvGrpSpPr/>
          <p:nvPr/>
        </p:nvGrpSpPr>
        <p:grpSpPr>
          <a:xfrm>
            <a:off x="9513220" y="4348239"/>
            <a:ext cx="3424589" cy="2525885"/>
            <a:chOff x="8525574" y="4395629"/>
            <a:chExt cx="3338477" cy="2462371"/>
          </a:xfrm>
        </p:grpSpPr>
        <p:sp>
          <p:nvSpPr>
            <p:cNvPr id="37" name="Oval 36">
              <a:extLst>
                <a:ext uri="{FF2B5EF4-FFF2-40B4-BE49-F238E27FC236}">
                  <a16:creationId xmlns:a16="http://schemas.microsoft.com/office/drawing/2014/main" id="{2526730C-718B-CF04-2455-8BFE5D1952EA}"/>
                </a:ext>
              </a:extLst>
            </p:cNvPr>
            <p:cNvSpPr/>
            <p:nvPr/>
          </p:nvSpPr>
          <p:spPr>
            <a:xfrm>
              <a:off x="9183046" y="5036695"/>
              <a:ext cx="911243" cy="9112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109CAC11-C745-D84A-F6B7-1A3E39C256EB}"/>
                </a:ext>
              </a:extLst>
            </p:cNvPr>
            <p:cNvPicPr>
              <a:picLocks noChangeAspect="1"/>
            </p:cNvPicPr>
            <p:nvPr/>
          </p:nvPicPr>
          <p:blipFill>
            <a:blip r:embed="rId3">
              <a:extLst>
                <a:ext uri="{96DAC541-7B7A-43D3-8B79-37D633B846F1}">
                  <asvg:svgBlip xmlns:asvg="http://schemas.microsoft.com/office/drawing/2016/SVG/main" r:embed="rId4"/>
                </a:ext>
              </a:extLst>
            </a:blip>
            <a:srcRect b="26243"/>
            <a:stretch/>
          </p:blipFill>
          <p:spPr>
            <a:xfrm>
              <a:off x="8525574" y="4395629"/>
              <a:ext cx="3338477" cy="2462371"/>
            </a:xfrm>
            <a:prstGeom prst="rect">
              <a:avLst/>
            </a:prstGeom>
          </p:spPr>
        </p:pic>
      </p:grpSp>
      <p:sp>
        <p:nvSpPr>
          <p:cNvPr id="3" name="TextBox 2">
            <a:extLst>
              <a:ext uri="{FF2B5EF4-FFF2-40B4-BE49-F238E27FC236}">
                <a16:creationId xmlns:a16="http://schemas.microsoft.com/office/drawing/2014/main" id="{2E7AA1E4-990C-8C2C-EDCA-2D494F37DF68}"/>
              </a:ext>
            </a:extLst>
          </p:cNvPr>
          <p:cNvSpPr txBox="1"/>
          <p:nvPr/>
        </p:nvSpPr>
        <p:spPr>
          <a:xfrm>
            <a:off x="914401" y="5974763"/>
            <a:ext cx="9868582" cy="769441"/>
          </a:xfrm>
          <a:prstGeom prst="rect">
            <a:avLst/>
          </a:prstGeom>
          <a:noFill/>
        </p:spPr>
        <p:txBody>
          <a:bodyPr wrap="square" lIns="0" tIns="0" rIns="0" bIns="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these are just some examples, you don’t need to include it all.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key is to research the course(s) to find out what might be most relevant.</a:t>
            </a:r>
            <a:r>
              <a:rPr lang="en-GB" sz="1700" dirty="0">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ts val="2000"/>
              </a:lnSpc>
              <a:spcBef>
                <a:spcPts val="0"/>
              </a:spcBef>
              <a:spcAft>
                <a:spcPts val="0"/>
              </a:spcAft>
              <a:buClrTx/>
              <a:buSzTx/>
              <a:buFontTx/>
              <a:buNone/>
              <a:tabLst/>
              <a:defRPr/>
            </a:pPr>
            <a:r>
              <a:rPr lang="en-GB" sz="1700" dirty="0">
                <a:latin typeface="Roboto" panose="02000000000000000000" pitchFamily="2" charset="0"/>
                <a:ea typeface="Roboto" panose="02000000000000000000" pitchFamily="2" charset="0"/>
                <a:cs typeface="Roboto" panose="02000000000000000000" pitchFamily="2" charset="0"/>
              </a:rPr>
              <a:t>Check out the </a:t>
            </a:r>
            <a:r>
              <a:rPr lang="en-GB" sz="1700" dirty="0">
                <a:latin typeface="Roboto" panose="02000000000000000000" pitchFamily="2" charset="0"/>
                <a:ea typeface="Roboto" panose="02000000000000000000" pitchFamily="2" charset="0"/>
                <a:cs typeface="Roboto" panose="02000000000000000000" pitchFamily="2" charset="0"/>
                <a:hlinkClick r:id="rId5"/>
              </a:rPr>
              <a:t>UCAS personal statement guidance</a:t>
            </a:r>
            <a:r>
              <a:rPr lang="en-GB" sz="1700" dirty="0">
                <a:latin typeface="Roboto" panose="02000000000000000000" pitchFamily="2" charset="0"/>
                <a:ea typeface="Roboto" panose="02000000000000000000" pitchFamily="2" charset="0"/>
                <a:cs typeface="Roboto" panose="02000000000000000000" pitchFamily="2" charset="0"/>
              </a:rPr>
              <a:t>. </a:t>
            </a:r>
            <a:endPar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294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79D24F8D-6C03-D14E-FA06-CE87D053D739}"/>
              </a:ext>
            </a:extLst>
          </p:cNvPr>
          <p:cNvSpPr/>
          <p:nvPr/>
        </p:nvSpPr>
        <p:spPr>
          <a:xfrm>
            <a:off x="9428422" y="1557338"/>
            <a:ext cx="2094615" cy="313674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1BE275D-D661-B644-9EE4-5FC27DA6671C}"/>
              </a:ext>
            </a:extLst>
          </p:cNvPr>
          <p:cNvSpPr/>
          <p:nvPr/>
        </p:nvSpPr>
        <p:spPr>
          <a:xfrm>
            <a:off x="2870504" y="1557338"/>
            <a:ext cx="2094615" cy="3136740"/>
          </a:xfrm>
          <a:prstGeom prst="rect">
            <a:avLst/>
          </a:prstGeom>
          <a:solidFill>
            <a:schemeClr val="accent5">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9198A14-F4C0-DD75-F60D-4BE5D026FF04}"/>
              </a:ext>
            </a:extLst>
          </p:cNvPr>
          <p:cNvSpPr/>
          <p:nvPr/>
        </p:nvSpPr>
        <p:spPr>
          <a:xfrm>
            <a:off x="5053191" y="1557338"/>
            <a:ext cx="2094615" cy="313674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0F2CB63-2C3D-8346-0AE3-4AE3ABEBCA56}"/>
              </a:ext>
            </a:extLst>
          </p:cNvPr>
          <p:cNvSpPr/>
          <p:nvPr/>
        </p:nvSpPr>
        <p:spPr>
          <a:xfrm>
            <a:off x="682889" y="1557338"/>
            <a:ext cx="2094615" cy="313674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4DFB5369-5B17-FEF4-3E76-365C250ACAB7}"/>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Format and structure</a:t>
            </a:r>
          </a:p>
        </p:txBody>
      </p:sp>
      <p:pic>
        <p:nvPicPr>
          <p:cNvPr id="12" name="Graphic 11">
            <a:extLst>
              <a:ext uri="{FF2B5EF4-FFF2-40B4-BE49-F238E27FC236}">
                <a16:creationId xmlns:a16="http://schemas.microsoft.com/office/drawing/2014/main" id="{5B0977F9-F05F-2170-1FD7-F3B8A22F7A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062863" y="3491087"/>
            <a:ext cx="3325862" cy="3325862"/>
          </a:xfrm>
          <a:prstGeom prst="rect">
            <a:avLst/>
          </a:prstGeom>
        </p:spPr>
      </p:pic>
      <p:sp>
        <p:nvSpPr>
          <p:cNvPr id="25" name="Rectangle 24">
            <a:extLst>
              <a:ext uri="{FF2B5EF4-FFF2-40B4-BE49-F238E27FC236}">
                <a16:creationId xmlns:a16="http://schemas.microsoft.com/office/drawing/2014/main" id="{CD070990-492F-FED3-77BB-09E03D021607}"/>
              </a:ext>
            </a:extLst>
          </p:cNvPr>
          <p:cNvSpPr/>
          <p:nvPr/>
        </p:nvSpPr>
        <p:spPr>
          <a:xfrm>
            <a:off x="3062908" y="3117389"/>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9CCA9829-23FF-58CB-FB6D-6558B85A8BAD}"/>
              </a:ext>
            </a:extLst>
          </p:cNvPr>
          <p:cNvGrpSpPr/>
          <p:nvPr/>
        </p:nvGrpSpPr>
        <p:grpSpPr>
          <a:xfrm>
            <a:off x="868668" y="3117389"/>
            <a:ext cx="1704184" cy="1350000"/>
            <a:chOff x="771277" y="2191837"/>
            <a:chExt cx="1800000" cy="1350000"/>
          </a:xfrm>
        </p:grpSpPr>
        <p:sp>
          <p:nvSpPr>
            <p:cNvPr id="21" name="Rectangle 20">
              <a:extLst>
                <a:ext uri="{FF2B5EF4-FFF2-40B4-BE49-F238E27FC236}">
                  <a16:creationId xmlns:a16="http://schemas.microsoft.com/office/drawing/2014/main" id="{45024195-EA9E-6AF5-4A21-39F3D08511E5}"/>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E56A0769-7802-5AC6-B406-0D7FCA4BA0F9}"/>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Three </a:t>
              </a:r>
              <a:b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sections with question prompts</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pic>
        <p:nvPicPr>
          <p:cNvPr id="28" name="Graphic 27" descr="Pie chart with solid fill">
            <a:extLst>
              <a:ext uri="{FF2B5EF4-FFF2-40B4-BE49-F238E27FC236}">
                <a16:creationId xmlns:a16="http://schemas.microsoft.com/office/drawing/2014/main" id="{6D0C90F3-DAF4-4CE4-AB6A-7B3E25BA2A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5708" y="1965346"/>
            <a:ext cx="914400" cy="914400"/>
          </a:xfrm>
          <a:prstGeom prst="rect">
            <a:avLst/>
          </a:prstGeom>
        </p:spPr>
      </p:pic>
      <p:pic>
        <p:nvPicPr>
          <p:cNvPr id="30" name="Graphic 29" descr="Speedometer Low with solid fill">
            <a:extLst>
              <a:ext uri="{FF2B5EF4-FFF2-40B4-BE49-F238E27FC236}">
                <a16:creationId xmlns:a16="http://schemas.microsoft.com/office/drawing/2014/main" id="{E2976AF3-D9C3-480A-02FF-41D8BECB13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3347" y="1965346"/>
            <a:ext cx="914400" cy="914400"/>
          </a:xfrm>
          <a:prstGeom prst="rect">
            <a:avLst/>
          </a:prstGeom>
        </p:spPr>
      </p:pic>
      <p:pic>
        <p:nvPicPr>
          <p:cNvPr id="32" name="Graphic 31" descr="Recycle with solid fill">
            <a:extLst>
              <a:ext uri="{FF2B5EF4-FFF2-40B4-BE49-F238E27FC236}">
                <a16:creationId xmlns:a16="http://schemas.microsoft.com/office/drawing/2014/main" id="{7692BD34-DFB1-4A31-A240-3311DCBEFC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0985" y="1979364"/>
            <a:ext cx="914400" cy="914400"/>
          </a:xfrm>
          <a:prstGeom prst="rect">
            <a:avLst/>
          </a:prstGeom>
        </p:spPr>
      </p:pic>
      <p:pic>
        <p:nvPicPr>
          <p:cNvPr id="34" name="Graphic 33" descr="Warning with solid fill">
            <a:extLst>
              <a:ext uri="{FF2B5EF4-FFF2-40B4-BE49-F238E27FC236}">
                <a16:creationId xmlns:a16="http://schemas.microsoft.com/office/drawing/2014/main" id="{2DB29F1C-5D4A-3A8B-C9D2-BC7D8D134A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48623" y="1965346"/>
            <a:ext cx="914400" cy="914400"/>
          </a:xfrm>
          <a:prstGeom prst="rect">
            <a:avLst/>
          </a:prstGeom>
        </p:spPr>
      </p:pic>
      <p:pic>
        <p:nvPicPr>
          <p:cNvPr id="36" name="Graphic 35" descr="Document with solid fill">
            <a:extLst>
              <a:ext uri="{FF2B5EF4-FFF2-40B4-BE49-F238E27FC236}">
                <a16:creationId xmlns:a16="http://schemas.microsoft.com/office/drawing/2014/main" id="{AA53E83B-407B-D451-13A8-A07D6DE3A7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3560" y="1965346"/>
            <a:ext cx="914400" cy="914400"/>
          </a:xfrm>
          <a:prstGeom prst="rect">
            <a:avLst/>
          </a:prstGeom>
        </p:spPr>
      </p:pic>
      <p:grpSp>
        <p:nvGrpSpPr>
          <p:cNvPr id="46" name="Group 45">
            <a:extLst>
              <a:ext uri="{FF2B5EF4-FFF2-40B4-BE49-F238E27FC236}">
                <a16:creationId xmlns:a16="http://schemas.microsoft.com/office/drawing/2014/main" id="{DC049D48-9AC5-CA56-C268-0E2D0EBA542A}"/>
              </a:ext>
            </a:extLst>
          </p:cNvPr>
          <p:cNvGrpSpPr/>
          <p:nvPr/>
        </p:nvGrpSpPr>
        <p:grpSpPr>
          <a:xfrm>
            <a:off x="3067858" y="3117389"/>
            <a:ext cx="1704184" cy="1350000"/>
            <a:chOff x="771277" y="2191837"/>
            <a:chExt cx="1800000" cy="1350000"/>
          </a:xfrm>
        </p:grpSpPr>
        <p:sp>
          <p:nvSpPr>
            <p:cNvPr id="47" name="Rectangle 46">
              <a:extLst>
                <a:ext uri="{FF2B5EF4-FFF2-40B4-BE49-F238E27FC236}">
                  <a16:creationId xmlns:a16="http://schemas.microsoft.com/office/drawing/2014/main" id="{078656DE-CF45-333E-6B59-6730EADF2920}"/>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8" name="TextBox 47">
              <a:extLst>
                <a:ext uri="{FF2B5EF4-FFF2-40B4-BE49-F238E27FC236}">
                  <a16:creationId xmlns:a16="http://schemas.microsoft.com/office/drawing/2014/main" id="{D98EB02F-B546-F988-6CB0-D9AABB86CD61}"/>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4,000-total character count split across sections</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49" name="Group 48">
            <a:extLst>
              <a:ext uri="{FF2B5EF4-FFF2-40B4-BE49-F238E27FC236}">
                <a16:creationId xmlns:a16="http://schemas.microsoft.com/office/drawing/2014/main" id="{827035B8-ED42-940D-60CD-F37D90614E17}"/>
              </a:ext>
            </a:extLst>
          </p:cNvPr>
          <p:cNvGrpSpPr/>
          <p:nvPr/>
        </p:nvGrpSpPr>
        <p:grpSpPr>
          <a:xfrm>
            <a:off x="5243898" y="3117389"/>
            <a:ext cx="1704184" cy="1350000"/>
            <a:chOff x="771277" y="2191837"/>
            <a:chExt cx="1800000" cy="1350000"/>
          </a:xfrm>
        </p:grpSpPr>
        <p:sp>
          <p:nvSpPr>
            <p:cNvPr id="50" name="Rectangle 49">
              <a:extLst>
                <a:ext uri="{FF2B5EF4-FFF2-40B4-BE49-F238E27FC236}">
                  <a16:creationId xmlns:a16="http://schemas.microsoft.com/office/drawing/2014/main" id="{5C9222FD-B0CD-FB2B-CC32-2CC325411345}"/>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1" name="TextBox 50">
              <a:extLst>
                <a:ext uri="{FF2B5EF4-FFF2-40B4-BE49-F238E27FC236}">
                  <a16:creationId xmlns:a16="http://schemas.microsoft.com/office/drawing/2014/main" id="{D214660E-01CC-3E73-CAB8-12372FCEAFA2}"/>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 Minimum character count 350 characters per section </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52" name="Rectangle 51">
            <a:extLst>
              <a:ext uri="{FF2B5EF4-FFF2-40B4-BE49-F238E27FC236}">
                <a16:creationId xmlns:a16="http://schemas.microsoft.com/office/drawing/2014/main" id="{143A432B-78BD-F394-6F98-8285725D8285}"/>
              </a:ext>
            </a:extLst>
          </p:cNvPr>
          <p:cNvSpPr/>
          <p:nvPr/>
        </p:nvSpPr>
        <p:spPr>
          <a:xfrm>
            <a:off x="7240806" y="1557338"/>
            <a:ext cx="2094615" cy="3136740"/>
          </a:xfrm>
          <a:prstGeom prst="rect">
            <a:avLst/>
          </a:prstGeom>
          <a:solidFill>
            <a:schemeClr val="accent5">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A048E08F-B8E2-63E4-04DC-2ABE79D68167}"/>
              </a:ext>
            </a:extLst>
          </p:cNvPr>
          <p:cNvGrpSpPr/>
          <p:nvPr/>
        </p:nvGrpSpPr>
        <p:grpSpPr>
          <a:xfrm>
            <a:off x="7431512" y="3117389"/>
            <a:ext cx="1704184" cy="1350000"/>
            <a:chOff x="771277" y="2191837"/>
            <a:chExt cx="1800000" cy="1350000"/>
          </a:xfrm>
        </p:grpSpPr>
        <p:sp>
          <p:nvSpPr>
            <p:cNvPr id="54" name="Rectangle 53">
              <a:extLst>
                <a:ext uri="{FF2B5EF4-FFF2-40B4-BE49-F238E27FC236}">
                  <a16:creationId xmlns:a16="http://schemas.microsoft.com/office/drawing/2014/main" id="{B4DC0D58-7982-F56A-3C27-4424496A8306}"/>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5" name="TextBox 54">
              <a:extLst>
                <a:ext uri="{FF2B5EF4-FFF2-40B4-BE49-F238E27FC236}">
                  <a16:creationId xmlns:a16="http://schemas.microsoft.com/office/drawing/2014/main" id="{8F8006FC-BDBD-9B2D-313F-CFB77F57EDB9}"/>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Don’t waste characters listing grades and subjects </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57" name="Group 56">
            <a:extLst>
              <a:ext uri="{FF2B5EF4-FFF2-40B4-BE49-F238E27FC236}">
                <a16:creationId xmlns:a16="http://schemas.microsoft.com/office/drawing/2014/main" id="{43EC4205-34C0-EE19-AED5-A64313C367CA}"/>
              </a:ext>
            </a:extLst>
          </p:cNvPr>
          <p:cNvGrpSpPr/>
          <p:nvPr/>
        </p:nvGrpSpPr>
        <p:grpSpPr>
          <a:xfrm>
            <a:off x="9619127" y="3117389"/>
            <a:ext cx="1704184" cy="1350000"/>
            <a:chOff x="771277" y="2191837"/>
            <a:chExt cx="1800000" cy="1350000"/>
          </a:xfrm>
        </p:grpSpPr>
        <p:sp>
          <p:nvSpPr>
            <p:cNvPr id="58" name="Rectangle 57">
              <a:extLst>
                <a:ext uri="{FF2B5EF4-FFF2-40B4-BE49-F238E27FC236}">
                  <a16:creationId xmlns:a16="http://schemas.microsoft.com/office/drawing/2014/main" id="{531B51F4-53BE-A5E8-E9E3-F8528565BB06}"/>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9" name="TextBox 58">
              <a:extLst>
                <a:ext uri="{FF2B5EF4-FFF2-40B4-BE49-F238E27FC236}">
                  <a16:creationId xmlns:a16="http://schemas.microsoft.com/office/drawing/2014/main" id="{B2148700-CEB4-1B03-C1AF-227F6D34BC63}"/>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Don’t repeat  information across </a:t>
              </a:r>
              <a:b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sections</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27069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F2EA-9265-6EC3-1BD6-C02A8E240F5A}"/>
              </a:ext>
            </a:extLst>
          </p:cNvPr>
          <p:cNvSpPr txBox="1">
            <a:spLocks/>
          </p:cNvSpPr>
          <p:nvPr/>
        </p:nvSpPr>
        <p:spPr>
          <a:xfrm>
            <a:off x="803275" y="477403"/>
            <a:ext cx="972968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Skills mapping </a:t>
            </a:r>
          </a:p>
        </p:txBody>
      </p:sp>
      <p:pic>
        <p:nvPicPr>
          <p:cNvPr id="3" name="Graphic 2">
            <a:extLst>
              <a:ext uri="{FF2B5EF4-FFF2-40B4-BE49-F238E27FC236}">
                <a16:creationId xmlns:a16="http://schemas.microsoft.com/office/drawing/2014/main" id="{816DF146-C818-3250-F835-D486CD43E3DE}"/>
              </a:ext>
            </a:extLst>
          </p:cNvPr>
          <p:cNvPicPr>
            <a:picLocks noChangeAspect="1"/>
          </p:cNvPicPr>
          <p:nvPr/>
        </p:nvPicPr>
        <p:blipFill>
          <a:blip r:embed="rId2">
            <a:extLst>
              <a:ext uri="{96DAC541-7B7A-43D3-8B79-37D633B846F1}">
                <asvg:svgBlip xmlns:asvg="http://schemas.microsoft.com/office/drawing/2016/SVG/main" r:embed="rId3"/>
              </a:ext>
            </a:extLst>
          </a:blip>
          <a:srcRect l="25500" t="3137" b="46793"/>
          <a:stretch/>
        </p:blipFill>
        <p:spPr>
          <a:xfrm flipH="1">
            <a:off x="6348314" y="2408548"/>
            <a:ext cx="6620443" cy="4449452"/>
          </a:xfrm>
          <a:prstGeom prst="rect">
            <a:avLst/>
          </a:prstGeom>
        </p:spPr>
      </p:pic>
      <p:sp>
        <p:nvSpPr>
          <p:cNvPr id="5" name="TextBox 4">
            <a:extLst>
              <a:ext uri="{FF2B5EF4-FFF2-40B4-BE49-F238E27FC236}">
                <a16:creationId xmlns:a16="http://schemas.microsoft.com/office/drawing/2014/main" id="{18BEC496-C56F-1118-934E-C3F8304A213E}"/>
              </a:ext>
            </a:extLst>
          </p:cNvPr>
          <p:cNvSpPr txBox="1"/>
          <p:nvPr/>
        </p:nvSpPr>
        <p:spPr>
          <a:xfrm>
            <a:off x="803275" y="1715291"/>
            <a:ext cx="7520593" cy="4350486"/>
          </a:xfrm>
          <a:prstGeom prst="rect">
            <a:avLst/>
          </a:prstGeom>
          <a:noFill/>
        </p:spPr>
        <p:txBody>
          <a:bodyPr wrap="square">
            <a:spAutoFit/>
          </a:bodyPr>
          <a:lstStyle/>
          <a:p>
            <a:pPr>
              <a:lnSpc>
                <a:spcPct val="107000"/>
              </a:lnSpc>
              <a:spcAft>
                <a:spcPts val="800"/>
              </a:spcAft>
              <a:buNone/>
            </a:pPr>
            <a:r>
              <a:rPr lang="en-GB" sz="1800" kern="100" dirty="0">
                <a:effectLst/>
                <a:latin typeface="Roboto "/>
                <a:ea typeface="Roboto" panose="02000000000000000000" pitchFamily="2" charset="0"/>
                <a:cs typeface="Roboto" panose="02000000000000000000" pitchFamily="2" charset="0"/>
              </a:rPr>
              <a:t>Using the comparison chart worksheet, start mapping out skills, evidence and examples across you</a:t>
            </a:r>
            <a:r>
              <a:rPr lang="en-GB" kern="100" dirty="0">
                <a:latin typeface="Roboto "/>
                <a:ea typeface="Roboto" panose="02000000000000000000" pitchFamily="2" charset="0"/>
                <a:cs typeface="Roboto" panose="02000000000000000000" pitchFamily="2" charset="0"/>
              </a:rPr>
              <a:t>r 5</a:t>
            </a:r>
            <a:r>
              <a:rPr lang="en-GB" sz="1800" kern="100" dirty="0">
                <a:effectLst/>
                <a:latin typeface="Roboto "/>
                <a:ea typeface="Roboto" panose="02000000000000000000" pitchFamily="2" charset="0"/>
                <a:cs typeface="Roboto" panose="02000000000000000000" pitchFamily="2" charset="0"/>
              </a:rPr>
              <a:t> choices. </a:t>
            </a:r>
          </a:p>
          <a:p>
            <a:pPr>
              <a:lnSpc>
                <a:spcPct val="107000"/>
              </a:lnSpc>
              <a:spcAft>
                <a:spcPts val="800"/>
              </a:spcAft>
              <a:buNone/>
            </a:pPr>
            <a:r>
              <a:rPr lang="en-GB" sz="1800" kern="100" dirty="0">
                <a:effectLst/>
                <a:latin typeface="Roboto "/>
                <a:ea typeface="Roboto" panose="02000000000000000000" pitchFamily="2" charset="0"/>
                <a:cs typeface="Roboto" panose="02000000000000000000" pitchFamily="2" charset="0"/>
              </a:rPr>
              <a:t> </a:t>
            </a:r>
          </a:p>
          <a:p>
            <a:pPr>
              <a:lnSpc>
                <a:spcPct val="107000"/>
              </a:lnSpc>
              <a:spcAft>
                <a:spcPts val="800"/>
              </a:spcAft>
              <a:buNone/>
            </a:pPr>
            <a:r>
              <a:rPr lang="en-GB" sz="1800" kern="100" dirty="0">
                <a:effectLst/>
                <a:latin typeface="Roboto "/>
                <a:ea typeface="Roboto" panose="02000000000000000000" pitchFamily="2" charset="0"/>
                <a:cs typeface="Roboto" panose="02000000000000000000" pitchFamily="2" charset="0"/>
              </a:rPr>
              <a:t>The chart has columns for:</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Roboto "/>
                <a:ea typeface="Roboto" panose="02000000000000000000" pitchFamily="2" charset="0"/>
                <a:cs typeface="Roboto" panose="02000000000000000000" pitchFamily="2" charset="0"/>
              </a:rPr>
              <a:t>UCAS Choice (Course) – </a:t>
            </a:r>
            <a:r>
              <a:rPr lang="en-GB" sz="1800" kern="100" dirty="0">
                <a:effectLst/>
                <a:latin typeface="Roboto "/>
                <a:ea typeface="Roboto" panose="02000000000000000000" pitchFamily="2" charset="0"/>
                <a:cs typeface="Roboto" panose="02000000000000000000" pitchFamily="2" charset="0"/>
              </a:rPr>
              <a:t>the course and university or college name.</a:t>
            </a:r>
          </a:p>
          <a:p>
            <a:pPr marL="34290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Roboto "/>
                <a:ea typeface="Roboto" panose="02000000000000000000" pitchFamily="2" charset="0"/>
                <a:cs typeface="Roboto" panose="02000000000000000000" pitchFamily="2" charset="0"/>
              </a:rPr>
              <a:t>Key Transferable Skills</a:t>
            </a:r>
            <a:r>
              <a:rPr lang="en-GB" sz="1800" kern="100" dirty="0">
                <a:effectLst/>
                <a:latin typeface="Roboto "/>
                <a:ea typeface="Roboto" panose="02000000000000000000" pitchFamily="2" charset="0"/>
                <a:cs typeface="Roboto" panose="02000000000000000000" pitchFamily="2" charset="0"/>
              </a:rPr>
              <a:t> (e.g., communication, problem-solving, teamwork)</a:t>
            </a:r>
            <a:r>
              <a:rPr lang="en-GB" kern="100" dirty="0">
                <a:latin typeface="Roboto "/>
                <a:ea typeface="Roboto" panose="02000000000000000000" pitchFamily="2" charset="0"/>
                <a:cs typeface="Roboto" panose="02000000000000000000" pitchFamily="2" charset="0"/>
              </a:rPr>
              <a:t>. </a:t>
            </a:r>
            <a:endParaRPr lang="en-GB" sz="1800" kern="100" dirty="0">
              <a:effectLst/>
              <a:latin typeface="Roboto "/>
              <a:ea typeface="Roboto" panose="02000000000000000000" pitchFamily="2" charset="0"/>
              <a:cs typeface="Roboto" panose="02000000000000000000" pitchFamily="2"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Roboto "/>
                <a:ea typeface="Roboto" panose="02000000000000000000" pitchFamily="2" charset="0"/>
                <a:cs typeface="Roboto" panose="02000000000000000000" pitchFamily="2" charset="0"/>
              </a:rPr>
              <a:t>Subject-Specific </a:t>
            </a:r>
            <a:r>
              <a:rPr lang="en-GB" b="1" kern="100" dirty="0">
                <a:latin typeface="Roboto "/>
                <a:ea typeface="Roboto" panose="02000000000000000000" pitchFamily="2" charset="0"/>
                <a:cs typeface="Roboto" panose="02000000000000000000" pitchFamily="2" charset="0"/>
              </a:rPr>
              <a:t>Skills (or knowledge)</a:t>
            </a:r>
            <a:r>
              <a:rPr lang="en-GB" sz="1800" kern="100" dirty="0">
                <a:effectLst/>
                <a:latin typeface="Roboto "/>
                <a:ea typeface="Roboto" panose="02000000000000000000" pitchFamily="2" charset="0"/>
                <a:cs typeface="Roboto" panose="02000000000000000000" pitchFamily="2" charset="0"/>
              </a:rPr>
              <a:t> (e.g., research skills, technical knowledge like Excel or graphics programmes )</a:t>
            </a:r>
          </a:p>
          <a:p>
            <a:pPr>
              <a:lnSpc>
                <a:spcPct val="107000"/>
              </a:lnSpc>
              <a:spcAft>
                <a:spcPts val="800"/>
              </a:spcAft>
              <a:buSzPts val="1000"/>
              <a:tabLst>
                <a:tab pos="457200" algn="l"/>
              </a:tabLst>
            </a:pPr>
            <a:r>
              <a:rPr lang="en-GB" dirty="0">
                <a:latin typeface="Roboto "/>
              </a:rPr>
              <a:t>These may be skills </a:t>
            </a:r>
            <a:r>
              <a:rPr lang="en-GB" sz="1800" dirty="0">
                <a:latin typeface="Roboto "/>
              </a:rPr>
              <a:t>you already have or those you will develop on the course. </a:t>
            </a:r>
            <a:endParaRPr lang="en-GB" sz="1800" kern="100" dirty="0">
              <a:effectLst/>
              <a:latin typeface="Roboto "/>
              <a:ea typeface="Roboto" panose="02000000000000000000" pitchFamily="2" charset="0"/>
              <a:cs typeface="Roboto" panose="02000000000000000000" pitchFamily="2"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Roboto" panose="02000000000000000000" pitchFamily="2" charset="0"/>
                <a:ea typeface="Roboto" panose="02000000000000000000" pitchFamily="2" charset="0"/>
                <a:cs typeface="Roboto" panose="02000000000000000000" pitchFamily="2" charset="0"/>
              </a:rPr>
              <a:t>Personal Evidence</a:t>
            </a:r>
            <a:r>
              <a:rPr lang="en-GB" sz="1800" kern="100" dirty="0">
                <a:effectLst/>
                <a:latin typeface="Roboto" panose="02000000000000000000" pitchFamily="2" charset="0"/>
                <a:ea typeface="Roboto" panose="02000000000000000000" pitchFamily="2" charset="0"/>
                <a:cs typeface="Roboto" panose="02000000000000000000" pitchFamily="2" charset="0"/>
              </a:rPr>
              <a:t> (e.g. real-life experiences or achievements)</a:t>
            </a:r>
          </a:p>
        </p:txBody>
      </p:sp>
    </p:spTree>
    <p:extLst>
      <p:ext uri="{BB962C8B-B14F-4D97-AF65-F5344CB8AC3E}">
        <p14:creationId xmlns:p14="http://schemas.microsoft.com/office/powerpoint/2010/main" val="303802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8A12F-B5E1-6DE1-2C67-C95198E97BAD}"/>
              </a:ext>
            </a:extLst>
          </p:cNvPr>
          <p:cNvSpPr/>
          <p:nvPr/>
        </p:nvSpPr>
        <p:spPr>
          <a:xfrm>
            <a:off x="803275" y="2187615"/>
            <a:ext cx="7507348" cy="1630241"/>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357285F-4FDF-F04E-A820-1AAA3BFF9060}"/>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rgbClr val="3B92D9"/>
                </a:solidFill>
                <a:effectLst/>
                <a:uLnTx/>
                <a:uFillTx/>
                <a:latin typeface="Apricus Black" pitchFamily="2" charset="0"/>
                <a:ea typeface="Roboto" panose="02000000000000000000" pitchFamily="2" charset="0"/>
                <a:cs typeface="Roboto" panose="02000000000000000000" pitchFamily="2" charset="0"/>
              </a:rPr>
              <a:t>What can I use to help me?</a:t>
            </a:r>
          </a:p>
        </p:txBody>
      </p:sp>
      <p:sp>
        <p:nvSpPr>
          <p:cNvPr id="3" name="TextBox 2">
            <a:extLst>
              <a:ext uri="{FF2B5EF4-FFF2-40B4-BE49-F238E27FC236}">
                <a16:creationId xmlns:a16="http://schemas.microsoft.com/office/drawing/2014/main" id="{5DB7077D-ED88-E7BF-ADB0-037A89CC29B1}"/>
              </a:ext>
            </a:extLst>
          </p:cNvPr>
          <p:cNvSpPr txBox="1"/>
          <p:nvPr/>
        </p:nvSpPr>
        <p:spPr>
          <a:xfrm>
            <a:off x="803275" y="1419577"/>
            <a:ext cx="7913970" cy="5065489"/>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2500"/>
              </a:spcAft>
              <a:buClrTx/>
              <a:buSzTx/>
              <a:buFontTx/>
              <a:buNone/>
              <a:tabLst/>
              <a:defRPr/>
            </a:pPr>
            <a:r>
              <a:rPr kumimoji="0" lang="en-GB" sz="1700" b="0" i="0" u="none" strike="noStrike" kern="1200" cap="none" spc="0" normalizeH="0" baseline="0" noProof="0" dirty="0">
                <a:ln>
                  <a:noFill/>
                </a:ln>
                <a:solidFill>
                  <a:srgbClr val="1F2834"/>
                </a:solidFill>
                <a:effectLst/>
                <a:highlight>
                  <a:srgbClr val="FFFFFF"/>
                </a:highlight>
                <a:uLnTx/>
                <a:uFillTx/>
                <a:latin typeface="Roboto" panose="02000000000000000000" pitchFamily="2" charset="0"/>
                <a:ea typeface="Roboto" panose="02000000000000000000" pitchFamily="2" charset="0"/>
                <a:cs typeface="Roboto" panose="02000000000000000000" pitchFamily="2" charset="0"/>
              </a:rPr>
              <a:t>There are lots of </a:t>
            </a:r>
            <a:r>
              <a:rPr lang="en-GB" sz="1700" dirty="0">
                <a:solidFill>
                  <a:srgbClr val="1F2834"/>
                </a:solidFill>
                <a:highlight>
                  <a:srgbClr val="FFFFFF"/>
                </a:highlight>
                <a:latin typeface="Roboto" panose="02000000000000000000" pitchFamily="2" charset="0"/>
                <a:ea typeface="Roboto" panose="02000000000000000000" pitchFamily="2" charset="0"/>
                <a:cs typeface="Roboto" panose="02000000000000000000" pitchFamily="2" charset="0"/>
              </a:rPr>
              <a:t>ways you can</a:t>
            </a:r>
            <a:r>
              <a:rPr kumimoji="0" lang="en-GB" sz="1700" b="0" i="0" u="none" strike="noStrike" kern="1200" cap="none" spc="0" normalizeH="0" baseline="0" noProof="0" dirty="0">
                <a:ln>
                  <a:noFill/>
                </a:ln>
                <a:solidFill>
                  <a:srgbClr val="1F2834"/>
                </a:solidFill>
                <a:effectLst/>
                <a:highlight>
                  <a:srgbClr val="FFFFFF"/>
                </a:highlight>
                <a:uLnTx/>
                <a:uFillTx/>
                <a:latin typeface="Roboto" panose="02000000000000000000" pitchFamily="2" charset="0"/>
                <a:ea typeface="Roboto" panose="02000000000000000000" pitchFamily="2" charset="0"/>
                <a:cs typeface="Roboto" panose="02000000000000000000" pitchFamily="2" charset="0"/>
              </a:rPr>
              <a:t> research the details of the course(s) / subject you're looking to apply to: </a:t>
            </a:r>
          </a:p>
          <a:p>
            <a:pPr marL="0" marR="0" lvl="0" indent="0" algn="l" defTabSz="914400" rtl="0" eaLnBrk="1" fontAlgn="auto" latinLnBrk="0" hangingPunct="1">
              <a:lnSpc>
                <a:spcPct val="100000"/>
              </a:lnSpc>
              <a:spcBef>
                <a:spcPts val="0"/>
              </a:spcBef>
              <a:spcAft>
                <a:spcPts val="1600"/>
              </a:spcAft>
              <a:buClrTx/>
              <a:buSzTx/>
              <a:buFontTx/>
              <a:buNone/>
              <a:tabLst/>
              <a:defRPr/>
            </a:pPr>
            <a:endParaRPr kumimoji="0" lang="en-GB" sz="1700" b="0" i="0" u="none" strike="noStrike" kern="1200" cap="none" spc="0" normalizeH="0" baseline="0" noProof="0" dirty="0">
              <a:ln>
                <a:noFill/>
              </a:ln>
              <a:solidFill>
                <a:srgbClr val="1F2834"/>
              </a:solidFill>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600"/>
              </a:spcAft>
              <a:buClrTx/>
              <a:buSzTx/>
              <a:buFontTx/>
              <a:buNone/>
              <a:tabLst/>
              <a:defRPr/>
            </a:pPr>
            <a:endParaRPr kumimoji="0" lang="en-GB" sz="1700" b="0" i="0" u="none" strike="noStrike" kern="1200" cap="none" spc="0" normalizeH="0" baseline="0" noProof="0" dirty="0">
              <a:ln>
                <a:noFill/>
              </a:ln>
              <a:solidFill>
                <a:srgbClr val="1F2834"/>
              </a:solidFill>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600"/>
              </a:spcAft>
              <a:buClrTx/>
              <a:buSzTx/>
              <a:buFontTx/>
              <a:buNone/>
              <a:tabLst/>
              <a:defRPr/>
            </a:pPr>
            <a:endParaRPr kumimoji="0" lang="en-GB" sz="1700" b="0" i="0" u="none" strike="noStrike" kern="1200" cap="none" spc="0" normalizeH="0" baseline="0" noProof="0" dirty="0">
              <a:ln>
                <a:noFill/>
              </a:ln>
              <a:solidFill>
                <a:srgbClr val="1F2834"/>
              </a:solidFill>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600"/>
              </a:spcAft>
              <a:buClrTx/>
              <a:buSzTx/>
              <a:buFontTx/>
              <a:buNone/>
              <a:tabLst/>
              <a:defRPr/>
            </a:pPr>
            <a:endParaRPr kumimoji="0" lang="en-GB" sz="1700" b="0" i="0" u="none" strike="noStrike" kern="1200" cap="none" spc="0" normalizeH="0" baseline="0" noProof="0" dirty="0">
              <a:ln>
                <a:noFill/>
              </a:ln>
              <a:solidFill>
                <a:srgbClr val="1F2834"/>
              </a:solidFill>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a:defRPr/>
            </a:pPr>
            <a:r>
              <a:rPr kumimoji="0" lang="en-GB" sz="1700" b="1" i="0" u="none" strike="noStrike" kern="1200" cap="none" spc="0" normalizeH="0" baseline="0" noProof="0" dirty="0">
                <a:ln>
                  <a:noFill/>
                </a:ln>
                <a:solidFill>
                  <a:srgbClr val="3B92D9"/>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t> requirements may differ for each university or college, as well </a:t>
            </a:r>
            <a:b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br>
            <a: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t>as depending heavily on the course. </a:t>
            </a:r>
          </a:p>
          <a:p>
            <a:pPr>
              <a:defRPr/>
            </a:pPr>
            <a:endParaRPr lang="en-GB" sz="1700" dirty="0">
              <a:solidFill>
                <a:srgbClr val="1F2834"/>
              </a:solidFill>
              <a:latin typeface="Roboto" panose="02000000000000000000" pitchFamily="2" charset="0"/>
              <a:ea typeface="Roboto" panose="02000000000000000000" pitchFamily="2" charset="0"/>
              <a:cs typeface="Roboto" panose="02000000000000000000" pitchFamily="2" charset="0"/>
            </a:endParaRPr>
          </a:p>
          <a:p>
            <a:pPr>
              <a:defRPr/>
            </a:pPr>
            <a:r>
              <a:rPr lang="en-GB" sz="1700" dirty="0">
                <a:solidFill>
                  <a:srgbClr val="1F2834"/>
                </a:solidFill>
                <a:latin typeface="Roboto" panose="02000000000000000000" pitchFamily="2" charset="0"/>
                <a:ea typeface="Roboto" panose="02000000000000000000" pitchFamily="2" charset="0"/>
                <a:cs typeface="Roboto" panose="02000000000000000000" pitchFamily="2" charset="0"/>
              </a:rPr>
              <a:t>It is important to look in detail at the course, modules, and assessment details as this will give you clues as to what exactly is being looked for in a potential student for that course. </a:t>
            </a:r>
          </a:p>
          <a:p>
            <a:pPr>
              <a:defRPr/>
            </a:pPr>
            <a:endParaRPr lang="en-GB" sz="1700" dirty="0">
              <a:solidFill>
                <a:srgbClr val="1F2834"/>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t>So, this research on your chosen area of study is vital before you start writing your personal statement. </a:t>
            </a:r>
            <a:endParaRPr kumimoji="0" lang="en-GB" sz="1700" b="0" i="0" u="none" strike="noStrike" kern="1200" cap="none" spc="0" normalizeH="0" baseline="0" noProof="0" dirty="0">
              <a:ln>
                <a:noFill/>
              </a:ln>
              <a:solidFill>
                <a:srgbClr val="1F2834"/>
              </a:solidFill>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457E2B91-4737-3A10-14E5-1D22AC54610B}"/>
              </a:ext>
            </a:extLst>
          </p:cNvPr>
          <p:cNvSpPr txBox="1"/>
          <p:nvPr/>
        </p:nvSpPr>
        <p:spPr>
          <a:xfrm>
            <a:off x="1031297" y="2430683"/>
            <a:ext cx="7418221" cy="19697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E6007E"/>
              </a:buClr>
              <a:buSzTx/>
              <a:buFont typeface="Arial" panose="020B0604020202020204" pitchFamily="34" charset="0"/>
              <a:buChar char="•"/>
              <a:tabLst/>
              <a:defRPr/>
            </a:pPr>
            <a:r>
              <a:rPr lang="en-GB" sz="1700" dirty="0">
                <a:solidFill>
                  <a:srgbClr val="1F2834"/>
                </a:solidFill>
                <a:latin typeface="Roboto" panose="02000000000000000000" pitchFamily="2" charset="0"/>
                <a:ea typeface="Roboto" panose="02000000000000000000" pitchFamily="2" charset="0"/>
                <a:cs typeface="Roboto" panose="02000000000000000000" pitchFamily="2" charset="0"/>
              </a:rPr>
              <a:t>T</a:t>
            </a:r>
            <a: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t>he course description</a:t>
            </a:r>
            <a:r>
              <a:rPr lang="en-GB" sz="1700" dirty="0">
                <a:solidFill>
                  <a:srgbClr val="1F2834"/>
                </a:solidFill>
                <a:latin typeface="Roboto" panose="02000000000000000000" pitchFamily="2" charset="0"/>
                <a:ea typeface="Roboto" panose="02000000000000000000" pitchFamily="2" charset="0"/>
                <a:cs typeface="Roboto" panose="02000000000000000000" pitchFamily="2" charset="0"/>
              </a:rPr>
              <a:t> is key as </a:t>
            </a:r>
            <a: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t>this’ll help you with what </a:t>
            </a:r>
            <a:b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br>
            <a: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t>to include and give you a good idea of what they are looking for. </a:t>
            </a:r>
          </a:p>
          <a:p>
            <a:pPr marL="285750" marR="0" lvl="0" indent="-285750" algn="l" defTabSz="914400" rtl="0" eaLnBrk="1" fontAlgn="auto" latinLnBrk="0" hangingPunct="1">
              <a:lnSpc>
                <a:spcPct val="100000"/>
              </a:lnSpc>
              <a:spcBef>
                <a:spcPts val="0"/>
              </a:spcBef>
              <a:spcAft>
                <a:spcPts val="600"/>
              </a:spcAft>
              <a:buClr>
                <a:srgbClr val="E6007E"/>
              </a:buClr>
              <a:buSzTx/>
              <a:buFont typeface="Arial" panose="020B0604020202020204" pitchFamily="34" charset="0"/>
              <a:buChar char="•"/>
              <a:tabLst/>
              <a:defRPr/>
            </a:pPr>
            <a:r>
              <a:rPr lang="en-GB" sz="1700" dirty="0">
                <a:solidFill>
                  <a:srgbClr val="1F2834"/>
                </a:solidFill>
                <a:latin typeface="Roboto" panose="02000000000000000000" pitchFamily="2" charset="0"/>
                <a:ea typeface="Roboto" panose="02000000000000000000" pitchFamily="2" charset="0"/>
                <a:cs typeface="Roboto" panose="02000000000000000000" pitchFamily="2" charset="0"/>
              </a:rPr>
              <a:t>Did you a</a:t>
            </a:r>
            <a: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t>ttend</a:t>
            </a:r>
            <a:r>
              <a:rPr lang="en-GB" sz="1700" dirty="0">
                <a:solidFill>
                  <a:srgbClr val="1F2834"/>
                </a:solidFill>
                <a:latin typeface="Roboto" panose="02000000000000000000" pitchFamily="2" charset="0"/>
                <a:ea typeface="Roboto" panose="02000000000000000000" pitchFamily="2" charset="0"/>
                <a:cs typeface="Roboto" panose="02000000000000000000" pitchFamily="2" charset="0"/>
              </a:rPr>
              <a:t> an</a:t>
            </a:r>
            <a: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t> open day? What did you learn about the course there?</a:t>
            </a:r>
          </a:p>
          <a:p>
            <a:pPr marL="285750" marR="0" lvl="0" indent="-285750" algn="l" defTabSz="914400" rtl="0" eaLnBrk="1" fontAlgn="auto" latinLnBrk="0" hangingPunct="1">
              <a:lnSpc>
                <a:spcPct val="100000"/>
              </a:lnSpc>
              <a:spcBef>
                <a:spcPts val="0"/>
              </a:spcBef>
              <a:spcAft>
                <a:spcPts val="600"/>
              </a:spcAft>
              <a:buClr>
                <a:srgbClr val="E6007E"/>
              </a:buClr>
              <a:buSzTx/>
              <a:buFont typeface="Arial" panose="020B0604020202020204" pitchFamily="34" charset="0"/>
              <a:buChar char="•"/>
              <a:tabLst/>
              <a:defRPr/>
            </a:pPr>
            <a:r>
              <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rPr>
              <a:t>What can you find on the university or college website? </a:t>
            </a:r>
          </a:p>
          <a:p>
            <a:pPr marR="0" lvl="0" algn="l" defTabSz="914400" rtl="0" eaLnBrk="1" fontAlgn="auto" latinLnBrk="0" hangingPunct="1">
              <a:lnSpc>
                <a:spcPct val="100000"/>
              </a:lnSpc>
              <a:spcBef>
                <a:spcPts val="0"/>
              </a:spcBef>
              <a:spcAft>
                <a:spcPts val="600"/>
              </a:spcAft>
              <a:buClr>
                <a:srgbClr val="E6007E"/>
              </a:buClr>
              <a:buSzTx/>
              <a:tabLst/>
              <a:defRPr/>
            </a:pPr>
            <a:endParaRPr lang="en-GB" sz="1700" dirty="0">
              <a:solidFill>
                <a:srgbClr val="1F2834"/>
              </a:solidFill>
              <a:latin typeface="Roboto" panose="02000000000000000000" pitchFamily="2" charset="0"/>
              <a:ea typeface="Roboto" panose="02000000000000000000" pitchFamily="2" charset="0"/>
              <a:cs typeface="Roboto" panose="02000000000000000000" pitchFamily="2" charset="0"/>
            </a:endParaRPr>
          </a:p>
          <a:p>
            <a:pPr marR="0" lvl="0" algn="l" defTabSz="914400" rtl="0" eaLnBrk="1" fontAlgn="auto" latinLnBrk="0" hangingPunct="1">
              <a:lnSpc>
                <a:spcPct val="100000"/>
              </a:lnSpc>
              <a:spcBef>
                <a:spcPts val="0"/>
              </a:spcBef>
              <a:spcAft>
                <a:spcPts val="600"/>
              </a:spcAft>
              <a:buClr>
                <a:srgbClr val="E6007E"/>
              </a:buClr>
              <a:buSzTx/>
              <a:tabLst/>
              <a:defRPr/>
            </a:pPr>
            <a:endParaRPr kumimoji="0" lang="en-GB" sz="1700" b="0" i="0" u="none" strike="noStrike" kern="1200" cap="none" spc="0" normalizeH="0" baseline="0" noProof="0" dirty="0">
              <a:ln>
                <a:noFill/>
              </a:ln>
              <a:solidFill>
                <a:srgbClr val="1F2834"/>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Graphic 11">
            <a:extLst>
              <a:ext uri="{FF2B5EF4-FFF2-40B4-BE49-F238E27FC236}">
                <a16:creationId xmlns:a16="http://schemas.microsoft.com/office/drawing/2014/main" id="{566645F7-D3CA-4F8E-F005-74E65B258E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1232" y="2522335"/>
            <a:ext cx="4473422" cy="4473422"/>
          </a:xfrm>
          <a:prstGeom prst="rect">
            <a:avLst/>
          </a:prstGeom>
        </p:spPr>
      </p:pic>
    </p:spTree>
    <p:extLst>
      <p:ext uri="{BB962C8B-B14F-4D97-AF65-F5344CB8AC3E}">
        <p14:creationId xmlns:p14="http://schemas.microsoft.com/office/powerpoint/2010/main" val="125628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CAS Colours">
      <a:dk1>
        <a:srgbClr val="1F2834"/>
      </a:dk1>
      <a:lt1>
        <a:srgbClr val="FFFFFF"/>
      </a:lt1>
      <a:dk2>
        <a:srgbClr val="44546A"/>
      </a:dk2>
      <a:lt2>
        <a:srgbClr val="E7E6E6"/>
      </a:lt2>
      <a:accent1>
        <a:srgbClr val="FB705B"/>
      </a:accent1>
      <a:accent2>
        <a:srgbClr val="E6007E"/>
      </a:accent2>
      <a:accent3>
        <a:srgbClr val="5DB88D"/>
      </a:accent3>
      <a:accent4>
        <a:srgbClr val="3BC0C7"/>
      </a:accent4>
      <a:accent5>
        <a:srgbClr val="3B92D9"/>
      </a:accent5>
      <a:accent6>
        <a:srgbClr val="836CD8"/>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811a8f5-94fe-4bd2-a545-ad404c8abdd7">
      <Terms xmlns="http://schemas.microsoft.com/office/infopath/2007/PartnerControls"/>
    </lcf76f155ced4ddcb4097134ff3c332f>
    <TaxCatchAll xmlns="bc3fd331-849c-4bb1-8914-632449ef07f2" xsi:nil="true"/>
    <Notes xmlns="4811a8f5-94fe-4bd2-a545-ad404c8abd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6FCC0514A9494A9AAA7563D88BEC32" ma:contentTypeVersion="19" ma:contentTypeDescription="Create a new document." ma:contentTypeScope="" ma:versionID="dfc428286814b0404a931c9b6f5d6d5a">
  <xsd:schema xmlns:xsd="http://www.w3.org/2001/XMLSchema" xmlns:xs="http://www.w3.org/2001/XMLSchema" xmlns:p="http://schemas.microsoft.com/office/2006/metadata/properties" xmlns:ns1="http://schemas.microsoft.com/sharepoint/v3" xmlns:ns2="4811a8f5-94fe-4bd2-a545-ad404c8abdd7" xmlns:ns3="bc3fd331-849c-4bb1-8914-632449ef07f2" targetNamespace="http://schemas.microsoft.com/office/2006/metadata/properties" ma:root="true" ma:fieldsID="18eaa76873ec915f2302c0447a740379" ns1:_="" ns2:_="" ns3:_="">
    <xsd:import namespace="http://schemas.microsoft.com/sharepoint/v3"/>
    <xsd:import namespace="4811a8f5-94fe-4bd2-a545-ad404c8abdd7"/>
    <xsd:import namespace="bc3fd331-849c-4bb1-8914-632449ef07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1a8f5-94fe-4bd2-a545-ad404c8abd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Notes" ma:index="25"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3fd331-849c-4bb1-8914-632449ef07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ad73544-c619-4b92-958d-530d3361294a}" ma:internalName="TaxCatchAll" ma:showField="CatchAllData" ma:web="bc3fd331-849c-4bb1-8914-632449ef07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DA0BBE-0E9E-41FB-848C-BC9AC7EECED3}">
  <ds:schemaRefs>
    <ds:schemaRef ds:uri="http://schemas.microsoft.com/sharepoint/v3/contenttype/forms"/>
  </ds:schemaRefs>
</ds:datastoreItem>
</file>

<file path=customXml/itemProps2.xml><?xml version="1.0" encoding="utf-8"?>
<ds:datastoreItem xmlns:ds="http://schemas.openxmlformats.org/officeDocument/2006/customXml" ds:itemID="{86570AB9-E0FC-4095-B08A-E4BFC29BF1FA}">
  <ds:schemaRefs>
    <ds:schemaRef ds:uri="55603442-09ec-4cf3-b21f-b1c3f828b53a"/>
    <ds:schemaRef ds:uri="fa48a185-2363-4a1f-b2bd-1f749f7367a2"/>
    <ds:schemaRef ds:uri="http://schemas.microsoft.com/office/2006/metadata/properties"/>
    <ds:schemaRef ds:uri="http://schemas.microsoft.com/office/infopath/2007/PartnerControls"/>
    <ds:schemaRef ds:uri="http://schemas.microsoft.com/sharepoint/v3"/>
    <ds:schemaRef ds:uri="4811a8f5-94fe-4bd2-a545-ad404c8abdd7"/>
    <ds:schemaRef ds:uri="bc3fd331-849c-4bb1-8914-632449ef07f2"/>
  </ds:schemaRefs>
</ds:datastoreItem>
</file>

<file path=customXml/itemProps3.xml><?xml version="1.0" encoding="utf-8"?>
<ds:datastoreItem xmlns:ds="http://schemas.openxmlformats.org/officeDocument/2006/customXml" ds:itemID="{A23CA632-6C26-4D7A-A0B0-9CAE2B991C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11a8f5-94fe-4bd2-a545-ad404c8abdd7"/>
    <ds:schemaRef ds:uri="bc3fd331-849c-4bb1-8914-632449ef0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1302</TotalTime>
  <Words>2618</Words>
  <Application>Microsoft Office PowerPoint</Application>
  <PresentationFormat>Widescreen</PresentationFormat>
  <Paragraphs>225</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Roboto </vt:lpstr>
      <vt:lpstr>Calibri Light</vt:lpstr>
      <vt:lpstr>Symbol</vt:lpstr>
      <vt:lpstr>Apricus Black</vt:lpstr>
      <vt:lpstr>Arial</vt:lpstr>
      <vt:lpstr>Aptos Display</vt:lpstr>
      <vt:lpstr>Aptos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Bacon</dc:creator>
  <cp:lastModifiedBy>Samantha Sykes</cp:lastModifiedBy>
  <cp:revision>4</cp:revision>
  <dcterms:created xsi:type="dcterms:W3CDTF">2024-08-28T13:10:32Z</dcterms:created>
  <dcterms:modified xsi:type="dcterms:W3CDTF">2025-05-12T11:55:28Z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2024-08-28T15:01:26Z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c882ce20-9da4-4d66-b7d9-318ec06e0250</vt:lpwstr>
  </property>
  <property fmtid="{D5CDD505-2E9C-101B-9397-08002B2CF9AE}" pid="8" name="MSIP_Label_119c747e-0609-44bc-a84a-379ba7e92455_ContentBits">
    <vt:lpwstr>0</vt:lpwstr>
  </property>
  <property fmtid="{D5CDD505-2E9C-101B-9397-08002B2CF9AE}" pid="9" name="ContentTypeId">
    <vt:lpwstr>0x010100A06FCC0514A9494A9AAA7563D88BEC32</vt:lpwstr>
  </property>
  <property fmtid="{D5CDD505-2E9C-101B-9397-08002B2CF9AE}" pid="10" name="MediaServiceImageTags">
    <vt:lpwstr/>
  </property>
</Properties>
</file>