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31" r:id="rId4"/>
    <p:sldMasterId id="2147483770" r:id="rId5"/>
    <p:sldMasterId id="2147483648" r:id="rId6"/>
  </p:sldMasterIdLst>
  <p:notesMasterIdLst>
    <p:notesMasterId r:id="rId19"/>
  </p:notesMasterIdLst>
  <p:handoutMasterIdLst>
    <p:handoutMasterId r:id="rId20"/>
  </p:handoutMasterIdLst>
  <p:sldIdLst>
    <p:sldId id="304" r:id="rId7"/>
    <p:sldId id="298" r:id="rId8"/>
    <p:sldId id="264" r:id="rId9"/>
    <p:sldId id="262" r:id="rId10"/>
    <p:sldId id="297" r:id="rId11"/>
    <p:sldId id="300" r:id="rId12"/>
    <p:sldId id="299" r:id="rId13"/>
    <p:sldId id="301" r:id="rId14"/>
    <p:sldId id="302" r:id="rId15"/>
    <p:sldId id="266" r:id="rId16"/>
    <p:sldId id="267" r:id="rId17"/>
    <p:sldId id="303" r:id="rId18"/>
  </p:sldIdLst>
  <p:sldSz cx="32512000" cy="18288000"/>
  <p:notesSz cx="6858000" cy="9144000"/>
  <p:embeddedFontLst>
    <p:embeddedFont>
      <p:font typeface="ADLaM Display" panose="02010000000000000000" pitchFamily="2" charset="0"/>
      <p:regular r:id="rId21"/>
    </p:embeddedFont>
    <p:embeddedFont>
      <p:font typeface="Apricus" pitchFamily="50" charset="0"/>
      <p:regular r:id="rId22"/>
      <p:bold r:id="rId23"/>
    </p:embeddedFont>
    <p:embeddedFont>
      <p:font typeface="Apricus Black" pitchFamily="50" charset="0"/>
      <p:bold r:id="rId24"/>
    </p:embeddedFont>
    <p:embeddedFont>
      <p:font typeface="Apricus Extra Bold" pitchFamily="50" charset="0"/>
      <p:bold r:id="rId25"/>
    </p:embeddedFont>
    <p:embeddedFont>
      <p:font typeface="DilleniaUPC" panose="02020603050405020304" pitchFamily="18" charset="-34"/>
      <p:regular r:id="rId26"/>
      <p:bold r:id="rId27"/>
      <p:italic r:id="rId28"/>
      <p:boldItalic r:id="rId29"/>
    </p:embeddedFont>
    <p:embeddedFont>
      <p:font typeface="Georgia Pro Cond Semibold" panose="02040706050405020303" pitchFamily="18" charset="0"/>
      <p:bold r:id="rId30"/>
      <p:boldItalic r:id="rId31"/>
    </p:embeddedFont>
    <p:embeddedFont>
      <p:font typeface="Lucida Bright" panose="02040602050505020304" pitchFamily="18" charset="0"/>
      <p:regular r:id="rId32"/>
      <p:bold r:id="rId33"/>
      <p:italic r:id="rId34"/>
      <p:boldItalic r:id="rId35"/>
    </p:embeddedFont>
    <p:embeddedFont>
      <p:font typeface="Narkisim" panose="020E0502050101010101" pitchFamily="34" charset="-79"/>
      <p:regular r:id="rId36"/>
    </p:embeddedFont>
    <p:embeddedFont>
      <p:font typeface="Roboto" panose="02000000000000000000" pitchFamily="2" charset="0"/>
      <p:regular r:id="rId37"/>
      <p:bold r:id="rId38"/>
      <p:italic r:id="rId39"/>
      <p:boldItalic r:id="rId40"/>
    </p:embeddedFont>
    <p:embeddedFont>
      <p:font typeface="Roboto Light" panose="02000000000000000000" pitchFamily="2" charset="0"/>
      <p:regular r:id="rId41"/>
      <p:italic r:id="rId42"/>
    </p:embeddedFont>
    <p:embeddedFont>
      <p:font typeface="Simplified Arabic Fixed" panose="02070309020205020404" pitchFamily="49" charset="-78"/>
      <p:regular r:id="rId43"/>
    </p:embeddedFont>
    <p:embeddedFont>
      <p:font typeface="Source Sans Pro" panose="020B0503030403020204" pitchFamily="34" charset="0"/>
      <p:regular r:id="rId44"/>
      <p:bold r:id="rId45"/>
      <p:italic r:id="rId46"/>
      <p:boldItalic r:id="rId47"/>
    </p:embeddedFont>
  </p:embeddedFontLst>
  <p:defaultTextStyle>
    <a:defPPr>
      <a:defRPr lang="en-US"/>
    </a:defPPr>
    <a:lvl1pPr marL="0" algn="l" defTabSz="2438339" rtl="0" eaLnBrk="1" latinLnBrk="0" hangingPunct="1">
      <a:defRPr sz="4800" kern="1200">
        <a:solidFill>
          <a:schemeClr val="tx1"/>
        </a:solidFill>
        <a:latin typeface="+mn-lt"/>
        <a:ea typeface="+mn-ea"/>
        <a:cs typeface="+mn-cs"/>
      </a:defRPr>
    </a:lvl1pPr>
    <a:lvl2pPr marL="1219170" algn="l" defTabSz="2438339" rtl="0" eaLnBrk="1" latinLnBrk="0" hangingPunct="1">
      <a:defRPr sz="4800" kern="1200">
        <a:solidFill>
          <a:schemeClr val="tx1"/>
        </a:solidFill>
        <a:latin typeface="+mn-lt"/>
        <a:ea typeface="+mn-ea"/>
        <a:cs typeface="+mn-cs"/>
      </a:defRPr>
    </a:lvl2pPr>
    <a:lvl3pPr marL="2438339" algn="l" defTabSz="2438339" rtl="0" eaLnBrk="1" latinLnBrk="0" hangingPunct="1">
      <a:defRPr sz="4800" kern="1200">
        <a:solidFill>
          <a:schemeClr val="tx1"/>
        </a:solidFill>
        <a:latin typeface="+mn-lt"/>
        <a:ea typeface="+mn-ea"/>
        <a:cs typeface="+mn-cs"/>
      </a:defRPr>
    </a:lvl3pPr>
    <a:lvl4pPr marL="3657509" algn="l" defTabSz="2438339" rtl="0" eaLnBrk="1" latinLnBrk="0" hangingPunct="1">
      <a:defRPr sz="4800" kern="1200">
        <a:solidFill>
          <a:schemeClr val="tx1"/>
        </a:solidFill>
        <a:latin typeface="+mn-lt"/>
        <a:ea typeface="+mn-ea"/>
        <a:cs typeface="+mn-cs"/>
      </a:defRPr>
    </a:lvl4pPr>
    <a:lvl5pPr marL="4876678" algn="l" defTabSz="2438339" rtl="0" eaLnBrk="1" latinLnBrk="0" hangingPunct="1">
      <a:defRPr sz="4800" kern="1200">
        <a:solidFill>
          <a:schemeClr val="tx1"/>
        </a:solidFill>
        <a:latin typeface="+mn-lt"/>
        <a:ea typeface="+mn-ea"/>
        <a:cs typeface="+mn-cs"/>
      </a:defRPr>
    </a:lvl5pPr>
    <a:lvl6pPr marL="6095848" algn="l" defTabSz="2438339" rtl="0" eaLnBrk="1" latinLnBrk="0" hangingPunct="1">
      <a:defRPr sz="4800" kern="1200">
        <a:solidFill>
          <a:schemeClr val="tx1"/>
        </a:solidFill>
        <a:latin typeface="+mn-lt"/>
        <a:ea typeface="+mn-ea"/>
        <a:cs typeface="+mn-cs"/>
      </a:defRPr>
    </a:lvl6pPr>
    <a:lvl7pPr marL="7315017" algn="l" defTabSz="2438339" rtl="0" eaLnBrk="1" latinLnBrk="0" hangingPunct="1">
      <a:defRPr sz="4800" kern="1200">
        <a:solidFill>
          <a:schemeClr val="tx1"/>
        </a:solidFill>
        <a:latin typeface="+mn-lt"/>
        <a:ea typeface="+mn-ea"/>
        <a:cs typeface="+mn-cs"/>
      </a:defRPr>
    </a:lvl7pPr>
    <a:lvl8pPr marL="8534187" algn="l" defTabSz="2438339" rtl="0" eaLnBrk="1" latinLnBrk="0" hangingPunct="1">
      <a:defRPr sz="4800" kern="1200">
        <a:solidFill>
          <a:schemeClr val="tx1"/>
        </a:solidFill>
        <a:latin typeface="+mn-lt"/>
        <a:ea typeface="+mn-ea"/>
        <a:cs typeface="+mn-cs"/>
      </a:defRPr>
    </a:lvl8pPr>
    <a:lvl9pPr marL="9753356" algn="l" defTabSz="2438339"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2990"/>
    <a:srgbClr val="00AEEF"/>
    <a:srgbClr val="FCAF17"/>
    <a:srgbClr val="10BED2"/>
    <a:srgbClr val="F37561"/>
    <a:srgbClr val="BFD730"/>
    <a:srgbClr val="132433"/>
    <a:srgbClr val="12BCBC"/>
    <a:srgbClr val="706CB2"/>
    <a:srgbClr val="57BF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2384" autoAdjust="0"/>
  </p:normalViewPr>
  <p:slideViewPr>
    <p:cSldViewPr snapToGrid="0">
      <p:cViewPr varScale="1">
        <p:scale>
          <a:sx n="18" d="100"/>
          <a:sy n="18" d="100"/>
        </p:scale>
        <p:origin x="380" y="8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09" d="100"/>
          <a:sy n="109" d="100"/>
        </p:scale>
        <p:origin x="480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font" Target="fonts/font9.fntdata"/><Relationship Id="rId11" Type="http://schemas.openxmlformats.org/officeDocument/2006/relationships/slide" Target="slides/slide5.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notesMaster" Target="notesMasters/notesMaster1.xml"/><Relationship Id="rId31" Type="http://schemas.openxmlformats.org/officeDocument/2006/relationships/font" Target="fonts/font11.fntdata"/><Relationship Id="rId44" Type="http://schemas.openxmlformats.org/officeDocument/2006/relationships/font" Target="fonts/font24.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20" Type="http://schemas.openxmlformats.org/officeDocument/2006/relationships/handoutMaster" Target="handoutMasters/handoutMaster1.xml"/><Relationship Id="rId41" Type="http://schemas.openxmlformats.org/officeDocument/2006/relationships/font" Target="fonts/font21.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Derbyshire" userId="158d3823-2b4d-42fc-82b3-e5340606bfbf" providerId="ADAL" clId="{A0C9BA7E-1CB7-4D57-8415-3146BB16E430}"/>
    <pc:docChg chg="custSel addSld delSld modSld sldOrd addMainMaster delMainMaster">
      <pc:chgData name="Sarah Derbyshire" userId="158d3823-2b4d-42fc-82b3-e5340606bfbf" providerId="ADAL" clId="{A0C9BA7E-1CB7-4D57-8415-3146BB16E430}" dt="2025-05-12T13:10:01.400" v="226" actId="20577"/>
      <pc:docMkLst>
        <pc:docMk/>
      </pc:docMkLst>
      <pc:sldChg chg="del">
        <pc:chgData name="Sarah Derbyshire" userId="158d3823-2b4d-42fc-82b3-e5340606bfbf" providerId="ADAL" clId="{A0C9BA7E-1CB7-4D57-8415-3146BB16E430}" dt="2025-05-12T13:07:52.045" v="0" actId="2696"/>
        <pc:sldMkLst>
          <pc:docMk/>
          <pc:sldMk cId="728337881" sldId="259"/>
        </pc:sldMkLst>
      </pc:sldChg>
      <pc:sldChg chg="modSp mod">
        <pc:chgData name="Sarah Derbyshire" userId="158d3823-2b4d-42fc-82b3-e5340606bfbf" providerId="ADAL" clId="{A0C9BA7E-1CB7-4D57-8415-3146BB16E430}" dt="2025-05-12T13:08:40.070" v="6" actId="20577"/>
        <pc:sldMkLst>
          <pc:docMk/>
          <pc:sldMk cId="1762593069" sldId="297"/>
        </pc:sldMkLst>
        <pc:spChg chg="mod">
          <ac:chgData name="Sarah Derbyshire" userId="158d3823-2b4d-42fc-82b3-e5340606bfbf" providerId="ADAL" clId="{A0C9BA7E-1CB7-4D57-8415-3146BB16E430}" dt="2025-05-12T13:08:40.070" v="6" actId="20577"/>
          <ac:spMkLst>
            <pc:docMk/>
            <pc:sldMk cId="1762593069" sldId="297"/>
            <ac:spMk id="2" creationId="{B444F32D-1C22-F806-04DD-C4BD768EAC9F}"/>
          </ac:spMkLst>
        </pc:spChg>
      </pc:sldChg>
      <pc:sldChg chg="add ord modNotesTx">
        <pc:chgData name="Sarah Derbyshire" userId="158d3823-2b4d-42fc-82b3-e5340606bfbf" providerId="ADAL" clId="{A0C9BA7E-1CB7-4D57-8415-3146BB16E430}" dt="2025-05-12T13:10:01.400" v="226" actId="20577"/>
        <pc:sldMkLst>
          <pc:docMk/>
          <pc:sldMk cId="1369153351" sldId="304"/>
        </pc:sldMkLst>
      </pc:sldChg>
      <pc:sldMasterChg chg="add addSldLayout">
        <pc:chgData name="Sarah Derbyshire" userId="158d3823-2b4d-42fc-82b3-e5340606bfbf" providerId="ADAL" clId="{A0C9BA7E-1CB7-4D57-8415-3146BB16E430}" dt="2025-05-12T13:08:07.056" v="1" actId="27028"/>
        <pc:sldMasterMkLst>
          <pc:docMk/>
          <pc:sldMasterMk cId="2342433286" sldId="2147483648"/>
        </pc:sldMasterMkLst>
        <pc:sldLayoutChg chg="add">
          <pc:chgData name="Sarah Derbyshire" userId="158d3823-2b4d-42fc-82b3-e5340606bfbf" providerId="ADAL" clId="{A0C9BA7E-1CB7-4D57-8415-3146BB16E430}" dt="2025-05-12T13:08:07.056" v="1" actId="27028"/>
          <pc:sldLayoutMkLst>
            <pc:docMk/>
            <pc:sldMasterMk cId="2342433286" sldId="2147483648"/>
            <pc:sldLayoutMk cId="2834530988" sldId="2147483660"/>
          </pc:sldLayoutMkLst>
        </pc:sldLayoutChg>
      </pc:sldMasterChg>
      <pc:sldMasterChg chg="del delSldLayout">
        <pc:chgData name="Sarah Derbyshire" userId="158d3823-2b4d-42fc-82b3-e5340606bfbf" providerId="ADAL" clId="{A0C9BA7E-1CB7-4D57-8415-3146BB16E430}" dt="2025-05-12T13:08:17.111" v="3"/>
        <pc:sldMasterMkLst>
          <pc:docMk/>
          <pc:sldMasterMk cId="2720188504" sldId="2147483799"/>
        </pc:sldMasterMkLst>
        <pc:sldLayoutChg chg="del">
          <pc:chgData name="Sarah Derbyshire" userId="158d3823-2b4d-42fc-82b3-e5340606bfbf" providerId="ADAL" clId="{A0C9BA7E-1CB7-4D57-8415-3146BB16E430}" dt="2025-05-12T13:08:17.111" v="3"/>
          <pc:sldLayoutMkLst>
            <pc:docMk/>
            <pc:sldMasterMk cId="2720188504" sldId="2147483799"/>
            <pc:sldLayoutMk cId="1616071605" sldId="2147483800"/>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681734660" sldId="2147483801"/>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2705830526" sldId="2147483802"/>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1086465188" sldId="2147483803"/>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2776561896" sldId="2147483804"/>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1345584104" sldId="2147483805"/>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3585041767" sldId="2147483806"/>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1295863299" sldId="2147483807"/>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1035744937" sldId="2147483808"/>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2188310978" sldId="2147483809"/>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1831325779" sldId="2147483810"/>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355612245" sldId="2147483811"/>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4097590307" sldId="2147483812"/>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134789993" sldId="2147483813"/>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681773390" sldId="2147483814"/>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664995928" sldId="2147483815"/>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786806493" sldId="2147483816"/>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339137487" sldId="2147483817"/>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4070683021" sldId="2147483818"/>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2355289954" sldId="2147483819"/>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565020249" sldId="2147483820"/>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314910395" sldId="2147483821"/>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1484963515" sldId="2147483822"/>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4005340890" sldId="2147483823"/>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1737777912" sldId="2147483824"/>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510872694" sldId="2147483825"/>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2317391365" sldId="2147483826"/>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3063625752" sldId="2147483827"/>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1756365897" sldId="2147484062"/>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4163025782" sldId="2147484072"/>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3788091030" sldId="2147484082"/>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2983151921" sldId="2147484094"/>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48575593" sldId="2147484095"/>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3148005667" sldId="2147484112"/>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3214557560" sldId="2147484134"/>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391154763" sldId="2147484135"/>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3404846837" sldId="2147484136"/>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1943048496" sldId="2147484137"/>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2583004652" sldId="2147484138"/>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440835620" sldId="2147484139"/>
          </pc:sldLayoutMkLst>
        </pc:sldLayoutChg>
        <pc:sldLayoutChg chg="del">
          <pc:chgData name="Sarah Derbyshire" userId="158d3823-2b4d-42fc-82b3-e5340606bfbf" providerId="ADAL" clId="{A0C9BA7E-1CB7-4D57-8415-3146BB16E430}" dt="2025-05-12T13:08:17.111" v="3"/>
          <pc:sldLayoutMkLst>
            <pc:docMk/>
            <pc:sldMasterMk cId="2720188504" sldId="2147483799"/>
            <pc:sldLayoutMk cId="1086126139" sldId="2147484140"/>
          </pc:sldLayoutMkLst>
        </pc:sldLayoutChg>
      </pc:sldMasterChg>
      <pc:sldMasterChg chg="del delSldLayout">
        <pc:chgData name="Sarah Derbyshire" userId="158d3823-2b4d-42fc-82b3-e5340606bfbf" providerId="ADAL" clId="{A0C9BA7E-1CB7-4D57-8415-3146BB16E430}" dt="2025-05-12T13:08:17.111" v="3"/>
        <pc:sldMasterMkLst>
          <pc:docMk/>
          <pc:sldMasterMk cId="4108081355" sldId="2147483828"/>
        </pc:sldMasterMkLst>
        <pc:sldLayoutChg chg="del">
          <pc:chgData name="Sarah Derbyshire" userId="158d3823-2b4d-42fc-82b3-e5340606bfbf" providerId="ADAL" clId="{A0C9BA7E-1CB7-4D57-8415-3146BB16E430}" dt="2025-05-12T13:08:17.111" v="3"/>
          <pc:sldLayoutMkLst>
            <pc:docMk/>
            <pc:sldMasterMk cId="4108081355" sldId="2147483828"/>
            <pc:sldLayoutMk cId="2068595359" sldId="2147483829"/>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1306407994" sldId="2147483830"/>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217510588" sldId="2147483831"/>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3631718493" sldId="2147483832"/>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1106716835" sldId="2147483833"/>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398235416" sldId="2147483834"/>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2803107833" sldId="2147483835"/>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42171536" sldId="2147483836"/>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2703731516" sldId="2147483837"/>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1740430955" sldId="2147483838"/>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1078269670" sldId="2147483839"/>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3260197954" sldId="2147483840"/>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3504967629" sldId="2147483841"/>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2252566377" sldId="2147483842"/>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2210382556" sldId="2147483843"/>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3383697946" sldId="2147483844"/>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3819056102" sldId="2147483845"/>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1589977480" sldId="2147483846"/>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4152314260" sldId="2147483847"/>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518414839" sldId="2147483848"/>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1489110410" sldId="2147483849"/>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708193668" sldId="2147483850"/>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3219596526" sldId="2147483851"/>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170158781" sldId="2147483852"/>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2924820356" sldId="2147483853"/>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2925138763" sldId="2147483854"/>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3021633302" sldId="2147483855"/>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2616717307" sldId="2147483856"/>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4125345736" sldId="2147484063"/>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1185172" sldId="2147484073"/>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295933893" sldId="2147484083"/>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2438695633" sldId="2147484096"/>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215226307" sldId="2147484097"/>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2786956393" sldId="2147484113"/>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1451813357" sldId="2147484141"/>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1324542541" sldId="2147484142"/>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2135611905" sldId="2147484143"/>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1820336060" sldId="2147484144"/>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3275872517" sldId="2147484145"/>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3324527277" sldId="2147484146"/>
          </pc:sldLayoutMkLst>
        </pc:sldLayoutChg>
        <pc:sldLayoutChg chg="del">
          <pc:chgData name="Sarah Derbyshire" userId="158d3823-2b4d-42fc-82b3-e5340606bfbf" providerId="ADAL" clId="{A0C9BA7E-1CB7-4D57-8415-3146BB16E430}" dt="2025-05-12T13:08:17.111" v="3"/>
          <pc:sldLayoutMkLst>
            <pc:docMk/>
            <pc:sldMasterMk cId="4108081355" sldId="2147483828"/>
            <pc:sldLayoutMk cId="297340061" sldId="2147484147"/>
          </pc:sldLayoutMkLst>
        </pc:sldLayoutChg>
      </pc:sldMasterChg>
      <pc:sldMasterChg chg="del delSldLayout">
        <pc:chgData name="Sarah Derbyshire" userId="158d3823-2b4d-42fc-82b3-e5340606bfbf" providerId="ADAL" clId="{A0C9BA7E-1CB7-4D57-8415-3146BB16E430}" dt="2025-05-12T13:08:17.111" v="3"/>
        <pc:sldMasterMkLst>
          <pc:docMk/>
          <pc:sldMasterMk cId="3563932288" sldId="2147483857"/>
        </pc:sldMasterMkLst>
        <pc:sldLayoutChg chg="del">
          <pc:chgData name="Sarah Derbyshire" userId="158d3823-2b4d-42fc-82b3-e5340606bfbf" providerId="ADAL" clId="{A0C9BA7E-1CB7-4D57-8415-3146BB16E430}" dt="2025-05-12T13:08:17.111" v="3"/>
          <pc:sldLayoutMkLst>
            <pc:docMk/>
            <pc:sldMasterMk cId="3563932288" sldId="2147483857"/>
            <pc:sldLayoutMk cId="1832967189" sldId="2147483858"/>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1125958306" sldId="2147483859"/>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588549344" sldId="2147483860"/>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3806360316" sldId="2147483861"/>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2921608719" sldId="2147483862"/>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1708583008" sldId="2147483863"/>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4222078954" sldId="2147483864"/>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908343927" sldId="2147483865"/>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1707845150" sldId="2147483866"/>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9186432" sldId="2147483867"/>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383750401" sldId="2147483868"/>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1223108746" sldId="2147483869"/>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182322899" sldId="2147483870"/>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529899366" sldId="2147483871"/>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2223141533" sldId="2147483872"/>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977738304" sldId="2147483873"/>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1055403029" sldId="2147483874"/>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828700217" sldId="2147483875"/>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1490968884" sldId="2147483876"/>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316177685" sldId="2147483877"/>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3558999748" sldId="2147483878"/>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1746862902" sldId="2147483879"/>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2943299830" sldId="2147483880"/>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1987164184" sldId="2147483881"/>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1073448904" sldId="2147483882"/>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2624363824" sldId="2147483883"/>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3436496798" sldId="2147483884"/>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569767158" sldId="2147483885"/>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684800316" sldId="2147484064"/>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2856063898" sldId="2147484074"/>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326749335" sldId="2147484084"/>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484949468" sldId="2147484098"/>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1419492942" sldId="2147484099"/>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83699317" sldId="2147484114"/>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3354247294" sldId="2147484148"/>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4236066884" sldId="2147484149"/>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2372301157" sldId="2147484150"/>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2908696628" sldId="2147484151"/>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1931150098" sldId="2147484152"/>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3152658051" sldId="2147484153"/>
          </pc:sldLayoutMkLst>
        </pc:sldLayoutChg>
        <pc:sldLayoutChg chg="del">
          <pc:chgData name="Sarah Derbyshire" userId="158d3823-2b4d-42fc-82b3-e5340606bfbf" providerId="ADAL" clId="{A0C9BA7E-1CB7-4D57-8415-3146BB16E430}" dt="2025-05-12T13:08:17.111" v="3"/>
          <pc:sldLayoutMkLst>
            <pc:docMk/>
            <pc:sldMasterMk cId="3563932288" sldId="2147483857"/>
            <pc:sldLayoutMk cId="2262007592" sldId="2147484154"/>
          </pc:sldLayoutMkLst>
        </pc:sldLayoutChg>
      </pc:sldMasterChg>
      <pc:sldMasterChg chg="del delSldLayout">
        <pc:chgData name="Sarah Derbyshire" userId="158d3823-2b4d-42fc-82b3-e5340606bfbf" providerId="ADAL" clId="{A0C9BA7E-1CB7-4D57-8415-3146BB16E430}" dt="2025-05-12T13:08:17.111" v="3"/>
        <pc:sldMasterMkLst>
          <pc:docMk/>
          <pc:sldMasterMk cId="2839341112" sldId="2147483886"/>
        </pc:sldMasterMkLst>
        <pc:sldLayoutChg chg="del">
          <pc:chgData name="Sarah Derbyshire" userId="158d3823-2b4d-42fc-82b3-e5340606bfbf" providerId="ADAL" clId="{A0C9BA7E-1CB7-4D57-8415-3146BB16E430}" dt="2025-05-12T13:08:17.111" v="3"/>
          <pc:sldLayoutMkLst>
            <pc:docMk/>
            <pc:sldMasterMk cId="2839341112" sldId="2147483886"/>
            <pc:sldLayoutMk cId="3163848605" sldId="2147483887"/>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3265241843" sldId="2147483888"/>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807574895" sldId="2147483889"/>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3810330058" sldId="2147483890"/>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862611277" sldId="2147483891"/>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1934499835" sldId="2147483892"/>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3341815024" sldId="2147483893"/>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3099099844" sldId="2147483894"/>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2916818285" sldId="2147483895"/>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3469245277" sldId="2147483896"/>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4172593111" sldId="2147483897"/>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1567564559" sldId="2147483898"/>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2091940114" sldId="2147483899"/>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1448870651" sldId="2147483900"/>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1950532932" sldId="2147483901"/>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1476829527" sldId="2147483902"/>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587021208" sldId="2147483903"/>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3842604710" sldId="2147483904"/>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1817520237" sldId="2147483905"/>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4230969078" sldId="2147483906"/>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3580811093" sldId="2147483907"/>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2917143904" sldId="2147483908"/>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955889885" sldId="2147483909"/>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3068005003" sldId="2147483910"/>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2582508126" sldId="2147483911"/>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250259314" sldId="2147483912"/>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2573455322" sldId="2147483913"/>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3299813387" sldId="2147483914"/>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3188359298" sldId="2147484065"/>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2493098672" sldId="2147484075"/>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13462776" sldId="2147484085"/>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4029116409" sldId="2147484100"/>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2896549729" sldId="2147484101"/>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3203344457" sldId="2147484115"/>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2423927157" sldId="2147484155"/>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1160021754" sldId="2147484156"/>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1844621489" sldId="2147484157"/>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3570852615" sldId="2147484158"/>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3009150908" sldId="2147484159"/>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23017707" sldId="2147484160"/>
          </pc:sldLayoutMkLst>
        </pc:sldLayoutChg>
        <pc:sldLayoutChg chg="del">
          <pc:chgData name="Sarah Derbyshire" userId="158d3823-2b4d-42fc-82b3-e5340606bfbf" providerId="ADAL" clId="{A0C9BA7E-1CB7-4D57-8415-3146BB16E430}" dt="2025-05-12T13:08:17.111" v="3"/>
          <pc:sldLayoutMkLst>
            <pc:docMk/>
            <pc:sldMasterMk cId="2839341112" sldId="2147483886"/>
            <pc:sldLayoutMk cId="2786918613" sldId="2147484161"/>
          </pc:sldLayoutMkLst>
        </pc:sldLayoutChg>
      </pc:sldMasterChg>
      <pc:sldMasterChg chg="del delSldLayout">
        <pc:chgData name="Sarah Derbyshire" userId="158d3823-2b4d-42fc-82b3-e5340606bfbf" providerId="ADAL" clId="{A0C9BA7E-1CB7-4D57-8415-3146BB16E430}" dt="2025-05-12T13:08:17.111" v="3"/>
        <pc:sldMasterMkLst>
          <pc:docMk/>
          <pc:sldMasterMk cId="3729165449" sldId="2147483915"/>
        </pc:sldMasterMkLst>
        <pc:sldLayoutChg chg="del">
          <pc:chgData name="Sarah Derbyshire" userId="158d3823-2b4d-42fc-82b3-e5340606bfbf" providerId="ADAL" clId="{A0C9BA7E-1CB7-4D57-8415-3146BB16E430}" dt="2025-05-12T13:08:17.111" v="3"/>
          <pc:sldLayoutMkLst>
            <pc:docMk/>
            <pc:sldMasterMk cId="3729165449" sldId="2147483915"/>
            <pc:sldLayoutMk cId="785643983" sldId="2147483916"/>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1665790249" sldId="2147483917"/>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322018470" sldId="2147483918"/>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3001146150" sldId="2147483919"/>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1484418980" sldId="2147483920"/>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1529860986" sldId="2147483921"/>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364607369" sldId="2147483922"/>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2242236680" sldId="2147483923"/>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20552134" sldId="2147483924"/>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2980658333" sldId="2147483925"/>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554782527" sldId="2147483926"/>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31614244" sldId="2147483927"/>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4021177071" sldId="2147483928"/>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3785072235" sldId="2147483929"/>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1510134975" sldId="2147483930"/>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703560002" sldId="2147483931"/>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1987084136" sldId="2147483932"/>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3788859811" sldId="2147483933"/>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1342996704" sldId="2147483934"/>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4113580299" sldId="2147483935"/>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402742128" sldId="2147483936"/>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2094756170" sldId="2147483937"/>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2507244664" sldId="2147483938"/>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2155285437" sldId="2147483939"/>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1702938174" sldId="2147483940"/>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3054021931" sldId="2147483941"/>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1988759099" sldId="2147483942"/>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1998417909" sldId="2147483943"/>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438615448" sldId="2147484066"/>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378021355" sldId="2147484076"/>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2946489453" sldId="2147484086"/>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3596356343" sldId="2147484102"/>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30354939" sldId="2147484103"/>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3653921207" sldId="2147484116"/>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848306160" sldId="2147484162"/>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2093496834" sldId="2147484163"/>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1083775556" sldId="2147484164"/>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1909104570" sldId="2147484165"/>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1363823572" sldId="2147484166"/>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1448130634" sldId="2147484167"/>
          </pc:sldLayoutMkLst>
        </pc:sldLayoutChg>
        <pc:sldLayoutChg chg="del">
          <pc:chgData name="Sarah Derbyshire" userId="158d3823-2b4d-42fc-82b3-e5340606bfbf" providerId="ADAL" clId="{A0C9BA7E-1CB7-4D57-8415-3146BB16E430}" dt="2025-05-12T13:08:17.111" v="3"/>
          <pc:sldLayoutMkLst>
            <pc:docMk/>
            <pc:sldMasterMk cId="3729165449" sldId="2147483915"/>
            <pc:sldLayoutMk cId="3713298245" sldId="2147484168"/>
          </pc:sldLayoutMkLst>
        </pc:sldLayoutChg>
      </pc:sldMasterChg>
      <pc:sldMasterChg chg="del delSldLayout">
        <pc:chgData name="Sarah Derbyshire" userId="158d3823-2b4d-42fc-82b3-e5340606bfbf" providerId="ADAL" clId="{A0C9BA7E-1CB7-4D57-8415-3146BB16E430}" dt="2025-05-12T13:08:17.111" v="3"/>
        <pc:sldMasterMkLst>
          <pc:docMk/>
          <pc:sldMasterMk cId="1569636448" sldId="2147483944"/>
        </pc:sldMasterMkLst>
        <pc:sldLayoutChg chg="del">
          <pc:chgData name="Sarah Derbyshire" userId="158d3823-2b4d-42fc-82b3-e5340606bfbf" providerId="ADAL" clId="{A0C9BA7E-1CB7-4D57-8415-3146BB16E430}" dt="2025-05-12T13:08:17.111" v="3"/>
          <pc:sldLayoutMkLst>
            <pc:docMk/>
            <pc:sldMasterMk cId="1569636448" sldId="2147483944"/>
            <pc:sldLayoutMk cId="3873244460" sldId="2147483945"/>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1191188025" sldId="2147483946"/>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28698336" sldId="2147483947"/>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3426037400" sldId="2147483948"/>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2552146308" sldId="2147483949"/>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3736388108" sldId="2147483950"/>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353248933" sldId="2147483951"/>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3680737504" sldId="2147483952"/>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2250555785" sldId="2147483953"/>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1387907495" sldId="2147483954"/>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1595370341" sldId="2147483955"/>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126255609" sldId="2147483956"/>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3337888713" sldId="2147483957"/>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3791846727" sldId="2147483958"/>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1496445507" sldId="2147483959"/>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3560655792" sldId="2147483960"/>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1610783339" sldId="2147483961"/>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684565280" sldId="2147483962"/>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3418079885" sldId="2147483963"/>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2034182640" sldId="2147483964"/>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3407726198" sldId="2147483965"/>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2026579379" sldId="2147483966"/>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1593485793" sldId="2147483967"/>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3457839482" sldId="2147483968"/>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2029432" sldId="2147483969"/>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824702546" sldId="2147483970"/>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3827970939" sldId="2147483971"/>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3381339019" sldId="2147483972"/>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1898133227" sldId="2147484067"/>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436318231" sldId="2147484077"/>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3131817482" sldId="2147484087"/>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3957628371" sldId="2147484104"/>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121740244" sldId="2147484105"/>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1202783346" sldId="2147484117"/>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2632019095" sldId="2147484169"/>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2138297208" sldId="2147484170"/>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3461538940" sldId="2147484171"/>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3215636985" sldId="2147484172"/>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2427111044" sldId="2147484173"/>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3200561138" sldId="2147484174"/>
          </pc:sldLayoutMkLst>
        </pc:sldLayoutChg>
        <pc:sldLayoutChg chg="del">
          <pc:chgData name="Sarah Derbyshire" userId="158d3823-2b4d-42fc-82b3-e5340606bfbf" providerId="ADAL" clId="{A0C9BA7E-1CB7-4D57-8415-3146BB16E430}" dt="2025-05-12T13:08:17.111" v="3"/>
          <pc:sldLayoutMkLst>
            <pc:docMk/>
            <pc:sldMasterMk cId="1569636448" sldId="2147483944"/>
            <pc:sldLayoutMk cId="1793136551" sldId="2147484175"/>
          </pc:sldLayoutMkLst>
        </pc:sldLayoutChg>
      </pc:sldMasterChg>
      <pc:sldMasterChg chg="del delSldLayout">
        <pc:chgData name="Sarah Derbyshire" userId="158d3823-2b4d-42fc-82b3-e5340606bfbf" providerId="ADAL" clId="{A0C9BA7E-1CB7-4D57-8415-3146BB16E430}" dt="2025-05-12T13:08:17.111" v="3"/>
        <pc:sldMasterMkLst>
          <pc:docMk/>
          <pc:sldMasterMk cId="421962029" sldId="2147483973"/>
        </pc:sldMasterMkLst>
        <pc:sldLayoutChg chg="del">
          <pc:chgData name="Sarah Derbyshire" userId="158d3823-2b4d-42fc-82b3-e5340606bfbf" providerId="ADAL" clId="{A0C9BA7E-1CB7-4D57-8415-3146BB16E430}" dt="2025-05-12T13:08:17.111" v="3"/>
          <pc:sldLayoutMkLst>
            <pc:docMk/>
            <pc:sldMasterMk cId="421962029" sldId="2147483973"/>
            <pc:sldLayoutMk cId="2419824791" sldId="2147483974"/>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1403608351" sldId="2147483975"/>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2942795199" sldId="2147483976"/>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1847398521" sldId="2147483977"/>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2123699793" sldId="2147483978"/>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3501103268" sldId="2147483979"/>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526308895" sldId="2147483980"/>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2572685803" sldId="2147483981"/>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914490182" sldId="2147483982"/>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3127589168" sldId="2147483983"/>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26833489" sldId="2147483984"/>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3670241057" sldId="2147483985"/>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1811366523" sldId="2147483986"/>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2433150243" sldId="2147483987"/>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3308225725" sldId="2147483988"/>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3715740762" sldId="2147483989"/>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817754790" sldId="2147483990"/>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1302539123" sldId="2147483991"/>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2687769689" sldId="2147483992"/>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3854225988" sldId="2147483993"/>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1346049458" sldId="2147483994"/>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1200553950" sldId="2147483995"/>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3682180715" sldId="2147483996"/>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2120392159" sldId="2147483997"/>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2634697050" sldId="2147483998"/>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1215300189" sldId="2147483999"/>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17137245" sldId="2147484000"/>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4094038499" sldId="2147484001"/>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1123688324" sldId="2147484068"/>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3407859711" sldId="2147484078"/>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4068142630" sldId="2147484088"/>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1490895992" sldId="2147484106"/>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1646240119" sldId="2147484107"/>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1621356487" sldId="2147484118"/>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784198219" sldId="2147484176"/>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157303973" sldId="2147484177"/>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1004075129" sldId="2147484178"/>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1404138538" sldId="2147484179"/>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3217338002" sldId="2147484180"/>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580991873" sldId="2147484181"/>
          </pc:sldLayoutMkLst>
        </pc:sldLayoutChg>
        <pc:sldLayoutChg chg="del">
          <pc:chgData name="Sarah Derbyshire" userId="158d3823-2b4d-42fc-82b3-e5340606bfbf" providerId="ADAL" clId="{A0C9BA7E-1CB7-4D57-8415-3146BB16E430}" dt="2025-05-12T13:08:17.111" v="3"/>
          <pc:sldLayoutMkLst>
            <pc:docMk/>
            <pc:sldMasterMk cId="421962029" sldId="2147483973"/>
            <pc:sldLayoutMk cId="3544221999" sldId="2147484182"/>
          </pc:sldLayoutMkLst>
        </pc:sldLayoutChg>
      </pc:sldMasterChg>
      <pc:sldMasterChg chg="del delSldLayout">
        <pc:chgData name="Sarah Derbyshire" userId="158d3823-2b4d-42fc-82b3-e5340606bfbf" providerId="ADAL" clId="{A0C9BA7E-1CB7-4D57-8415-3146BB16E430}" dt="2025-05-12T13:08:17.111" v="3"/>
        <pc:sldMasterMkLst>
          <pc:docMk/>
          <pc:sldMasterMk cId="307492315" sldId="2147484002"/>
        </pc:sldMasterMkLst>
        <pc:sldLayoutChg chg="del">
          <pc:chgData name="Sarah Derbyshire" userId="158d3823-2b4d-42fc-82b3-e5340606bfbf" providerId="ADAL" clId="{A0C9BA7E-1CB7-4D57-8415-3146BB16E430}" dt="2025-05-12T13:08:17.111" v="3"/>
          <pc:sldLayoutMkLst>
            <pc:docMk/>
            <pc:sldMasterMk cId="307492315" sldId="2147484002"/>
            <pc:sldLayoutMk cId="1183813964" sldId="2147484003"/>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3695377292" sldId="2147484004"/>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3553115891" sldId="2147484005"/>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1420743304" sldId="2147484006"/>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2771285382" sldId="2147484007"/>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4097424824" sldId="2147484008"/>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3519619862" sldId="2147484009"/>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2850955563" sldId="2147484010"/>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3545502672" sldId="2147484011"/>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4103126274" sldId="2147484012"/>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4100433394" sldId="2147484013"/>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2941840647" sldId="2147484014"/>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2555096939" sldId="2147484015"/>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557256765" sldId="2147484016"/>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245016700" sldId="2147484017"/>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2800895656" sldId="2147484018"/>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2726070845" sldId="2147484019"/>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1608108568" sldId="2147484020"/>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1625609450" sldId="2147484021"/>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3502950356" sldId="2147484022"/>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741131024" sldId="2147484023"/>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2009064491" sldId="2147484024"/>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2377280858" sldId="2147484025"/>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2174111188" sldId="2147484026"/>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3065919071" sldId="2147484027"/>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3134949269" sldId="2147484028"/>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2175163879" sldId="2147484029"/>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2737679701" sldId="2147484030"/>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2743109183" sldId="2147484069"/>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342240456" sldId="2147484079"/>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1709841968" sldId="2147484089"/>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974726015" sldId="2147484108"/>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130358435" sldId="2147484109"/>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1212436477" sldId="2147484119"/>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2776543135" sldId="2147484183"/>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1900413026" sldId="2147484184"/>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2726665613" sldId="2147484185"/>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3407893062" sldId="2147484186"/>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145034409" sldId="2147484187"/>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439383581" sldId="2147484188"/>
          </pc:sldLayoutMkLst>
        </pc:sldLayoutChg>
        <pc:sldLayoutChg chg="del">
          <pc:chgData name="Sarah Derbyshire" userId="158d3823-2b4d-42fc-82b3-e5340606bfbf" providerId="ADAL" clId="{A0C9BA7E-1CB7-4D57-8415-3146BB16E430}" dt="2025-05-12T13:08:17.111" v="3"/>
          <pc:sldLayoutMkLst>
            <pc:docMk/>
            <pc:sldMasterMk cId="307492315" sldId="2147484002"/>
            <pc:sldLayoutMk cId="1652792741" sldId="214748418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4E53A9-0FB8-BAA7-3BB0-C2DEE56017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21549CC-81E2-DC53-82E5-E88E25218D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F80796-1359-F049-900A-1234F679E6EC}" type="datetimeFigureOut">
              <a:rPr lang="en-GB" smtClean="0"/>
              <a:t>12/05/2025</a:t>
            </a:fld>
            <a:endParaRPr lang="en-GB"/>
          </a:p>
        </p:txBody>
      </p:sp>
      <p:sp>
        <p:nvSpPr>
          <p:cNvPr id="4" name="Footer Placeholder 3">
            <a:extLst>
              <a:ext uri="{FF2B5EF4-FFF2-40B4-BE49-F238E27FC236}">
                <a16:creationId xmlns:a16="http://schemas.microsoft.com/office/drawing/2014/main" id="{63ECF899-3B22-2081-E1E4-0EC4738545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F02135D-9721-2BFE-FE97-A478A93211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EAB036-37EB-C448-80F5-C3B8CCEDC2C7}" type="slidenum">
              <a:rPr lang="en-GB" smtClean="0"/>
              <a:t>‹#›</a:t>
            </a:fld>
            <a:endParaRPr lang="en-GB"/>
          </a:p>
        </p:txBody>
      </p:sp>
    </p:spTree>
    <p:extLst>
      <p:ext uri="{BB962C8B-B14F-4D97-AF65-F5344CB8AC3E}">
        <p14:creationId xmlns:p14="http://schemas.microsoft.com/office/powerpoint/2010/main" val="251074214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280445-9CD3-4690-836A-868AA525C8D1}" type="datetimeFigureOut">
              <a:rPr lang="en-GB" smtClean="0"/>
              <a:t>12/05/2025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09C8EE-3ED4-4666-9BE3-BE8F49EB26DE}" type="slidenum">
              <a:rPr lang="en-GB" smtClean="0"/>
              <a:t>‹#›</a:t>
            </a:fld>
            <a:endParaRPr lang="en-GB"/>
          </a:p>
        </p:txBody>
      </p:sp>
    </p:spTree>
    <p:extLst>
      <p:ext uri="{BB962C8B-B14F-4D97-AF65-F5344CB8AC3E}">
        <p14:creationId xmlns:p14="http://schemas.microsoft.com/office/powerpoint/2010/main" val="1677008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PowerPoint has been prepared to support Lesson Plan 1 – Effective Research for Future Options.</a:t>
            </a:r>
          </a:p>
          <a:p>
            <a:r>
              <a:rPr lang="en-GB" dirty="0"/>
              <a:t>This is an editable version for you to tailor </a:t>
            </a:r>
            <a:r>
              <a:rPr lang="en-GB"/>
              <a:t>to suit the </a:t>
            </a:r>
            <a:r>
              <a:rPr lang="en-GB" dirty="0"/>
              <a:t>needs of your students. </a:t>
            </a:r>
          </a:p>
        </p:txBody>
      </p:sp>
      <p:sp>
        <p:nvSpPr>
          <p:cNvPr id="4" name="Slide Number Placeholder 3"/>
          <p:cNvSpPr>
            <a:spLocks noGrp="1"/>
          </p:cNvSpPr>
          <p:nvPr>
            <p:ph type="sldNum" sz="quarter" idx="5"/>
          </p:nvPr>
        </p:nvSpPr>
        <p:spPr/>
        <p:txBody>
          <a:bodyPr/>
          <a:lstStyle/>
          <a:p>
            <a:fld id="{5109C8EE-3ED4-4666-9BE3-BE8F49EB26DE}" type="slidenum">
              <a:rPr lang="en-GB" smtClean="0"/>
              <a:t>1</a:t>
            </a:fld>
            <a:endParaRPr lang="en-GB"/>
          </a:p>
        </p:txBody>
      </p:sp>
    </p:spTree>
    <p:extLst>
      <p:ext uri="{BB962C8B-B14F-4D97-AF65-F5344CB8AC3E}">
        <p14:creationId xmlns:p14="http://schemas.microsoft.com/office/powerpoint/2010/main" val="1413974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Roboto-Light"/>
              </a:rPr>
              <a:t>Looking back at Task 3 and considering what matters most to them, did students</a:t>
            </a:r>
          </a:p>
          <a:p>
            <a:pPr algn="l"/>
            <a:r>
              <a:rPr lang="en-GB" sz="1800" b="0" i="0" u="none" strike="noStrike" baseline="0" dirty="0">
                <a:latin typeface="Roboto-Light"/>
              </a:rPr>
              <a:t>find anything in the online guides that matched their personal criteria? This could</a:t>
            </a:r>
          </a:p>
          <a:p>
            <a:pPr algn="l"/>
            <a:r>
              <a:rPr lang="en-GB" sz="1800" b="0" i="0" u="none" strike="noStrike" baseline="0" dirty="0">
                <a:latin typeface="Roboto-Light"/>
              </a:rPr>
              <a:t>include factors like study preferences, earning potential, lifestyle goals, or anything</a:t>
            </a:r>
          </a:p>
          <a:p>
            <a:pPr algn="l"/>
            <a:r>
              <a:rPr lang="en-GB" sz="1800" b="0" i="0" u="none" strike="noStrike" baseline="0" dirty="0">
                <a:latin typeface="Roboto-Light"/>
              </a:rPr>
              <a:t>else they identified as important.</a:t>
            </a:r>
            <a:endParaRPr lang="en-GB" dirty="0"/>
          </a:p>
        </p:txBody>
      </p:sp>
      <p:sp>
        <p:nvSpPr>
          <p:cNvPr id="4" name="Slide Number Placeholder 3"/>
          <p:cNvSpPr>
            <a:spLocks noGrp="1"/>
          </p:cNvSpPr>
          <p:nvPr>
            <p:ph type="sldNum" sz="quarter" idx="5"/>
          </p:nvPr>
        </p:nvSpPr>
        <p:spPr/>
        <p:txBody>
          <a:bodyPr/>
          <a:lstStyle/>
          <a:p>
            <a:fld id="{5109C8EE-3ED4-4666-9BE3-BE8F49EB26DE}" type="slidenum">
              <a:rPr lang="en-GB" smtClean="0"/>
              <a:t>11</a:t>
            </a:fld>
            <a:endParaRPr lang="en-GB"/>
          </a:p>
        </p:txBody>
      </p:sp>
    </p:spTree>
    <p:extLst>
      <p:ext uri="{BB962C8B-B14F-4D97-AF65-F5344CB8AC3E}">
        <p14:creationId xmlns:p14="http://schemas.microsoft.com/office/powerpoint/2010/main" val="4019132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37C29-5C48-AA96-EB03-A16CD0B9B4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57CC3-32A1-6AE9-A1F9-5E4EC21ED7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3869C1-C6C0-A8BB-EEF5-FBC514C49DF9}"/>
              </a:ext>
            </a:extLst>
          </p:cNvPr>
          <p:cNvSpPr>
            <a:spLocks noGrp="1"/>
          </p:cNvSpPr>
          <p:nvPr>
            <p:ph type="body" idx="1"/>
          </p:nvPr>
        </p:nvSpPr>
        <p:spPr/>
        <p:txBody>
          <a:bodyPr/>
          <a:lstStyle/>
          <a:p>
            <a:pPr algn="l"/>
            <a:r>
              <a:rPr lang="en-GB" sz="1800" b="0" i="0" u="none" strike="noStrike" baseline="0" dirty="0">
                <a:latin typeface="Roboto-Light"/>
              </a:rPr>
              <a:t>Finally - Why not complete a </a:t>
            </a:r>
            <a:r>
              <a:rPr lang="en-GB" sz="1800" b="0" i="0" u="none" strike="noStrike" baseline="0" dirty="0">
                <a:latin typeface="Roboto-Medium"/>
              </a:rPr>
              <a:t>Subject Taster </a:t>
            </a:r>
            <a:r>
              <a:rPr lang="en-GB" sz="1800" b="0" i="0" u="none" strike="noStrike" baseline="0" dirty="0">
                <a:latin typeface="Roboto-Light"/>
              </a:rPr>
              <a:t>in the UCAS Hub?</a:t>
            </a:r>
          </a:p>
          <a:p>
            <a:pPr algn="l"/>
            <a:r>
              <a:rPr lang="en-GB" sz="1800" b="0" i="0" u="none" strike="noStrike" baseline="0" dirty="0">
                <a:latin typeface="Roboto-Light"/>
              </a:rPr>
              <a:t>Students get a certificate at the end.</a:t>
            </a:r>
          </a:p>
          <a:p>
            <a:pPr algn="l"/>
            <a:endParaRPr lang="en-GB" sz="1800" b="0" i="0" u="none" strike="noStrike" baseline="0" dirty="0">
              <a:latin typeface="Roboto-Light"/>
            </a:endParaRPr>
          </a:p>
          <a:p>
            <a:pPr algn="l"/>
            <a:r>
              <a:rPr lang="en-GB" sz="1800" b="1" i="0" u="none" strike="noStrike" baseline="0" dirty="0">
                <a:latin typeface="Roboto-Light"/>
              </a:rPr>
              <a:t>Play the video </a:t>
            </a:r>
            <a:r>
              <a:rPr lang="en-GB" sz="1800" b="0" i="0" u="none" strike="noStrike" baseline="0" dirty="0">
                <a:latin typeface="Roboto-Light"/>
              </a:rPr>
              <a:t>on ucas.com/subject-tasters:  https://www.ucas.com/applying/you-apply/what-and-where-study/subject-tasters</a:t>
            </a:r>
          </a:p>
          <a:p>
            <a:pPr algn="l"/>
            <a:endParaRPr lang="en-GB" sz="1800" b="0" i="0" u="none" strike="noStrike" baseline="0" dirty="0">
              <a:latin typeface="Roboto-Light"/>
            </a:endParaRPr>
          </a:p>
          <a:p>
            <a:pPr algn="l"/>
            <a:r>
              <a:rPr lang="en-GB" b="0" i="0" dirty="0">
                <a:solidFill>
                  <a:srgbClr val="FFFFFF"/>
                </a:solidFill>
                <a:effectLst/>
                <a:latin typeface="Roboto" panose="02000000000000000000" pitchFamily="2" charset="0"/>
              </a:rPr>
              <a:t>Subject Spotlights from </a:t>
            </a:r>
            <a:r>
              <a:rPr lang="en-GB" b="0" i="0" dirty="0" err="1">
                <a:solidFill>
                  <a:srgbClr val="FFFFFF"/>
                </a:solidFill>
                <a:effectLst/>
                <a:latin typeface="Roboto" panose="02000000000000000000" pitchFamily="2" charset="0"/>
              </a:rPr>
              <a:t>Springpod</a:t>
            </a:r>
            <a:r>
              <a:rPr lang="en-GB" b="0" i="0" dirty="0">
                <a:solidFill>
                  <a:srgbClr val="FFFFFF"/>
                </a:solidFill>
                <a:effectLst/>
                <a:latin typeface="Roboto" panose="02000000000000000000" pitchFamily="2" charset="0"/>
              </a:rPr>
              <a:t> hosted on ucas.com give you a taste of what it's like to study real subjects delivered by university lecturers and developed in partnership with the universities.</a:t>
            </a:r>
            <a:endParaRPr lang="en-GB" dirty="0"/>
          </a:p>
        </p:txBody>
      </p:sp>
      <p:sp>
        <p:nvSpPr>
          <p:cNvPr id="4" name="Slide Number Placeholder 3">
            <a:extLst>
              <a:ext uri="{FF2B5EF4-FFF2-40B4-BE49-F238E27FC236}">
                <a16:creationId xmlns:a16="http://schemas.microsoft.com/office/drawing/2014/main" id="{F85C5B1C-2D8C-05F3-9036-F076657374E5}"/>
              </a:ext>
            </a:extLst>
          </p:cNvPr>
          <p:cNvSpPr>
            <a:spLocks noGrp="1"/>
          </p:cNvSpPr>
          <p:nvPr>
            <p:ph type="sldNum" sz="quarter" idx="5"/>
          </p:nvPr>
        </p:nvSpPr>
        <p:spPr/>
        <p:txBody>
          <a:bodyPr/>
          <a:lstStyle/>
          <a:p>
            <a:fld id="{5109C8EE-3ED4-4666-9BE3-BE8F49EB26DE}" type="slidenum">
              <a:rPr lang="en-GB" smtClean="0"/>
              <a:t>12</a:t>
            </a:fld>
            <a:endParaRPr lang="en-GB"/>
          </a:p>
        </p:txBody>
      </p:sp>
    </p:spTree>
    <p:extLst>
      <p:ext uri="{BB962C8B-B14F-4D97-AF65-F5344CB8AC3E}">
        <p14:creationId xmlns:p14="http://schemas.microsoft.com/office/powerpoint/2010/main" val="1913721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Task 1: </a:t>
            </a:r>
            <a:r>
              <a:rPr lang="en-GB" sz="1800" b="0" i="0" u="none" strike="noStrike" baseline="0" dirty="0">
                <a:latin typeface="Roboto-Light"/>
              </a:rPr>
              <a:t>In pairs/groups discuss reliable sources of information and explain how</a:t>
            </a:r>
          </a:p>
          <a:p>
            <a:pPr algn="l"/>
            <a:r>
              <a:rPr lang="en-GB" sz="1800" b="0" i="0" u="none" strike="noStrike" baseline="0" dirty="0">
                <a:latin typeface="Roboto-Light"/>
              </a:rPr>
              <a:t>research helps in making informed decisions.</a:t>
            </a:r>
            <a:endParaRPr lang="en-GB" dirty="0"/>
          </a:p>
        </p:txBody>
      </p:sp>
      <p:sp>
        <p:nvSpPr>
          <p:cNvPr id="4" name="Slide Number Placeholder 3"/>
          <p:cNvSpPr>
            <a:spLocks noGrp="1"/>
          </p:cNvSpPr>
          <p:nvPr>
            <p:ph type="sldNum" sz="quarter" idx="5"/>
          </p:nvPr>
        </p:nvSpPr>
        <p:spPr/>
        <p:txBody>
          <a:bodyPr/>
          <a:lstStyle/>
          <a:p>
            <a:fld id="{5109C8EE-3ED4-4666-9BE3-BE8F49EB26DE}" type="slidenum">
              <a:rPr lang="en-GB" smtClean="0"/>
              <a:t>2</a:t>
            </a:fld>
            <a:endParaRPr lang="en-GB"/>
          </a:p>
        </p:txBody>
      </p:sp>
    </p:spTree>
    <p:extLst>
      <p:ext uri="{BB962C8B-B14F-4D97-AF65-F5344CB8AC3E}">
        <p14:creationId xmlns:p14="http://schemas.microsoft.com/office/powerpoint/2010/main" val="3868244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Task 1: ideas for discussions in pairs/groups</a:t>
            </a:r>
          </a:p>
        </p:txBody>
      </p:sp>
      <p:sp>
        <p:nvSpPr>
          <p:cNvPr id="4" name="Slide Number Placeholder 3"/>
          <p:cNvSpPr>
            <a:spLocks noGrp="1"/>
          </p:cNvSpPr>
          <p:nvPr>
            <p:ph type="sldNum" sz="quarter" idx="5"/>
          </p:nvPr>
        </p:nvSpPr>
        <p:spPr/>
        <p:txBody>
          <a:bodyPr/>
          <a:lstStyle/>
          <a:p>
            <a:fld id="{5109C8EE-3ED4-4666-9BE3-BE8F49EB26DE}" type="slidenum">
              <a:rPr lang="en-GB" smtClean="0"/>
              <a:t>3</a:t>
            </a:fld>
            <a:endParaRPr lang="en-GB"/>
          </a:p>
        </p:txBody>
      </p:sp>
    </p:spTree>
    <p:extLst>
      <p:ext uri="{BB962C8B-B14F-4D97-AF65-F5344CB8AC3E}">
        <p14:creationId xmlns:p14="http://schemas.microsoft.com/office/powerpoint/2010/main" val="2831370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Task 1: Reliable source examples. </a:t>
            </a:r>
          </a:p>
        </p:txBody>
      </p:sp>
      <p:sp>
        <p:nvSpPr>
          <p:cNvPr id="4" name="Slide Number Placeholder 3"/>
          <p:cNvSpPr>
            <a:spLocks noGrp="1"/>
          </p:cNvSpPr>
          <p:nvPr>
            <p:ph type="sldNum" sz="quarter" idx="5"/>
          </p:nvPr>
        </p:nvSpPr>
        <p:spPr/>
        <p:txBody>
          <a:bodyPr/>
          <a:lstStyle/>
          <a:p>
            <a:fld id="{5109C8EE-3ED4-4666-9BE3-BE8F49EB26DE}" type="slidenum">
              <a:rPr lang="en-GB" smtClean="0"/>
              <a:t>5</a:t>
            </a:fld>
            <a:endParaRPr lang="en-GB"/>
          </a:p>
        </p:txBody>
      </p:sp>
    </p:spTree>
    <p:extLst>
      <p:ext uri="{BB962C8B-B14F-4D97-AF65-F5344CB8AC3E}">
        <p14:creationId xmlns:p14="http://schemas.microsoft.com/office/powerpoint/2010/main" val="2086007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latin typeface="Roboto-Medium"/>
              </a:rPr>
              <a:t>Task 2: </a:t>
            </a:r>
            <a:r>
              <a:rPr lang="en-GB" sz="1800" b="0" i="0" u="none" strike="noStrike" baseline="0" dirty="0">
                <a:latin typeface="Roboto-Light"/>
              </a:rPr>
              <a:t>Show them </a:t>
            </a:r>
            <a:r>
              <a:rPr lang="en-GB" sz="1800" b="0" i="0" u="none" strike="noStrike" baseline="0" dirty="0">
                <a:latin typeface="Roboto-Medium"/>
              </a:rPr>
              <a:t>UCAS Ultimate Guide: How to decide your next steps. </a:t>
            </a:r>
            <a:r>
              <a:rPr lang="en-GB" dirty="0"/>
              <a:t>https://ultimateguides.ucas.com/howtodecideyournextsteps/</a:t>
            </a:r>
          </a:p>
        </p:txBody>
      </p:sp>
      <p:sp>
        <p:nvSpPr>
          <p:cNvPr id="4" name="Slide Number Placeholder 3"/>
          <p:cNvSpPr>
            <a:spLocks noGrp="1"/>
          </p:cNvSpPr>
          <p:nvPr>
            <p:ph type="sldNum" sz="quarter" idx="5"/>
          </p:nvPr>
        </p:nvSpPr>
        <p:spPr/>
        <p:txBody>
          <a:bodyPr/>
          <a:lstStyle/>
          <a:p>
            <a:fld id="{5109C8EE-3ED4-4666-9BE3-BE8F49EB26DE}" type="slidenum">
              <a:rPr lang="en-GB" smtClean="0"/>
              <a:t>6</a:t>
            </a:fld>
            <a:endParaRPr lang="en-GB"/>
          </a:p>
        </p:txBody>
      </p:sp>
    </p:spTree>
    <p:extLst>
      <p:ext uri="{BB962C8B-B14F-4D97-AF65-F5344CB8AC3E}">
        <p14:creationId xmlns:p14="http://schemas.microsoft.com/office/powerpoint/2010/main" val="1305699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Roboto-Medium"/>
              </a:rPr>
              <a:t>Task 3: </a:t>
            </a:r>
            <a:r>
              <a:rPr lang="en-GB" sz="1800" b="0" i="0" u="none" strike="noStrike" baseline="0" dirty="0">
                <a:latin typeface="Roboto-Light"/>
              </a:rPr>
              <a:t>Discuss in pairs/groups what to consider when thinking about different</a:t>
            </a:r>
          </a:p>
          <a:p>
            <a:pPr algn="l"/>
            <a:r>
              <a:rPr lang="en-GB" sz="1800" b="0" i="0" u="none" strike="noStrike" baseline="0" dirty="0">
                <a:latin typeface="Roboto-Light"/>
              </a:rPr>
              <a:t>pathways and subjects.</a:t>
            </a:r>
            <a:endParaRPr lang="en-GB" dirty="0"/>
          </a:p>
        </p:txBody>
      </p:sp>
      <p:sp>
        <p:nvSpPr>
          <p:cNvPr id="4" name="Slide Number Placeholder 3"/>
          <p:cNvSpPr>
            <a:spLocks noGrp="1"/>
          </p:cNvSpPr>
          <p:nvPr>
            <p:ph type="sldNum" sz="quarter" idx="5"/>
          </p:nvPr>
        </p:nvSpPr>
        <p:spPr/>
        <p:txBody>
          <a:bodyPr/>
          <a:lstStyle/>
          <a:p>
            <a:fld id="{5109C8EE-3ED4-4666-9BE3-BE8F49EB26DE}" type="slidenum">
              <a:rPr lang="en-GB" smtClean="0"/>
              <a:t>7</a:t>
            </a:fld>
            <a:endParaRPr lang="en-GB"/>
          </a:p>
        </p:txBody>
      </p:sp>
    </p:spTree>
    <p:extLst>
      <p:ext uri="{BB962C8B-B14F-4D97-AF65-F5344CB8AC3E}">
        <p14:creationId xmlns:p14="http://schemas.microsoft.com/office/powerpoint/2010/main" val="878254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https://www.ucas.com/explore/search/subject-guides.</a:t>
            </a:r>
          </a:p>
          <a:p>
            <a:r>
              <a:rPr lang="en-GB" dirty="0"/>
              <a:t>The subject guides can also be accessed through the students’ Hub accounts so they can save their preferences in their profile.</a:t>
            </a:r>
          </a:p>
          <a:p>
            <a:endParaRPr lang="en-GB" dirty="0"/>
          </a:p>
          <a:p>
            <a:pPr algn="l"/>
            <a:r>
              <a:rPr lang="en-GB" sz="1800" b="0" i="0" u="none" strike="noStrike" baseline="0" dirty="0">
                <a:latin typeface="Roboto-Medium"/>
              </a:rPr>
              <a:t>Group Discussion: </a:t>
            </a:r>
          </a:p>
          <a:p>
            <a:pPr algn="l"/>
            <a:r>
              <a:rPr lang="en-GB" sz="1800" b="0" i="0" u="none" strike="noStrike" baseline="0" dirty="0">
                <a:latin typeface="Roboto-Light"/>
              </a:rPr>
              <a:t>Did anything surprise them about that subject?</a:t>
            </a:r>
          </a:p>
          <a:p>
            <a:pPr algn="l"/>
            <a:r>
              <a:rPr lang="en-GB" sz="1800" b="0" i="0" u="none" strike="noStrike" baseline="0" dirty="0">
                <a:latin typeface="Roboto-Light"/>
              </a:rPr>
              <a:t>Did they see different careers they hadn’t thought of?</a:t>
            </a:r>
            <a:endParaRPr lang="en-GB" dirty="0"/>
          </a:p>
        </p:txBody>
      </p:sp>
      <p:sp>
        <p:nvSpPr>
          <p:cNvPr id="4" name="Slide Number Placeholder 3"/>
          <p:cNvSpPr>
            <a:spLocks noGrp="1"/>
          </p:cNvSpPr>
          <p:nvPr>
            <p:ph type="sldNum" sz="quarter" idx="5"/>
          </p:nvPr>
        </p:nvSpPr>
        <p:spPr/>
        <p:txBody>
          <a:bodyPr/>
          <a:lstStyle/>
          <a:p>
            <a:fld id="{5109C8EE-3ED4-4666-9BE3-BE8F49EB26DE}" type="slidenum">
              <a:rPr lang="en-GB" smtClean="0"/>
              <a:t>8</a:t>
            </a:fld>
            <a:endParaRPr lang="en-GB"/>
          </a:p>
        </p:txBody>
      </p:sp>
    </p:spTree>
    <p:extLst>
      <p:ext uri="{BB962C8B-B14F-4D97-AF65-F5344CB8AC3E}">
        <p14:creationId xmlns:p14="http://schemas.microsoft.com/office/powerpoint/2010/main" val="2174160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4964E-D2A9-B7A9-EAA9-5B75F694E3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52226C-ABA5-B5AC-4F97-E02C6D06EC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529B15-9DCE-449D-28C2-C5263CEDEAAF}"/>
              </a:ext>
            </a:extLst>
          </p:cNvPr>
          <p:cNvSpPr>
            <a:spLocks noGrp="1"/>
          </p:cNvSpPr>
          <p:nvPr>
            <p:ph type="body" idx="1"/>
          </p:nvPr>
        </p:nvSpPr>
        <p:spPr/>
        <p:txBody>
          <a:bodyPr/>
          <a:lstStyle/>
          <a:p>
            <a:r>
              <a:rPr lang="en-GB" dirty="0"/>
              <a:t>https://www.ucas.com/explore/search/industry-guides.</a:t>
            </a:r>
          </a:p>
          <a:p>
            <a:r>
              <a:rPr lang="en-GB" dirty="0"/>
              <a:t>The subject guides can also be accessed through the students’ Hub accounts so they can save their preferences in their profile.</a:t>
            </a:r>
          </a:p>
          <a:p>
            <a:endParaRPr lang="en-GB" dirty="0"/>
          </a:p>
          <a:p>
            <a:pPr algn="l"/>
            <a:r>
              <a:rPr lang="en-GB" sz="1800" b="0" i="0" u="none" strike="noStrike" baseline="0" dirty="0">
                <a:latin typeface="Roboto-Medium"/>
              </a:rPr>
              <a:t>Group Discussion: </a:t>
            </a:r>
          </a:p>
          <a:p>
            <a:pPr algn="l"/>
            <a:r>
              <a:rPr lang="en-GB" sz="1800" b="0" i="0" u="none" strike="noStrike" baseline="0" dirty="0">
                <a:latin typeface="Roboto-Light"/>
              </a:rPr>
              <a:t>In pairs or small groups, discuss what factors might influence your</a:t>
            </a:r>
          </a:p>
          <a:p>
            <a:pPr algn="l"/>
            <a:r>
              <a:rPr lang="en-GB" sz="1800" b="0" i="0" u="none" strike="noStrike" baseline="0" dirty="0">
                <a:latin typeface="Roboto-Light"/>
              </a:rPr>
              <a:t>career choices. Is salary a top priority? Are there limited job opportunities in that field?</a:t>
            </a:r>
          </a:p>
          <a:p>
            <a:pPr algn="l"/>
            <a:r>
              <a:rPr lang="en-GB" sz="1800" b="0" i="0" u="none" strike="noStrike" baseline="0" dirty="0">
                <a:latin typeface="Roboto-Light"/>
              </a:rPr>
              <a:t>What other considerations might be important to you?</a:t>
            </a:r>
            <a:endParaRPr lang="en-GB" sz="1800" b="0" i="0" u="none" strike="noStrike" baseline="0" dirty="0">
              <a:latin typeface="Roboto-Medium"/>
            </a:endParaRPr>
          </a:p>
        </p:txBody>
      </p:sp>
      <p:sp>
        <p:nvSpPr>
          <p:cNvPr id="4" name="Slide Number Placeholder 3">
            <a:extLst>
              <a:ext uri="{FF2B5EF4-FFF2-40B4-BE49-F238E27FC236}">
                <a16:creationId xmlns:a16="http://schemas.microsoft.com/office/drawing/2014/main" id="{7861BF43-C253-5BFF-51FE-9B090F4007B4}"/>
              </a:ext>
            </a:extLst>
          </p:cNvPr>
          <p:cNvSpPr>
            <a:spLocks noGrp="1"/>
          </p:cNvSpPr>
          <p:nvPr>
            <p:ph type="sldNum" sz="quarter" idx="5"/>
          </p:nvPr>
        </p:nvSpPr>
        <p:spPr/>
        <p:txBody>
          <a:bodyPr/>
          <a:lstStyle/>
          <a:p>
            <a:fld id="{5109C8EE-3ED4-4666-9BE3-BE8F49EB26DE}" type="slidenum">
              <a:rPr lang="en-GB" smtClean="0"/>
              <a:t>9</a:t>
            </a:fld>
            <a:endParaRPr lang="en-GB"/>
          </a:p>
        </p:txBody>
      </p:sp>
    </p:spTree>
    <p:extLst>
      <p:ext uri="{BB962C8B-B14F-4D97-AF65-F5344CB8AC3E}">
        <p14:creationId xmlns:p14="http://schemas.microsoft.com/office/powerpoint/2010/main" val="2567111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well as ucas.com students can access the latest LMI on the National Careers Service website and by speaking to a qualified careers advisers.</a:t>
            </a:r>
          </a:p>
          <a:p>
            <a:endParaRPr lang="en-GB" dirty="0"/>
          </a:p>
          <a:p>
            <a:pPr algn="l">
              <a:buNone/>
            </a:pPr>
            <a:r>
              <a:rPr lang="en-GB" b="0" i="0" dirty="0">
                <a:solidFill>
                  <a:srgbClr val="485D65"/>
                </a:solidFill>
                <a:effectLst/>
                <a:latin typeface="Source Sans Pro" panose="020B0503030403020204" pitchFamily="34" charset="0"/>
              </a:rPr>
              <a:t>It is vital that LMI being used is the most up to date data available as it is subject to change over time. Not only have industrial classifications changed, but geographical boundaries are also likely to do the same. To determine if the LMI being used is up-to-date a student must think about:</a:t>
            </a:r>
          </a:p>
          <a:p>
            <a:pPr algn="l">
              <a:buNone/>
            </a:pPr>
            <a:endParaRPr lang="en-GB" b="0" i="0" dirty="0">
              <a:solidFill>
                <a:srgbClr val="485D65"/>
              </a:solidFill>
              <a:effectLst/>
              <a:latin typeface="Source Sans Pro" panose="020B0503030403020204" pitchFamily="34" charset="0"/>
            </a:endParaRPr>
          </a:p>
          <a:p>
            <a:pPr algn="l">
              <a:buFont typeface="Arial" panose="020B0604020202020204" pitchFamily="34" charset="0"/>
              <a:buChar char="•"/>
            </a:pPr>
            <a:r>
              <a:rPr lang="en-GB" b="0" i="0" dirty="0">
                <a:solidFill>
                  <a:srgbClr val="485D65"/>
                </a:solidFill>
                <a:effectLst/>
                <a:latin typeface="Source Sans Pro" panose="020B0503030403020204" pitchFamily="34" charset="0"/>
              </a:rPr>
              <a:t>What period does the data relate to?</a:t>
            </a:r>
          </a:p>
          <a:p>
            <a:pPr algn="l">
              <a:buFont typeface="Arial" panose="020B0604020202020204" pitchFamily="34" charset="0"/>
              <a:buChar char="•"/>
            </a:pPr>
            <a:r>
              <a:rPr lang="en-GB" b="0" i="0" dirty="0">
                <a:solidFill>
                  <a:srgbClr val="485D65"/>
                </a:solidFill>
                <a:effectLst/>
                <a:latin typeface="Source Sans Pro" panose="020B0503030403020204" pitchFamily="34" charset="0"/>
              </a:rPr>
              <a:t>When was it published?</a:t>
            </a:r>
          </a:p>
          <a:p>
            <a:pPr algn="l">
              <a:buFont typeface="Arial" panose="020B0604020202020204" pitchFamily="34" charset="0"/>
              <a:buChar char="•"/>
            </a:pPr>
            <a:r>
              <a:rPr lang="en-GB" b="0" i="0" dirty="0">
                <a:solidFill>
                  <a:srgbClr val="485D65"/>
                </a:solidFill>
                <a:effectLst/>
                <a:latin typeface="Source Sans Pro" panose="020B0503030403020204" pitchFamily="34" charset="0"/>
              </a:rPr>
              <a:t>The date of the next release.</a:t>
            </a:r>
          </a:p>
          <a:p>
            <a:endParaRPr lang="en-GB" dirty="0"/>
          </a:p>
        </p:txBody>
      </p:sp>
      <p:sp>
        <p:nvSpPr>
          <p:cNvPr id="4" name="Slide Number Placeholder 3"/>
          <p:cNvSpPr>
            <a:spLocks noGrp="1"/>
          </p:cNvSpPr>
          <p:nvPr>
            <p:ph type="sldNum" sz="quarter" idx="5"/>
          </p:nvPr>
        </p:nvSpPr>
        <p:spPr/>
        <p:txBody>
          <a:bodyPr/>
          <a:lstStyle/>
          <a:p>
            <a:fld id="{5109C8EE-3ED4-4666-9BE3-BE8F49EB26DE}" type="slidenum">
              <a:rPr lang="en-GB" smtClean="0"/>
              <a:t>10</a:t>
            </a:fld>
            <a:endParaRPr lang="en-GB"/>
          </a:p>
        </p:txBody>
      </p:sp>
    </p:spTree>
    <p:extLst>
      <p:ext uri="{BB962C8B-B14F-4D97-AF65-F5344CB8AC3E}">
        <p14:creationId xmlns:p14="http://schemas.microsoft.com/office/powerpoint/2010/main" val="485588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730468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770290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49248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67234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81083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847608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30365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447688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815684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ED2881"/>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404939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218DD412-928A-2690-FCB8-280C1AEF5DCB}"/>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114084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ED288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73081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52549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304847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ED288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836543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ED288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ED288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409387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545234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430831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r>
              <a:rPr lang="en-US"/>
              <a:t>Click icon to add table</a:t>
            </a:r>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84816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dirty="0"/>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r>
              <a:rPr lang="en-US"/>
              <a:t>Click icon to add table</a:t>
            </a:r>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02668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r>
              <a:rPr lang="en-US"/>
              <a:t>Click icon to add chart</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50431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dirty="0"/>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r>
              <a:rPr lang="en-US"/>
              <a:t>Click icon to add chart</a:t>
            </a:r>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989184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1089161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7" name="Text Placeholder 16">
            <a:extLst>
              <a:ext uri="{FF2B5EF4-FFF2-40B4-BE49-F238E27FC236}">
                <a16:creationId xmlns:a16="http://schemas.microsoft.com/office/drawing/2014/main" id="{7AEC3C87-60BC-C6AF-BABB-E2BB004FAB3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BFEEF26F-6DC9-3C3C-232D-EA6771668D2E}"/>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E77CCDE1-DA71-5F5F-E832-D21BD6332F45}"/>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D49D98FE-2862-203C-04EF-C63BAF3B8E61}"/>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24F1DABB-A7A4-CB4F-7C59-6DF257CC294D}"/>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7A164839-E72D-5AD3-398B-BD0E756976E6}"/>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D8671BE4-65D4-E8DE-05BF-56C403CBF259}"/>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CEDA7CCA-44E3-45B5-1A5A-0FB54CBE6764}"/>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5" name="Text Placeholder 16">
            <a:extLst>
              <a:ext uri="{FF2B5EF4-FFF2-40B4-BE49-F238E27FC236}">
                <a16:creationId xmlns:a16="http://schemas.microsoft.com/office/drawing/2014/main" id="{D215988C-E333-8505-0D45-A5FF4B68F910}"/>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36909256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ED2881"/>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D2E838C1-6504-2127-5201-19A318B9215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C2C105BF-4436-E8BA-73F6-6CA42348C648}"/>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6B3B0880-5A12-AEFF-ABFA-2CD999EEFB3E}"/>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F61A3C1C-8089-3EA0-5B0C-7666F0FB4918}"/>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5A897D7F-4986-D416-E3CE-B57A202957B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F5FD9E6F-DA1E-D5C6-939F-F8AB2E701413}"/>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2BF7306F-3C53-21ED-31E5-34BAB3140C6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F12B2731-D25D-6028-AEF0-2223105A673E}"/>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BC3C8FEA-16CF-9151-048A-DC31E38839EE}"/>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13019088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905780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dirty="0"/>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1026180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015657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US"/>
              <a:t>Click to edit Master title style</a:t>
            </a:r>
            <a:endParaRPr lang="en-GB" dirty="0"/>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7798020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US"/>
              <a:t>Click to edit Master title style</a:t>
            </a:r>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2108337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ED288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8772708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28040478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US"/>
              <a:t>Click to edit Master title style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11493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ED288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689245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7" name="Rectangle 16">
            <a:extLst>
              <a:ext uri="{FF2B5EF4-FFF2-40B4-BE49-F238E27FC236}">
                <a16:creationId xmlns:a16="http://schemas.microsoft.com/office/drawing/2014/main" id="{F58E2274-C960-29CE-D741-8E081B120C15}"/>
              </a:ext>
            </a:extLst>
          </p:cNvPr>
          <p:cNvSpPr/>
          <p:nvPr userDrawn="1"/>
        </p:nvSpPr>
        <p:spPr>
          <a:xfrm>
            <a:off x="17231360" y="1890762"/>
            <a:ext cx="13370560" cy="1451667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4" name="Graphic 13" descr="Open quotation mark with solid fill">
            <a:extLst>
              <a:ext uri="{FF2B5EF4-FFF2-40B4-BE49-F238E27FC236}">
                <a16:creationId xmlns:a16="http://schemas.microsoft.com/office/drawing/2014/main" id="{A36276D5-578F-0EB6-E182-D67F027EA24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5" name="Graphic 14" descr="Open quotation mark with solid fill">
            <a:extLst>
              <a:ext uri="{FF2B5EF4-FFF2-40B4-BE49-F238E27FC236}">
                <a16:creationId xmlns:a16="http://schemas.microsoft.com/office/drawing/2014/main" id="{2E5C85D1-186E-832B-0EAE-64070D63A2B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3" name="Text Placeholder 8">
            <a:extLst>
              <a:ext uri="{FF2B5EF4-FFF2-40B4-BE49-F238E27FC236}">
                <a16:creationId xmlns:a16="http://schemas.microsoft.com/office/drawing/2014/main" id="{7AD99889-1B9E-CCD1-74C4-D42CE3F3773A}"/>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2767502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11658103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313880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3756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24996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7616501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3756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195046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267169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3756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969217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32241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675027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58441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88240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660031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23853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46394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552989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314165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085477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907998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11868615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F37561"/>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2580643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ED288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77298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5" name="Content Placeholder 2">
            <a:extLst>
              <a:ext uri="{FF2B5EF4-FFF2-40B4-BE49-F238E27FC236}">
                <a16:creationId xmlns:a16="http://schemas.microsoft.com/office/drawing/2014/main" id="{20710D1B-D489-8F36-4A04-2B7A832E1C14}"/>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0099282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241250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5" name="Text Placeholder 15">
            <a:extLst>
              <a:ext uri="{FF2B5EF4-FFF2-40B4-BE49-F238E27FC236}">
                <a16:creationId xmlns:a16="http://schemas.microsoft.com/office/drawing/2014/main" id="{96448C6A-29BE-41E7-5832-855F6C95B62B}"/>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Text Placeholder 15">
            <a:extLst>
              <a:ext uri="{FF2B5EF4-FFF2-40B4-BE49-F238E27FC236}">
                <a16:creationId xmlns:a16="http://schemas.microsoft.com/office/drawing/2014/main" id="{7299F715-9BD8-82BE-F9B9-FC387B915CC9}"/>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4AEF0EEC-ED23-52F9-3A4B-D02732907F03}"/>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5E0EB1D7-830B-3050-92F9-1FC3ED858C77}"/>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4F4A06D1-6286-02F8-A0A8-18065C534479}"/>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2" name="Text Placeholder 15">
            <a:extLst>
              <a:ext uri="{FF2B5EF4-FFF2-40B4-BE49-F238E27FC236}">
                <a16:creationId xmlns:a16="http://schemas.microsoft.com/office/drawing/2014/main" id="{9DED9F07-2D3E-BD82-1C67-E5CD8CAFA42D}"/>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413394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F3756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189224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F3756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F3756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814021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124615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852665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7511637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5110777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80908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US"/>
              <a:t>Click to edit Master title style</a:t>
            </a:r>
            <a:endParaRPr lang="en-GB" dirty="0"/>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46744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2464436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D04F548F-5952-044E-021F-37B93C40DD8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BC297AEA-505B-B4F3-B5FD-6BB27C43B5A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0B378121-8F63-4386-3A8B-C76E3BEB5362}"/>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C4269773-59C3-5AF8-FA3D-975A8EAB622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521788B7-C4BB-098E-C9E6-870CCD2718F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6157C838-0CFC-FED8-E1E4-4D95577C00E1}"/>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C92B63EB-FA23-CA82-8829-7C94DCE13AC1}"/>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BE6D85AA-BC7C-FCD4-CE40-0ED585335BEE}"/>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2ECB1412-D95E-E472-E8E6-DA3AEDE90AB1}"/>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38264532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F37561"/>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135E4630-28EA-39EF-2DCD-D719421E29C9}"/>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1C5BEAB0-2B4D-1DB2-128E-EE319209FC25}"/>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3FF990BF-5FFB-D724-6B70-D6E188DAC016}"/>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7D7E7618-FBA3-CE9A-4F5D-05E68C10C487}"/>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39CF25E5-1621-E8B6-6EFA-9BF51094AB4B}"/>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43ABD4A5-5541-5ADD-D294-EA5903B38DEB}"/>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FF623B19-80B9-1AB3-0ED5-4F4E43207FE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693F49A1-0EEC-4752-6690-90DE777D134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93B81162-E068-0D4A-4B4C-BB7AA4D2607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9418110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30426608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5087255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5135094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35931407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563893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F3756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5088388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54007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US"/>
              <a:t>Click to edit Master title style</a:t>
            </a:r>
            <a:endParaRPr lang="en-GB" dirty="0"/>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430566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33551083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74662ABA-569A-CBB8-F224-0522D2A57B57}"/>
              </a:ext>
            </a:extLst>
          </p:cNvPr>
          <p:cNvSpPr/>
          <p:nvPr userDrawn="1"/>
        </p:nvSpPr>
        <p:spPr>
          <a:xfrm>
            <a:off x="17231360" y="1890762"/>
            <a:ext cx="13370560" cy="1451667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D8737E9E-11BA-292A-851D-F7DA27ABC35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AB7E82AD-0604-572D-27E9-001DE37F3E6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02AA9FA1-D642-AD10-5AEF-495858E6557D}"/>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4063310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3401231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179F76-F3A5-D8D5-E698-38D6CCB9CC3B}"/>
              </a:ext>
            </a:extLst>
          </p:cNvPr>
          <p:cNvPicPr>
            <a:picLocks noChangeAspect="1"/>
          </p:cNvPicPr>
          <p:nvPr userDrawn="1"/>
        </p:nvPicPr>
        <p:blipFill>
          <a:blip r:embed="rId2"/>
          <a:srcRect/>
          <a:stretch/>
        </p:blipFill>
        <p:spPr>
          <a:xfrm>
            <a:off x="0" y="-3763"/>
            <a:ext cx="32572208" cy="18321867"/>
          </a:xfrm>
          <a:prstGeom prst="rect">
            <a:avLst/>
          </a:prstGeom>
        </p:spPr>
      </p:pic>
    </p:spTree>
    <p:extLst>
      <p:ext uri="{BB962C8B-B14F-4D97-AF65-F5344CB8AC3E}">
        <p14:creationId xmlns:p14="http://schemas.microsoft.com/office/powerpoint/2010/main" val="2834530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07020192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theme" Target="../theme/theme2.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slideLayout" Target="../slideLayouts/slideLayout8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08077099"/>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 id="2147484051" r:id="rId20"/>
    <p:sldLayoutId id="2147484052" r:id="rId21"/>
    <p:sldLayoutId id="2147484070" r:id="rId22"/>
    <p:sldLayoutId id="2147484053" r:id="rId23"/>
    <p:sldLayoutId id="2147484054" r:id="rId24"/>
    <p:sldLayoutId id="2147484055" r:id="rId25"/>
    <p:sldLayoutId id="2147484056" r:id="rId26"/>
    <p:sldLayoutId id="2147484057" r:id="rId27"/>
    <p:sldLayoutId id="2147484058" r:id="rId28"/>
    <p:sldLayoutId id="2147484059" r:id="rId29"/>
    <p:sldLayoutId id="2147484060" r:id="rId30"/>
    <p:sldLayoutId id="2147484080" r:id="rId31"/>
    <p:sldLayoutId id="2147484091" r:id="rId32"/>
    <p:sldLayoutId id="2147484090" r:id="rId33"/>
    <p:sldLayoutId id="2147484120" r:id="rId34"/>
    <p:sldLayoutId id="2147484121" r:id="rId35"/>
    <p:sldLayoutId id="2147484110" r:id="rId36"/>
    <p:sldLayoutId id="2147484123" r:id="rId37"/>
    <p:sldLayoutId id="2147484122" r:id="rId38"/>
    <p:sldLayoutId id="2147484125" r:id="rId39"/>
    <p:sldLayoutId id="2147484126" r:id="rId40"/>
    <p:sldLayoutId id="2147484124"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57074145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4071" r:id="rId22"/>
    <p:sldLayoutId id="2147483792" r:id="rId23"/>
    <p:sldLayoutId id="2147483793" r:id="rId24"/>
    <p:sldLayoutId id="2147483794" r:id="rId25"/>
    <p:sldLayoutId id="2147483795" r:id="rId26"/>
    <p:sldLayoutId id="2147483796" r:id="rId27"/>
    <p:sldLayoutId id="2147483797" r:id="rId28"/>
    <p:sldLayoutId id="2147483798" r:id="rId29"/>
    <p:sldLayoutId id="2147484061" r:id="rId30"/>
    <p:sldLayoutId id="2147484081" r:id="rId31"/>
    <p:sldLayoutId id="2147484092" r:id="rId32"/>
    <p:sldLayoutId id="2147484093" r:id="rId33"/>
    <p:sldLayoutId id="2147484111" r:id="rId34"/>
    <p:sldLayoutId id="2147484127" r:id="rId35"/>
    <p:sldLayoutId id="2147484128" r:id="rId36"/>
    <p:sldLayoutId id="2147484129" r:id="rId37"/>
    <p:sldLayoutId id="2147484130" r:id="rId38"/>
    <p:sldLayoutId id="2147484131" r:id="rId39"/>
    <p:sldLayoutId id="2147484132" r:id="rId40"/>
    <p:sldLayoutId id="2147484133"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9664DB-B8FA-7B60-9509-28D0EB16D491}"/>
              </a:ext>
            </a:extLst>
          </p:cNvPr>
          <p:cNvSpPr>
            <a:spLocks noGrp="1"/>
          </p:cNvSpPr>
          <p:nvPr>
            <p:ph type="title"/>
          </p:nvPr>
        </p:nvSpPr>
        <p:spPr>
          <a:xfrm>
            <a:off x="2235200" y="973668"/>
            <a:ext cx="28041600" cy="353483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0062DB-DD44-99DA-9130-50418DEE85EC}"/>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9B242F6-12EE-989A-C4B7-3C10898D00D8}"/>
              </a:ext>
            </a:extLst>
          </p:cNvPr>
          <p:cNvSpPr>
            <a:spLocks noGrp="1"/>
          </p:cNvSpPr>
          <p:nvPr>
            <p:ph type="dt" sz="half" idx="2"/>
          </p:nvPr>
        </p:nvSpPr>
        <p:spPr>
          <a:xfrm>
            <a:off x="2235200" y="16950268"/>
            <a:ext cx="7315200" cy="973667"/>
          </a:xfrm>
          <a:prstGeom prst="rect">
            <a:avLst/>
          </a:prstGeom>
        </p:spPr>
        <p:txBody>
          <a:bodyPr vert="horz" lIns="91440" tIns="45720" rIns="91440" bIns="45720" rtlCol="0" anchor="ctr"/>
          <a:lstStyle>
            <a:lvl1pPr algn="l">
              <a:defRPr sz="3200">
                <a:solidFill>
                  <a:schemeClr val="tx1">
                    <a:tint val="82000"/>
                  </a:schemeClr>
                </a:solidFill>
              </a:defRPr>
            </a:lvl1pPr>
          </a:lstStyle>
          <a:p>
            <a:fld id="{A334E87B-0803-1F4C-8B4B-D8E820B57EB6}" type="datetimeFigureOut">
              <a:rPr lang="en-US" smtClean="0"/>
              <a:t>5/12/2025</a:t>
            </a:fld>
            <a:endParaRPr lang="en-US"/>
          </a:p>
        </p:txBody>
      </p:sp>
      <p:sp>
        <p:nvSpPr>
          <p:cNvPr id="5" name="Footer Placeholder 4">
            <a:extLst>
              <a:ext uri="{FF2B5EF4-FFF2-40B4-BE49-F238E27FC236}">
                <a16:creationId xmlns:a16="http://schemas.microsoft.com/office/drawing/2014/main" id="{32CF06C6-1FBD-86F9-CEDC-10F5A69659AC}"/>
              </a:ext>
            </a:extLst>
          </p:cNvPr>
          <p:cNvSpPr>
            <a:spLocks noGrp="1"/>
          </p:cNvSpPr>
          <p:nvPr>
            <p:ph type="ftr" sz="quarter" idx="3"/>
          </p:nvPr>
        </p:nvSpPr>
        <p:spPr>
          <a:xfrm>
            <a:off x="10769600" y="16950268"/>
            <a:ext cx="10972800" cy="973667"/>
          </a:xfrm>
          <a:prstGeom prst="rect">
            <a:avLst/>
          </a:prstGeom>
        </p:spPr>
        <p:txBody>
          <a:bodyPr vert="horz" lIns="91440" tIns="45720" rIns="91440" bIns="45720" rtlCol="0" anchor="ctr"/>
          <a:lstStyle>
            <a:lvl1pPr algn="ctr">
              <a:defRPr sz="3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B032A5A-7462-E9F0-A39C-48DC51262F00}"/>
              </a:ext>
            </a:extLst>
          </p:cNvPr>
          <p:cNvSpPr>
            <a:spLocks noGrp="1"/>
          </p:cNvSpPr>
          <p:nvPr>
            <p:ph type="sldNum" sz="quarter" idx="4"/>
          </p:nvPr>
        </p:nvSpPr>
        <p:spPr>
          <a:xfrm>
            <a:off x="22961600" y="16950268"/>
            <a:ext cx="7315200" cy="973667"/>
          </a:xfrm>
          <a:prstGeom prst="rect">
            <a:avLst/>
          </a:prstGeom>
        </p:spPr>
        <p:txBody>
          <a:bodyPr vert="horz" lIns="91440" tIns="45720" rIns="91440" bIns="45720" rtlCol="0" anchor="ctr"/>
          <a:lstStyle>
            <a:lvl1pPr algn="r">
              <a:defRPr sz="3200">
                <a:solidFill>
                  <a:schemeClr val="tx1">
                    <a:tint val="82000"/>
                  </a:schemeClr>
                </a:solidFill>
              </a:defRPr>
            </a:lvl1pPr>
          </a:lstStyle>
          <a:p>
            <a:fld id="{6D692FC8-40DA-2544-851F-ACB3B5D34A44}" type="slidenum">
              <a:rPr lang="en-US" smtClean="0"/>
              <a:t>‹#›</a:t>
            </a:fld>
            <a:endParaRPr lang="en-US"/>
          </a:p>
        </p:txBody>
      </p:sp>
    </p:spTree>
    <p:extLst>
      <p:ext uri="{BB962C8B-B14F-4D97-AF65-F5344CB8AC3E}">
        <p14:creationId xmlns:p14="http://schemas.microsoft.com/office/powerpoint/2010/main" val="2342433286"/>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3.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hyperlink" Target="https://ultimateguides.ucas.com/howtodecideyournextsteps/" TargetMode="External"/><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153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986049-D428-7083-D3CE-676B313A66B7}"/>
              </a:ext>
            </a:extLst>
          </p:cNvPr>
          <p:cNvSpPr>
            <a:spLocks noGrp="1"/>
          </p:cNvSpPr>
          <p:nvPr>
            <p:ph type="title"/>
          </p:nvPr>
        </p:nvSpPr>
        <p:spPr>
          <a:xfrm>
            <a:off x="1545605" y="1526384"/>
            <a:ext cx="14710393" cy="3911428"/>
          </a:xfrm>
        </p:spPr>
        <p:txBody>
          <a:bodyPr/>
          <a:lstStyle/>
          <a:p>
            <a:r>
              <a:rPr lang="en-GB" dirty="0"/>
              <a:t>What is Labour Market Information?</a:t>
            </a:r>
          </a:p>
        </p:txBody>
      </p:sp>
      <p:sp>
        <p:nvSpPr>
          <p:cNvPr id="4" name="Content Placeholder 3">
            <a:extLst>
              <a:ext uri="{FF2B5EF4-FFF2-40B4-BE49-F238E27FC236}">
                <a16:creationId xmlns:a16="http://schemas.microsoft.com/office/drawing/2014/main" id="{B92751AD-0BC1-5F1A-683C-DF44438A4CF4}"/>
              </a:ext>
            </a:extLst>
          </p:cNvPr>
          <p:cNvSpPr>
            <a:spLocks noGrp="1"/>
          </p:cNvSpPr>
          <p:nvPr>
            <p:ph idx="1"/>
          </p:nvPr>
        </p:nvSpPr>
        <p:spPr>
          <a:xfrm>
            <a:off x="1545605" y="6476005"/>
            <a:ext cx="13766693" cy="9931435"/>
          </a:xfrm>
        </p:spPr>
        <p:txBody>
          <a:bodyPr/>
          <a:lstStyle/>
          <a:p>
            <a:pPr>
              <a:buNone/>
            </a:pPr>
            <a:r>
              <a:rPr lang="en-GB" b="1" dirty="0"/>
              <a:t>Labour Market Information</a:t>
            </a:r>
            <a:r>
              <a:rPr lang="en-GB" dirty="0"/>
              <a:t> (LMI) is useful information that helps you understand the world of work. It tells you about:</a:t>
            </a:r>
          </a:p>
          <a:p>
            <a:r>
              <a:rPr lang="en-GB" b="1" dirty="0"/>
              <a:t>Jobs that are available</a:t>
            </a:r>
            <a:r>
              <a:rPr lang="en-GB" dirty="0"/>
              <a:t> now and in the future.</a:t>
            </a:r>
          </a:p>
          <a:p>
            <a:r>
              <a:rPr lang="en-GB" b="1" dirty="0"/>
              <a:t>Skills and qualifications</a:t>
            </a:r>
            <a:r>
              <a:rPr lang="en-GB" dirty="0"/>
              <a:t> you might need for those jobs.</a:t>
            </a:r>
          </a:p>
          <a:p>
            <a:r>
              <a:rPr lang="en-GB" b="1" dirty="0"/>
              <a:t>How much you could earn</a:t>
            </a:r>
            <a:r>
              <a:rPr lang="en-GB" dirty="0"/>
              <a:t> in different careers.</a:t>
            </a:r>
          </a:p>
          <a:p>
            <a:r>
              <a:rPr lang="en-GB" b="1" dirty="0"/>
              <a:t>Where jobs are located</a:t>
            </a:r>
            <a:r>
              <a:rPr lang="en-GB" dirty="0"/>
              <a:t> and which industries are growing</a:t>
            </a:r>
          </a:p>
          <a:p>
            <a:endParaRPr lang="en-GB" dirty="0"/>
          </a:p>
          <a:p>
            <a:pPr>
              <a:buNone/>
            </a:pPr>
            <a:r>
              <a:rPr lang="en-GB" b="1" dirty="0"/>
              <a:t>Why is LMI Important?</a:t>
            </a:r>
          </a:p>
          <a:p>
            <a:pPr>
              <a:buNone/>
            </a:pPr>
            <a:r>
              <a:rPr lang="en-GB" dirty="0"/>
              <a:t>Knowing this information can help you make better decisions about your future. </a:t>
            </a:r>
          </a:p>
          <a:p>
            <a:pPr>
              <a:buNone/>
            </a:pPr>
            <a:r>
              <a:rPr lang="en-GB" dirty="0"/>
              <a:t>For example:</a:t>
            </a:r>
          </a:p>
          <a:p>
            <a:r>
              <a:rPr lang="en-GB" dirty="0"/>
              <a:t>Want to know which jobs are in demand? LMI can show you.</a:t>
            </a:r>
          </a:p>
          <a:p>
            <a:r>
              <a:rPr lang="en-GB" dirty="0"/>
              <a:t>Not sure how much a certain job pays? LMI has salary details.</a:t>
            </a:r>
          </a:p>
          <a:p>
            <a:r>
              <a:rPr lang="en-GB" dirty="0"/>
              <a:t>Wondering what qualifications you need? LMI provides that info.</a:t>
            </a:r>
          </a:p>
          <a:p>
            <a:endParaRPr lang="en-GB" dirty="0"/>
          </a:p>
        </p:txBody>
      </p:sp>
      <p:sp>
        <p:nvSpPr>
          <p:cNvPr id="13" name="Picture Placeholder 12">
            <a:extLst>
              <a:ext uri="{FF2B5EF4-FFF2-40B4-BE49-F238E27FC236}">
                <a16:creationId xmlns:a16="http://schemas.microsoft.com/office/drawing/2014/main" id="{49DCBED7-F8E9-4702-B1E2-5E74206A70D8}"/>
              </a:ext>
            </a:extLst>
          </p:cNvPr>
          <p:cNvSpPr>
            <a:spLocks noGrp="1"/>
          </p:cNvSpPr>
          <p:nvPr>
            <p:ph type="pic" sz="quarter" idx="13"/>
          </p:nvPr>
        </p:nvSpPr>
        <p:spPr/>
        <p:txBody>
          <a:bodyPr/>
          <a:lstStyle/>
          <a:p>
            <a:endParaRPr lang="en-GB"/>
          </a:p>
        </p:txBody>
      </p:sp>
      <p:pic>
        <p:nvPicPr>
          <p:cNvPr id="11" name="Picture 10" descr="Person opening world map">
            <a:extLst>
              <a:ext uri="{FF2B5EF4-FFF2-40B4-BE49-F238E27FC236}">
                <a16:creationId xmlns:a16="http://schemas.microsoft.com/office/drawing/2014/main" id="{F59B54A5-7C26-C0C3-4345-F70F15D65DE8}"/>
              </a:ext>
            </a:extLst>
          </p:cNvPr>
          <p:cNvPicPr>
            <a:picLocks noChangeAspect="1"/>
          </p:cNvPicPr>
          <p:nvPr/>
        </p:nvPicPr>
        <p:blipFill>
          <a:blip r:embed="rId3"/>
          <a:srcRect l="19323" t="12885" r="21030" b="35"/>
          <a:stretch/>
        </p:blipFill>
        <p:spPr>
          <a:xfrm>
            <a:off x="16255998" y="1703472"/>
            <a:ext cx="15289622" cy="14881056"/>
          </a:xfrm>
          <a:prstGeom prst="rect">
            <a:avLst/>
          </a:prstGeom>
        </p:spPr>
      </p:pic>
    </p:spTree>
    <p:extLst>
      <p:ext uri="{BB962C8B-B14F-4D97-AF65-F5344CB8AC3E}">
        <p14:creationId xmlns:p14="http://schemas.microsoft.com/office/powerpoint/2010/main" val="2004464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17D342-CB39-4A56-5575-6BCB0FF14099}"/>
              </a:ext>
            </a:extLst>
          </p:cNvPr>
          <p:cNvSpPr>
            <a:spLocks noGrp="1"/>
          </p:cNvSpPr>
          <p:nvPr>
            <p:ph type="title"/>
          </p:nvPr>
        </p:nvSpPr>
        <p:spPr>
          <a:xfrm>
            <a:off x="809625" y="1747031"/>
            <a:ext cx="1846659" cy="15750394"/>
          </a:xfrm>
        </p:spPr>
        <p:txBody>
          <a:bodyPr/>
          <a:lstStyle/>
          <a:p>
            <a:r>
              <a:rPr lang="en-GB" dirty="0"/>
              <a:t>REFELCTION</a:t>
            </a:r>
          </a:p>
        </p:txBody>
      </p:sp>
      <p:pic>
        <p:nvPicPr>
          <p:cNvPr id="11" name="Picture 10" descr="City lights focused in magnifying glass">
            <a:extLst>
              <a:ext uri="{FF2B5EF4-FFF2-40B4-BE49-F238E27FC236}">
                <a16:creationId xmlns:a16="http://schemas.microsoft.com/office/drawing/2014/main" id="{9A09CB54-C989-C70F-5140-D93171A5CEFC}"/>
              </a:ext>
            </a:extLst>
          </p:cNvPr>
          <p:cNvPicPr>
            <a:picLocks noChangeAspect="1"/>
          </p:cNvPicPr>
          <p:nvPr/>
        </p:nvPicPr>
        <p:blipFill>
          <a:blip r:embed="rId3"/>
          <a:srcRect l="14586" t="8658" r="6246" b="16482"/>
          <a:stretch/>
        </p:blipFill>
        <p:spPr>
          <a:xfrm>
            <a:off x="3461658" y="0"/>
            <a:ext cx="29017686" cy="18288000"/>
          </a:xfrm>
          <a:prstGeom prst="rect">
            <a:avLst/>
          </a:prstGeom>
        </p:spPr>
      </p:pic>
    </p:spTree>
    <p:extLst>
      <p:ext uri="{BB962C8B-B14F-4D97-AF65-F5344CB8AC3E}">
        <p14:creationId xmlns:p14="http://schemas.microsoft.com/office/powerpoint/2010/main" val="864630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B1184-1C51-A9F6-4DFE-76B1A540BC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D38B56D-20F0-62FE-7D47-20EE5155698C}"/>
              </a:ext>
            </a:extLst>
          </p:cNvPr>
          <p:cNvSpPr>
            <a:spLocks noGrp="1"/>
          </p:cNvSpPr>
          <p:nvPr>
            <p:ph type="title"/>
          </p:nvPr>
        </p:nvSpPr>
        <p:spPr>
          <a:xfrm>
            <a:off x="553593" y="1747031"/>
            <a:ext cx="1846659" cy="15750394"/>
          </a:xfrm>
        </p:spPr>
        <p:txBody>
          <a:bodyPr/>
          <a:lstStyle/>
          <a:p>
            <a:r>
              <a:rPr lang="en-GB" dirty="0"/>
              <a:t>subject tasters</a:t>
            </a:r>
          </a:p>
        </p:txBody>
      </p:sp>
      <p:pic>
        <p:nvPicPr>
          <p:cNvPr id="6" name="Picture 5">
            <a:extLst>
              <a:ext uri="{FF2B5EF4-FFF2-40B4-BE49-F238E27FC236}">
                <a16:creationId xmlns:a16="http://schemas.microsoft.com/office/drawing/2014/main" id="{4551EDE5-7B77-AAD6-FEBE-CC0F77C0478A}"/>
              </a:ext>
            </a:extLst>
          </p:cNvPr>
          <p:cNvPicPr>
            <a:picLocks noChangeAspect="1"/>
          </p:cNvPicPr>
          <p:nvPr/>
        </p:nvPicPr>
        <p:blipFill>
          <a:blip r:embed="rId3"/>
          <a:stretch>
            <a:fillRect/>
          </a:stretch>
        </p:blipFill>
        <p:spPr>
          <a:xfrm>
            <a:off x="3485825" y="1747030"/>
            <a:ext cx="26568653" cy="13432009"/>
          </a:xfrm>
          <a:prstGeom prst="rect">
            <a:avLst/>
          </a:prstGeom>
        </p:spPr>
      </p:pic>
    </p:spTree>
    <p:extLst>
      <p:ext uri="{BB962C8B-B14F-4D97-AF65-F5344CB8AC3E}">
        <p14:creationId xmlns:p14="http://schemas.microsoft.com/office/powerpoint/2010/main" val="2524234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575A2-F687-C156-5864-D811DFBDC3B3}"/>
              </a:ext>
            </a:extLst>
          </p:cNvPr>
          <p:cNvSpPr>
            <a:spLocks noGrp="1"/>
          </p:cNvSpPr>
          <p:nvPr>
            <p:ph type="title"/>
          </p:nvPr>
        </p:nvSpPr>
        <p:spPr/>
        <p:txBody>
          <a:bodyPr/>
          <a:lstStyle/>
          <a:p>
            <a:r>
              <a:rPr lang="en-GB" dirty="0"/>
              <a:t>Where can you get advice?</a:t>
            </a:r>
          </a:p>
        </p:txBody>
      </p:sp>
      <p:sp>
        <p:nvSpPr>
          <p:cNvPr id="3" name="Text Placeholder 2">
            <a:extLst>
              <a:ext uri="{FF2B5EF4-FFF2-40B4-BE49-F238E27FC236}">
                <a16:creationId xmlns:a16="http://schemas.microsoft.com/office/drawing/2014/main" id="{9B2F3DC4-F219-144D-680B-858D181B3841}"/>
              </a:ext>
            </a:extLst>
          </p:cNvPr>
          <p:cNvSpPr>
            <a:spLocks noGrp="1"/>
          </p:cNvSpPr>
          <p:nvPr>
            <p:ph type="body" sz="quarter" idx="10"/>
          </p:nvPr>
        </p:nvSpPr>
        <p:spPr/>
        <p:txBody>
          <a:bodyPr/>
          <a:lstStyle/>
          <a:p>
            <a:r>
              <a:rPr lang="en-GB" dirty="0"/>
              <a:t>PUBLIC</a:t>
            </a:r>
          </a:p>
        </p:txBody>
      </p:sp>
      <p:sp>
        <p:nvSpPr>
          <p:cNvPr id="5" name="TextBox 4">
            <a:extLst>
              <a:ext uri="{FF2B5EF4-FFF2-40B4-BE49-F238E27FC236}">
                <a16:creationId xmlns:a16="http://schemas.microsoft.com/office/drawing/2014/main" id="{41107680-FBD5-15B4-A514-B01D2CCC8E50}"/>
              </a:ext>
            </a:extLst>
          </p:cNvPr>
          <p:cNvSpPr txBox="1"/>
          <p:nvPr/>
        </p:nvSpPr>
        <p:spPr>
          <a:xfrm>
            <a:off x="4656160" y="9970765"/>
            <a:ext cx="5268479" cy="1631216"/>
          </a:xfrm>
          <a:prstGeom prst="rect">
            <a:avLst/>
          </a:prstGeom>
          <a:noFill/>
        </p:spPr>
        <p:txBody>
          <a:bodyPr wrap="square">
            <a:spAutoFit/>
          </a:bodyPr>
          <a:lstStyle/>
          <a:p>
            <a:r>
              <a:rPr lang="en-GB" sz="10000" b="1" dirty="0">
                <a:latin typeface="ADLaM Display" panose="02010000000000000000" pitchFamily="2" charset="0"/>
                <a:ea typeface="ADLaM Display" panose="02010000000000000000" pitchFamily="2" charset="0"/>
                <a:cs typeface="ADLaM Display" panose="02010000000000000000" pitchFamily="2" charset="0"/>
              </a:rPr>
              <a:t>Parents</a:t>
            </a:r>
            <a:endParaRPr lang="en-GB" dirty="0"/>
          </a:p>
        </p:txBody>
      </p:sp>
      <p:sp>
        <p:nvSpPr>
          <p:cNvPr id="7" name="TextBox 6">
            <a:extLst>
              <a:ext uri="{FF2B5EF4-FFF2-40B4-BE49-F238E27FC236}">
                <a16:creationId xmlns:a16="http://schemas.microsoft.com/office/drawing/2014/main" id="{FB62053F-E7E2-2BDA-63D3-820698F431C9}"/>
              </a:ext>
            </a:extLst>
          </p:cNvPr>
          <p:cNvSpPr txBox="1"/>
          <p:nvPr/>
        </p:nvSpPr>
        <p:spPr>
          <a:xfrm>
            <a:off x="12237919" y="6830918"/>
            <a:ext cx="16253460" cy="1200329"/>
          </a:xfrm>
          <a:prstGeom prst="rect">
            <a:avLst/>
          </a:prstGeom>
          <a:noFill/>
        </p:spPr>
        <p:txBody>
          <a:bodyPr wrap="square">
            <a:spAutoFit/>
          </a:bodyPr>
          <a:lstStyle/>
          <a:p>
            <a:r>
              <a:rPr lang="en-GB" sz="7200" dirty="0">
                <a:solidFill>
                  <a:srgbClr val="10BED2"/>
                </a:solidFill>
              </a:rPr>
              <a:t>Guardians</a:t>
            </a:r>
          </a:p>
        </p:txBody>
      </p:sp>
      <p:sp>
        <p:nvSpPr>
          <p:cNvPr id="9" name="TextBox 8">
            <a:extLst>
              <a:ext uri="{FF2B5EF4-FFF2-40B4-BE49-F238E27FC236}">
                <a16:creationId xmlns:a16="http://schemas.microsoft.com/office/drawing/2014/main" id="{5B42E991-07FF-A4BC-FDD4-5806020A3CDC}"/>
              </a:ext>
            </a:extLst>
          </p:cNvPr>
          <p:cNvSpPr txBox="1"/>
          <p:nvPr/>
        </p:nvSpPr>
        <p:spPr>
          <a:xfrm>
            <a:off x="10325167" y="11074614"/>
            <a:ext cx="16253460" cy="1446550"/>
          </a:xfrm>
          <a:prstGeom prst="rect">
            <a:avLst/>
          </a:prstGeom>
          <a:noFill/>
        </p:spPr>
        <p:txBody>
          <a:bodyPr wrap="square">
            <a:spAutoFit/>
          </a:bodyPr>
          <a:lstStyle/>
          <a:p>
            <a:r>
              <a:rPr lang="en-GB" sz="8800" dirty="0">
                <a:solidFill>
                  <a:srgbClr val="FCAF17"/>
                </a:solidFill>
              </a:rPr>
              <a:t>Careers Advisers</a:t>
            </a:r>
          </a:p>
        </p:txBody>
      </p:sp>
      <p:sp>
        <p:nvSpPr>
          <p:cNvPr id="11" name="TextBox 10">
            <a:extLst>
              <a:ext uri="{FF2B5EF4-FFF2-40B4-BE49-F238E27FC236}">
                <a16:creationId xmlns:a16="http://schemas.microsoft.com/office/drawing/2014/main" id="{5C440245-F6FD-0021-CB6B-D9E47283F173}"/>
              </a:ext>
            </a:extLst>
          </p:cNvPr>
          <p:cNvSpPr txBox="1"/>
          <p:nvPr/>
        </p:nvSpPr>
        <p:spPr>
          <a:xfrm>
            <a:off x="18766940" y="10138091"/>
            <a:ext cx="6996477" cy="1569660"/>
          </a:xfrm>
          <a:prstGeom prst="rect">
            <a:avLst/>
          </a:prstGeom>
          <a:noFill/>
        </p:spPr>
        <p:txBody>
          <a:bodyPr wrap="square">
            <a:spAutoFit/>
          </a:bodyPr>
          <a:lstStyle/>
          <a:p>
            <a:r>
              <a:rPr lang="en-GB" sz="9600" dirty="0">
                <a:solidFill>
                  <a:srgbClr val="F37561"/>
                </a:solidFill>
              </a:rPr>
              <a:t>Friends</a:t>
            </a:r>
          </a:p>
        </p:txBody>
      </p:sp>
      <p:sp>
        <p:nvSpPr>
          <p:cNvPr id="13" name="TextBox 12">
            <a:extLst>
              <a:ext uri="{FF2B5EF4-FFF2-40B4-BE49-F238E27FC236}">
                <a16:creationId xmlns:a16="http://schemas.microsoft.com/office/drawing/2014/main" id="{9FDF2951-733D-DA07-EE20-4AA9F6BA855B}"/>
              </a:ext>
            </a:extLst>
          </p:cNvPr>
          <p:cNvSpPr txBox="1"/>
          <p:nvPr/>
        </p:nvSpPr>
        <p:spPr>
          <a:xfrm>
            <a:off x="6847890" y="14783220"/>
            <a:ext cx="20429620" cy="1446550"/>
          </a:xfrm>
          <a:prstGeom prst="rect">
            <a:avLst/>
          </a:prstGeom>
          <a:noFill/>
        </p:spPr>
        <p:txBody>
          <a:bodyPr wrap="square">
            <a:spAutoFit/>
          </a:bodyPr>
          <a:lstStyle/>
          <a:p>
            <a:r>
              <a:rPr lang="en-GB" sz="8800" dirty="0">
                <a:solidFill>
                  <a:srgbClr val="812990"/>
                </a:solidFill>
                <a:latin typeface="Simplified Arabic Fixed" panose="020F0502020204030204" pitchFamily="49" charset="-78"/>
                <a:cs typeface="Simplified Arabic Fixed" panose="020F0502020204030204" pitchFamily="49" charset="-78"/>
              </a:rPr>
              <a:t>Apprenticeship Providers</a:t>
            </a:r>
          </a:p>
        </p:txBody>
      </p:sp>
      <p:sp>
        <p:nvSpPr>
          <p:cNvPr id="15" name="TextBox 14">
            <a:extLst>
              <a:ext uri="{FF2B5EF4-FFF2-40B4-BE49-F238E27FC236}">
                <a16:creationId xmlns:a16="http://schemas.microsoft.com/office/drawing/2014/main" id="{D1915C26-C5A0-5011-90AB-DD563BB5E77E}"/>
              </a:ext>
            </a:extLst>
          </p:cNvPr>
          <p:cNvSpPr txBox="1"/>
          <p:nvPr/>
        </p:nvSpPr>
        <p:spPr>
          <a:xfrm>
            <a:off x="22639489" y="8812558"/>
            <a:ext cx="5594084" cy="1323439"/>
          </a:xfrm>
          <a:prstGeom prst="rect">
            <a:avLst/>
          </a:prstGeom>
          <a:noFill/>
        </p:spPr>
        <p:txBody>
          <a:bodyPr wrap="square">
            <a:spAutoFit/>
          </a:bodyPr>
          <a:lstStyle/>
          <a:p>
            <a:r>
              <a:rPr lang="en-GB" sz="8000" dirty="0">
                <a:solidFill>
                  <a:srgbClr val="10BED2"/>
                </a:solidFill>
              </a:rPr>
              <a:t>Family</a:t>
            </a:r>
          </a:p>
        </p:txBody>
      </p:sp>
      <p:sp>
        <p:nvSpPr>
          <p:cNvPr id="17" name="TextBox 16">
            <a:extLst>
              <a:ext uri="{FF2B5EF4-FFF2-40B4-BE49-F238E27FC236}">
                <a16:creationId xmlns:a16="http://schemas.microsoft.com/office/drawing/2014/main" id="{E6763B44-477C-C209-2104-83ED18FD0EDC}"/>
              </a:ext>
            </a:extLst>
          </p:cNvPr>
          <p:cNvSpPr txBox="1"/>
          <p:nvPr/>
        </p:nvSpPr>
        <p:spPr>
          <a:xfrm>
            <a:off x="11282118" y="13052027"/>
            <a:ext cx="13475067" cy="1200329"/>
          </a:xfrm>
          <a:prstGeom prst="rect">
            <a:avLst/>
          </a:prstGeom>
          <a:noFill/>
        </p:spPr>
        <p:txBody>
          <a:bodyPr wrap="square">
            <a:spAutoFit/>
          </a:bodyPr>
          <a:lstStyle/>
          <a:p>
            <a:r>
              <a:rPr lang="en-GB" sz="7200" b="1" dirty="0">
                <a:latin typeface="DilleniaUPC" panose="020B0502040204020203" pitchFamily="18" charset="-34"/>
                <a:cs typeface="DilleniaUPC" panose="020B0502040204020203" pitchFamily="18" charset="-34"/>
              </a:rPr>
              <a:t>Government Websites</a:t>
            </a:r>
          </a:p>
        </p:txBody>
      </p:sp>
      <p:sp>
        <p:nvSpPr>
          <p:cNvPr id="19" name="TextBox 18">
            <a:extLst>
              <a:ext uri="{FF2B5EF4-FFF2-40B4-BE49-F238E27FC236}">
                <a16:creationId xmlns:a16="http://schemas.microsoft.com/office/drawing/2014/main" id="{ADFB4C5C-EB94-940D-8B78-45FE5038A82D}"/>
              </a:ext>
            </a:extLst>
          </p:cNvPr>
          <p:cNvSpPr txBox="1"/>
          <p:nvPr/>
        </p:nvSpPr>
        <p:spPr>
          <a:xfrm>
            <a:off x="5006911" y="6038130"/>
            <a:ext cx="20429620" cy="830997"/>
          </a:xfrm>
          <a:prstGeom prst="rect">
            <a:avLst/>
          </a:prstGeom>
          <a:noFill/>
        </p:spPr>
        <p:txBody>
          <a:bodyPr wrap="square">
            <a:spAutoFit/>
          </a:bodyPr>
          <a:lstStyle/>
          <a:p>
            <a:r>
              <a:rPr lang="en-GB" dirty="0">
                <a:solidFill>
                  <a:srgbClr val="FCAF17"/>
                </a:solidFill>
                <a:latin typeface="Lucida Bright" panose="02040602050505020304" pitchFamily="18" charset="0"/>
              </a:rPr>
              <a:t>University Websites</a:t>
            </a:r>
          </a:p>
        </p:txBody>
      </p:sp>
      <p:sp>
        <p:nvSpPr>
          <p:cNvPr id="21" name="TextBox 20">
            <a:extLst>
              <a:ext uri="{FF2B5EF4-FFF2-40B4-BE49-F238E27FC236}">
                <a16:creationId xmlns:a16="http://schemas.microsoft.com/office/drawing/2014/main" id="{10CB14F8-53C2-FF11-645B-1867FC500C21}"/>
              </a:ext>
            </a:extLst>
          </p:cNvPr>
          <p:cNvSpPr txBox="1"/>
          <p:nvPr/>
        </p:nvSpPr>
        <p:spPr>
          <a:xfrm>
            <a:off x="14598399" y="8059471"/>
            <a:ext cx="7206915" cy="2092881"/>
          </a:xfrm>
          <a:prstGeom prst="rect">
            <a:avLst/>
          </a:prstGeom>
          <a:noFill/>
        </p:spPr>
        <p:txBody>
          <a:bodyPr wrap="square">
            <a:spAutoFit/>
          </a:bodyPr>
          <a:lstStyle/>
          <a:p>
            <a:r>
              <a:rPr lang="en-GB" sz="13000" dirty="0">
                <a:solidFill>
                  <a:srgbClr val="BFD730"/>
                </a:solidFill>
                <a:latin typeface="Georgia Pro Cond Semibold" panose="020F0502020204030204" pitchFamily="18" charset="0"/>
              </a:rPr>
              <a:t>Students</a:t>
            </a:r>
            <a:r>
              <a:rPr lang="en-GB" dirty="0"/>
              <a:t> </a:t>
            </a:r>
          </a:p>
        </p:txBody>
      </p:sp>
      <p:sp>
        <p:nvSpPr>
          <p:cNvPr id="23" name="TextBox 22">
            <a:extLst>
              <a:ext uri="{FF2B5EF4-FFF2-40B4-BE49-F238E27FC236}">
                <a16:creationId xmlns:a16="http://schemas.microsoft.com/office/drawing/2014/main" id="{EAF83C56-BDA4-632D-0A88-59057D1949B3}"/>
              </a:ext>
            </a:extLst>
          </p:cNvPr>
          <p:cNvSpPr txBox="1"/>
          <p:nvPr/>
        </p:nvSpPr>
        <p:spPr>
          <a:xfrm>
            <a:off x="18019652" y="5686640"/>
            <a:ext cx="9195684" cy="2400657"/>
          </a:xfrm>
          <a:prstGeom prst="rect">
            <a:avLst/>
          </a:prstGeom>
          <a:noFill/>
        </p:spPr>
        <p:txBody>
          <a:bodyPr wrap="square">
            <a:spAutoFit/>
          </a:bodyPr>
          <a:lstStyle/>
          <a:p>
            <a:r>
              <a:rPr lang="en-GB" sz="15000" dirty="0">
                <a:solidFill>
                  <a:srgbClr val="812990"/>
                </a:solidFill>
                <a:latin typeface="Narkisim" panose="020F0502020204030204" pitchFamily="34" charset="-79"/>
                <a:cs typeface="Narkisim" panose="020F0502020204030204" pitchFamily="34" charset="-79"/>
              </a:rPr>
              <a:t>Teachers</a:t>
            </a:r>
          </a:p>
        </p:txBody>
      </p:sp>
      <p:sp>
        <p:nvSpPr>
          <p:cNvPr id="25" name="TextBox 24">
            <a:extLst>
              <a:ext uri="{FF2B5EF4-FFF2-40B4-BE49-F238E27FC236}">
                <a16:creationId xmlns:a16="http://schemas.microsoft.com/office/drawing/2014/main" id="{9C1B9593-895D-F40D-F3DD-3C36FDCEFF32}"/>
              </a:ext>
            </a:extLst>
          </p:cNvPr>
          <p:cNvSpPr txBox="1"/>
          <p:nvPr/>
        </p:nvSpPr>
        <p:spPr>
          <a:xfrm>
            <a:off x="5078356" y="12471204"/>
            <a:ext cx="4083065" cy="1569660"/>
          </a:xfrm>
          <a:prstGeom prst="rect">
            <a:avLst/>
          </a:prstGeom>
          <a:noFill/>
        </p:spPr>
        <p:txBody>
          <a:bodyPr wrap="square">
            <a:spAutoFit/>
          </a:bodyPr>
          <a:lstStyle/>
          <a:p>
            <a:r>
              <a:rPr lang="en-GB" sz="9600" dirty="0">
                <a:solidFill>
                  <a:srgbClr val="F37561"/>
                </a:solidFill>
                <a:latin typeface="Lucida Bright" panose="02040602050505020304" pitchFamily="18" charset="0"/>
              </a:rPr>
              <a:t>UCAS</a:t>
            </a:r>
            <a:r>
              <a:rPr lang="en-GB" dirty="0"/>
              <a:t> </a:t>
            </a:r>
          </a:p>
        </p:txBody>
      </p:sp>
      <p:sp>
        <p:nvSpPr>
          <p:cNvPr id="27" name="TextBox 26">
            <a:extLst>
              <a:ext uri="{FF2B5EF4-FFF2-40B4-BE49-F238E27FC236}">
                <a16:creationId xmlns:a16="http://schemas.microsoft.com/office/drawing/2014/main" id="{128944C2-F533-DD63-8536-FFF9C342B7BB}"/>
              </a:ext>
            </a:extLst>
          </p:cNvPr>
          <p:cNvSpPr txBox="1"/>
          <p:nvPr/>
        </p:nvSpPr>
        <p:spPr>
          <a:xfrm>
            <a:off x="7119889" y="7366008"/>
            <a:ext cx="5303900" cy="1446550"/>
          </a:xfrm>
          <a:prstGeom prst="rect">
            <a:avLst/>
          </a:prstGeom>
          <a:noFill/>
        </p:spPr>
        <p:txBody>
          <a:bodyPr wrap="square">
            <a:spAutoFit/>
          </a:bodyPr>
          <a:lstStyle/>
          <a:p>
            <a:r>
              <a:rPr lang="en-GB" sz="8800" dirty="0">
                <a:solidFill>
                  <a:srgbClr val="00AEEF"/>
                </a:solidFill>
                <a:latin typeface="Apricus Extra Bold" pitchFamily="50" charset="0"/>
              </a:rPr>
              <a:t>Employers</a:t>
            </a:r>
          </a:p>
        </p:txBody>
      </p:sp>
      <p:sp>
        <p:nvSpPr>
          <p:cNvPr id="28" name="TextBox 27">
            <a:extLst>
              <a:ext uri="{FF2B5EF4-FFF2-40B4-BE49-F238E27FC236}">
                <a16:creationId xmlns:a16="http://schemas.microsoft.com/office/drawing/2014/main" id="{F01E1AA6-8DCD-1CE3-9A86-9D2EC4879D16}"/>
              </a:ext>
            </a:extLst>
          </p:cNvPr>
          <p:cNvSpPr txBox="1"/>
          <p:nvPr/>
        </p:nvSpPr>
        <p:spPr>
          <a:xfrm>
            <a:off x="10394471" y="9386926"/>
            <a:ext cx="4996192" cy="830997"/>
          </a:xfrm>
          <a:prstGeom prst="rect">
            <a:avLst/>
          </a:prstGeom>
          <a:noFill/>
        </p:spPr>
        <p:txBody>
          <a:bodyPr wrap="square">
            <a:spAutoFit/>
          </a:bodyPr>
          <a:lstStyle/>
          <a:p>
            <a:r>
              <a:rPr lang="en-GB" dirty="0"/>
              <a:t>Ambassadors </a:t>
            </a:r>
          </a:p>
        </p:txBody>
      </p:sp>
      <p:sp>
        <p:nvSpPr>
          <p:cNvPr id="29" name="TextBox 28">
            <a:extLst>
              <a:ext uri="{FF2B5EF4-FFF2-40B4-BE49-F238E27FC236}">
                <a16:creationId xmlns:a16="http://schemas.microsoft.com/office/drawing/2014/main" id="{DDBB8698-5319-8E6C-D317-B769D186456F}"/>
              </a:ext>
            </a:extLst>
          </p:cNvPr>
          <p:cNvSpPr txBox="1"/>
          <p:nvPr/>
        </p:nvSpPr>
        <p:spPr>
          <a:xfrm>
            <a:off x="20364649" y="11975005"/>
            <a:ext cx="16253460" cy="1938992"/>
          </a:xfrm>
          <a:prstGeom prst="rect">
            <a:avLst/>
          </a:prstGeom>
          <a:noFill/>
        </p:spPr>
        <p:txBody>
          <a:bodyPr wrap="square">
            <a:spAutoFit/>
          </a:bodyPr>
          <a:lstStyle/>
          <a:p>
            <a:r>
              <a:rPr lang="en-GB" sz="12000" dirty="0">
                <a:solidFill>
                  <a:srgbClr val="00AEEF"/>
                </a:solidFill>
              </a:rPr>
              <a:t>Social media</a:t>
            </a:r>
          </a:p>
        </p:txBody>
      </p:sp>
    </p:spTree>
    <p:extLst>
      <p:ext uri="{BB962C8B-B14F-4D97-AF65-F5344CB8AC3E}">
        <p14:creationId xmlns:p14="http://schemas.microsoft.com/office/powerpoint/2010/main" val="3601274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sitting on a couch&#10;&#10;AI-generated content may be incorrect.">
            <a:extLst>
              <a:ext uri="{FF2B5EF4-FFF2-40B4-BE49-F238E27FC236}">
                <a16:creationId xmlns:a16="http://schemas.microsoft.com/office/drawing/2014/main" id="{516D6946-C4F9-5874-EFC5-F5659A9D88DC}"/>
              </a:ext>
            </a:extLst>
          </p:cNvPr>
          <p:cNvPicPr>
            <a:picLocks noGrp="1" noChangeAspect="1"/>
          </p:cNvPicPr>
          <p:nvPr>
            <p:ph type="pic" sz="quarter" idx="13"/>
          </p:nvPr>
        </p:nvPicPr>
        <p:blipFill>
          <a:blip r:embed="rId3"/>
          <a:srcRect l="3865" r="3865"/>
          <a:stretch>
            <a:fillRect/>
          </a:stretch>
        </p:blipFill>
        <p:spPr/>
      </p:pic>
      <p:sp>
        <p:nvSpPr>
          <p:cNvPr id="3" name="Title 2">
            <a:extLst>
              <a:ext uri="{FF2B5EF4-FFF2-40B4-BE49-F238E27FC236}">
                <a16:creationId xmlns:a16="http://schemas.microsoft.com/office/drawing/2014/main" id="{EFD50714-0EB4-4964-1249-DEAC8C2D9A9F}"/>
              </a:ext>
            </a:extLst>
          </p:cNvPr>
          <p:cNvSpPr>
            <a:spLocks noGrp="1"/>
          </p:cNvSpPr>
          <p:nvPr>
            <p:ph type="title"/>
          </p:nvPr>
        </p:nvSpPr>
        <p:spPr>
          <a:xfrm>
            <a:off x="1545605" y="3373043"/>
            <a:ext cx="14710393" cy="2064769"/>
          </a:xfrm>
        </p:spPr>
        <p:txBody>
          <a:bodyPr/>
          <a:lstStyle/>
          <a:p>
            <a:r>
              <a:rPr lang="en-GB" dirty="0"/>
              <a:t>How can research help?</a:t>
            </a:r>
          </a:p>
        </p:txBody>
      </p:sp>
      <p:sp>
        <p:nvSpPr>
          <p:cNvPr id="4" name="Content Placeholder 3">
            <a:extLst>
              <a:ext uri="{FF2B5EF4-FFF2-40B4-BE49-F238E27FC236}">
                <a16:creationId xmlns:a16="http://schemas.microsoft.com/office/drawing/2014/main" id="{C086CC3B-FC3B-5714-DC7A-CCBAD8C7ADA8}"/>
              </a:ext>
            </a:extLst>
          </p:cNvPr>
          <p:cNvSpPr>
            <a:spLocks noGrp="1"/>
          </p:cNvSpPr>
          <p:nvPr>
            <p:ph idx="1"/>
          </p:nvPr>
        </p:nvSpPr>
        <p:spPr/>
        <p:txBody>
          <a:bodyPr/>
          <a:lstStyle/>
          <a:p>
            <a:pPr>
              <a:buNone/>
            </a:pPr>
            <a:r>
              <a:rPr lang="en-GB" dirty="0"/>
              <a:t>Research can help you decide what you want to do in the future. Here's how:</a:t>
            </a:r>
          </a:p>
          <a:p>
            <a:r>
              <a:rPr lang="en-GB" b="1" dirty="0"/>
              <a:t>Explore Your Options</a:t>
            </a:r>
            <a:br>
              <a:rPr lang="en-GB" dirty="0"/>
            </a:br>
            <a:r>
              <a:rPr lang="en-GB" dirty="0"/>
              <a:t>By looking into different jobs, courses, or apprenticeships, you can find what matches your skills and interests.</a:t>
            </a:r>
          </a:p>
          <a:p>
            <a:r>
              <a:rPr lang="en-GB" b="1" dirty="0"/>
              <a:t>Compare Opportunities</a:t>
            </a:r>
            <a:br>
              <a:rPr lang="en-GB" dirty="0"/>
            </a:br>
            <a:r>
              <a:rPr lang="en-GB" dirty="0"/>
              <a:t>Find out what qualifications you’ll need and what the job is really like. The more you know, the easier it is to choose what’s best for you.</a:t>
            </a:r>
          </a:p>
          <a:p>
            <a:r>
              <a:rPr lang="en-GB" b="1" dirty="0"/>
              <a:t>Think About the Future</a:t>
            </a:r>
            <a:br>
              <a:rPr lang="en-GB" dirty="0"/>
            </a:br>
            <a:r>
              <a:rPr lang="en-GB" dirty="0"/>
              <a:t>Research can show you which jobs are growing and where you might earn the most. Knowing what’s in demand can help you plan ahead.</a:t>
            </a:r>
          </a:p>
          <a:p>
            <a:r>
              <a:rPr lang="en-GB" b="1" dirty="0"/>
              <a:t>Feel Confident</a:t>
            </a:r>
            <a:br>
              <a:rPr lang="en-GB" dirty="0"/>
            </a:br>
            <a:r>
              <a:rPr lang="en-GB" dirty="0"/>
              <a:t>When you have the right information, making decisions feels easier. Research gives you the facts to take clear steps toward your goals.</a:t>
            </a:r>
          </a:p>
          <a:p>
            <a:r>
              <a:rPr lang="en-GB" dirty="0"/>
              <a:t> </a:t>
            </a:r>
          </a:p>
        </p:txBody>
      </p:sp>
    </p:spTree>
    <p:extLst>
      <p:ext uri="{BB962C8B-B14F-4D97-AF65-F5344CB8AC3E}">
        <p14:creationId xmlns:p14="http://schemas.microsoft.com/office/powerpoint/2010/main" val="3709167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6E5B5-C3C8-C632-8187-983015466CB8}"/>
              </a:ext>
            </a:extLst>
          </p:cNvPr>
          <p:cNvSpPr>
            <a:spLocks noGrp="1"/>
          </p:cNvSpPr>
          <p:nvPr>
            <p:ph type="title"/>
          </p:nvPr>
        </p:nvSpPr>
        <p:spPr>
          <a:xfrm>
            <a:off x="1545605" y="1562735"/>
            <a:ext cx="14710393" cy="3875077"/>
          </a:xfrm>
        </p:spPr>
        <p:txBody>
          <a:bodyPr vert="horz" wrap="square" lIns="0" tIns="108000" rIns="0" bIns="108000" rtlCol="0" anchor="b" anchorCtr="0">
            <a:normAutofit/>
          </a:bodyPr>
          <a:lstStyle/>
          <a:p>
            <a:r>
              <a:rPr lang="en-GB" sz="13900" b="1" i="0" kern="1200">
                <a:latin typeface="Apricus Black" pitchFamily="2" charset="0"/>
                <a:ea typeface="+mj-ea"/>
                <a:cs typeface="+mj-cs"/>
              </a:rPr>
              <a:t>What makes a source reliable?</a:t>
            </a:r>
          </a:p>
        </p:txBody>
      </p:sp>
      <p:sp>
        <p:nvSpPr>
          <p:cNvPr id="6" name="Rectangle 3">
            <a:extLst>
              <a:ext uri="{FF2B5EF4-FFF2-40B4-BE49-F238E27FC236}">
                <a16:creationId xmlns:a16="http://schemas.microsoft.com/office/drawing/2014/main" id="{AB36391B-2DB6-6C05-FCAA-D5B31B155E20}"/>
              </a:ext>
            </a:extLst>
          </p:cNvPr>
          <p:cNvSpPr>
            <a:spLocks noChangeArrowheads="1"/>
          </p:cNvSpPr>
          <p:nvPr/>
        </p:nvSpPr>
        <p:spPr bwMode="auto">
          <a:xfrm>
            <a:off x="1545606" y="6476005"/>
            <a:ext cx="13469806" cy="993143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spcCol="972000" rtlCol="0" anchorCtr="0" compatLnSpc="1">
            <a:prstTxWarp prst="textNoShape">
              <a:avLst/>
            </a:prstTxWarp>
            <a:normAutofit/>
          </a:bodyPr>
          <a:lstStyle/>
          <a:p>
            <a:pPr marR="0" lvl="0" defTabSz="2438430" fontAlgn="base">
              <a:lnSpc>
                <a:spcPct val="90000"/>
              </a:lnSpc>
              <a:spcBef>
                <a:spcPts val="2667"/>
              </a:spcBef>
              <a:spcAft>
                <a:spcPct val="0"/>
              </a:spcAft>
              <a:buClrTx/>
              <a:buSzTx/>
              <a:tabLst/>
            </a:pPr>
            <a:r>
              <a:rPr kumimoji="0" lang="en-GB" altLang="en-US" sz="3200" b="1" u="none" strike="noStrike" cap="none" normalizeH="0" baseline="0" dirty="0">
                <a:ln>
                  <a:noFill/>
                </a:ln>
                <a:solidFill>
                  <a:schemeClr val="bg2">
                    <a:lumMod val="25000"/>
                  </a:schemeClr>
                </a:solidFill>
                <a:effectLst/>
                <a:latin typeface="Roboto Light" panose="02000000000000000000" pitchFamily="2" charset="0"/>
                <a:ea typeface="Roboto Light" panose="02000000000000000000" pitchFamily="2" charset="0"/>
                <a:cs typeface="Roboto Light" panose="02000000000000000000" pitchFamily="2" charset="0"/>
              </a:rPr>
              <a:t>Expert Author: </a:t>
            </a:r>
            <a:r>
              <a:rPr kumimoji="0" lang="en-GB" altLang="en-US" sz="3200" u="none" strike="noStrike" cap="none" normalizeH="0" baseline="0" dirty="0">
                <a:ln>
                  <a:noFill/>
                </a:ln>
                <a:solidFill>
                  <a:schemeClr val="bg2">
                    <a:lumMod val="25000"/>
                  </a:schemeClr>
                </a:solidFill>
                <a:effectLst/>
                <a:latin typeface="Roboto Light" panose="02000000000000000000" pitchFamily="2" charset="0"/>
                <a:ea typeface="Roboto Light" panose="02000000000000000000" pitchFamily="2" charset="0"/>
                <a:cs typeface="Roboto Light" panose="02000000000000000000" pitchFamily="2" charset="0"/>
              </a:rPr>
              <a:t>Check if it’s written by someone who knows a lot about the topic, like a teacher, scientist, or expert. </a:t>
            </a:r>
          </a:p>
          <a:p>
            <a:pPr marR="0" lvl="0" defTabSz="2438430" fontAlgn="base">
              <a:lnSpc>
                <a:spcPct val="90000"/>
              </a:lnSpc>
              <a:spcBef>
                <a:spcPts val="2667"/>
              </a:spcBef>
              <a:spcAft>
                <a:spcPct val="0"/>
              </a:spcAft>
              <a:buClrTx/>
              <a:buSzTx/>
              <a:tabLst/>
            </a:pPr>
            <a:endParaRPr kumimoji="0" lang="en-GB" altLang="en-US" sz="3200" u="none" strike="noStrike" cap="none" normalizeH="0" baseline="0" dirty="0">
              <a:ln>
                <a:noFill/>
              </a:ln>
              <a:solidFill>
                <a:schemeClr val="bg2">
                  <a:lumMod val="25000"/>
                </a:schemeClr>
              </a:solidFill>
              <a:effectLst/>
              <a:latin typeface="Roboto Light" panose="02000000000000000000" pitchFamily="2" charset="0"/>
              <a:ea typeface="Roboto Light" panose="02000000000000000000" pitchFamily="2" charset="0"/>
              <a:cs typeface="Roboto Light" panose="02000000000000000000" pitchFamily="2" charset="0"/>
            </a:endParaRPr>
          </a:p>
          <a:p>
            <a:pPr marR="0" lvl="0" defTabSz="2438430" fontAlgn="base">
              <a:lnSpc>
                <a:spcPct val="90000"/>
              </a:lnSpc>
              <a:spcBef>
                <a:spcPts val="2667"/>
              </a:spcBef>
              <a:spcAft>
                <a:spcPct val="0"/>
              </a:spcAft>
              <a:buClrTx/>
              <a:buSzTx/>
              <a:tabLst/>
            </a:pPr>
            <a:r>
              <a:rPr kumimoji="0" lang="en-GB" altLang="en-US" sz="3200" b="1" u="none" strike="noStrike" cap="none" normalizeH="0" baseline="0" dirty="0">
                <a:ln>
                  <a:noFill/>
                </a:ln>
                <a:solidFill>
                  <a:schemeClr val="bg2">
                    <a:lumMod val="25000"/>
                  </a:schemeClr>
                </a:solidFill>
                <a:effectLst/>
                <a:latin typeface="Roboto Light" panose="02000000000000000000" pitchFamily="2" charset="0"/>
                <a:ea typeface="Roboto Light" panose="02000000000000000000" pitchFamily="2" charset="0"/>
                <a:cs typeface="Roboto Light" panose="02000000000000000000" pitchFamily="2" charset="0"/>
              </a:rPr>
              <a:t>Correct Information</a:t>
            </a:r>
            <a:r>
              <a:rPr kumimoji="0" lang="en-GB" altLang="en-US" sz="3200" u="none" strike="noStrike" cap="none" normalizeH="0" baseline="0" dirty="0">
                <a:ln>
                  <a:noFill/>
                </a:ln>
                <a:solidFill>
                  <a:schemeClr val="bg2">
                    <a:lumMod val="25000"/>
                  </a:schemeClr>
                </a:solidFill>
                <a:effectLst/>
                <a:latin typeface="Roboto Light" panose="02000000000000000000" pitchFamily="2" charset="0"/>
                <a:ea typeface="Roboto Light" panose="02000000000000000000" pitchFamily="2" charset="0"/>
                <a:cs typeface="Roboto Light" panose="02000000000000000000" pitchFamily="2" charset="0"/>
              </a:rPr>
              <a:t>: Make sure the facts are backed up by evidence and come from trustworthy places. </a:t>
            </a:r>
          </a:p>
          <a:p>
            <a:pPr marR="0" lvl="0" defTabSz="2438430" fontAlgn="base">
              <a:lnSpc>
                <a:spcPct val="90000"/>
              </a:lnSpc>
              <a:spcBef>
                <a:spcPts val="2667"/>
              </a:spcBef>
              <a:spcAft>
                <a:spcPct val="0"/>
              </a:spcAft>
              <a:buClrTx/>
              <a:buSzTx/>
              <a:tabLst/>
            </a:pPr>
            <a:endParaRPr kumimoji="0" lang="en-GB" altLang="en-US" sz="3200" u="none" strike="noStrike" cap="none" normalizeH="0" baseline="0" dirty="0">
              <a:ln>
                <a:noFill/>
              </a:ln>
              <a:solidFill>
                <a:schemeClr val="bg2">
                  <a:lumMod val="25000"/>
                </a:schemeClr>
              </a:solidFill>
              <a:effectLst/>
              <a:latin typeface="Roboto Light" panose="02000000000000000000" pitchFamily="2" charset="0"/>
              <a:ea typeface="Roboto Light" panose="02000000000000000000" pitchFamily="2" charset="0"/>
              <a:cs typeface="Roboto Light" panose="02000000000000000000" pitchFamily="2" charset="0"/>
            </a:endParaRPr>
          </a:p>
          <a:p>
            <a:pPr marR="0" lvl="0" defTabSz="2438430" fontAlgn="base">
              <a:lnSpc>
                <a:spcPct val="90000"/>
              </a:lnSpc>
              <a:spcBef>
                <a:spcPts val="2667"/>
              </a:spcBef>
              <a:spcAft>
                <a:spcPct val="0"/>
              </a:spcAft>
              <a:buClrTx/>
              <a:buSzTx/>
              <a:tabLst/>
            </a:pPr>
            <a:r>
              <a:rPr kumimoji="0" lang="en-GB" altLang="en-US" sz="3200" b="1" u="none" strike="noStrike" cap="none" normalizeH="0" baseline="0" dirty="0">
                <a:ln>
                  <a:noFill/>
                </a:ln>
                <a:solidFill>
                  <a:schemeClr val="bg2">
                    <a:lumMod val="25000"/>
                  </a:schemeClr>
                </a:solidFill>
                <a:effectLst/>
                <a:latin typeface="Roboto Light" panose="02000000000000000000" pitchFamily="2" charset="0"/>
                <a:ea typeface="Roboto Light" panose="02000000000000000000" pitchFamily="2" charset="0"/>
                <a:cs typeface="Roboto Light" panose="02000000000000000000" pitchFamily="2" charset="0"/>
              </a:rPr>
              <a:t>Fair and Balanced</a:t>
            </a:r>
            <a:r>
              <a:rPr kumimoji="0" lang="en-GB" altLang="en-US" sz="3200" u="none" strike="noStrike" cap="none" normalizeH="0" baseline="0" dirty="0">
                <a:ln>
                  <a:noFill/>
                </a:ln>
                <a:solidFill>
                  <a:schemeClr val="bg2">
                    <a:lumMod val="25000"/>
                  </a:schemeClr>
                </a:solidFill>
                <a:effectLst/>
                <a:latin typeface="Roboto Light" panose="02000000000000000000" pitchFamily="2" charset="0"/>
                <a:ea typeface="Roboto Light" panose="02000000000000000000" pitchFamily="2" charset="0"/>
                <a:cs typeface="Roboto Light" panose="02000000000000000000" pitchFamily="2" charset="0"/>
              </a:rPr>
              <a:t>: A good source shows different sides of a story, not just one opinion. </a:t>
            </a:r>
          </a:p>
          <a:p>
            <a:pPr marR="0" lvl="0" defTabSz="2438430" fontAlgn="base">
              <a:lnSpc>
                <a:spcPct val="90000"/>
              </a:lnSpc>
              <a:spcBef>
                <a:spcPts val="2667"/>
              </a:spcBef>
              <a:spcAft>
                <a:spcPct val="0"/>
              </a:spcAft>
              <a:buClrTx/>
              <a:buSzTx/>
              <a:tabLst/>
            </a:pPr>
            <a:endParaRPr kumimoji="0" lang="en-GB" altLang="en-US" sz="3200" u="none" strike="noStrike" cap="none" normalizeH="0" baseline="0" dirty="0">
              <a:ln>
                <a:noFill/>
              </a:ln>
              <a:solidFill>
                <a:schemeClr val="bg2">
                  <a:lumMod val="25000"/>
                </a:schemeClr>
              </a:solidFill>
              <a:effectLst/>
              <a:latin typeface="Roboto Light" panose="02000000000000000000" pitchFamily="2" charset="0"/>
              <a:ea typeface="Roboto Light" panose="02000000000000000000" pitchFamily="2" charset="0"/>
              <a:cs typeface="Roboto Light" panose="02000000000000000000" pitchFamily="2" charset="0"/>
            </a:endParaRPr>
          </a:p>
          <a:p>
            <a:pPr marR="0" lvl="0" defTabSz="2438430" fontAlgn="base">
              <a:lnSpc>
                <a:spcPct val="90000"/>
              </a:lnSpc>
              <a:spcBef>
                <a:spcPts val="2667"/>
              </a:spcBef>
              <a:spcAft>
                <a:spcPct val="0"/>
              </a:spcAft>
              <a:buClrTx/>
              <a:buSzTx/>
              <a:tabLst/>
            </a:pPr>
            <a:r>
              <a:rPr kumimoji="0" lang="en-GB" altLang="en-US" sz="3200" b="1" u="none" strike="noStrike" cap="none" normalizeH="0" baseline="0" dirty="0">
                <a:ln>
                  <a:noFill/>
                </a:ln>
                <a:solidFill>
                  <a:schemeClr val="bg2">
                    <a:lumMod val="25000"/>
                  </a:schemeClr>
                </a:solidFill>
                <a:effectLst/>
                <a:latin typeface="Roboto Light" panose="02000000000000000000" pitchFamily="2" charset="0"/>
                <a:ea typeface="Roboto Light" panose="02000000000000000000" pitchFamily="2" charset="0"/>
                <a:cs typeface="Roboto Light" panose="02000000000000000000" pitchFamily="2" charset="0"/>
              </a:rPr>
              <a:t>Up-to-Date: </a:t>
            </a:r>
            <a:r>
              <a:rPr kumimoji="0" lang="en-GB" altLang="en-US" sz="3200" u="none" strike="noStrike" cap="none" normalizeH="0" baseline="0" dirty="0">
                <a:ln>
                  <a:noFill/>
                </a:ln>
                <a:solidFill>
                  <a:schemeClr val="bg2">
                    <a:lumMod val="25000"/>
                  </a:schemeClr>
                </a:solidFill>
                <a:effectLst/>
                <a:latin typeface="Roboto Light" panose="02000000000000000000" pitchFamily="2" charset="0"/>
                <a:ea typeface="Roboto Light" panose="02000000000000000000" pitchFamily="2" charset="0"/>
                <a:cs typeface="Roboto Light" panose="02000000000000000000" pitchFamily="2" charset="0"/>
              </a:rPr>
              <a:t>Information changes, so use sources that are recent. </a:t>
            </a:r>
          </a:p>
          <a:p>
            <a:pPr marR="0" lvl="0" defTabSz="2438430" fontAlgn="base">
              <a:lnSpc>
                <a:spcPct val="90000"/>
              </a:lnSpc>
              <a:spcBef>
                <a:spcPts val="2667"/>
              </a:spcBef>
              <a:spcAft>
                <a:spcPct val="0"/>
              </a:spcAft>
              <a:buClrTx/>
              <a:buSzTx/>
              <a:tabLst/>
            </a:pPr>
            <a:endParaRPr kumimoji="0" lang="en-GB" altLang="en-US" sz="3200" u="none" strike="noStrike" cap="none" normalizeH="0" baseline="0" dirty="0">
              <a:ln>
                <a:noFill/>
              </a:ln>
              <a:solidFill>
                <a:schemeClr val="bg2">
                  <a:lumMod val="25000"/>
                </a:schemeClr>
              </a:solidFill>
              <a:effectLst/>
              <a:latin typeface="Roboto Light" panose="02000000000000000000" pitchFamily="2" charset="0"/>
              <a:ea typeface="Roboto Light" panose="02000000000000000000" pitchFamily="2" charset="0"/>
              <a:cs typeface="Roboto Light" panose="02000000000000000000" pitchFamily="2" charset="0"/>
            </a:endParaRPr>
          </a:p>
          <a:p>
            <a:pPr marR="0" lvl="0" defTabSz="2438430" fontAlgn="base">
              <a:lnSpc>
                <a:spcPct val="90000"/>
              </a:lnSpc>
              <a:spcBef>
                <a:spcPts val="2667"/>
              </a:spcBef>
              <a:spcAft>
                <a:spcPct val="0"/>
              </a:spcAft>
              <a:buClrTx/>
              <a:buSzTx/>
              <a:tabLst/>
            </a:pPr>
            <a:r>
              <a:rPr kumimoji="0" lang="en-GB" altLang="en-US" sz="3200" b="1" u="none" strike="noStrike" cap="none" normalizeH="0" baseline="0" dirty="0">
                <a:ln>
                  <a:noFill/>
                </a:ln>
                <a:solidFill>
                  <a:schemeClr val="bg2">
                    <a:lumMod val="25000"/>
                  </a:schemeClr>
                </a:solidFill>
                <a:effectLst/>
                <a:latin typeface="Roboto Light" panose="02000000000000000000" pitchFamily="2" charset="0"/>
                <a:ea typeface="Roboto Light" panose="02000000000000000000" pitchFamily="2" charset="0"/>
                <a:cs typeface="Roboto Light" panose="02000000000000000000" pitchFamily="2" charset="0"/>
              </a:rPr>
              <a:t>Clear Purpose: </a:t>
            </a:r>
            <a:r>
              <a:rPr kumimoji="0" lang="en-GB" altLang="en-US" sz="3200" u="none" strike="noStrike" cap="none" normalizeH="0" baseline="0" dirty="0">
                <a:ln>
                  <a:noFill/>
                </a:ln>
                <a:solidFill>
                  <a:schemeClr val="bg2">
                    <a:lumMod val="25000"/>
                  </a:schemeClr>
                </a:solidFill>
                <a:effectLst/>
                <a:latin typeface="Roboto Light" panose="02000000000000000000" pitchFamily="2" charset="0"/>
                <a:ea typeface="Roboto Light" panose="02000000000000000000" pitchFamily="2" charset="0"/>
                <a:cs typeface="Roboto Light" panose="02000000000000000000" pitchFamily="2" charset="0"/>
              </a:rPr>
              <a:t>Reliable sources aim to share knowledge, not just sell something or convince you. </a:t>
            </a:r>
          </a:p>
        </p:txBody>
      </p:sp>
      <p:sp>
        <p:nvSpPr>
          <p:cNvPr id="3" name="Text Placeholder 2">
            <a:extLst>
              <a:ext uri="{FF2B5EF4-FFF2-40B4-BE49-F238E27FC236}">
                <a16:creationId xmlns:a16="http://schemas.microsoft.com/office/drawing/2014/main" id="{172B095E-3ED7-0BCC-5A02-09E6333C2818}"/>
              </a:ext>
            </a:extLst>
          </p:cNvPr>
          <p:cNvSpPr>
            <a:spLocks noGrp="1"/>
          </p:cNvSpPr>
          <p:nvPr>
            <p:ph type="body" sz="quarter" idx="10"/>
          </p:nvPr>
        </p:nvSpPr>
        <p:spPr>
          <a:xfrm>
            <a:off x="809625" y="17657763"/>
            <a:ext cx="5542714" cy="498475"/>
          </a:xfrm>
        </p:spPr>
        <p:txBody>
          <a:bodyPr vert="horz" lIns="251999" tIns="72000" rIns="91440" bIns="45720" rtlCol="0" anchor="ctr" anchorCtr="0">
            <a:normAutofit/>
          </a:bodyPr>
          <a:lstStyle/>
          <a:p>
            <a:r>
              <a:rPr lang="en-GB" sz="2600" b="0" i="0" kern="1200">
                <a:latin typeface="Roboto" panose="02000000000000000000" pitchFamily="2" charset="0"/>
                <a:ea typeface="Roboto" panose="02000000000000000000" pitchFamily="2" charset="0"/>
                <a:cs typeface="Roboto" panose="02000000000000000000" pitchFamily="2" charset="0"/>
              </a:rPr>
              <a:t>PUBLIC</a:t>
            </a:r>
          </a:p>
        </p:txBody>
      </p:sp>
      <p:pic>
        <p:nvPicPr>
          <p:cNvPr id="9" name="Picture 8" descr="Teenagers using laptop in library">
            <a:extLst>
              <a:ext uri="{FF2B5EF4-FFF2-40B4-BE49-F238E27FC236}">
                <a16:creationId xmlns:a16="http://schemas.microsoft.com/office/drawing/2014/main" id="{CE6EA610-CD92-C1CD-485A-5042AD71FAB9}"/>
              </a:ext>
            </a:extLst>
          </p:cNvPr>
          <p:cNvPicPr>
            <a:picLocks noChangeAspect="1"/>
          </p:cNvPicPr>
          <p:nvPr/>
        </p:nvPicPr>
        <p:blipFill>
          <a:blip r:embed="rId2"/>
          <a:srcRect l="22144" t="8752" r="16277"/>
          <a:stretch/>
        </p:blipFill>
        <p:spPr>
          <a:xfrm>
            <a:off x="16255998" y="2641943"/>
            <a:ext cx="13934476" cy="13765497"/>
          </a:xfrm>
          <a:prstGeom prst="rect">
            <a:avLst/>
          </a:prstGeom>
        </p:spPr>
      </p:pic>
    </p:spTree>
    <p:extLst>
      <p:ext uri="{BB962C8B-B14F-4D97-AF65-F5344CB8AC3E}">
        <p14:creationId xmlns:p14="http://schemas.microsoft.com/office/powerpoint/2010/main" val="3615849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4F32D-1C22-F806-04DD-C4BD768EAC9F}"/>
              </a:ext>
            </a:extLst>
          </p:cNvPr>
          <p:cNvSpPr>
            <a:spLocks noGrp="1"/>
          </p:cNvSpPr>
          <p:nvPr>
            <p:ph type="title"/>
          </p:nvPr>
        </p:nvSpPr>
        <p:spPr/>
        <p:txBody>
          <a:bodyPr/>
          <a:lstStyle/>
          <a:p>
            <a:r>
              <a:rPr lang="en-GB" dirty="0"/>
              <a:t>Examples sources on careers</a:t>
            </a:r>
          </a:p>
        </p:txBody>
      </p:sp>
      <p:sp>
        <p:nvSpPr>
          <p:cNvPr id="3" name="Text Placeholder 2">
            <a:extLst>
              <a:ext uri="{FF2B5EF4-FFF2-40B4-BE49-F238E27FC236}">
                <a16:creationId xmlns:a16="http://schemas.microsoft.com/office/drawing/2014/main" id="{4407AFD2-5295-82A8-142F-E21334DFB9DD}"/>
              </a:ext>
            </a:extLst>
          </p:cNvPr>
          <p:cNvSpPr>
            <a:spLocks noGrp="1"/>
          </p:cNvSpPr>
          <p:nvPr>
            <p:ph type="body" sz="quarter" idx="10"/>
          </p:nvPr>
        </p:nvSpPr>
        <p:spPr/>
        <p:txBody>
          <a:bodyPr/>
          <a:lstStyle/>
          <a:p>
            <a:r>
              <a:rPr lang="en-GB" dirty="0"/>
              <a:t>PUBLIC</a:t>
            </a:r>
          </a:p>
        </p:txBody>
      </p:sp>
      <p:pic>
        <p:nvPicPr>
          <p:cNvPr id="4" name="Picture 3" descr="A blue background with white text&#10;&#10;AI-generated content may be incorrect.">
            <a:extLst>
              <a:ext uri="{FF2B5EF4-FFF2-40B4-BE49-F238E27FC236}">
                <a16:creationId xmlns:a16="http://schemas.microsoft.com/office/drawing/2014/main" id="{77DAC866-AC86-CACF-B358-FA74A993D9E4}"/>
              </a:ext>
            </a:extLst>
          </p:cNvPr>
          <p:cNvPicPr>
            <a:picLocks noChangeAspect="1"/>
          </p:cNvPicPr>
          <p:nvPr/>
        </p:nvPicPr>
        <p:blipFill>
          <a:blip r:embed="rId3"/>
          <a:stretch>
            <a:fillRect/>
          </a:stretch>
        </p:blipFill>
        <p:spPr>
          <a:xfrm>
            <a:off x="2553683" y="4724465"/>
            <a:ext cx="5394317" cy="5394317"/>
          </a:xfrm>
          <a:prstGeom prst="rect">
            <a:avLst/>
          </a:prstGeom>
        </p:spPr>
      </p:pic>
      <p:pic>
        <p:nvPicPr>
          <p:cNvPr id="5" name="Picture 4" descr="Opportunities | Springpod">
            <a:extLst>
              <a:ext uri="{FF2B5EF4-FFF2-40B4-BE49-F238E27FC236}">
                <a16:creationId xmlns:a16="http://schemas.microsoft.com/office/drawing/2014/main" id="{F3400A42-9A5F-4D65-CA72-809F60ECD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5255" y="12653450"/>
            <a:ext cx="9394168" cy="22968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E News | Promotional material: Using the #Apprenticeship brand">
            <a:extLst>
              <a:ext uri="{FF2B5EF4-FFF2-40B4-BE49-F238E27FC236}">
                <a16:creationId xmlns:a16="http://schemas.microsoft.com/office/drawing/2014/main" id="{538F7E03-2408-9000-1425-C305A0ACB5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35468" y="12240495"/>
            <a:ext cx="9705756" cy="36358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tional Careers Service, London Events ...">
            <a:extLst>
              <a:ext uri="{FF2B5EF4-FFF2-40B4-BE49-F238E27FC236}">
                <a16:creationId xmlns:a16="http://schemas.microsoft.com/office/drawing/2014/main" id="{EE623FF1-4A20-2EDD-D4F6-CF5399DB57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78064" y="10118782"/>
            <a:ext cx="6082736" cy="60827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BC Bitesize Survey reveals doctor as teens' top career choice and NHS as  preferred employer for second year in a row">
            <a:extLst>
              <a:ext uri="{FF2B5EF4-FFF2-40B4-BE49-F238E27FC236}">
                <a16:creationId xmlns:a16="http://schemas.microsoft.com/office/drawing/2014/main" id="{3AB374F2-7048-764B-FB16-DEAC56B8DE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45472" y="5545394"/>
            <a:ext cx="5747920" cy="32188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elcome to the CEC Resource Directory ...">
            <a:extLst>
              <a:ext uri="{FF2B5EF4-FFF2-40B4-BE49-F238E27FC236}">
                <a16:creationId xmlns:a16="http://schemas.microsoft.com/office/drawing/2014/main" id="{4D5D8603-704F-639F-10C5-CEED969FD6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39972" y="6047505"/>
            <a:ext cx="8024420" cy="3218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593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extLst>
              <a:ext uri="{FF2B5EF4-FFF2-40B4-BE49-F238E27FC236}">
                <a16:creationId xmlns:a16="http://schemas.microsoft.com/office/drawing/2014/main" id="{834DDE1F-2685-0D80-85C3-9905E95AFA0A}"/>
              </a:ext>
            </a:extLst>
          </p:cNvPr>
          <p:cNvPicPr>
            <a:picLocks noGrp="1" noRot="1" noChangeAspect="1" noMove="1" noResize="1" noEditPoints="1" noAdjustHandles="1" noChangeArrowheads="1" noChangeShapeType="1" noCrop="1"/>
          </p:cNvPicPr>
          <p:nvPr/>
        </p:nvPicPr>
        <p:blipFill>
          <a:blip r:embed="rId4"/>
          <a:stretch>
            <a:fillRect/>
          </a:stretch>
        </p:blipFill>
        <p:spPr>
          <a:xfrm>
            <a:off x="6775383" y="6584073"/>
            <a:ext cx="13816350" cy="9393863"/>
          </a:xfrm>
          <a:prstGeom prst="rect">
            <a:avLst/>
          </a:prstGeom>
        </p:spPr>
      </p:pic>
      <p:pic>
        <p:nvPicPr>
          <p:cNvPr id="5" name="Picture 4">
            <a:hlinkClick r:id="rId3"/>
            <a:extLst>
              <a:ext uri="{FF2B5EF4-FFF2-40B4-BE49-F238E27FC236}">
                <a16:creationId xmlns:a16="http://schemas.microsoft.com/office/drawing/2014/main" id="{6B05A2A5-A159-10D5-DA40-CAD83DFD03B0}"/>
              </a:ext>
            </a:extLst>
          </p:cNvPr>
          <p:cNvPicPr>
            <a:picLocks noGrp="1" noRot="1" noChangeAspect="1" noMove="1" noResize="1" noEditPoints="1" noAdjustHandles="1" noChangeArrowheads="1" noChangeShapeType="1" noCrop="1"/>
          </p:cNvPicPr>
          <p:nvPr/>
        </p:nvPicPr>
        <p:blipFill>
          <a:blip r:embed="rId5"/>
          <a:srcRect l="-1" t="17559" r="-17" b="30647"/>
          <a:stretch/>
        </p:blipFill>
        <p:spPr>
          <a:xfrm>
            <a:off x="7165607" y="2069431"/>
            <a:ext cx="19157398" cy="4066675"/>
          </a:xfrm>
          <a:prstGeom prst="rect">
            <a:avLst/>
          </a:prstGeom>
        </p:spPr>
      </p:pic>
      <p:pic>
        <p:nvPicPr>
          <p:cNvPr id="11" name="Picture 10">
            <a:hlinkClick r:id="rId3"/>
            <a:extLst>
              <a:ext uri="{FF2B5EF4-FFF2-40B4-BE49-F238E27FC236}">
                <a16:creationId xmlns:a16="http://schemas.microsoft.com/office/drawing/2014/main" id="{9BB245D4-23B9-8815-5000-AFCA41F2B6A5}"/>
              </a:ext>
            </a:extLst>
          </p:cNvPr>
          <p:cNvPicPr>
            <a:picLocks noGrp="1" noRot="1" noChangeAspect="1" noMove="1" noResize="1" noEditPoints="1" noAdjustHandles="1" noChangeArrowheads="1" noChangeShapeType="1" noCrop="1"/>
          </p:cNvPicPr>
          <p:nvPr/>
        </p:nvPicPr>
        <p:blipFill>
          <a:blip r:embed="rId6"/>
          <a:stretch>
            <a:fillRect/>
          </a:stretch>
        </p:blipFill>
        <p:spPr>
          <a:xfrm>
            <a:off x="17612312" y="6584073"/>
            <a:ext cx="8834866" cy="9393863"/>
          </a:xfrm>
          <a:prstGeom prst="rect">
            <a:avLst/>
          </a:prstGeom>
        </p:spPr>
      </p:pic>
    </p:spTree>
    <p:extLst>
      <p:ext uri="{BB962C8B-B14F-4D97-AF65-F5344CB8AC3E}">
        <p14:creationId xmlns:p14="http://schemas.microsoft.com/office/powerpoint/2010/main" val="1351160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forza Castle Milan in autumn">
            <a:extLst>
              <a:ext uri="{FF2B5EF4-FFF2-40B4-BE49-F238E27FC236}">
                <a16:creationId xmlns:a16="http://schemas.microsoft.com/office/drawing/2014/main" id="{323D3542-753D-7B11-5755-E67D0E230F3E}"/>
              </a:ext>
            </a:extLst>
          </p:cNvPr>
          <p:cNvPicPr>
            <a:picLocks noChangeAspect="1"/>
          </p:cNvPicPr>
          <p:nvPr/>
        </p:nvPicPr>
        <p:blipFill>
          <a:blip r:embed="rId3"/>
          <a:srcRect l="16996" r="22934"/>
          <a:stretch/>
        </p:blipFill>
        <p:spPr>
          <a:xfrm>
            <a:off x="17231360" y="10"/>
            <a:ext cx="15280640" cy="16407432"/>
          </a:xfrm>
          <a:prstGeom prst="rect">
            <a:avLst/>
          </a:prstGeom>
          <a:noFill/>
        </p:spPr>
      </p:pic>
      <p:sp>
        <p:nvSpPr>
          <p:cNvPr id="2" name="Title 1">
            <a:extLst>
              <a:ext uri="{FF2B5EF4-FFF2-40B4-BE49-F238E27FC236}">
                <a16:creationId xmlns:a16="http://schemas.microsoft.com/office/drawing/2014/main" id="{AE43D044-CAAB-A128-08C3-7AF61B05126E}"/>
              </a:ext>
            </a:extLst>
          </p:cNvPr>
          <p:cNvSpPr>
            <a:spLocks noGrp="1"/>
          </p:cNvSpPr>
          <p:nvPr>
            <p:ph type="title"/>
          </p:nvPr>
        </p:nvSpPr>
        <p:spPr>
          <a:xfrm>
            <a:off x="1545605" y="1562735"/>
            <a:ext cx="14710393" cy="3875077"/>
          </a:xfrm>
        </p:spPr>
        <p:txBody>
          <a:bodyPr wrap="square" anchor="b">
            <a:normAutofit/>
          </a:bodyPr>
          <a:lstStyle/>
          <a:p>
            <a:r>
              <a:rPr lang="en-GB" sz="13900" dirty="0"/>
              <a:t>What’s important to you?</a:t>
            </a:r>
          </a:p>
        </p:txBody>
      </p:sp>
      <p:sp>
        <p:nvSpPr>
          <p:cNvPr id="12" name="Content Placeholder 3">
            <a:extLst>
              <a:ext uri="{FF2B5EF4-FFF2-40B4-BE49-F238E27FC236}">
                <a16:creationId xmlns:a16="http://schemas.microsoft.com/office/drawing/2014/main" id="{E7D1D90A-A8BB-285B-76F0-C45A4BD99CCF}"/>
              </a:ext>
            </a:extLst>
          </p:cNvPr>
          <p:cNvSpPr>
            <a:spLocks noGrp="1"/>
          </p:cNvSpPr>
          <p:nvPr>
            <p:ph idx="1"/>
          </p:nvPr>
        </p:nvSpPr>
        <p:spPr>
          <a:xfrm>
            <a:off x="1545605" y="6476005"/>
            <a:ext cx="14710393" cy="9931435"/>
          </a:xfrm>
        </p:spPr>
        <p:txBody>
          <a:bodyPr/>
          <a:lstStyle/>
          <a:p>
            <a:pPr marL="571500" indent="-571500">
              <a:buFont typeface="Arial" panose="020B0604020202020204" pitchFamily="34" charset="0"/>
              <a:buChar char="•"/>
            </a:pPr>
            <a:r>
              <a:rPr lang="en-US" sz="3600" dirty="0"/>
              <a:t>I want to study in the countryside.</a:t>
            </a:r>
          </a:p>
          <a:p>
            <a:pPr marL="571500" indent="-571500">
              <a:buFont typeface="Arial" panose="020B0604020202020204" pitchFamily="34" charset="0"/>
              <a:buChar char="•"/>
            </a:pPr>
            <a:r>
              <a:rPr lang="en-US" sz="3600" dirty="0"/>
              <a:t>I need to be close to home.</a:t>
            </a:r>
          </a:p>
          <a:p>
            <a:pPr marL="571500" indent="-571500">
              <a:buFont typeface="Arial" panose="020B0604020202020204" pitchFamily="34" charset="0"/>
              <a:buChar char="•"/>
            </a:pPr>
            <a:r>
              <a:rPr lang="en-US" sz="3600" dirty="0"/>
              <a:t>I don’t want to be in a busy city.</a:t>
            </a:r>
          </a:p>
          <a:p>
            <a:pPr marL="571500" indent="-571500">
              <a:buFont typeface="Arial" panose="020B0604020202020204" pitchFamily="34" charset="0"/>
              <a:buChar char="•"/>
            </a:pPr>
            <a:r>
              <a:rPr lang="en-US" sz="3600" dirty="0"/>
              <a:t>I need to earn money.</a:t>
            </a:r>
          </a:p>
          <a:p>
            <a:pPr marL="571500" indent="-571500">
              <a:buFont typeface="Arial" panose="020B0604020202020204" pitchFamily="34" charset="0"/>
              <a:buChar char="•"/>
            </a:pPr>
            <a:r>
              <a:rPr lang="en-US" sz="3600" dirty="0"/>
              <a:t>I would like to travel.</a:t>
            </a:r>
          </a:p>
          <a:p>
            <a:pPr marL="571500" indent="-571500">
              <a:buFont typeface="Arial" panose="020B0604020202020204" pitchFamily="34" charset="0"/>
              <a:buChar char="•"/>
            </a:pPr>
            <a:r>
              <a:rPr lang="en-US" sz="3600" dirty="0"/>
              <a:t>I feel better when I’m by the sea.</a:t>
            </a:r>
          </a:p>
          <a:p>
            <a:pPr marL="571500" indent="-571500">
              <a:buFont typeface="Arial" panose="020B0604020202020204" pitchFamily="34" charset="0"/>
              <a:buChar char="•"/>
            </a:pPr>
            <a:r>
              <a:rPr lang="en-US" sz="3600" dirty="0"/>
              <a:t>I want to study my </a:t>
            </a:r>
            <a:r>
              <a:rPr lang="en-US" sz="3600" dirty="0" err="1"/>
              <a:t>favourite</a:t>
            </a:r>
            <a:r>
              <a:rPr lang="en-US" sz="3600" dirty="0"/>
              <a:t> subject.</a:t>
            </a:r>
          </a:p>
          <a:p>
            <a:endParaRPr lang="en-US" sz="3600" dirty="0"/>
          </a:p>
          <a:p>
            <a:endParaRPr lang="en-US" sz="3600" dirty="0"/>
          </a:p>
          <a:p>
            <a:r>
              <a:rPr lang="en-US" sz="3600" dirty="0"/>
              <a:t>Everyone is different. Everyone will have different things they want to consider. And those things might change.</a:t>
            </a:r>
          </a:p>
        </p:txBody>
      </p:sp>
    </p:spTree>
    <p:extLst>
      <p:ext uri="{BB962C8B-B14F-4D97-AF65-F5344CB8AC3E}">
        <p14:creationId xmlns:p14="http://schemas.microsoft.com/office/powerpoint/2010/main" val="4072396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41BED9F-5847-9E48-7BA7-3EF9F0FB02DD}"/>
              </a:ext>
            </a:extLst>
          </p:cNvPr>
          <p:cNvPicPr>
            <a:picLocks noGrp="1" noChangeAspect="1"/>
          </p:cNvPicPr>
          <p:nvPr>
            <p:ph type="pic" sz="quarter" idx="13"/>
          </p:nvPr>
        </p:nvPicPr>
        <p:blipFill>
          <a:blip r:embed="rId3"/>
          <a:srcRect l="13095" r="13095"/>
          <a:stretch/>
        </p:blipFill>
        <p:spPr/>
      </p:pic>
      <p:sp>
        <p:nvSpPr>
          <p:cNvPr id="3" name="Title 2">
            <a:extLst>
              <a:ext uri="{FF2B5EF4-FFF2-40B4-BE49-F238E27FC236}">
                <a16:creationId xmlns:a16="http://schemas.microsoft.com/office/drawing/2014/main" id="{A8CC0EC4-8F65-18D1-64F0-3369EAFAC97E}"/>
              </a:ext>
            </a:extLst>
          </p:cNvPr>
          <p:cNvSpPr>
            <a:spLocks noGrp="1"/>
          </p:cNvSpPr>
          <p:nvPr>
            <p:ph type="title"/>
          </p:nvPr>
        </p:nvSpPr>
        <p:spPr>
          <a:xfrm>
            <a:off x="1545605" y="3373043"/>
            <a:ext cx="14710393" cy="2064769"/>
          </a:xfrm>
        </p:spPr>
        <p:txBody>
          <a:bodyPr/>
          <a:lstStyle/>
          <a:p>
            <a:r>
              <a:rPr lang="en-GB" dirty="0"/>
              <a:t>UCAS Subject Guides</a:t>
            </a:r>
          </a:p>
        </p:txBody>
      </p:sp>
      <p:sp>
        <p:nvSpPr>
          <p:cNvPr id="4" name="Content Placeholder 3">
            <a:extLst>
              <a:ext uri="{FF2B5EF4-FFF2-40B4-BE49-F238E27FC236}">
                <a16:creationId xmlns:a16="http://schemas.microsoft.com/office/drawing/2014/main" id="{7FBBABB4-E648-DDA5-64A7-9448A36615D1}"/>
              </a:ext>
            </a:extLst>
          </p:cNvPr>
          <p:cNvSpPr>
            <a:spLocks noGrp="1"/>
          </p:cNvSpPr>
          <p:nvPr>
            <p:ph idx="1"/>
          </p:nvPr>
        </p:nvSpPr>
        <p:spPr/>
        <p:txBody>
          <a:bodyPr/>
          <a:lstStyle/>
          <a:p>
            <a:pPr algn="l"/>
            <a:r>
              <a:rPr lang="en-GB" sz="4400" b="0" i="0" u="none" strike="noStrike" baseline="0" dirty="0">
                <a:latin typeface="Roboto-Light"/>
              </a:rPr>
              <a:t>Choose one subject in UCAS Subject </a:t>
            </a:r>
            <a:r>
              <a:rPr lang="en-GB" sz="4400" dirty="0">
                <a:latin typeface="Roboto-Light"/>
              </a:rPr>
              <a:t>G</a:t>
            </a:r>
            <a:r>
              <a:rPr lang="en-GB" sz="4400" b="0" i="0" u="none" strike="noStrike" baseline="0" dirty="0">
                <a:latin typeface="Roboto-Light"/>
              </a:rPr>
              <a:t>uides to explore:</a:t>
            </a:r>
          </a:p>
          <a:p>
            <a:pPr algn="l"/>
            <a:endParaRPr lang="en-GB" sz="4400" dirty="0">
              <a:latin typeface="Roboto-Light"/>
            </a:endParaRPr>
          </a:p>
          <a:p>
            <a:pPr algn="l"/>
            <a:r>
              <a:rPr lang="en-GB" sz="4400" b="0" i="0" u="none" strike="noStrike" baseline="0" dirty="0">
                <a:latin typeface="Roboto-Light"/>
              </a:rPr>
              <a:t>1. What are the study options?</a:t>
            </a:r>
          </a:p>
          <a:p>
            <a:pPr algn="l"/>
            <a:r>
              <a:rPr lang="en-GB" sz="4400" b="0" i="0" u="none" strike="noStrike" baseline="0" dirty="0">
                <a:latin typeface="Roboto-Light"/>
              </a:rPr>
              <a:t>2. Where can that subject take you in a career?</a:t>
            </a:r>
          </a:p>
          <a:p>
            <a:pPr algn="l"/>
            <a:r>
              <a:rPr lang="en-GB" sz="4400" b="0" i="0" u="none" strike="noStrike" baseline="0" dirty="0">
                <a:latin typeface="Roboto-Light"/>
              </a:rPr>
              <a:t>3. What other subjects could you be interested in?</a:t>
            </a:r>
            <a:endParaRPr lang="en-GB" sz="4400" dirty="0"/>
          </a:p>
        </p:txBody>
      </p:sp>
    </p:spTree>
    <p:extLst>
      <p:ext uri="{BB962C8B-B14F-4D97-AF65-F5344CB8AC3E}">
        <p14:creationId xmlns:p14="http://schemas.microsoft.com/office/powerpoint/2010/main" val="1761834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6C7B1-876B-CFD2-8513-3336FDCE1A7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2F2591A-6451-9A32-0570-39CBE24C8B1F}"/>
              </a:ext>
            </a:extLst>
          </p:cNvPr>
          <p:cNvSpPr>
            <a:spLocks noGrp="1"/>
          </p:cNvSpPr>
          <p:nvPr>
            <p:ph type="title"/>
          </p:nvPr>
        </p:nvSpPr>
        <p:spPr>
          <a:xfrm>
            <a:off x="1545605" y="3373043"/>
            <a:ext cx="14710393" cy="2064769"/>
          </a:xfrm>
        </p:spPr>
        <p:txBody>
          <a:bodyPr/>
          <a:lstStyle/>
          <a:p>
            <a:r>
              <a:rPr lang="en-GB" dirty="0"/>
              <a:t>UCAS industry Guides</a:t>
            </a:r>
          </a:p>
        </p:txBody>
      </p:sp>
      <p:sp>
        <p:nvSpPr>
          <p:cNvPr id="4" name="Content Placeholder 3">
            <a:extLst>
              <a:ext uri="{FF2B5EF4-FFF2-40B4-BE49-F238E27FC236}">
                <a16:creationId xmlns:a16="http://schemas.microsoft.com/office/drawing/2014/main" id="{C8E3FCD4-8327-089F-7F2C-FC644762B319}"/>
              </a:ext>
            </a:extLst>
          </p:cNvPr>
          <p:cNvSpPr>
            <a:spLocks noGrp="1"/>
          </p:cNvSpPr>
          <p:nvPr>
            <p:ph idx="1"/>
          </p:nvPr>
        </p:nvSpPr>
        <p:spPr/>
        <p:txBody>
          <a:bodyPr/>
          <a:lstStyle/>
          <a:p>
            <a:pPr algn="l"/>
            <a:r>
              <a:rPr lang="en-GB" sz="4400" b="0" i="0" u="none" strike="noStrike" baseline="0" dirty="0">
                <a:latin typeface="Roboto-Light"/>
              </a:rPr>
              <a:t>Choose one </a:t>
            </a:r>
            <a:r>
              <a:rPr lang="en-GB" sz="4400" dirty="0">
                <a:latin typeface="Roboto-Light"/>
              </a:rPr>
              <a:t>industry</a:t>
            </a:r>
            <a:r>
              <a:rPr lang="en-GB" sz="4400" b="0" i="0" u="none" strike="noStrike" baseline="0" dirty="0">
                <a:latin typeface="Roboto-Light"/>
              </a:rPr>
              <a:t> in UCAS </a:t>
            </a:r>
            <a:r>
              <a:rPr lang="en-GB" sz="4400" dirty="0">
                <a:latin typeface="Roboto-Light"/>
              </a:rPr>
              <a:t>Industry</a:t>
            </a:r>
            <a:r>
              <a:rPr lang="en-GB" sz="4400" b="0" i="0" u="none" strike="noStrike" baseline="0" dirty="0">
                <a:latin typeface="Roboto-Light"/>
              </a:rPr>
              <a:t> </a:t>
            </a:r>
            <a:r>
              <a:rPr lang="en-GB" sz="4400" dirty="0">
                <a:latin typeface="Roboto-Light"/>
              </a:rPr>
              <a:t>G</a:t>
            </a:r>
            <a:r>
              <a:rPr lang="en-GB" sz="4400" b="0" i="0" u="none" strike="noStrike" baseline="0" dirty="0">
                <a:latin typeface="Roboto-Light"/>
              </a:rPr>
              <a:t>uides to explore:</a:t>
            </a:r>
          </a:p>
          <a:p>
            <a:pPr algn="l"/>
            <a:endParaRPr lang="en-GB" sz="4400" dirty="0">
              <a:latin typeface="Roboto-Light"/>
            </a:endParaRPr>
          </a:p>
          <a:p>
            <a:pPr algn="l"/>
            <a:r>
              <a:rPr lang="en-GB" sz="4400" b="0" i="0" u="none" strike="noStrike" baseline="0" dirty="0">
                <a:latin typeface="Roboto-Light"/>
              </a:rPr>
              <a:t>1. What opportunities are available?</a:t>
            </a:r>
          </a:p>
          <a:p>
            <a:pPr algn="l"/>
            <a:r>
              <a:rPr lang="en-GB" sz="4400" b="0" i="0" u="none" strike="noStrike" baseline="0" dirty="0">
                <a:latin typeface="Roboto-Light"/>
              </a:rPr>
              <a:t>2. What is the average salary?</a:t>
            </a:r>
          </a:p>
          <a:p>
            <a:pPr algn="l"/>
            <a:r>
              <a:rPr lang="en-GB" sz="4400" b="0" i="0" u="none" strike="noStrike" baseline="0" dirty="0">
                <a:latin typeface="Roboto-Light"/>
              </a:rPr>
              <a:t>3. How many people are employed in the UK in that area?</a:t>
            </a:r>
            <a:endParaRPr lang="en-GB" sz="4400" dirty="0"/>
          </a:p>
        </p:txBody>
      </p:sp>
      <p:pic>
        <p:nvPicPr>
          <p:cNvPr id="9" name="Picture Placeholder 8">
            <a:extLst>
              <a:ext uri="{FF2B5EF4-FFF2-40B4-BE49-F238E27FC236}">
                <a16:creationId xmlns:a16="http://schemas.microsoft.com/office/drawing/2014/main" id="{94A1E2E6-2DC9-45CE-3D32-B9F4298B8111}"/>
              </a:ext>
            </a:extLst>
          </p:cNvPr>
          <p:cNvPicPr>
            <a:picLocks noGrp="1" noChangeAspect="1"/>
          </p:cNvPicPr>
          <p:nvPr>
            <p:ph type="pic" sz="quarter" idx="13"/>
          </p:nvPr>
        </p:nvPicPr>
        <p:blipFill>
          <a:blip r:embed="rId3"/>
          <a:srcRect l="-49" r="23795"/>
          <a:stretch/>
        </p:blipFill>
        <p:spPr>
          <a:xfrm>
            <a:off x="17230725" y="0"/>
            <a:ext cx="15281275" cy="16406813"/>
          </a:xfrm>
          <a:prstGeom prst="rect">
            <a:avLst/>
          </a:prstGeom>
        </p:spPr>
      </p:pic>
    </p:spTree>
    <p:extLst>
      <p:ext uri="{BB962C8B-B14F-4D97-AF65-F5344CB8AC3E}">
        <p14:creationId xmlns:p14="http://schemas.microsoft.com/office/powerpoint/2010/main" val="650178012"/>
      </p:ext>
    </p:extLst>
  </p:cSld>
  <p:clrMapOvr>
    <a:masterClrMapping/>
  </p:clrMapOvr>
</p:sld>
</file>

<file path=ppt/theme/theme1.xml><?xml version="1.0" encoding="utf-8"?>
<a:theme xmlns:a="http://schemas.openxmlformats.org/drawingml/2006/main" name="UCAS Slate and Magenta">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sson Plan 1 side deck" id="{CA5929CA-5251-49BE-94A1-39171CBABBF6}" vid="{F880B3DC-4194-46B2-B404-F48EB89E3ED7}"/>
    </a:ext>
  </a:extLst>
</a:theme>
</file>

<file path=ppt/theme/theme2.xml><?xml version="1.0" encoding="utf-8"?>
<a:theme xmlns:a="http://schemas.openxmlformats.org/drawingml/2006/main" name="UCAS Slate and Coral">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sson Plan 1 side deck" id="{CA5929CA-5251-49BE-94A1-39171CBABBF6}" vid="{FAF18FE9-F38C-4188-A4A4-4251942D90E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3ac768b-cf52-4a35-9e07-f759ff379489" xsi:nil="true"/>
    <lcf76f155ced4ddcb4097134ff3c332f xmlns="08cb61c2-c0f5-40a2-b0d2-53b6b4e452e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04FD8678C59DB4795F7A63193DF46BF" ma:contentTypeVersion="17" ma:contentTypeDescription="Create a new document." ma:contentTypeScope="" ma:versionID="1d972e6f16b61c045d610574f0a92519">
  <xsd:schema xmlns:xsd="http://www.w3.org/2001/XMLSchema" xmlns:xs="http://www.w3.org/2001/XMLSchema" xmlns:p="http://schemas.microsoft.com/office/2006/metadata/properties" xmlns:ns2="08cb61c2-c0f5-40a2-b0d2-53b6b4e452e8" xmlns:ns3="e3ac768b-cf52-4a35-9e07-f759ff379489" targetNamespace="http://schemas.microsoft.com/office/2006/metadata/properties" ma:root="true" ma:fieldsID="e2397b86fb74a53bc162365a85ac9aad" ns2:_="" ns3:_="">
    <xsd:import namespace="08cb61c2-c0f5-40a2-b0d2-53b6b4e452e8"/>
    <xsd:import namespace="e3ac768b-cf52-4a35-9e07-f759ff37948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cb61c2-c0f5-40a2-b0d2-53b6b4e452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ac768b-cf52-4a35-9e07-f759ff379489"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6377715-aede-4b53-b81a-6ae77a156bb3}" ma:internalName="TaxCatchAll" ma:showField="CatchAllData" ma:web="e3ac768b-cf52-4a35-9e07-f759ff379489">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10F7CB-CC0B-49F3-8377-EA346CC62189}">
  <ds:schemaRefs>
    <ds:schemaRef ds:uri="http://purl.org/dc/dcmitype/"/>
    <ds:schemaRef ds:uri="http://schemas.microsoft.com/office/2006/metadata/properties"/>
    <ds:schemaRef ds:uri="http://schemas.microsoft.com/office/infopath/2007/PartnerControls"/>
    <ds:schemaRef ds:uri="http://purl.org/dc/terms/"/>
    <ds:schemaRef ds:uri="08cb61c2-c0f5-40a2-b0d2-53b6b4e452e8"/>
    <ds:schemaRef ds:uri="http://schemas.microsoft.com/office/2006/documentManagement/types"/>
    <ds:schemaRef ds:uri="http://purl.org/dc/elements/1.1/"/>
    <ds:schemaRef ds:uri="http://schemas.openxmlformats.org/package/2006/metadata/core-properties"/>
    <ds:schemaRef ds:uri="e3ac768b-cf52-4a35-9e07-f759ff379489"/>
    <ds:schemaRef ds:uri="http://www.w3.org/XML/1998/namespace"/>
  </ds:schemaRefs>
</ds:datastoreItem>
</file>

<file path=customXml/itemProps2.xml><?xml version="1.0" encoding="utf-8"?>
<ds:datastoreItem xmlns:ds="http://schemas.openxmlformats.org/officeDocument/2006/customXml" ds:itemID="{B8E3979A-C212-4057-9D86-534B2D8250B6}">
  <ds:schemaRefs>
    <ds:schemaRef ds:uri="http://schemas.microsoft.com/sharepoint/v3/contenttype/forms"/>
  </ds:schemaRefs>
</ds:datastoreItem>
</file>

<file path=customXml/itemProps3.xml><?xml version="1.0" encoding="utf-8"?>
<ds:datastoreItem xmlns:ds="http://schemas.openxmlformats.org/officeDocument/2006/customXml" ds:itemID="{B983E813-25C1-411E-A2C1-CB2783F1C8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cb61c2-c0f5-40a2-b0d2-53b6b4e452e8"/>
    <ds:schemaRef ds:uri="e3ac768b-cf52-4a35-9e07-f759ff3794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Lesson Plan 1 side deck</Template>
  <TotalTime>49</TotalTime>
  <Words>1065</Words>
  <Application>Microsoft Office PowerPoint</Application>
  <PresentationFormat>Custom</PresentationFormat>
  <Paragraphs>124</Paragraphs>
  <Slides>12</Slides>
  <Notes>11</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12</vt:i4>
      </vt:variant>
    </vt:vector>
  </HeadingPairs>
  <TitlesOfParts>
    <vt:vector size="33" baseType="lpstr">
      <vt:lpstr>Roboto</vt:lpstr>
      <vt:lpstr>Apricus Black</vt:lpstr>
      <vt:lpstr>Source Sans Pro</vt:lpstr>
      <vt:lpstr>Roboto-Medium</vt:lpstr>
      <vt:lpstr>Roboto Light</vt:lpstr>
      <vt:lpstr>DilleniaUPC</vt:lpstr>
      <vt:lpstr>Roboto-Light</vt:lpstr>
      <vt:lpstr>Aptos</vt:lpstr>
      <vt:lpstr>Apricus</vt:lpstr>
      <vt:lpstr>Narkisim</vt:lpstr>
      <vt:lpstr>Apricus Extra Bold</vt:lpstr>
      <vt:lpstr>Georgia Pro Cond Semibold</vt:lpstr>
      <vt:lpstr>Arial</vt:lpstr>
      <vt:lpstr>Aptos Display</vt:lpstr>
      <vt:lpstr>Lucida Bright</vt:lpstr>
      <vt:lpstr>Wingdings</vt:lpstr>
      <vt:lpstr>Simplified Arabic Fixed</vt:lpstr>
      <vt:lpstr>ADLaM Display</vt:lpstr>
      <vt:lpstr>UCAS Slate and Magenta</vt:lpstr>
      <vt:lpstr>UCAS Slate and Coral</vt:lpstr>
      <vt:lpstr>Office Theme</vt:lpstr>
      <vt:lpstr>PowerPoint Presentation</vt:lpstr>
      <vt:lpstr>Where can you get advice?</vt:lpstr>
      <vt:lpstr>How can research help?</vt:lpstr>
      <vt:lpstr>What makes a source reliable?</vt:lpstr>
      <vt:lpstr>Examples sources on careers</vt:lpstr>
      <vt:lpstr>PowerPoint Presentation</vt:lpstr>
      <vt:lpstr>What’s important to you?</vt:lpstr>
      <vt:lpstr>UCAS Subject Guides</vt:lpstr>
      <vt:lpstr>UCAS industry Guides</vt:lpstr>
      <vt:lpstr>What is Labour Market Information?</vt:lpstr>
      <vt:lpstr>REFELCTION</vt:lpstr>
      <vt:lpstr>subject tasters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Derbyshire</dc:creator>
  <cp:lastModifiedBy>Sarah Derbyshire</cp:lastModifiedBy>
  <cp:revision>1</cp:revision>
  <dcterms:created xsi:type="dcterms:W3CDTF">2025-05-09T13:32:59Z</dcterms:created>
  <dcterms:modified xsi:type="dcterms:W3CDTF">2025-05-12T13:10:02Z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19c747e-0609-44bc-a84a-379ba7e92455_Enabled">
    <vt:lpwstr>true</vt:lpwstr>
  </property>
  <property fmtid="{D5CDD505-2E9C-101B-9397-08002B2CF9AE}" pid="3" name="MSIP_Label_119c747e-0609-44bc-a84a-379ba7e92455_SetDate">
    <vt:lpwstr>2024-08-15T08:02:04Z</vt:lpwstr>
  </property>
  <property fmtid="{D5CDD505-2E9C-101B-9397-08002B2CF9AE}" pid="4" name="MSIP_Label_119c747e-0609-44bc-a84a-379ba7e92455_Method">
    <vt:lpwstr>Privileged</vt:lpwstr>
  </property>
  <property fmtid="{D5CDD505-2E9C-101B-9397-08002B2CF9AE}" pid="5" name="MSIP_Label_119c747e-0609-44bc-a84a-379ba7e92455_Name">
    <vt:lpwstr>Confidential</vt:lpwstr>
  </property>
  <property fmtid="{D5CDD505-2E9C-101B-9397-08002B2CF9AE}" pid="6" name="MSIP_Label_119c747e-0609-44bc-a84a-379ba7e92455_SiteId">
    <vt:lpwstr>c62bca44-70cb-457b-a355-deaa5cb7e689</vt:lpwstr>
  </property>
  <property fmtid="{D5CDD505-2E9C-101B-9397-08002B2CF9AE}" pid="7" name="MSIP_Label_119c747e-0609-44bc-a84a-379ba7e92455_ActionId">
    <vt:lpwstr>5612e0a5-0c88-49dc-a8a1-f54e3fa11cab</vt:lpwstr>
  </property>
  <property fmtid="{D5CDD505-2E9C-101B-9397-08002B2CF9AE}" pid="8" name="MSIP_Label_119c747e-0609-44bc-a84a-379ba7e92455_ContentBits">
    <vt:lpwstr>0</vt:lpwstr>
  </property>
  <property fmtid="{D5CDD505-2E9C-101B-9397-08002B2CF9AE}" pid="9" name="ContentTypeId">
    <vt:lpwstr>0x010100B04FD8678C59DB4795F7A63193DF46BF</vt:lpwstr>
  </property>
  <property fmtid="{D5CDD505-2E9C-101B-9397-08002B2CF9AE}" pid="10" name="MediaServiceImageTags">
    <vt:lpwstr/>
  </property>
</Properties>
</file>