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 id="2147483648" r:id="rId5"/>
    <p:sldMasterId id="2147483770" r:id="rId6"/>
  </p:sldMasterIdLst>
  <p:notesMasterIdLst>
    <p:notesMasterId r:id="rId27"/>
  </p:notesMasterIdLst>
  <p:sldIdLst>
    <p:sldId id="288" r:id="rId7"/>
    <p:sldId id="289" r:id="rId8"/>
    <p:sldId id="290" r:id="rId9"/>
    <p:sldId id="292" r:id="rId10"/>
    <p:sldId id="291" r:id="rId11"/>
    <p:sldId id="282" r:id="rId12"/>
    <p:sldId id="296" r:id="rId13"/>
    <p:sldId id="294" r:id="rId14"/>
    <p:sldId id="297" r:id="rId15"/>
    <p:sldId id="286" r:id="rId16"/>
    <p:sldId id="275" r:id="rId17"/>
    <p:sldId id="302" r:id="rId18"/>
    <p:sldId id="303" r:id="rId19"/>
    <p:sldId id="299" r:id="rId20"/>
    <p:sldId id="300" r:id="rId21"/>
    <p:sldId id="304" r:id="rId22"/>
    <p:sldId id="305" r:id="rId23"/>
    <p:sldId id="306" r:id="rId24"/>
    <p:sldId id="295" r:id="rId25"/>
    <p:sldId id="298" r:id="rId26"/>
  </p:sldIdLst>
  <p:sldSz cx="12192000" cy="6858000"/>
  <p:notesSz cx="6858000" cy="9144000"/>
  <p:embeddedFontLst>
    <p:embeddedFont>
      <p:font typeface="Abadi" panose="020B0604020104020204" pitchFamily="34" charset="0"/>
      <p:regular r:id="rId28"/>
    </p:embeddedFont>
    <p:embeddedFont>
      <p:font typeface="Aharoni" panose="02010803020104030203" pitchFamily="2" charset="-79"/>
      <p:bold r:id="rId29"/>
    </p:embeddedFont>
    <p:embeddedFont>
      <p:font typeface="Apricus Black" pitchFamily="50" charset="0"/>
      <p:bold r:id="rId30"/>
    </p:embeddedFont>
    <p:embeddedFont>
      <p:font typeface="Roboto" panose="02000000000000000000" pitchFamily="2" charset="0"/>
      <p:regular r:id="rId31"/>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94B8A-98EB-413F-BB5C-8D0091786944}" v="44" dt="2025-05-13T11:30:36.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87" autoAdjust="0"/>
  </p:normalViewPr>
  <p:slideViewPr>
    <p:cSldViewPr snapToGrid="0">
      <p:cViewPr varScale="1">
        <p:scale>
          <a:sx n="53" d="100"/>
          <a:sy n="53" d="100"/>
        </p:scale>
        <p:origin x="11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3E289-0C72-4AB9-A913-711D01074E4E}"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EA076-F3D6-4E6D-A6AA-C667733C4E06}" type="slidenum">
              <a:rPr lang="en-GB" smtClean="0"/>
              <a:t>‹#›</a:t>
            </a:fld>
            <a:endParaRPr lang="en-GB"/>
          </a:p>
        </p:txBody>
      </p:sp>
    </p:spTree>
    <p:extLst>
      <p:ext uri="{BB962C8B-B14F-4D97-AF65-F5344CB8AC3E}">
        <p14:creationId xmlns:p14="http://schemas.microsoft.com/office/powerpoint/2010/main" val="1613318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PowerPoint has been prepared to support Lesson Plan 2 – Preparing for work experience.</a:t>
            </a:r>
          </a:p>
          <a:p>
            <a:r>
              <a:rPr lang="en-GB" dirty="0"/>
              <a:t>This is an editable version for you to tailor to suit the needs of your students. </a:t>
            </a:r>
          </a:p>
          <a:p>
            <a:endParaRPr lang="en-GB" dirty="0"/>
          </a:p>
        </p:txBody>
      </p:sp>
      <p:sp>
        <p:nvSpPr>
          <p:cNvPr id="4" name="Slide Number Placeholder 3"/>
          <p:cNvSpPr>
            <a:spLocks noGrp="1"/>
          </p:cNvSpPr>
          <p:nvPr>
            <p:ph type="sldNum" sz="quarter" idx="5"/>
          </p:nvPr>
        </p:nvSpPr>
        <p:spPr/>
        <p:txBody>
          <a:bodyPr/>
          <a:lstStyle/>
          <a:p>
            <a:fld id="{208EA076-F3D6-4E6D-A6AA-C667733C4E06}" type="slidenum">
              <a:rPr lang="en-GB" smtClean="0"/>
              <a:t>1</a:t>
            </a:fld>
            <a:endParaRPr lang="en-GB"/>
          </a:p>
        </p:txBody>
      </p:sp>
    </p:spTree>
    <p:extLst>
      <p:ext uri="{BB962C8B-B14F-4D97-AF65-F5344CB8AC3E}">
        <p14:creationId xmlns:p14="http://schemas.microsoft.com/office/powerpoint/2010/main" val="232959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Grid for the card matching – printable version provided on the lesson plan webpage.</a:t>
            </a:r>
          </a:p>
        </p:txBody>
      </p:sp>
      <p:sp>
        <p:nvSpPr>
          <p:cNvPr id="4" name="Slide Number Placeholder 3"/>
          <p:cNvSpPr>
            <a:spLocks noGrp="1"/>
          </p:cNvSpPr>
          <p:nvPr>
            <p:ph type="sldNum" sz="quarter" idx="5"/>
          </p:nvPr>
        </p:nvSpPr>
        <p:spPr/>
        <p:txBody>
          <a:bodyPr/>
          <a:lstStyle/>
          <a:p>
            <a:fld id="{208EA076-F3D6-4E6D-A6AA-C667733C4E06}" type="slidenum">
              <a:rPr lang="en-GB" smtClean="0"/>
              <a:t>10</a:t>
            </a:fld>
            <a:endParaRPr lang="en-GB"/>
          </a:p>
        </p:txBody>
      </p:sp>
    </p:spTree>
    <p:extLst>
      <p:ext uri="{BB962C8B-B14F-4D97-AF65-F5344CB8AC3E}">
        <p14:creationId xmlns:p14="http://schemas.microsoft.com/office/powerpoint/2010/main" val="17644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for the card matching task</a:t>
            </a:r>
          </a:p>
        </p:txBody>
      </p:sp>
      <p:sp>
        <p:nvSpPr>
          <p:cNvPr id="4" name="Slide Number Placeholder 3"/>
          <p:cNvSpPr>
            <a:spLocks noGrp="1"/>
          </p:cNvSpPr>
          <p:nvPr>
            <p:ph type="sldNum" sz="quarter" idx="5"/>
          </p:nvPr>
        </p:nvSpPr>
        <p:spPr/>
        <p:txBody>
          <a:bodyPr/>
          <a:lstStyle/>
          <a:p>
            <a:fld id="{208EA076-F3D6-4E6D-A6AA-C667733C4E06}" type="slidenum">
              <a:rPr lang="en-GB" smtClean="0"/>
              <a:t>11</a:t>
            </a:fld>
            <a:endParaRPr lang="en-GB"/>
          </a:p>
        </p:txBody>
      </p:sp>
    </p:spTree>
    <p:extLst>
      <p:ext uri="{BB962C8B-B14F-4D97-AF65-F5344CB8AC3E}">
        <p14:creationId xmlns:p14="http://schemas.microsoft.com/office/powerpoint/2010/main" val="423974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E3A0-890F-3EBC-A2A4-A4C92838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44C79-DCC9-D74C-17A6-6A72C1BC3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C80A5-0626-AE6E-05C6-28F38E5DE4EB}"/>
              </a:ext>
            </a:extLst>
          </p:cNvPr>
          <p:cNvSpPr>
            <a:spLocks noGrp="1"/>
          </p:cNvSpPr>
          <p:nvPr>
            <p:ph type="body" idx="1"/>
          </p:nvPr>
        </p:nvSpPr>
        <p:spPr/>
        <p:txBody>
          <a:bodyPr/>
          <a:lstStyle/>
          <a:p>
            <a:r>
              <a:rPr lang="en-GB" dirty="0"/>
              <a:t>How to prepare for a work experience placement effectively.</a:t>
            </a:r>
          </a:p>
        </p:txBody>
      </p:sp>
      <p:sp>
        <p:nvSpPr>
          <p:cNvPr id="4" name="Slide Number Placeholder 3">
            <a:extLst>
              <a:ext uri="{FF2B5EF4-FFF2-40B4-BE49-F238E27FC236}">
                <a16:creationId xmlns:a16="http://schemas.microsoft.com/office/drawing/2014/main" id="{2C7550E3-A610-93AF-8D22-372DF95AF876}"/>
              </a:ext>
            </a:extLst>
          </p:cNvPr>
          <p:cNvSpPr>
            <a:spLocks noGrp="1"/>
          </p:cNvSpPr>
          <p:nvPr>
            <p:ph type="sldNum" sz="quarter" idx="5"/>
          </p:nvPr>
        </p:nvSpPr>
        <p:spPr/>
        <p:txBody>
          <a:bodyPr/>
          <a:lstStyle/>
          <a:p>
            <a:fld id="{208EA076-F3D6-4E6D-A6AA-C667733C4E06}" type="slidenum">
              <a:rPr lang="en-GB" smtClean="0"/>
              <a:t>12</a:t>
            </a:fld>
            <a:endParaRPr lang="en-GB"/>
          </a:p>
        </p:txBody>
      </p:sp>
    </p:spTree>
    <p:extLst>
      <p:ext uri="{BB962C8B-B14F-4D97-AF65-F5344CB8AC3E}">
        <p14:creationId xmlns:p14="http://schemas.microsoft.com/office/powerpoint/2010/main" val="427512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to prepare for a work experience placement effectively.</a:t>
            </a:r>
          </a:p>
          <a:p>
            <a:endParaRPr lang="en-GB" dirty="0"/>
          </a:p>
        </p:txBody>
      </p:sp>
      <p:sp>
        <p:nvSpPr>
          <p:cNvPr id="4" name="Slide Number Placeholder 3"/>
          <p:cNvSpPr>
            <a:spLocks noGrp="1"/>
          </p:cNvSpPr>
          <p:nvPr>
            <p:ph type="sldNum" sz="quarter" idx="5"/>
          </p:nvPr>
        </p:nvSpPr>
        <p:spPr/>
        <p:txBody>
          <a:bodyPr/>
          <a:lstStyle/>
          <a:p>
            <a:fld id="{208EA076-F3D6-4E6D-A6AA-C667733C4E06}" type="slidenum">
              <a:rPr lang="en-GB" smtClean="0"/>
              <a:t>13</a:t>
            </a:fld>
            <a:endParaRPr lang="en-GB"/>
          </a:p>
        </p:txBody>
      </p:sp>
    </p:spTree>
    <p:extLst>
      <p:ext uri="{BB962C8B-B14F-4D97-AF65-F5344CB8AC3E}">
        <p14:creationId xmlns:p14="http://schemas.microsoft.com/office/powerpoint/2010/main" val="383268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8557B-514D-40AC-8DBC-D8D1633CD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0B89A-6F36-EB24-FA32-103315BFC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9DEDB-D496-DB7C-A59A-4E809F43F26C}"/>
              </a:ext>
            </a:extLst>
          </p:cNvPr>
          <p:cNvSpPr>
            <a:spLocks noGrp="1"/>
          </p:cNvSpPr>
          <p:nvPr>
            <p:ph type="body" idx="1"/>
          </p:nvPr>
        </p:nvSpPr>
        <p:spPr/>
        <p:txBody>
          <a:bodyPr/>
          <a:lstStyle/>
          <a:p>
            <a:pPr>
              <a:lnSpc>
                <a:spcPct val="107000"/>
              </a:lnSpc>
              <a:spcAft>
                <a:spcPts val="800"/>
              </a:spcAft>
              <a:buNone/>
            </a:pPr>
            <a:r>
              <a:rPr lang="en-GB" dirty="0"/>
              <a:t>Task 3: </a:t>
            </a:r>
            <a:r>
              <a:rPr lang="en-GB" sz="1800" kern="100" dirty="0">
                <a:effectLst/>
                <a:latin typeface="Arial" panose="020B0604020202020204" pitchFamily="34" charset="0"/>
                <a:ea typeface="Aptos" panose="020B0004020202020204" pitchFamily="34" charset="0"/>
                <a:cs typeface="Times New Roman" panose="02020603050405020304" pitchFamily="18" charset="0"/>
              </a:rPr>
              <a:t>To help research create a mind map of ideas/questions you would want to find answers for if on a work experience placement. Examples provided on the next slides.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b="1" kern="100" dirty="0">
                <a:effectLst/>
                <a:latin typeface="Arial" panose="020B0604020202020204" pitchFamily="34" charset="0"/>
                <a:ea typeface="Aptos" panose="020B0004020202020204" pitchFamily="34" charset="0"/>
                <a:cs typeface="Times New Roman" panose="02020603050405020304" pitchFamily="18" charset="0"/>
              </a:rPr>
              <a:t> </a:t>
            </a:r>
            <a:endParaRPr lang="en-GB" dirty="0"/>
          </a:p>
        </p:txBody>
      </p:sp>
      <p:sp>
        <p:nvSpPr>
          <p:cNvPr id="4" name="Slide Number Placeholder 3">
            <a:extLst>
              <a:ext uri="{FF2B5EF4-FFF2-40B4-BE49-F238E27FC236}">
                <a16:creationId xmlns:a16="http://schemas.microsoft.com/office/drawing/2014/main" id="{6E197621-0523-EAB1-3678-5D98C338F399}"/>
              </a:ext>
            </a:extLst>
          </p:cNvPr>
          <p:cNvSpPr>
            <a:spLocks noGrp="1"/>
          </p:cNvSpPr>
          <p:nvPr>
            <p:ph type="sldNum" sz="quarter" idx="5"/>
          </p:nvPr>
        </p:nvSpPr>
        <p:spPr/>
        <p:txBody>
          <a:bodyPr/>
          <a:lstStyle/>
          <a:p>
            <a:fld id="{5109C8EE-3ED4-4666-9BE3-BE8F49EB26DE}" type="slidenum">
              <a:rPr lang="en-GB" smtClean="0"/>
              <a:t>14</a:t>
            </a:fld>
            <a:endParaRPr lang="en-GB"/>
          </a:p>
        </p:txBody>
      </p:sp>
    </p:spTree>
    <p:extLst>
      <p:ext uri="{BB962C8B-B14F-4D97-AF65-F5344CB8AC3E}">
        <p14:creationId xmlns:p14="http://schemas.microsoft.com/office/powerpoint/2010/main" val="401460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questions could you prepare for your work placement in one of these locations. Students may prefer to pick another location they are hoping to go to.</a:t>
            </a:r>
          </a:p>
        </p:txBody>
      </p:sp>
      <p:sp>
        <p:nvSpPr>
          <p:cNvPr id="4" name="Slide Number Placeholder 3"/>
          <p:cNvSpPr>
            <a:spLocks noGrp="1"/>
          </p:cNvSpPr>
          <p:nvPr>
            <p:ph type="sldNum" sz="quarter" idx="5"/>
          </p:nvPr>
        </p:nvSpPr>
        <p:spPr/>
        <p:txBody>
          <a:bodyPr/>
          <a:lstStyle/>
          <a:p>
            <a:fld id="{208EA076-F3D6-4E6D-A6AA-C667733C4E06}" type="slidenum">
              <a:rPr lang="en-GB" smtClean="0"/>
              <a:t>15</a:t>
            </a:fld>
            <a:endParaRPr lang="en-GB"/>
          </a:p>
        </p:txBody>
      </p:sp>
    </p:spTree>
    <p:extLst>
      <p:ext uri="{BB962C8B-B14F-4D97-AF65-F5344CB8AC3E}">
        <p14:creationId xmlns:p14="http://schemas.microsoft.com/office/powerpoint/2010/main" val="419852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questions students could use when they are completing a placement. They could also be used if a student can only secure a short time with an employer in person or online.</a:t>
            </a:r>
          </a:p>
        </p:txBody>
      </p:sp>
      <p:sp>
        <p:nvSpPr>
          <p:cNvPr id="4" name="Slide Number Placeholder 3"/>
          <p:cNvSpPr>
            <a:spLocks noGrp="1"/>
          </p:cNvSpPr>
          <p:nvPr>
            <p:ph type="sldNum" sz="quarter" idx="5"/>
          </p:nvPr>
        </p:nvSpPr>
        <p:spPr/>
        <p:txBody>
          <a:bodyPr/>
          <a:lstStyle/>
          <a:p>
            <a:fld id="{208EA076-F3D6-4E6D-A6AA-C667733C4E06}" type="slidenum">
              <a:rPr lang="en-GB" smtClean="0"/>
              <a:t>16</a:t>
            </a:fld>
            <a:endParaRPr lang="en-GB"/>
          </a:p>
        </p:txBody>
      </p:sp>
    </p:spTree>
    <p:extLst>
      <p:ext uri="{BB962C8B-B14F-4D97-AF65-F5344CB8AC3E}">
        <p14:creationId xmlns:p14="http://schemas.microsoft.com/office/powerpoint/2010/main" val="296434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805DF-F61D-EE06-087B-5B4A763AB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8F679-4A19-EFC6-EC6F-3E267C9C4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7F1BE-3CD1-9F5F-C45A-07DAD4CAE0D3}"/>
              </a:ext>
            </a:extLst>
          </p:cNvPr>
          <p:cNvSpPr>
            <a:spLocks noGrp="1"/>
          </p:cNvSpPr>
          <p:nvPr>
            <p:ph type="body" idx="1"/>
          </p:nvPr>
        </p:nvSpPr>
        <p:spPr/>
        <p:txBody>
          <a:bodyPr/>
          <a:lstStyle/>
          <a:p>
            <a:pPr algn="l"/>
            <a:r>
              <a:rPr lang="en-GB" sz="1800" b="0" i="0" u="none" strike="noStrike" baseline="0" dirty="0">
                <a:latin typeface="Roboto-Light"/>
              </a:rPr>
              <a:t>Helping students to understand the wider circle of opportunity and development on a placement.</a:t>
            </a:r>
          </a:p>
        </p:txBody>
      </p:sp>
      <p:sp>
        <p:nvSpPr>
          <p:cNvPr id="4" name="Slide Number Placeholder 3">
            <a:extLst>
              <a:ext uri="{FF2B5EF4-FFF2-40B4-BE49-F238E27FC236}">
                <a16:creationId xmlns:a16="http://schemas.microsoft.com/office/drawing/2014/main" id="{1C947373-1BC2-9B24-A70B-0E3B4A97B88D}"/>
              </a:ext>
            </a:extLst>
          </p:cNvPr>
          <p:cNvSpPr>
            <a:spLocks noGrp="1"/>
          </p:cNvSpPr>
          <p:nvPr>
            <p:ph type="sldNum" sz="quarter" idx="5"/>
          </p:nvPr>
        </p:nvSpPr>
        <p:spPr/>
        <p:txBody>
          <a:bodyPr/>
          <a:lstStyle/>
          <a:p>
            <a:fld id="{5109C8EE-3ED4-4666-9BE3-BE8F49EB26DE}" type="slidenum">
              <a:rPr lang="en-GB" smtClean="0"/>
              <a:t>17</a:t>
            </a:fld>
            <a:endParaRPr lang="en-GB"/>
          </a:p>
        </p:txBody>
      </p:sp>
    </p:spTree>
    <p:extLst>
      <p:ext uri="{BB962C8B-B14F-4D97-AF65-F5344CB8AC3E}">
        <p14:creationId xmlns:p14="http://schemas.microsoft.com/office/powerpoint/2010/main" val="313700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FB8BE-A552-66B3-E9F1-56E6BB9CA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A4214-4985-C241-76D2-B7CC3F730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ACE3E-2E28-9B62-75E5-991ADB782332}"/>
              </a:ext>
            </a:extLst>
          </p:cNvPr>
          <p:cNvSpPr>
            <a:spLocks noGrp="1"/>
          </p:cNvSpPr>
          <p:nvPr>
            <p:ph type="body" idx="1"/>
          </p:nvPr>
        </p:nvSpPr>
        <p:spPr/>
        <p:txBody>
          <a:bodyPr/>
          <a:lstStyle/>
          <a:p>
            <a:pPr algn="l"/>
            <a:r>
              <a:rPr lang="en-GB" sz="1800" b="0" i="0" u="none" strike="noStrike" baseline="0" dirty="0">
                <a:latin typeface="Roboto-Light"/>
              </a:rPr>
              <a:t>Useful links that students can use after this class session.</a:t>
            </a:r>
          </a:p>
        </p:txBody>
      </p:sp>
      <p:sp>
        <p:nvSpPr>
          <p:cNvPr id="4" name="Slide Number Placeholder 3">
            <a:extLst>
              <a:ext uri="{FF2B5EF4-FFF2-40B4-BE49-F238E27FC236}">
                <a16:creationId xmlns:a16="http://schemas.microsoft.com/office/drawing/2014/main" id="{A0D3D301-89DA-0E62-FE47-066E27F7F8C4}"/>
              </a:ext>
            </a:extLst>
          </p:cNvPr>
          <p:cNvSpPr>
            <a:spLocks noGrp="1"/>
          </p:cNvSpPr>
          <p:nvPr>
            <p:ph type="sldNum" sz="quarter" idx="5"/>
          </p:nvPr>
        </p:nvSpPr>
        <p:spPr/>
        <p:txBody>
          <a:bodyPr/>
          <a:lstStyle/>
          <a:p>
            <a:fld id="{5109C8EE-3ED4-4666-9BE3-BE8F49EB26DE}" type="slidenum">
              <a:rPr lang="en-GB" smtClean="0"/>
              <a:t>18</a:t>
            </a:fld>
            <a:endParaRPr lang="en-GB"/>
          </a:p>
        </p:txBody>
      </p:sp>
    </p:spTree>
    <p:extLst>
      <p:ext uri="{BB962C8B-B14F-4D97-AF65-F5344CB8AC3E}">
        <p14:creationId xmlns:p14="http://schemas.microsoft.com/office/powerpoint/2010/main" val="2946226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Roboto-Light"/>
              </a:rPr>
              <a:t>Looking back at the tasks in this session:</a:t>
            </a:r>
          </a:p>
          <a:p>
            <a:pPr algn="l"/>
            <a:r>
              <a:rPr lang="en-GB" sz="1800" b="0" i="0" u="none" strike="noStrike" baseline="0" dirty="0">
                <a:latin typeface="Roboto-Light"/>
              </a:rPr>
              <a:t>- What are you hoping to learn or experience during a work placement?</a:t>
            </a:r>
          </a:p>
          <a:p>
            <a:pPr algn="l"/>
            <a:r>
              <a:rPr lang="en-GB" sz="1800" b="0" i="0" u="none" strike="noStrike" baseline="0" dirty="0">
                <a:latin typeface="Roboto-Light"/>
              </a:rPr>
              <a:t>- What skills or strengths could you develop on a placement?</a:t>
            </a:r>
          </a:p>
          <a:p>
            <a:pPr algn="l"/>
            <a:r>
              <a:rPr lang="en-GB" sz="1800" b="0" i="0" u="none" strike="noStrike" baseline="0" dirty="0">
                <a:latin typeface="Roboto-Light"/>
              </a:rPr>
              <a:t>- How might a placement help shape your career ideas or goals?</a:t>
            </a:r>
          </a:p>
        </p:txBody>
      </p:sp>
      <p:sp>
        <p:nvSpPr>
          <p:cNvPr id="4" name="Slide Number Placeholder 3"/>
          <p:cNvSpPr>
            <a:spLocks noGrp="1"/>
          </p:cNvSpPr>
          <p:nvPr>
            <p:ph type="sldNum" sz="quarter" idx="5"/>
          </p:nvPr>
        </p:nvSpPr>
        <p:spPr/>
        <p:txBody>
          <a:bodyPr/>
          <a:lstStyle/>
          <a:p>
            <a:fld id="{5109C8EE-3ED4-4666-9BE3-BE8F49EB26DE}" type="slidenum">
              <a:rPr lang="en-GB" smtClean="0"/>
              <a:t>19</a:t>
            </a:fld>
            <a:endParaRPr lang="en-GB"/>
          </a:p>
        </p:txBody>
      </p:sp>
    </p:spTree>
    <p:extLst>
      <p:ext uri="{BB962C8B-B14F-4D97-AF65-F5344CB8AC3E}">
        <p14:creationId xmlns:p14="http://schemas.microsoft.com/office/powerpoint/2010/main" val="401913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Task 1: </a:t>
            </a:r>
            <a:r>
              <a:rPr lang="en-GB" sz="1800" b="0" i="0" u="none" strike="noStrike" baseline="0" dirty="0">
                <a:latin typeface="Roboto-Light"/>
              </a:rPr>
              <a:t>In pairs/groups identify how work experience will benefit and motivate you and suggest the new skills you may learn.</a:t>
            </a:r>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2</a:t>
            </a:fld>
            <a:endParaRPr lang="en-GB"/>
          </a:p>
        </p:txBody>
      </p:sp>
    </p:spTree>
    <p:extLst>
      <p:ext uri="{BB962C8B-B14F-4D97-AF65-F5344CB8AC3E}">
        <p14:creationId xmlns:p14="http://schemas.microsoft.com/office/powerpoint/2010/main" val="3868244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37C29-5C48-AA96-EB03-A16CD0B9B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7CC3-32A1-6AE9-A1F9-5E4EC21ED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869C1-C6C0-A8BB-EEF5-FBC514C49DF9}"/>
              </a:ext>
            </a:extLst>
          </p:cNvPr>
          <p:cNvSpPr>
            <a:spLocks noGrp="1"/>
          </p:cNvSpPr>
          <p:nvPr>
            <p:ph type="body" idx="1"/>
          </p:nvPr>
        </p:nvSpPr>
        <p:spPr/>
        <p:txBody>
          <a:bodyPr/>
          <a:lstStyle/>
          <a:p>
            <a:pPr algn="l"/>
            <a:r>
              <a:rPr lang="en-GB" sz="1800" b="0" i="0" u="none" strike="noStrike" baseline="0" dirty="0">
                <a:latin typeface="Roboto-Light"/>
              </a:rPr>
              <a:t>Finally - Why not complete a </a:t>
            </a:r>
            <a:r>
              <a:rPr lang="en-GB" sz="1800" b="0" i="0" u="none" strike="noStrike" baseline="0" dirty="0">
                <a:latin typeface="Roboto-Medium"/>
              </a:rPr>
              <a:t>Virtual Work Experience Programme </a:t>
            </a:r>
            <a:r>
              <a:rPr lang="en-GB" sz="1800" b="0" i="0" u="none" strike="noStrike" baseline="0" dirty="0">
                <a:latin typeface="Roboto-Light"/>
              </a:rPr>
              <a:t>in the UCAS Hub?</a:t>
            </a:r>
          </a:p>
          <a:p>
            <a:pPr algn="l"/>
            <a:endParaRPr lang="en-GB" sz="1800" b="0" i="0" u="none" strike="noStrike" baseline="0" dirty="0">
              <a:latin typeface="Roboto-Light"/>
            </a:endParaRPr>
          </a:p>
          <a:p>
            <a:pPr algn="l">
              <a:buNone/>
            </a:pPr>
            <a:r>
              <a:rPr lang="en-GB" sz="2800" b="0" i="0" dirty="0">
                <a:solidFill>
                  <a:srgbClr val="000000"/>
                </a:solidFill>
                <a:effectLst/>
                <a:latin typeface="Roboto" panose="02000000000000000000" pitchFamily="2" charset="0"/>
              </a:rPr>
              <a:t>Virtual Work Experience programmes help you understand industries and organisations as if you were already working there. Thanks to programmes led by industry experts from the world's leading employers, Virtual Work Experiences give you a taste of what a career would look like, as well as giving you invaluable experience to include in your personal statements and apprenticeship applications.</a:t>
            </a:r>
          </a:p>
          <a:p>
            <a:pPr algn="l"/>
            <a:r>
              <a:rPr lang="en-GB" sz="2800" b="0" i="0" dirty="0">
                <a:solidFill>
                  <a:srgbClr val="000000"/>
                </a:solidFill>
                <a:effectLst/>
                <a:latin typeface="Roboto" panose="02000000000000000000" pitchFamily="2" charset="0"/>
              </a:rPr>
              <a:t>Virtual Work Experiences vary in length, from 6-10 hours, and you can pause and come back to the program at any time. The in-depth experiences are recognised by employers, and you receive a completion certificate at the end of the program.</a:t>
            </a:r>
          </a:p>
          <a:p>
            <a:pPr algn="l"/>
            <a:endParaRPr lang="en-GB" sz="1800" b="0" i="0" u="none" strike="noStrike" baseline="0" dirty="0">
              <a:latin typeface="Roboto-Light"/>
            </a:endParaRPr>
          </a:p>
          <a:p>
            <a:pPr algn="l"/>
            <a:r>
              <a:rPr lang="en-GB" sz="2800" b="0" i="0" dirty="0">
                <a:solidFill>
                  <a:srgbClr val="000000"/>
                </a:solidFill>
                <a:effectLst/>
                <a:latin typeface="Roboto" panose="02000000000000000000" pitchFamily="2" charset="0"/>
              </a:rPr>
              <a:t>Once you set up a UCAS account, you can browse Virtual Work Experiences via UCAS search, industry guides, and across UCAS.com. On finding the perfect Virtual Work Experience, click ‘Take Virtual Work Experience' and follow the steps to create and link a </a:t>
            </a:r>
            <a:r>
              <a:rPr lang="en-GB" sz="2800" b="0" i="0" dirty="0" err="1">
                <a:solidFill>
                  <a:srgbClr val="000000"/>
                </a:solidFill>
                <a:effectLst/>
                <a:latin typeface="Roboto" panose="02000000000000000000" pitchFamily="2" charset="0"/>
              </a:rPr>
              <a:t>Springpod</a:t>
            </a:r>
            <a:r>
              <a:rPr lang="en-GB" sz="2800" b="0" i="0" dirty="0">
                <a:solidFill>
                  <a:srgbClr val="000000"/>
                </a:solidFill>
                <a:effectLst/>
                <a:latin typeface="Roboto" panose="02000000000000000000" pitchFamily="2" charset="0"/>
              </a:rPr>
              <a:t> profile.</a:t>
            </a:r>
            <a:endParaRPr lang="en-GB" sz="1800" b="0" i="0" u="none" strike="noStrike" baseline="0" dirty="0">
              <a:latin typeface="Roboto-Light"/>
            </a:endParaRPr>
          </a:p>
        </p:txBody>
      </p:sp>
      <p:sp>
        <p:nvSpPr>
          <p:cNvPr id="4" name="Slide Number Placeholder 3">
            <a:extLst>
              <a:ext uri="{FF2B5EF4-FFF2-40B4-BE49-F238E27FC236}">
                <a16:creationId xmlns:a16="http://schemas.microsoft.com/office/drawing/2014/main" id="{F85C5B1C-2D8C-05F3-9036-F076657374E5}"/>
              </a:ext>
            </a:extLst>
          </p:cNvPr>
          <p:cNvSpPr>
            <a:spLocks noGrp="1"/>
          </p:cNvSpPr>
          <p:nvPr>
            <p:ph type="sldNum" sz="quarter" idx="5"/>
          </p:nvPr>
        </p:nvSpPr>
        <p:spPr/>
        <p:txBody>
          <a:bodyPr/>
          <a:lstStyle/>
          <a:p>
            <a:fld id="{5109C8EE-3ED4-4666-9BE3-BE8F49EB26DE}" type="slidenum">
              <a:rPr lang="en-GB" smtClean="0"/>
              <a:t>20</a:t>
            </a:fld>
            <a:endParaRPr lang="en-GB"/>
          </a:p>
        </p:txBody>
      </p:sp>
    </p:spTree>
    <p:extLst>
      <p:ext uri="{BB962C8B-B14F-4D97-AF65-F5344CB8AC3E}">
        <p14:creationId xmlns:p14="http://schemas.microsoft.com/office/powerpoint/2010/main" val="191372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C0B02-786D-2719-4A0B-153A37597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F2627-BCDE-EBF3-57A2-CDC03FDB3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BBD65-D7AE-A999-226A-DD16D062F3B1}"/>
              </a:ext>
            </a:extLst>
          </p:cNvPr>
          <p:cNvSpPr>
            <a:spLocks noGrp="1"/>
          </p:cNvSpPr>
          <p:nvPr>
            <p:ph type="body" idx="1"/>
          </p:nvPr>
        </p:nvSpPr>
        <p:spPr/>
        <p:txBody>
          <a:bodyPr/>
          <a:lstStyle/>
          <a:p>
            <a:pPr algn="l"/>
            <a:r>
              <a:rPr lang="en-GB" dirty="0"/>
              <a:t>Task 1: </a:t>
            </a:r>
            <a:r>
              <a:rPr lang="en-GB" sz="1800" b="0" i="0" u="none" strike="noStrike" baseline="0" dirty="0">
                <a:latin typeface="Roboto-Light"/>
              </a:rPr>
              <a:t>In pairs/groups identify how work experience will benefit and motivate you and suggest the new skills you may learn.</a:t>
            </a:r>
            <a:endParaRPr lang="en-GB" dirty="0"/>
          </a:p>
        </p:txBody>
      </p:sp>
      <p:sp>
        <p:nvSpPr>
          <p:cNvPr id="4" name="Slide Number Placeholder 3">
            <a:extLst>
              <a:ext uri="{FF2B5EF4-FFF2-40B4-BE49-F238E27FC236}">
                <a16:creationId xmlns:a16="http://schemas.microsoft.com/office/drawing/2014/main" id="{A79BBF9D-0DC5-0C48-1094-B0E7F13B9F50}"/>
              </a:ext>
            </a:extLst>
          </p:cNvPr>
          <p:cNvSpPr>
            <a:spLocks noGrp="1"/>
          </p:cNvSpPr>
          <p:nvPr>
            <p:ph type="sldNum" sz="quarter" idx="5"/>
          </p:nvPr>
        </p:nvSpPr>
        <p:spPr/>
        <p:txBody>
          <a:bodyPr/>
          <a:lstStyle/>
          <a:p>
            <a:fld id="{5109C8EE-3ED4-4666-9BE3-BE8F49EB26DE}" type="slidenum">
              <a:rPr lang="en-GB" smtClean="0"/>
              <a:t>3</a:t>
            </a:fld>
            <a:endParaRPr lang="en-GB"/>
          </a:p>
        </p:txBody>
      </p:sp>
    </p:spTree>
    <p:extLst>
      <p:ext uri="{BB962C8B-B14F-4D97-AF65-F5344CB8AC3E}">
        <p14:creationId xmlns:p14="http://schemas.microsoft.com/office/powerpoint/2010/main" val="396948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C4798-8C60-BC34-6220-CB6AD61AA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8B6E2-D186-3560-5245-CBE2028B4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8F4EC-CF7C-0DA7-1C30-0CFE5EFDC2FB}"/>
              </a:ext>
            </a:extLst>
          </p:cNvPr>
          <p:cNvSpPr>
            <a:spLocks noGrp="1"/>
          </p:cNvSpPr>
          <p:nvPr>
            <p:ph type="body" idx="1"/>
          </p:nvPr>
        </p:nvSpPr>
        <p:spPr/>
        <p:txBody>
          <a:bodyPr/>
          <a:lstStyle/>
          <a:p>
            <a:r>
              <a:rPr lang="en-GB" dirty="0"/>
              <a:t>Top ten examples of what students can gain from work experience. Students in the class may think of more examples for their personal requirements.</a:t>
            </a:r>
          </a:p>
        </p:txBody>
      </p:sp>
      <p:sp>
        <p:nvSpPr>
          <p:cNvPr id="4" name="Slide Number Placeholder 3">
            <a:extLst>
              <a:ext uri="{FF2B5EF4-FFF2-40B4-BE49-F238E27FC236}">
                <a16:creationId xmlns:a16="http://schemas.microsoft.com/office/drawing/2014/main" id="{79578E2D-1A05-F64C-95B7-47CBEA89846C}"/>
              </a:ext>
            </a:extLst>
          </p:cNvPr>
          <p:cNvSpPr>
            <a:spLocks noGrp="1"/>
          </p:cNvSpPr>
          <p:nvPr>
            <p:ph type="sldNum" sz="quarter" idx="5"/>
          </p:nvPr>
        </p:nvSpPr>
        <p:spPr/>
        <p:txBody>
          <a:bodyPr/>
          <a:lstStyle/>
          <a:p>
            <a:fld id="{208EA076-F3D6-4E6D-A6AA-C667733C4E06}" type="slidenum">
              <a:rPr lang="en-GB" smtClean="0"/>
              <a:t>4</a:t>
            </a:fld>
            <a:endParaRPr lang="en-GB"/>
          </a:p>
        </p:txBody>
      </p:sp>
    </p:spTree>
    <p:extLst>
      <p:ext uri="{BB962C8B-B14F-4D97-AF65-F5344CB8AC3E}">
        <p14:creationId xmlns:p14="http://schemas.microsoft.com/office/powerpoint/2010/main" val="407311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 student voices share their feedback from their placements.</a:t>
            </a:r>
          </a:p>
          <a:p>
            <a:r>
              <a:rPr lang="en-GB" dirty="0"/>
              <a:t>Work experience not only shows what you might like to do one day but also what you do NOT want to do one day.</a:t>
            </a:r>
          </a:p>
          <a:p>
            <a:endParaRPr lang="en-GB" dirty="0"/>
          </a:p>
        </p:txBody>
      </p:sp>
      <p:sp>
        <p:nvSpPr>
          <p:cNvPr id="4" name="Slide Number Placeholder 3"/>
          <p:cNvSpPr>
            <a:spLocks noGrp="1"/>
          </p:cNvSpPr>
          <p:nvPr>
            <p:ph type="sldNum" sz="quarter" idx="5"/>
          </p:nvPr>
        </p:nvSpPr>
        <p:spPr/>
        <p:txBody>
          <a:bodyPr/>
          <a:lstStyle/>
          <a:p>
            <a:fld id="{208EA076-F3D6-4E6D-A6AA-C667733C4E06}" type="slidenum">
              <a:rPr lang="en-GB" smtClean="0"/>
              <a:t>5</a:t>
            </a:fld>
            <a:endParaRPr lang="en-GB"/>
          </a:p>
        </p:txBody>
      </p:sp>
    </p:spTree>
    <p:extLst>
      <p:ext uri="{BB962C8B-B14F-4D97-AF65-F5344CB8AC3E}">
        <p14:creationId xmlns:p14="http://schemas.microsoft.com/office/powerpoint/2010/main" val="10746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task – students can fill in the grid to document the key benefits, motivations, skills and actions. Printable copy available on the lesson plan webpage.</a:t>
            </a:r>
          </a:p>
        </p:txBody>
      </p:sp>
      <p:sp>
        <p:nvSpPr>
          <p:cNvPr id="4" name="Slide Number Placeholder 3"/>
          <p:cNvSpPr>
            <a:spLocks noGrp="1"/>
          </p:cNvSpPr>
          <p:nvPr>
            <p:ph type="sldNum" sz="quarter" idx="5"/>
          </p:nvPr>
        </p:nvSpPr>
        <p:spPr/>
        <p:txBody>
          <a:bodyPr/>
          <a:lstStyle/>
          <a:p>
            <a:fld id="{208EA076-F3D6-4E6D-A6AA-C667733C4E06}" type="slidenum">
              <a:rPr lang="en-GB" smtClean="0"/>
              <a:t>6</a:t>
            </a:fld>
            <a:endParaRPr lang="en-GB"/>
          </a:p>
        </p:txBody>
      </p:sp>
    </p:spTree>
    <p:extLst>
      <p:ext uri="{BB962C8B-B14F-4D97-AF65-F5344CB8AC3E}">
        <p14:creationId xmlns:p14="http://schemas.microsoft.com/office/powerpoint/2010/main" val="182597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8DE4-7CFD-50B9-FD45-2466619A7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E277F-E5DC-7E00-13AE-99581A17B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D35EC-A575-C99D-95E2-B1E1D07CE6BC}"/>
              </a:ext>
            </a:extLst>
          </p:cNvPr>
          <p:cNvSpPr>
            <a:spLocks noGrp="1"/>
          </p:cNvSpPr>
          <p:nvPr>
            <p:ph type="body" idx="1"/>
          </p:nvPr>
        </p:nvSpPr>
        <p:spPr/>
        <p:txBody>
          <a:bodyPr/>
          <a:lstStyle/>
          <a:p>
            <a:pPr algn="l"/>
            <a:r>
              <a:rPr lang="en-GB" dirty="0"/>
              <a:t>https://www.ucas.com/careers-advice/virtual-work-experiences</a:t>
            </a:r>
          </a:p>
        </p:txBody>
      </p:sp>
      <p:sp>
        <p:nvSpPr>
          <p:cNvPr id="4" name="Slide Number Placeholder 3">
            <a:extLst>
              <a:ext uri="{FF2B5EF4-FFF2-40B4-BE49-F238E27FC236}">
                <a16:creationId xmlns:a16="http://schemas.microsoft.com/office/drawing/2014/main" id="{196C44BA-CEAC-1B6A-0E39-8B7305276AA5}"/>
              </a:ext>
            </a:extLst>
          </p:cNvPr>
          <p:cNvSpPr>
            <a:spLocks noGrp="1"/>
          </p:cNvSpPr>
          <p:nvPr>
            <p:ph type="sldNum" sz="quarter" idx="5"/>
          </p:nvPr>
        </p:nvSpPr>
        <p:spPr/>
        <p:txBody>
          <a:bodyPr/>
          <a:lstStyle/>
          <a:p>
            <a:fld id="{5109C8EE-3ED4-4666-9BE3-BE8F49EB26DE}" type="slidenum">
              <a:rPr lang="en-GB" smtClean="0"/>
              <a:t>7</a:t>
            </a:fld>
            <a:endParaRPr lang="en-GB"/>
          </a:p>
        </p:txBody>
      </p:sp>
    </p:spTree>
    <p:extLst>
      <p:ext uri="{BB962C8B-B14F-4D97-AF65-F5344CB8AC3E}">
        <p14:creationId xmlns:p14="http://schemas.microsoft.com/office/powerpoint/2010/main" val="269415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latin typeface="Roboto-Light"/>
              </a:rPr>
              <a:t>Show them </a:t>
            </a:r>
            <a:r>
              <a:rPr lang="en-GB" sz="1800" b="0" i="0" u="none" strike="noStrike" baseline="0" dirty="0">
                <a:latin typeface="Roboto-Medium"/>
              </a:rPr>
              <a:t>UCAS Ultimate Guide: Finding Work Experience. </a:t>
            </a:r>
            <a:r>
              <a:rPr lang="en-GB" dirty="0"/>
              <a:t>ultimateguides.ucas.com/</a:t>
            </a:r>
            <a:r>
              <a:rPr lang="en-GB" dirty="0" err="1"/>
              <a:t>findingworkexperience</a:t>
            </a:r>
            <a:r>
              <a:rPr lang="en-GB" dirty="0"/>
              <a:t>/</a:t>
            </a:r>
          </a:p>
        </p:txBody>
      </p:sp>
      <p:sp>
        <p:nvSpPr>
          <p:cNvPr id="4" name="Slide Number Placeholder 3"/>
          <p:cNvSpPr>
            <a:spLocks noGrp="1"/>
          </p:cNvSpPr>
          <p:nvPr>
            <p:ph type="sldNum" sz="quarter" idx="5"/>
          </p:nvPr>
        </p:nvSpPr>
        <p:spPr/>
        <p:txBody>
          <a:bodyPr/>
          <a:lstStyle/>
          <a:p>
            <a:fld id="{5109C8EE-3ED4-4666-9BE3-BE8F49EB26DE}" type="slidenum">
              <a:rPr lang="en-GB" smtClean="0"/>
              <a:t>8</a:t>
            </a:fld>
            <a:endParaRPr lang="en-GB"/>
          </a:p>
        </p:txBody>
      </p:sp>
    </p:spTree>
    <p:extLst>
      <p:ext uri="{BB962C8B-B14F-4D97-AF65-F5344CB8AC3E}">
        <p14:creationId xmlns:p14="http://schemas.microsoft.com/office/powerpoint/2010/main" val="13056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0275-62EF-7088-D019-739F477D1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E208A-9210-79E8-5A04-62178B3EF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0134F-B14F-EF88-1053-FBB54DD085AD}"/>
              </a:ext>
            </a:extLst>
          </p:cNvPr>
          <p:cNvSpPr>
            <a:spLocks noGrp="1"/>
          </p:cNvSpPr>
          <p:nvPr>
            <p:ph type="body" idx="1"/>
          </p:nvPr>
        </p:nvSpPr>
        <p:spPr/>
        <p:txBody>
          <a:bodyPr/>
          <a:lstStyle/>
          <a:p>
            <a:pPr algn="l"/>
            <a:r>
              <a:rPr lang="en-GB" dirty="0"/>
              <a:t>Task 2: Match the quotes from employers to the skills and qualities they expect from students on a work experience placement.</a:t>
            </a:r>
          </a:p>
        </p:txBody>
      </p:sp>
      <p:sp>
        <p:nvSpPr>
          <p:cNvPr id="4" name="Slide Number Placeholder 3">
            <a:extLst>
              <a:ext uri="{FF2B5EF4-FFF2-40B4-BE49-F238E27FC236}">
                <a16:creationId xmlns:a16="http://schemas.microsoft.com/office/drawing/2014/main" id="{645E0860-A3D6-FFCC-2A76-948343FDFF5E}"/>
              </a:ext>
            </a:extLst>
          </p:cNvPr>
          <p:cNvSpPr>
            <a:spLocks noGrp="1"/>
          </p:cNvSpPr>
          <p:nvPr>
            <p:ph type="sldNum" sz="quarter" idx="5"/>
          </p:nvPr>
        </p:nvSpPr>
        <p:spPr/>
        <p:txBody>
          <a:bodyPr/>
          <a:lstStyle/>
          <a:p>
            <a:fld id="{5109C8EE-3ED4-4666-9BE3-BE8F49EB26DE}" type="slidenum">
              <a:rPr lang="en-GB" smtClean="0"/>
              <a:t>9</a:t>
            </a:fld>
            <a:endParaRPr lang="en-GB"/>
          </a:p>
        </p:txBody>
      </p:sp>
    </p:spTree>
    <p:extLst>
      <p:ext uri="{BB962C8B-B14F-4D97-AF65-F5344CB8AC3E}">
        <p14:creationId xmlns:p14="http://schemas.microsoft.com/office/powerpoint/2010/main" val="260232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20D-43AB-D95A-D3B8-A1332C361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5CFEC9E-AD84-4781-F753-A9EFC8CE1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3FBC39-B77B-103B-CB65-A8807FD39A6F}"/>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F20B872A-CD8A-AC86-4C26-A1BF7C5E2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83B6DB-CA77-1493-6EB9-3BDBB13D39B0}"/>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194438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11D3-BB81-4A45-CA60-D59A1B8365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5F9822-C4D2-0768-627A-E5AA92371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3BE7DA-7065-EE43-BCB5-D99653AD7541}"/>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D25DD63F-A990-ECB8-11E6-9054480EB4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067A5-1867-4916-86E9-1E78834BDDC9}"/>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102749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717F8D-B71C-7DD0-D2D1-E54067906D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14999B-44EB-1217-1DD6-F6EE3CAAA7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4D2154-F858-DB78-6E65-EC94551F4559}"/>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BA2505B8-3522-7433-153B-D091F66E8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40785-8EDC-1ABC-CAD0-8D1ECEED0885}"/>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428193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7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0"/>
              </a:spcBef>
              <a:spcAft>
                <a:spcPts val="0"/>
              </a:spcAft>
              <a:buSzPts val="1400"/>
              <a:buChar char="●"/>
              <a:defRPr/>
            </a:lvl7pPr>
            <a:lvl8pPr marL="3657600" lvl="7" indent="-317500" algn="l">
              <a:lnSpc>
                <a:spcPct val="90000"/>
              </a:lnSpc>
              <a:spcBef>
                <a:spcPts val="0"/>
              </a:spcBef>
              <a:spcAft>
                <a:spcPts val="0"/>
              </a:spcAft>
              <a:buSzPts val="1400"/>
              <a:buChar char="○"/>
              <a:defRPr/>
            </a:lvl8pPr>
            <a:lvl9pPr marL="4114800" lvl="8" indent="-317500" algn="l">
              <a:lnSpc>
                <a:spcPct val="90000"/>
              </a:lnSpc>
              <a:spcBef>
                <a:spcPts val="0"/>
              </a:spcBef>
              <a:spcAft>
                <a:spcPts val="0"/>
              </a:spcAft>
              <a:buSzPts val="1400"/>
              <a:buChar char="■"/>
              <a:defRPr/>
            </a:lvl9pPr>
          </a:lstStyle>
          <a:p>
            <a:endParaRPr/>
          </a:p>
        </p:txBody>
      </p:sp>
      <p:sp>
        <p:nvSpPr>
          <p:cNvPr id="26" name="Google Shape;26;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033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8EB753-EA29-1D02-E4F3-B8E234DA5B6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8809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10538460" y="5204460"/>
            <a:ext cx="1653540" cy="16535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11255144" y="296466"/>
            <a:ext cx="633246" cy="189974"/>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1787174" y="702983"/>
            <a:ext cx="9688547" cy="5449808"/>
          </a:xfrm>
          <a:solidFill>
            <a:srgbClr val="EFEFEF"/>
          </a:solidFill>
        </p:spPr>
        <p:txBody>
          <a:bodyPr lIns="360000" tIns="2880000" rIns="360000" bIns="360000" anchor="t" anchorCtr="0"/>
          <a:lstStyle>
            <a:lvl1pPr marL="0" indent="0" algn="ctr">
              <a:buNone/>
              <a:defRPr sz="2025"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1299830" cy="685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303610" y="655137"/>
            <a:ext cx="692497" cy="5906398"/>
          </a:xfrm>
        </p:spPr>
        <p:txBody>
          <a:bodyPr vert="vert" wrap="square" lIns="0" tIns="108000" bIns="108000">
            <a:spAutoFit/>
          </a:bodyPr>
          <a:lstStyle>
            <a:lvl1pPr>
              <a:lnSpc>
                <a:spcPct val="80000"/>
              </a:lnSpc>
              <a:defRPr sz="5625">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88883" y="6564646"/>
            <a:ext cx="186678" cy="18667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2004072" y="6564511"/>
            <a:ext cx="2078518" cy="186928"/>
          </a:xfrm>
        </p:spPr>
        <p:txBody>
          <a:bodyPr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3277195" y="3277195"/>
            <a:ext cx="6858000" cy="30361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11682055" y="6355199"/>
            <a:ext cx="412671" cy="41267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tIns="40500" rIns="13500" bIns="405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fld id="{CF4433A5-733D-1844-8334-25B1871A3E4B}" type="slidenum">
              <a:rPr lang="en-GB" sz="1125" b="0" i="0" smtClean="0">
                <a:latin typeface="Roboto" panose="02000000000000000000" pitchFamily="2" charset="0"/>
                <a:ea typeface="Roboto" panose="02000000000000000000" pitchFamily="2" charset="0"/>
                <a:cs typeface="Roboto" panose="02000000000000000000" pitchFamily="2" charset="0"/>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lang="en-GB" sz="1125"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579602" y="586026"/>
            <a:ext cx="11308789" cy="910607"/>
          </a:xfrm>
        </p:spPr>
        <p:txBody>
          <a:bodyPr wrap="square" lIns="0" tIns="108000" bIns="108000">
            <a:spAutoFit/>
          </a:bodyPr>
          <a:lstStyle>
            <a:lvl1pPr>
              <a:lnSpc>
                <a:spcPct val="80000"/>
              </a:lnSpc>
              <a:defRPr sz="5625"/>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11255144" y="296466"/>
            <a:ext cx="633246" cy="189974"/>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62" y="6621796"/>
            <a:ext cx="186678" cy="18667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303609" y="6621661"/>
            <a:ext cx="2078518" cy="186928"/>
          </a:xfrm>
        </p:spPr>
        <p:txBody>
          <a:bodyPr lIns="251999" tIns="72000" anchor="ctr" anchorCtr="0">
            <a:noAutofit/>
          </a:bodyPr>
          <a:lstStyle>
            <a:lvl1pPr marL="0" indent="0">
              <a:buFontTx/>
              <a:buNone/>
              <a:defRPr sz="1050">
                <a:solidFill>
                  <a:schemeClr val="bg2">
                    <a:lumMod val="50000"/>
                  </a:schemeClr>
                </a:solidFill>
              </a:defRPr>
            </a:lvl1pPr>
            <a:lvl2pPr marL="457206" indent="0">
              <a:buFontTx/>
              <a:buNone/>
              <a:defRPr sz="1050">
                <a:solidFill>
                  <a:schemeClr val="bg1"/>
                </a:solidFill>
              </a:defRPr>
            </a:lvl2pPr>
            <a:lvl3pPr marL="914411" indent="0">
              <a:buFontTx/>
              <a:buNone/>
              <a:defRPr sz="1050">
                <a:solidFill>
                  <a:schemeClr val="bg1"/>
                </a:solidFill>
              </a:defRPr>
            </a:lvl3pPr>
            <a:lvl4pPr marL="1371617" indent="0">
              <a:buFontTx/>
              <a:buNone/>
              <a:defRPr sz="1050">
                <a:solidFill>
                  <a:schemeClr val="bg1"/>
                </a:solidFill>
              </a:defRPr>
            </a:lvl4pPr>
            <a:lvl5pPr marL="1828823" indent="0">
              <a:buFontTx/>
              <a:buNone/>
              <a:defRPr sz="105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2C89-4167-52E0-C2D7-CB1880AD02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1B2ED2-6155-4B11-2EE7-E7EEF8BBBA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21F477-C682-5B51-4F22-9E0036888658}"/>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99438A68-933B-41CA-564A-4608102C03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BF35DD-70A0-8242-3117-44490EA811D4}"/>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33018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0EF9-C99F-C7E1-242E-1AA053BBB9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B296CC-FCCC-8BCA-7E00-ED02C954A9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6917A-A1A4-80C3-09E0-6C21431B312B}"/>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E8DDA9EF-52A9-F9E9-DA68-0838029BCC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211DD3-FBE4-67A4-F799-8C60CE4F5155}"/>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137476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24C1-9826-A2F6-B123-124D2DF0B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459757-2211-2751-C1E6-A7B15A5B6C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DA6605-ECB1-6030-03D0-2E713B5C7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5034C-7640-2470-9561-2C3EAEC6458E}"/>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6" name="Footer Placeholder 5">
            <a:extLst>
              <a:ext uri="{FF2B5EF4-FFF2-40B4-BE49-F238E27FC236}">
                <a16:creationId xmlns:a16="http://schemas.microsoft.com/office/drawing/2014/main" id="{79DF1F32-D44C-8927-8B5D-98C672A026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8C51E-5439-BA74-AF9F-006A0027EA97}"/>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189645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D25D-C342-E302-CF6E-C5F73A2175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CDC0F9-20FB-63F6-CFA2-6B46EACA6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E80D26-92AC-D66D-375D-D406C8ECE6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38E4BB-00FF-A146-E1BD-52B6696576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76BFA-1337-2DA8-067D-D71411E57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A8C4F7-915A-C589-C0BD-D40181213A7C}"/>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8" name="Footer Placeholder 7">
            <a:extLst>
              <a:ext uri="{FF2B5EF4-FFF2-40B4-BE49-F238E27FC236}">
                <a16:creationId xmlns:a16="http://schemas.microsoft.com/office/drawing/2014/main" id="{912D30F2-2166-3BB7-0235-B4A466E264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D61183-C600-3C9B-4530-0457F7F69729}"/>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3647689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4866-8B42-DC8B-BCAE-06D8F42DD5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474960-6B92-83D4-C969-85F92A48913C}"/>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4" name="Footer Placeholder 3">
            <a:extLst>
              <a:ext uri="{FF2B5EF4-FFF2-40B4-BE49-F238E27FC236}">
                <a16:creationId xmlns:a16="http://schemas.microsoft.com/office/drawing/2014/main" id="{324EA82F-6700-622C-0D27-E7E3B0A1A1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4DB7AC-2239-ADE3-706A-AB6D24CC3AE2}"/>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64507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7A494A-B0F1-A130-DC0A-36DC974D4AFC}"/>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3" name="Footer Placeholder 2">
            <a:extLst>
              <a:ext uri="{FF2B5EF4-FFF2-40B4-BE49-F238E27FC236}">
                <a16:creationId xmlns:a16="http://schemas.microsoft.com/office/drawing/2014/main" id="{1D49B3EF-F477-870D-47C4-8F18E59877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D4B55F-0CD0-7C37-B98E-38CA42B4B6A1}"/>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135432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70EA-BE70-5DA7-E7E5-8A07FCE92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7DA0C7-1394-13D8-6B15-A6BF282CC8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73E57E-126F-29A5-2653-264372AEE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75DED-3C49-73C4-E1D2-E7B64027A93A}"/>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6" name="Footer Placeholder 5">
            <a:extLst>
              <a:ext uri="{FF2B5EF4-FFF2-40B4-BE49-F238E27FC236}">
                <a16:creationId xmlns:a16="http://schemas.microsoft.com/office/drawing/2014/main" id="{158A8EA1-CEC3-777F-28A4-DCD504BFF9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38D29-3800-95E4-622E-06BF5166B85D}"/>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237230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A515-C50B-1717-6296-F9B97F71E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C411A4-BD61-1586-24CF-2E7EECFE77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038215-D578-61A9-E045-FBBB07D4E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EB36C-4566-3AAD-67B5-401AFC9BD9A1}"/>
              </a:ext>
            </a:extLst>
          </p:cNvPr>
          <p:cNvSpPr>
            <a:spLocks noGrp="1"/>
          </p:cNvSpPr>
          <p:nvPr>
            <p:ph type="dt" sz="half" idx="10"/>
          </p:nvPr>
        </p:nvSpPr>
        <p:spPr/>
        <p:txBody>
          <a:bodyPr/>
          <a:lstStyle/>
          <a:p>
            <a:fld id="{D4366A44-AEC2-4FCA-9259-4C4AF91135BF}" type="datetimeFigureOut">
              <a:rPr lang="en-GB" smtClean="0"/>
              <a:t>13/05/2025</a:t>
            </a:fld>
            <a:endParaRPr lang="en-GB"/>
          </a:p>
        </p:txBody>
      </p:sp>
      <p:sp>
        <p:nvSpPr>
          <p:cNvPr id="6" name="Footer Placeholder 5">
            <a:extLst>
              <a:ext uri="{FF2B5EF4-FFF2-40B4-BE49-F238E27FC236}">
                <a16:creationId xmlns:a16="http://schemas.microsoft.com/office/drawing/2014/main" id="{5F40F69C-19E4-29A2-5BEA-9DB24E9D5D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F0F65D-3971-8F0C-7B33-0E4B503C9C59}"/>
              </a:ext>
            </a:extLst>
          </p:cNvPr>
          <p:cNvSpPr>
            <a:spLocks noGrp="1"/>
          </p:cNvSpPr>
          <p:nvPr>
            <p:ph type="sldNum" sz="quarter" idx="12"/>
          </p:nvPr>
        </p:nvSpPr>
        <p:spPr/>
        <p:txBody>
          <a:bodyPr/>
          <a:lstStyle/>
          <a:p>
            <a:fld id="{7B297BD7-DA7E-48E5-9109-6A3D59D733B3}" type="slidenum">
              <a:rPr lang="en-GB" smtClean="0"/>
              <a:t>‹#›</a:t>
            </a:fld>
            <a:endParaRPr lang="en-GB"/>
          </a:p>
        </p:txBody>
      </p:sp>
    </p:spTree>
    <p:extLst>
      <p:ext uri="{BB962C8B-B14F-4D97-AF65-F5344CB8AC3E}">
        <p14:creationId xmlns:p14="http://schemas.microsoft.com/office/powerpoint/2010/main" val="3599341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45BA5-F4C2-18FD-238A-B477857EF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2846A4-8001-1E6F-2914-EDD6363CA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78E0D-73AE-E33C-8F85-4E663C175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366A44-AEC2-4FCA-9259-4C4AF91135BF}" type="datetimeFigureOut">
              <a:rPr lang="en-GB" smtClean="0"/>
              <a:t>13/05/2025</a:t>
            </a:fld>
            <a:endParaRPr lang="en-GB"/>
          </a:p>
        </p:txBody>
      </p:sp>
      <p:sp>
        <p:nvSpPr>
          <p:cNvPr id="5" name="Footer Placeholder 4">
            <a:extLst>
              <a:ext uri="{FF2B5EF4-FFF2-40B4-BE49-F238E27FC236}">
                <a16:creationId xmlns:a16="http://schemas.microsoft.com/office/drawing/2014/main" id="{84220750-E76F-C70E-FACF-21E0686A5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A81058-393D-63C1-691A-59FCAFD48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97BD7-DA7E-48E5-9109-6A3D59D733B3}" type="slidenum">
              <a:rPr lang="en-GB" smtClean="0"/>
              <a:t>‹#›</a:t>
            </a:fld>
            <a:endParaRPr lang="en-GB"/>
          </a:p>
        </p:txBody>
      </p:sp>
    </p:spTree>
    <p:extLst>
      <p:ext uri="{BB962C8B-B14F-4D97-AF65-F5344CB8AC3E}">
        <p14:creationId xmlns:p14="http://schemas.microsoft.com/office/powerpoint/2010/main" val="222520209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664DB-B8FA-7B60-9509-28D0EB16D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0062DB-DD44-99DA-9130-50418DEE85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B242F6-12EE-989A-C4B7-3C10898D00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34E87B-0803-1F4C-8B4B-D8E820B57EB6}" type="datetimeFigureOut">
              <a:rPr lang="en-US" smtClean="0"/>
              <a:t>5/13/2025</a:t>
            </a:fld>
            <a:endParaRPr lang="en-US"/>
          </a:p>
        </p:txBody>
      </p:sp>
      <p:sp>
        <p:nvSpPr>
          <p:cNvPr id="5" name="Footer Placeholder 4">
            <a:extLst>
              <a:ext uri="{FF2B5EF4-FFF2-40B4-BE49-F238E27FC236}">
                <a16:creationId xmlns:a16="http://schemas.microsoft.com/office/drawing/2014/main" id="{32CF06C6-1FBD-86F9-CEDC-10F5A6965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032A5A-7462-E9F0-A39C-48DC51262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692FC8-40DA-2544-851F-ACB3B5D34A44}" type="slidenum">
              <a:rPr lang="en-US" smtClean="0"/>
              <a:t>‹#›</a:t>
            </a:fld>
            <a:endParaRPr lang="en-US"/>
          </a:p>
        </p:txBody>
      </p:sp>
    </p:spTree>
    <p:extLst>
      <p:ext uri="{BB962C8B-B14F-4D97-AF65-F5344CB8AC3E}">
        <p14:creationId xmlns:p14="http://schemas.microsoft.com/office/powerpoint/2010/main" val="234243328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333935" y="320674"/>
            <a:ext cx="10515600" cy="7203680"/>
          </a:xfrm>
          <a:prstGeom prst="rect">
            <a:avLst/>
          </a:prstGeom>
        </p:spPr>
        <p:txBody>
          <a:bodyPr vert="horz" wrap="square"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82" r:id="rId1"/>
    <p:sldLayoutId id="2147483777" r:id="rId2"/>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87" userDrawn="1">
          <p15:clr>
            <a:srgbClr val="F26B43"/>
          </p15:clr>
        </p15:guide>
        <p15:guide id="4" orient="horz" pos="4133" userDrawn="1">
          <p15:clr>
            <a:srgbClr val="F26B43"/>
          </p15:clr>
        </p15:guide>
        <p15:guide id="5" pos="191" userDrawn="1">
          <p15:clr>
            <a:srgbClr val="F26B43"/>
          </p15:clr>
        </p15:guide>
        <p15:guide id="6" pos="748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hyperlink" Target="https://www.ucas.com/careers-advice/how-write-cover-letter" TargetMode="External"/><Relationship Id="rId3" Type="http://schemas.openxmlformats.org/officeDocument/2006/relationships/hyperlink" Target="https://ultimateguides.ucas.com/findingyourpassion/" TargetMode="External"/><Relationship Id="rId7" Type="http://schemas.openxmlformats.org/officeDocument/2006/relationships/hyperlink" Target="https://www.ucas.com/careers-advice/how-write-cv"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ucas.com/careers-advice/virtual-work-experiences" TargetMode="External"/><Relationship Id="rId5" Type="http://schemas.openxmlformats.org/officeDocument/2006/relationships/hyperlink" Target="https://ultimateguides.ucas.com/findingworkexperience/" TargetMode="External"/><Relationship Id="rId4" Type="http://schemas.openxmlformats.org/officeDocument/2006/relationships/hyperlink" Target="https://www.ucas.com/explore/career-compas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ucas.com/careers-advice/virtual-work-experiences"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ultimateguides.ucas.com/findingworkexperience/"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419F-0B95-480C-878D-5EB5D9826111}"/>
            </a:ext>
          </a:extLst>
        </p:cNvPr>
        <p:cNvGrpSpPr/>
        <p:nvPr/>
      </p:nvGrpSpPr>
      <p:grpSpPr>
        <a:xfrm>
          <a:off x="0" y="0"/>
          <a:ext cx="0" cy="0"/>
          <a:chOff x="0" y="0"/>
          <a:chExt cx="0" cy="0"/>
        </a:xfrm>
      </p:grpSpPr>
    </p:spTree>
    <p:extLst>
      <p:ext uri="{BB962C8B-B14F-4D97-AF65-F5344CB8AC3E}">
        <p14:creationId xmlns:p14="http://schemas.microsoft.com/office/powerpoint/2010/main" val="195726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1420224-EEA8-8D19-F031-59C8EAE28BD5}"/>
              </a:ext>
            </a:extLst>
          </p:cNvPr>
          <p:cNvGraphicFramePr>
            <a:graphicFrameLocks noGrp="1"/>
          </p:cNvGraphicFramePr>
          <p:nvPr/>
        </p:nvGraphicFramePr>
        <p:xfrm>
          <a:off x="1028594" y="228681"/>
          <a:ext cx="9971850" cy="6061229"/>
        </p:xfrm>
        <a:graphic>
          <a:graphicData uri="http://schemas.openxmlformats.org/drawingml/2006/table">
            <a:tbl>
              <a:tblPr firstRow="1" bandRow="1">
                <a:tableStyleId>{8A107856-5554-42FB-B03E-39F5DBC370BA}</a:tableStyleId>
              </a:tblPr>
              <a:tblGrid>
                <a:gridCol w="1994370">
                  <a:extLst>
                    <a:ext uri="{9D8B030D-6E8A-4147-A177-3AD203B41FA5}">
                      <a16:colId xmlns:a16="http://schemas.microsoft.com/office/drawing/2014/main" val="4147370283"/>
                    </a:ext>
                  </a:extLst>
                </a:gridCol>
                <a:gridCol w="1994370">
                  <a:extLst>
                    <a:ext uri="{9D8B030D-6E8A-4147-A177-3AD203B41FA5}">
                      <a16:colId xmlns:a16="http://schemas.microsoft.com/office/drawing/2014/main" val="2065431237"/>
                    </a:ext>
                  </a:extLst>
                </a:gridCol>
                <a:gridCol w="1994370">
                  <a:extLst>
                    <a:ext uri="{9D8B030D-6E8A-4147-A177-3AD203B41FA5}">
                      <a16:colId xmlns:a16="http://schemas.microsoft.com/office/drawing/2014/main" val="2617444076"/>
                    </a:ext>
                  </a:extLst>
                </a:gridCol>
                <a:gridCol w="1994370">
                  <a:extLst>
                    <a:ext uri="{9D8B030D-6E8A-4147-A177-3AD203B41FA5}">
                      <a16:colId xmlns:a16="http://schemas.microsoft.com/office/drawing/2014/main" val="232078312"/>
                    </a:ext>
                  </a:extLst>
                </a:gridCol>
                <a:gridCol w="1994370">
                  <a:extLst>
                    <a:ext uri="{9D8B030D-6E8A-4147-A177-3AD203B41FA5}">
                      <a16:colId xmlns:a16="http://schemas.microsoft.com/office/drawing/2014/main" val="2594413830"/>
                    </a:ext>
                  </a:extLst>
                </a:gridCol>
              </a:tblGrid>
              <a:tr h="461763">
                <a:tc>
                  <a:txBody>
                    <a:bodyPr/>
                    <a:lstStyle/>
                    <a:p>
                      <a:pPr algn="ctr"/>
                      <a:r>
                        <a:rPr lang="en-GB" sz="1400" b="1" dirty="0"/>
                        <a:t>Presentation + Self management</a:t>
                      </a:r>
                    </a:p>
                  </a:txBody>
                  <a:tcPr/>
                </a:tc>
                <a:tc>
                  <a:txBody>
                    <a:bodyPr/>
                    <a:lstStyle/>
                    <a:p>
                      <a:pPr algn="ctr"/>
                      <a:r>
                        <a:rPr lang="en-GB" sz="1400" b="1" dirty="0"/>
                        <a:t>Communication</a:t>
                      </a:r>
                    </a:p>
                  </a:txBody>
                  <a:tcPr/>
                </a:tc>
                <a:tc>
                  <a:txBody>
                    <a:bodyPr/>
                    <a:lstStyle/>
                    <a:p>
                      <a:pPr algn="ctr"/>
                      <a:r>
                        <a:rPr lang="en-GB" sz="1400" b="1" dirty="0"/>
                        <a:t>Initiative </a:t>
                      </a:r>
                    </a:p>
                  </a:txBody>
                  <a:tcPr/>
                </a:tc>
                <a:tc>
                  <a:txBody>
                    <a:bodyPr/>
                    <a:lstStyle/>
                    <a:p>
                      <a:pPr algn="ctr"/>
                      <a:r>
                        <a:rPr lang="en-GB" sz="1400" b="1" dirty="0"/>
                        <a:t>Ambition/curiosity</a:t>
                      </a:r>
                    </a:p>
                  </a:txBody>
                  <a:tcPr/>
                </a:tc>
                <a:tc>
                  <a:txBody>
                    <a:bodyPr/>
                    <a:lstStyle/>
                    <a:p>
                      <a:pPr algn="ctr"/>
                      <a:r>
                        <a:rPr lang="en-GB" sz="1400" b="1" dirty="0"/>
                        <a:t>Learning outcomes</a:t>
                      </a:r>
                    </a:p>
                  </a:txBody>
                  <a:tcPr/>
                </a:tc>
                <a:extLst>
                  <a:ext uri="{0D108BD9-81ED-4DB2-BD59-A6C34878D82A}">
                    <a16:rowId xmlns:a16="http://schemas.microsoft.com/office/drawing/2014/main" val="1332096181"/>
                  </a:ext>
                </a:extLst>
              </a:tr>
              <a:tr h="897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dirty="0"/>
                    </a:p>
                  </a:txBody>
                  <a:tcPr/>
                </a:tc>
                <a:tc>
                  <a:txBody>
                    <a:bodyPr/>
                    <a:lstStyle/>
                    <a:p>
                      <a:pPr algn="ctr"/>
                      <a:endParaRPr lang="en-GB" sz="1400" b="0" dirty="0"/>
                    </a:p>
                  </a:txBody>
                  <a:tcPr/>
                </a:tc>
                <a:tc>
                  <a:txBody>
                    <a:bodyPr/>
                    <a:lstStyle/>
                    <a:p>
                      <a:pPr algn="ctr"/>
                      <a:endParaRPr lang="en-GB" sz="1400" b="0" dirty="0"/>
                    </a:p>
                  </a:txBody>
                  <a:tcPr/>
                </a:tc>
                <a:tc>
                  <a:txBody>
                    <a:bodyPr/>
                    <a:lstStyle/>
                    <a:p>
                      <a:pPr algn="ctr"/>
                      <a:endParaRPr lang="en-GB" sz="1400" b="0" dirty="0"/>
                    </a:p>
                  </a:txBody>
                  <a:tcPr/>
                </a:tc>
                <a:tc>
                  <a:txBody>
                    <a:bodyPr/>
                    <a:lstStyle/>
                    <a:p>
                      <a:pPr algn="ctr"/>
                      <a:endParaRPr lang="en-GB" sz="1400" b="0" dirty="0"/>
                    </a:p>
                  </a:txBody>
                  <a:tcPr/>
                </a:tc>
                <a:extLst>
                  <a:ext uri="{0D108BD9-81ED-4DB2-BD59-A6C34878D82A}">
                    <a16:rowId xmlns:a16="http://schemas.microsoft.com/office/drawing/2014/main" val="2829653572"/>
                  </a:ext>
                </a:extLst>
              </a:tr>
              <a:tr h="1079796">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extLst>
                  <a:ext uri="{0D108BD9-81ED-4DB2-BD59-A6C34878D82A}">
                    <a16:rowId xmlns:a16="http://schemas.microsoft.com/office/drawing/2014/main" val="2359098820"/>
                  </a:ext>
                </a:extLst>
              </a:tr>
              <a:tr h="1186128">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extLst>
                  <a:ext uri="{0D108BD9-81ED-4DB2-BD59-A6C34878D82A}">
                    <a16:rowId xmlns:a16="http://schemas.microsoft.com/office/drawing/2014/main" val="1757759304"/>
                  </a:ext>
                </a:extLst>
              </a:tr>
              <a:tr h="1186128">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extLst>
                  <a:ext uri="{0D108BD9-81ED-4DB2-BD59-A6C34878D82A}">
                    <a16:rowId xmlns:a16="http://schemas.microsoft.com/office/drawing/2014/main" val="4103239302"/>
                  </a:ext>
                </a:extLst>
              </a:tr>
              <a:tr h="1193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endParaRPr lang="en-GB" sz="1400" dirty="0"/>
                    </a:p>
                  </a:txBody>
                  <a:tcPr/>
                </a:tc>
                <a:extLst>
                  <a:ext uri="{0D108BD9-81ED-4DB2-BD59-A6C34878D82A}">
                    <a16:rowId xmlns:a16="http://schemas.microsoft.com/office/drawing/2014/main" val="2817800081"/>
                  </a:ext>
                </a:extLst>
              </a:tr>
            </a:tbl>
          </a:graphicData>
        </a:graphic>
      </p:graphicFrame>
    </p:spTree>
    <p:extLst>
      <p:ext uri="{BB962C8B-B14F-4D97-AF65-F5344CB8AC3E}">
        <p14:creationId xmlns:p14="http://schemas.microsoft.com/office/powerpoint/2010/main" val="280192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1420224-EEA8-8D19-F031-59C8EAE28BD5}"/>
              </a:ext>
            </a:extLst>
          </p:cNvPr>
          <p:cNvGraphicFramePr>
            <a:graphicFrameLocks noGrp="1"/>
          </p:cNvGraphicFramePr>
          <p:nvPr>
            <p:extLst>
              <p:ext uri="{D42A27DB-BD31-4B8C-83A1-F6EECF244321}">
                <p14:modId xmlns:p14="http://schemas.microsoft.com/office/powerpoint/2010/main" val="3014247966"/>
              </p:ext>
            </p:extLst>
          </p:nvPr>
        </p:nvGraphicFramePr>
        <p:xfrm>
          <a:off x="929006" y="66144"/>
          <a:ext cx="9971850" cy="6578496"/>
        </p:xfrm>
        <a:graphic>
          <a:graphicData uri="http://schemas.openxmlformats.org/drawingml/2006/table">
            <a:tbl>
              <a:tblPr firstRow="1" bandRow="1">
                <a:tableStyleId>{8A107856-5554-42FB-B03E-39F5DBC370BA}</a:tableStyleId>
              </a:tblPr>
              <a:tblGrid>
                <a:gridCol w="1994370">
                  <a:extLst>
                    <a:ext uri="{9D8B030D-6E8A-4147-A177-3AD203B41FA5}">
                      <a16:colId xmlns:a16="http://schemas.microsoft.com/office/drawing/2014/main" val="4147370283"/>
                    </a:ext>
                  </a:extLst>
                </a:gridCol>
                <a:gridCol w="1994370">
                  <a:extLst>
                    <a:ext uri="{9D8B030D-6E8A-4147-A177-3AD203B41FA5}">
                      <a16:colId xmlns:a16="http://schemas.microsoft.com/office/drawing/2014/main" val="2065431237"/>
                    </a:ext>
                  </a:extLst>
                </a:gridCol>
                <a:gridCol w="1994370">
                  <a:extLst>
                    <a:ext uri="{9D8B030D-6E8A-4147-A177-3AD203B41FA5}">
                      <a16:colId xmlns:a16="http://schemas.microsoft.com/office/drawing/2014/main" val="2617444076"/>
                    </a:ext>
                  </a:extLst>
                </a:gridCol>
                <a:gridCol w="1994370">
                  <a:extLst>
                    <a:ext uri="{9D8B030D-6E8A-4147-A177-3AD203B41FA5}">
                      <a16:colId xmlns:a16="http://schemas.microsoft.com/office/drawing/2014/main" val="232078312"/>
                    </a:ext>
                  </a:extLst>
                </a:gridCol>
                <a:gridCol w="1994370">
                  <a:extLst>
                    <a:ext uri="{9D8B030D-6E8A-4147-A177-3AD203B41FA5}">
                      <a16:colId xmlns:a16="http://schemas.microsoft.com/office/drawing/2014/main" val="2594413830"/>
                    </a:ext>
                  </a:extLst>
                </a:gridCol>
              </a:tblGrid>
              <a:tr h="461763">
                <a:tc>
                  <a:txBody>
                    <a:bodyPr/>
                    <a:lstStyle/>
                    <a:p>
                      <a:pPr algn="ctr"/>
                      <a:r>
                        <a:rPr lang="en-GB" sz="1400" b="1" dirty="0"/>
                        <a:t>Presentation + Self management</a:t>
                      </a:r>
                    </a:p>
                  </a:txBody>
                  <a:tcPr/>
                </a:tc>
                <a:tc>
                  <a:txBody>
                    <a:bodyPr/>
                    <a:lstStyle/>
                    <a:p>
                      <a:pPr algn="ctr"/>
                      <a:r>
                        <a:rPr lang="en-GB" sz="1400" b="1" dirty="0"/>
                        <a:t>Communication</a:t>
                      </a:r>
                    </a:p>
                  </a:txBody>
                  <a:tcPr/>
                </a:tc>
                <a:tc>
                  <a:txBody>
                    <a:bodyPr/>
                    <a:lstStyle/>
                    <a:p>
                      <a:pPr algn="ctr"/>
                      <a:r>
                        <a:rPr lang="en-GB" sz="1400" b="1" dirty="0"/>
                        <a:t>Initiative </a:t>
                      </a:r>
                    </a:p>
                  </a:txBody>
                  <a:tcPr/>
                </a:tc>
                <a:tc>
                  <a:txBody>
                    <a:bodyPr/>
                    <a:lstStyle/>
                    <a:p>
                      <a:pPr algn="ctr"/>
                      <a:r>
                        <a:rPr lang="en-GB" sz="1400" b="1" dirty="0"/>
                        <a:t>Ambition/curiosity</a:t>
                      </a:r>
                    </a:p>
                  </a:txBody>
                  <a:tcPr/>
                </a:tc>
                <a:tc>
                  <a:txBody>
                    <a:bodyPr/>
                    <a:lstStyle/>
                    <a:p>
                      <a:pPr algn="ctr"/>
                      <a:r>
                        <a:rPr lang="en-GB" sz="1400" b="1" dirty="0"/>
                        <a:t>Learning outcomes</a:t>
                      </a:r>
                    </a:p>
                  </a:txBody>
                  <a:tcPr/>
                </a:tc>
                <a:extLst>
                  <a:ext uri="{0D108BD9-81ED-4DB2-BD59-A6C34878D82A}">
                    <a16:rowId xmlns:a16="http://schemas.microsoft.com/office/drawing/2014/main" val="1332096181"/>
                  </a:ext>
                </a:extLst>
              </a:tr>
              <a:tr h="897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t>Connie arrived on time everyday </a:t>
                      </a:r>
                    </a:p>
                    <a:p>
                      <a:pPr algn="ctr"/>
                      <a:endParaRPr lang="en-GB" sz="1400" b="0" dirty="0"/>
                    </a:p>
                    <a:p>
                      <a:pPr algn="ctr"/>
                      <a:endParaRPr lang="en-GB" sz="1400" b="0" dirty="0"/>
                    </a:p>
                  </a:txBody>
                  <a:tcPr/>
                </a:tc>
                <a:tc>
                  <a:txBody>
                    <a:bodyPr/>
                    <a:lstStyle/>
                    <a:p>
                      <a:pPr algn="ctr"/>
                      <a:endParaRPr lang="en-GB" sz="1400" b="0" dirty="0"/>
                    </a:p>
                    <a:p>
                      <a:pPr algn="ctr"/>
                      <a:r>
                        <a:rPr lang="en-GB" sz="1400" b="0" dirty="0"/>
                        <a:t>She was well prepared with good questions…</a:t>
                      </a:r>
                    </a:p>
                    <a:p>
                      <a:pPr algn="ctr"/>
                      <a:endParaRPr lang="en-GB" sz="1400" b="0" dirty="0"/>
                    </a:p>
                    <a:p>
                      <a:pPr algn="ctr"/>
                      <a:r>
                        <a:rPr lang="en-GB" sz="1400" b="0" dirty="0"/>
                        <a:t> </a:t>
                      </a:r>
                    </a:p>
                  </a:txBody>
                  <a:tcPr/>
                </a:tc>
                <a:tc>
                  <a:txBody>
                    <a:bodyPr/>
                    <a:lstStyle/>
                    <a:p>
                      <a:pPr algn="ctr"/>
                      <a:endParaRPr lang="en-GB" sz="1400" b="0" dirty="0"/>
                    </a:p>
                    <a:p>
                      <a:pPr algn="ctr"/>
                      <a:r>
                        <a:rPr lang="en-GB" sz="1400" b="0" dirty="0"/>
                        <a:t>Really good at meeting new people</a:t>
                      </a:r>
                    </a:p>
                  </a:txBody>
                  <a:tcPr/>
                </a:tc>
                <a:tc>
                  <a:txBody>
                    <a:bodyPr/>
                    <a:lstStyle/>
                    <a:p>
                      <a:pPr algn="ctr"/>
                      <a:endParaRPr lang="en-GB" sz="1400" b="0" dirty="0"/>
                    </a:p>
                    <a:p>
                      <a:pPr algn="ctr"/>
                      <a:r>
                        <a:rPr lang="en-GB" sz="1400" b="0" dirty="0"/>
                        <a:t>They expressed a real interest in our roles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Tommy was so motivated, polite and keen to learn that I’ve offered him an apprenticeship. </a:t>
                      </a:r>
                    </a:p>
                  </a:txBody>
                  <a:tcPr/>
                </a:tc>
                <a:extLst>
                  <a:ext uri="{0D108BD9-81ED-4DB2-BD59-A6C34878D82A}">
                    <a16:rowId xmlns:a16="http://schemas.microsoft.com/office/drawing/2014/main" val="2829653572"/>
                  </a:ext>
                </a:extLst>
              </a:tr>
              <a:tr h="1079796">
                <a:tc>
                  <a:txBody>
                    <a:bodyPr/>
                    <a:lstStyle/>
                    <a:p>
                      <a:pPr algn="ctr"/>
                      <a:endParaRPr lang="en-GB" sz="1400" dirty="0"/>
                    </a:p>
                    <a:p>
                      <a:pPr algn="ctr"/>
                      <a:r>
                        <a:rPr lang="en-GB" sz="1400" dirty="0"/>
                        <a:t>He was smartly dressed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It was clear that Jaz was really keen to learn; she asked me lots of questions! </a:t>
                      </a:r>
                    </a:p>
                    <a:p>
                      <a:pPr algn="ct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Showed us how to use Canva and Instagram </a:t>
                      </a:r>
                    </a:p>
                    <a:p>
                      <a:pPr algn="ctr"/>
                      <a:endParaRPr lang="en-GB" sz="1400" dirty="0"/>
                    </a:p>
                  </a:txBody>
                  <a:tcPr/>
                </a:tc>
                <a:tc>
                  <a:txBody>
                    <a:bodyPr/>
                    <a:lstStyle/>
                    <a:p>
                      <a:pPr algn="ctr"/>
                      <a:endParaRPr lang="en-GB" sz="1400" dirty="0"/>
                    </a:p>
                    <a:p>
                      <a:pPr algn="ctr"/>
                      <a:r>
                        <a:rPr lang="en-GB" sz="1400" dirty="0"/>
                        <a:t>He was well prepared with good questions </a:t>
                      </a:r>
                    </a:p>
                  </a:txBody>
                  <a:tcPr/>
                </a:tc>
                <a:tc>
                  <a:txBody>
                    <a:bodyPr/>
                    <a:lstStyle/>
                    <a:p>
                      <a:pPr algn="ctr"/>
                      <a:endParaRPr lang="en-GB" sz="1400" dirty="0"/>
                    </a:p>
                    <a:p>
                      <a:pPr algn="ctr"/>
                      <a:r>
                        <a:rPr lang="en-GB" sz="1400" dirty="0"/>
                        <a:t>Lily was thrilled that she was allowed to fill a jet engine!</a:t>
                      </a:r>
                    </a:p>
                  </a:txBody>
                  <a:tcPr/>
                </a:tc>
                <a:extLst>
                  <a:ext uri="{0D108BD9-81ED-4DB2-BD59-A6C34878D82A}">
                    <a16:rowId xmlns:a16="http://schemas.microsoft.com/office/drawing/2014/main" val="2359098820"/>
                  </a:ext>
                </a:extLst>
              </a:tr>
              <a:tr h="1186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Jay had a warm handshake and smile </a:t>
                      </a:r>
                    </a:p>
                    <a:p>
                      <a:pPr algn="ctr"/>
                      <a:endParaRPr lang="en-GB" sz="1400" dirty="0"/>
                    </a:p>
                  </a:txBody>
                  <a:tcPr/>
                </a:tc>
                <a:tc>
                  <a:txBody>
                    <a:bodyPr/>
                    <a:lstStyle/>
                    <a:p>
                      <a:pPr algn="ctr"/>
                      <a:r>
                        <a:rPr lang="en-GB" sz="1400" dirty="0"/>
                        <a:t>Tommy offered to make us tea and coffee which was so welcome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Harvey explained a task to another student on placement which was really helpful</a:t>
                      </a:r>
                    </a:p>
                    <a:p>
                      <a:pPr algn="ct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Chloe asked us questions about how to get a job in this field</a:t>
                      </a:r>
                    </a:p>
                    <a:p>
                      <a:pPr algn="ctr"/>
                      <a:endParaRPr lang="en-GB" sz="1400" dirty="0"/>
                    </a:p>
                  </a:txBody>
                  <a:tcPr/>
                </a:tc>
                <a:tc>
                  <a:txBody>
                    <a:bodyPr/>
                    <a:lstStyle/>
                    <a:p>
                      <a:pPr algn="ctr"/>
                      <a:r>
                        <a:rPr lang="en-GB" sz="1400" dirty="0"/>
                        <a:t>Ben taught a group of year 5’s tag-rugby. </a:t>
                      </a:r>
                    </a:p>
                  </a:txBody>
                  <a:tcPr/>
                </a:tc>
                <a:extLst>
                  <a:ext uri="{0D108BD9-81ED-4DB2-BD59-A6C34878D82A}">
                    <a16:rowId xmlns:a16="http://schemas.microsoft.com/office/drawing/2014/main" val="1757759304"/>
                  </a:ext>
                </a:extLst>
              </a:tr>
              <a:tr h="1186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Noah was solution- focussed and able to be calm under pressure.</a:t>
                      </a:r>
                    </a:p>
                    <a:p>
                      <a:pPr algn="ctr"/>
                      <a:endParaRPr lang="en-GB" sz="1400" dirty="0"/>
                    </a:p>
                  </a:txBody>
                  <a:tcPr/>
                </a:tc>
                <a:tc>
                  <a:txBody>
                    <a:bodyPr/>
                    <a:lstStyle/>
                    <a:p>
                      <a:pPr algn="ctr"/>
                      <a:r>
                        <a:rPr lang="en-GB" sz="1400" dirty="0"/>
                        <a:t>I was impressed that he asked for advice about routes into becoming an architect.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Lucy designed a new area of the forest school considering the needs of SEN students. </a:t>
                      </a:r>
                    </a:p>
                    <a:p>
                      <a:pPr algn="ctr"/>
                      <a:endParaRPr lang="en-GB" sz="1400" dirty="0"/>
                    </a:p>
                  </a:txBody>
                  <a:tcPr/>
                </a:tc>
                <a:tc>
                  <a:txBody>
                    <a:bodyPr/>
                    <a:lstStyle/>
                    <a:p>
                      <a:pPr algn="ctr"/>
                      <a:r>
                        <a:rPr lang="en-GB" sz="1400" dirty="0"/>
                        <a:t>By the end of the week we were sad to see him go, he had fitted in so well with our team.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They were such an asset that we’ve offered them summer work</a:t>
                      </a:r>
                    </a:p>
                    <a:p>
                      <a:pPr algn="ctr"/>
                      <a:endParaRPr lang="en-GB" sz="1400" dirty="0"/>
                    </a:p>
                  </a:txBody>
                  <a:tcPr/>
                </a:tc>
                <a:extLst>
                  <a:ext uri="{0D108BD9-81ED-4DB2-BD59-A6C34878D82A}">
                    <a16:rowId xmlns:a16="http://schemas.microsoft.com/office/drawing/2014/main" val="4103239302"/>
                  </a:ext>
                </a:extLst>
              </a:tr>
              <a:tr h="1193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t>Toby was ill one day; he called in early and made us aware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Good eye contact </a:t>
                      </a:r>
                    </a:p>
                    <a:p>
                      <a:pPr algn="ct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During a quiet morning, Hazel tidied our cluttered office </a:t>
                      </a:r>
                    </a:p>
                    <a:p>
                      <a:pPr algn="ct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It was good to be asked what are the most challenging parts of my role-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p>
                      <a:pPr algn="ctr"/>
                      <a:endParaRPr lang="en-GB" sz="1400" dirty="0"/>
                    </a:p>
                  </a:txBody>
                  <a:tcPr/>
                </a:tc>
                <a:tc>
                  <a:txBody>
                    <a:bodyPr/>
                    <a:lstStyle/>
                    <a:p>
                      <a:pPr algn="ctr"/>
                      <a:endParaRPr lang="en-GB" sz="1400" dirty="0"/>
                    </a:p>
                    <a:p>
                      <a:pPr algn="ctr"/>
                      <a:r>
                        <a:rPr lang="en-GB" sz="1400" dirty="0"/>
                        <a:t>He created a great new smoothie recipe which tasted amazing!</a:t>
                      </a:r>
                    </a:p>
                  </a:txBody>
                  <a:tcPr/>
                </a:tc>
                <a:extLst>
                  <a:ext uri="{0D108BD9-81ED-4DB2-BD59-A6C34878D82A}">
                    <a16:rowId xmlns:a16="http://schemas.microsoft.com/office/drawing/2014/main" val="2817800081"/>
                  </a:ext>
                </a:extLst>
              </a:tr>
            </a:tbl>
          </a:graphicData>
        </a:graphic>
      </p:graphicFrame>
    </p:spTree>
    <p:extLst>
      <p:ext uri="{BB962C8B-B14F-4D97-AF65-F5344CB8AC3E}">
        <p14:creationId xmlns:p14="http://schemas.microsoft.com/office/powerpoint/2010/main" val="120047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3034-F178-A4A8-9BFF-ECD76723C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62BEB-B01A-E98C-01CD-733FF910D75C}"/>
              </a:ext>
            </a:extLst>
          </p:cNvPr>
          <p:cNvSpPr>
            <a:spLocks noGrp="1"/>
          </p:cNvSpPr>
          <p:nvPr>
            <p:ph type="title"/>
          </p:nvPr>
        </p:nvSpPr>
        <p:spPr>
          <a:xfrm>
            <a:off x="898662" y="712073"/>
            <a:ext cx="11308789" cy="910607"/>
          </a:xfrm>
        </p:spPr>
        <p:txBody>
          <a:bodyPr/>
          <a:lstStyle/>
          <a:p>
            <a:r>
              <a:rPr lang="en-GB" dirty="0"/>
              <a:t>How to prepare</a:t>
            </a:r>
          </a:p>
        </p:txBody>
      </p:sp>
      <p:sp>
        <p:nvSpPr>
          <p:cNvPr id="5" name="TextBox 4">
            <a:extLst>
              <a:ext uri="{FF2B5EF4-FFF2-40B4-BE49-F238E27FC236}">
                <a16:creationId xmlns:a16="http://schemas.microsoft.com/office/drawing/2014/main" id="{AD2DDD33-DDCC-17CF-4CBD-A7508B4215BE}"/>
              </a:ext>
            </a:extLst>
          </p:cNvPr>
          <p:cNvSpPr txBox="1"/>
          <p:nvPr/>
        </p:nvSpPr>
        <p:spPr>
          <a:xfrm>
            <a:off x="427202" y="1990144"/>
            <a:ext cx="7116598" cy="3585597"/>
          </a:xfrm>
          <a:prstGeom prst="rect">
            <a:avLst/>
          </a:prstGeom>
          <a:noFill/>
        </p:spPr>
        <p:txBody>
          <a:bodyPr wrap="square">
            <a:spAutoFit/>
          </a:bodyPr>
          <a:lstStyle/>
          <a:p>
            <a:pPr marL="380985" lvl="0">
              <a:spcAft>
                <a:spcPts val="600"/>
              </a:spcAft>
            </a:pPr>
            <a:r>
              <a:rPr lang="en-US" sz="2000" b="1" dirty="0">
                <a:latin typeface="Roboto" panose="02000000000000000000" pitchFamily="2" charset="0"/>
                <a:ea typeface="Roboto" panose="02000000000000000000" pitchFamily="2" charset="0"/>
                <a:cs typeface="Roboto" panose="02000000000000000000" pitchFamily="2" charset="0"/>
              </a:rPr>
              <a:t>What are your next steps in securing a work placement?</a:t>
            </a:r>
          </a:p>
          <a:p>
            <a:pPr marL="723885" lvl="0" indent="-342900">
              <a:spcAft>
                <a:spcPts val="600"/>
              </a:spcAft>
              <a:buFont typeface="+mj-lt"/>
              <a:buAutoNum type="arabicPeriod"/>
            </a:pPr>
            <a:r>
              <a:rPr lang="en-US" dirty="0">
                <a:latin typeface="Roboto" panose="02000000000000000000" pitchFamily="2" charset="0"/>
                <a:ea typeface="Roboto" panose="02000000000000000000" pitchFamily="2" charset="0"/>
                <a:cs typeface="Roboto" panose="02000000000000000000" pitchFamily="2" charset="0"/>
              </a:rPr>
              <a:t>Identify your interests to help you find a suitable placement.</a:t>
            </a:r>
          </a:p>
          <a:p>
            <a:pPr marL="723885" lvl="0" indent="-342900">
              <a:spcAft>
                <a:spcPts val="600"/>
              </a:spcAft>
              <a:buFont typeface="+mj-lt"/>
              <a:buAutoNum type="arabicPeriod"/>
            </a:pPr>
            <a:r>
              <a:rPr lang="en-US" dirty="0">
                <a:latin typeface="Roboto" panose="02000000000000000000" pitchFamily="2" charset="0"/>
                <a:ea typeface="Roboto" panose="02000000000000000000" pitchFamily="2" charset="0"/>
                <a:cs typeface="Roboto" panose="02000000000000000000" pitchFamily="2" charset="0"/>
              </a:rPr>
              <a:t>Use your </a:t>
            </a:r>
            <a:r>
              <a:rPr lang="en-US" b="1" dirty="0">
                <a:latin typeface="Roboto" panose="02000000000000000000" pitchFamily="2" charset="0"/>
                <a:ea typeface="Roboto" panose="02000000000000000000" pitchFamily="2" charset="0"/>
                <a:cs typeface="Roboto" panose="02000000000000000000" pitchFamily="2" charset="0"/>
              </a:rPr>
              <a:t>network</a:t>
            </a:r>
            <a:r>
              <a:rPr lang="en-US" dirty="0">
                <a:latin typeface="Roboto" panose="02000000000000000000" pitchFamily="2" charset="0"/>
                <a:ea typeface="Roboto" panose="02000000000000000000" pitchFamily="2" charset="0"/>
                <a:cs typeface="Roboto" panose="02000000000000000000" pitchFamily="2" charset="0"/>
              </a:rPr>
              <a:t> to start making enquiries.</a:t>
            </a:r>
          </a:p>
          <a:p>
            <a:pPr marL="723885" lvl="0" indent="-342900">
              <a:spcAft>
                <a:spcPts val="600"/>
              </a:spcAft>
              <a:buFont typeface="+mj-lt"/>
              <a:buAutoNum type="arabicPeriod"/>
            </a:pPr>
            <a:r>
              <a:rPr lang="en-US" dirty="0">
                <a:latin typeface="Roboto" panose="02000000000000000000" pitchFamily="2" charset="0"/>
                <a:ea typeface="Roboto" panose="02000000000000000000" pitchFamily="2" charset="0"/>
                <a:cs typeface="Roboto" panose="02000000000000000000" pitchFamily="2" charset="0"/>
              </a:rPr>
              <a:t>Search online to start exploring the options.</a:t>
            </a:r>
          </a:p>
          <a:p>
            <a:pPr marL="723885" lvl="0" indent="-342900">
              <a:spcAft>
                <a:spcPts val="600"/>
              </a:spcAft>
              <a:buFont typeface="+mj-lt"/>
              <a:buAutoNum type="arabicPeriod"/>
            </a:pPr>
            <a:r>
              <a:rPr lang="en-US" dirty="0">
                <a:latin typeface="Roboto" panose="02000000000000000000" pitchFamily="2" charset="0"/>
                <a:ea typeface="Roboto" panose="02000000000000000000" pitchFamily="2" charset="0"/>
                <a:cs typeface="Roboto" panose="02000000000000000000" pitchFamily="2" charset="0"/>
              </a:rPr>
              <a:t>Contact businesses directly.</a:t>
            </a:r>
          </a:p>
          <a:p>
            <a:pPr marL="723885" lvl="0" indent="-342900">
              <a:spcAft>
                <a:spcPts val="600"/>
              </a:spcAft>
              <a:buFont typeface="+mj-lt"/>
              <a:buAutoNum type="arabicPeriod"/>
            </a:pPr>
            <a:r>
              <a:rPr lang="en-US" dirty="0">
                <a:latin typeface="Roboto" panose="02000000000000000000" pitchFamily="2" charset="0"/>
                <a:ea typeface="Roboto" panose="02000000000000000000" pitchFamily="2" charset="0"/>
                <a:cs typeface="Roboto" panose="02000000000000000000" pitchFamily="2" charset="0"/>
              </a:rPr>
              <a:t>Be open-minded.</a:t>
            </a:r>
          </a:p>
          <a:p>
            <a:pPr marL="723885" lvl="0" indent="-342900">
              <a:spcAft>
                <a:spcPts val="600"/>
              </a:spcAft>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a:p>
            <a:pPr marL="723885" lvl="0" indent="-342900">
              <a:spcAft>
                <a:spcPts val="600"/>
              </a:spcAft>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a:p>
            <a:pPr marL="723885" lvl="0" indent="-342900">
              <a:spcAft>
                <a:spcPts val="600"/>
              </a:spcAft>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a:p>
            <a:pPr marL="723885" lvl="0" indent="-342900">
              <a:spcAft>
                <a:spcPts val="600"/>
              </a:spcAft>
              <a:buFont typeface="+mj-lt"/>
              <a:buAutoNum type="arabicPeriod"/>
            </a:pP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68DEAC57-BEA6-9DE7-F6AA-F2F1EA0669BB}"/>
              </a:ext>
            </a:extLst>
          </p:cNvPr>
          <p:cNvSpPr txBox="1"/>
          <p:nvPr/>
        </p:nvSpPr>
        <p:spPr>
          <a:xfrm>
            <a:off x="9440313" y="2854256"/>
            <a:ext cx="2621280" cy="830997"/>
          </a:xfrm>
          <a:prstGeom prst="rect">
            <a:avLst/>
          </a:prstGeom>
          <a:noFill/>
        </p:spPr>
        <p:txBody>
          <a:bodyPr wrap="square" rtlCol="0">
            <a:spAutoFit/>
          </a:bodyPr>
          <a:lstStyle/>
          <a:p>
            <a:r>
              <a:rPr lang="en-GB" sz="4800" dirty="0">
                <a:solidFill>
                  <a:schemeClr val="tx1">
                    <a:lumMod val="50000"/>
                    <a:lumOff val="50000"/>
                  </a:schemeClr>
                </a:solidFill>
                <a:latin typeface="Aharoni" panose="02010803020104030203" pitchFamily="2" charset="-79"/>
                <a:cs typeface="Aharoni" panose="02010803020104030203" pitchFamily="2" charset="-79"/>
              </a:rPr>
              <a:t>Friends</a:t>
            </a:r>
          </a:p>
        </p:txBody>
      </p:sp>
      <p:sp>
        <p:nvSpPr>
          <p:cNvPr id="19" name="TextBox 18">
            <a:extLst>
              <a:ext uri="{FF2B5EF4-FFF2-40B4-BE49-F238E27FC236}">
                <a16:creationId xmlns:a16="http://schemas.microsoft.com/office/drawing/2014/main" id="{71428B2F-101B-BC98-5AE6-9B8B7C3E06A0}"/>
              </a:ext>
            </a:extLst>
          </p:cNvPr>
          <p:cNvSpPr txBox="1">
            <a:spLocks noGrp="1" noRot="1" noMove="1" noResize="1" noEditPoints="1" noAdjustHandles="1" noChangeArrowheads="1" noChangeShapeType="1"/>
          </p:cNvSpPr>
          <p:nvPr/>
        </p:nvSpPr>
        <p:spPr>
          <a:xfrm>
            <a:off x="8148320" y="2293635"/>
            <a:ext cx="2621280" cy="830997"/>
          </a:xfrm>
          <a:prstGeom prst="rect">
            <a:avLst/>
          </a:prstGeom>
          <a:noFill/>
        </p:spPr>
        <p:txBody>
          <a:bodyPr wrap="square" rtlCol="0">
            <a:spAutoFit/>
          </a:bodyPr>
          <a:lstStyle/>
          <a:p>
            <a:r>
              <a:rPr lang="en-GB" sz="4800" b="1" dirty="0">
                <a:solidFill>
                  <a:schemeClr val="accent1"/>
                </a:solidFill>
                <a:latin typeface="Aptos" panose="020B0004020202020204" pitchFamily="34" charset="0"/>
                <a:cs typeface="Aharoni" panose="02010803020104030203" pitchFamily="2" charset="-79"/>
              </a:rPr>
              <a:t>Family</a:t>
            </a:r>
          </a:p>
        </p:txBody>
      </p:sp>
      <p:sp>
        <p:nvSpPr>
          <p:cNvPr id="20" name="TextBox 19">
            <a:extLst>
              <a:ext uri="{FF2B5EF4-FFF2-40B4-BE49-F238E27FC236}">
                <a16:creationId xmlns:a16="http://schemas.microsoft.com/office/drawing/2014/main" id="{A2CBEE81-9A15-25A4-ACA4-B47466CF40DB}"/>
              </a:ext>
            </a:extLst>
          </p:cNvPr>
          <p:cNvSpPr txBox="1">
            <a:spLocks noGrp="1" noRot="1" noMove="1" noResize="1" noEditPoints="1" noAdjustHandles="1" noChangeArrowheads="1" noChangeShapeType="1"/>
          </p:cNvSpPr>
          <p:nvPr/>
        </p:nvSpPr>
        <p:spPr>
          <a:xfrm>
            <a:off x="7848118" y="3398414"/>
            <a:ext cx="3444240" cy="523220"/>
          </a:xfrm>
          <a:prstGeom prst="rect">
            <a:avLst/>
          </a:prstGeom>
          <a:noFill/>
        </p:spPr>
        <p:txBody>
          <a:bodyPr wrap="square" rtlCol="0">
            <a:spAutoFit/>
          </a:bodyPr>
          <a:lstStyle/>
          <a:p>
            <a:r>
              <a:rPr lang="en-GB" sz="2800" b="1" i="1" dirty="0">
                <a:solidFill>
                  <a:schemeClr val="accent2"/>
                </a:solidFill>
                <a:latin typeface="Aptos" panose="020B0004020202020204" pitchFamily="34" charset="0"/>
                <a:cs typeface="Aharoni" panose="02010803020104030203" pitchFamily="2" charset="-79"/>
              </a:rPr>
              <a:t>Neighbours</a:t>
            </a:r>
          </a:p>
        </p:txBody>
      </p:sp>
      <p:sp>
        <p:nvSpPr>
          <p:cNvPr id="21" name="TextBox 20">
            <a:extLst>
              <a:ext uri="{FF2B5EF4-FFF2-40B4-BE49-F238E27FC236}">
                <a16:creationId xmlns:a16="http://schemas.microsoft.com/office/drawing/2014/main" id="{FB1381F8-2BA3-94D1-42C1-68F2A1DB4124}"/>
              </a:ext>
            </a:extLst>
          </p:cNvPr>
          <p:cNvSpPr txBox="1">
            <a:spLocks/>
          </p:cNvSpPr>
          <p:nvPr/>
        </p:nvSpPr>
        <p:spPr>
          <a:xfrm>
            <a:off x="8789591" y="3665384"/>
            <a:ext cx="2621280" cy="830997"/>
          </a:xfrm>
          <a:prstGeom prst="rect">
            <a:avLst/>
          </a:prstGeom>
          <a:noFill/>
        </p:spPr>
        <p:txBody>
          <a:bodyPr wrap="square" rtlCol="0">
            <a:spAutoFit/>
          </a:bodyPr>
          <a:lstStyle/>
          <a:p>
            <a:r>
              <a:rPr lang="en-GB" sz="4800" b="1" dirty="0">
                <a:solidFill>
                  <a:schemeClr val="accent3"/>
                </a:solidFill>
                <a:latin typeface="+mj-lt"/>
                <a:cs typeface="Aharoni" panose="02010803020104030203" pitchFamily="2" charset="-79"/>
              </a:rPr>
              <a:t>LinkedIn</a:t>
            </a:r>
          </a:p>
        </p:txBody>
      </p:sp>
      <p:sp>
        <p:nvSpPr>
          <p:cNvPr id="22" name="TextBox 21">
            <a:extLst>
              <a:ext uri="{FF2B5EF4-FFF2-40B4-BE49-F238E27FC236}">
                <a16:creationId xmlns:a16="http://schemas.microsoft.com/office/drawing/2014/main" id="{1B14AFAA-CE41-0D19-C690-4266873C7E7D}"/>
              </a:ext>
            </a:extLst>
          </p:cNvPr>
          <p:cNvSpPr txBox="1">
            <a:spLocks noGrp="1" noRot="1" noMove="1" noResize="1" noEditPoints="1" noAdjustHandles="1" noChangeArrowheads="1" noChangeShapeType="1"/>
          </p:cNvSpPr>
          <p:nvPr/>
        </p:nvSpPr>
        <p:spPr>
          <a:xfrm>
            <a:off x="8281591" y="4382735"/>
            <a:ext cx="3129280" cy="523220"/>
          </a:xfrm>
          <a:prstGeom prst="rect">
            <a:avLst/>
          </a:prstGeom>
          <a:noFill/>
        </p:spPr>
        <p:txBody>
          <a:bodyPr wrap="square" rtlCol="0">
            <a:spAutoFit/>
          </a:bodyPr>
          <a:lstStyle/>
          <a:p>
            <a:r>
              <a:rPr lang="en-GB" sz="2800" b="1" dirty="0">
                <a:solidFill>
                  <a:schemeClr val="accent6"/>
                </a:solidFill>
                <a:latin typeface="Aptos" panose="020B0004020202020204" pitchFamily="34" charset="0"/>
                <a:cs typeface="Aharoni" panose="02010803020104030203" pitchFamily="2" charset="-79"/>
              </a:rPr>
              <a:t>Careers adviser</a:t>
            </a:r>
          </a:p>
        </p:txBody>
      </p:sp>
      <p:sp>
        <p:nvSpPr>
          <p:cNvPr id="23" name="TextBox 22">
            <a:extLst>
              <a:ext uri="{FF2B5EF4-FFF2-40B4-BE49-F238E27FC236}">
                <a16:creationId xmlns:a16="http://schemas.microsoft.com/office/drawing/2014/main" id="{481E2347-F4DA-E488-7278-06B967E5903E}"/>
              </a:ext>
            </a:extLst>
          </p:cNvPr>
          <p:cNvSpPr txBox="1">
            <a:spLocks noGrp="1" noRot="1" noMove="1" noResize="1" noEditPoints="1" noAdjustHandles="1" noChangeArrowheads="1" noChangeShapeType="1"/>
          </p:cNvSpPr>
          <p:nvPr/>
        </p:nvSpPr>
        <p:spPr>
          <a:xfrm>
            <a:off x="8759111" y="4932253"/>
            <a:ext cx="3129280" cy="523220"/>
          </a:xfrm>
          <a:prstGeom prst="rect">
            <a:avLst/>
          </a:prstGeom>
          <a:noFill/>
        </p:spPr>
        <p:txBody>
          <a:bodyPr wrap="square" rtlCol="0">
            <a:spAutoFit/>
          </a:bodyPr>
          <a:lstStyle/>
          <a:p>
            <a:r>
              <a:rPr lang="en-GB" sz="2800" dirty="0">
                <a:solidFill>
                  <a:schemeClr val="accent1"/>
                </a:solidFill>
                <a:latin typeface="Abadi" panose="020B0604020104020204" pitchFamily="34" charset="0"/>
                <a:cs typeface="Aharoni" panose="02010803020104030203" pitchFamily="2" charset="-79"/>
              </a:rPr>
              <a:t>Council office</a:t>
            </a:r>
          </a:p>
        </p:txBody>
      </p:sp>
      <p:sp>
        <p:nvSpPr>
          <p:cNvPr id="24" name="Star: 5 Points 23">
            <a:extLst>
              <a:ext uri="{FF2B5EF4-FFF2-40B4-BE49-F238E27FC236}">
                <a16:creationId xmlns:a16="http://schemas.microsoft.com/office/drawing/2014/main" id="{17A4D1F4-019A-6459-DDB7-8FD096C7B4BF}"/>
              </a:ext>
            </a:extLst>
          </p:cNvPr>
          <p:cNvSpPr/>
          <p:nvPr/>
        </p:nvSpPr>
        <p:spPr>
          <a:xfrm>
            <a:off x="781129" y="4932253"/>
            <a:ext cx="350895" cy="3365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242387E-7328-6192-12D7-F3CDFC7AC0BD}"/>
              </a:ext>
            </a:extLst>
          </p:cNvPr>
          <p:cNvSpPr txBox="1"/>
          <p:nvPr/>
        </p:nvSpPr>
        <p:spPr>
          <a:xfrm>
            <a:off x="781129" y="4875712"/>
            <a:ext cx="5863260" cy="523220"/>
          </a:xfrm>
          <a:prstGeom prst="rect">
            <a:avLst/>
          </a:prstGeom>
          <a:noFill/>
        </p:spPr>
        <p:txBody>
          <a:bodyPr wrap="square">
            <a:spAutoFit/>
          </a:bodyPr>
          <a:lstStyle/>
          <a:p>
            <a:pPr marL="380985" lvl="0">
              <a:spcAft>
                <a:spcPts val="600"/>
              </a:spcAft>
            </a:pPr>
            <a:r>
              <a:rPr lang="en-US" sz="1400" dirty="0">
                <a:latin typeface="Roboto" panose="02000000000000000000" pitchFamily="2" charset="0"/>
                <a:ea typeface="Roboto" panose="02000000000000000000" pitchFamily="2" charset="0"/>
                <a:cs typeface="Roboto" panose="02000000000000000000" pitchFamily="2" charset="0"/>
              </a:rPr>
              <a:t>If you have already secured your placement, help a friend by talking them through the process and sharing what worked for you.</a:t>
            </a:r>
          </a:p>
        </p:txBody>
      </p:sp>
      <p:sp>
        <p:nvSpPr>
          <p:cNvPr id="26" name="TextBox 25">
            <a:extLst>
              <a:ext uri="{FF2B5EF4-FFF2-40B4-BE49-F238E27FC236}">
                <a16:creationId xmlns:a16="http://schemas.microsoft.com/office/drawing/2014/main" id="{7DFE4C0E-FD64-61C1-525E-E09CE96B8A71}"/>
              </a:ext>
            </a:extLst>
          </p:cNvPr>
          <p:cNvSpPr txBox="1"/>
          <p:nvPr/>
        </p:nvSpPr>
        <p:spPr>
          <a:xfrm>
            <a:off x="9688751" y="5404827"/>
            <a:ext cx="3444240" cy="338554"/>
          </a:xfrm>
          <a:prstGeom prst="rect">
            <a:avLst/>
          </a:prstGeom>
          <a:noFill/>
        </p:spPr>
        <p:txBody>
          <a:bodyPr wrap="square" rtlCol="0">
            <a:spAutoFit/>
          </a:bodyPr>
          <a:lstStyle/>
          <a:p>
            <a:r>
              <a:rPr lang="en-GB" sz="1600" b="1" i="1" dirty="0">
                <a:solidFill>
                  <a:schemeClr val="accent2"/>
                </a:solidFill>
                <a:latin typeface="Roboto" panose="02000000000000000000" pitchFamily="2" charset="0"/>
                <a:ea typeface="Roboto" panose="02000000000000000000" pitchFamily="2" charset="0"/>
                <a:cs typeface="Roboto" panose="02000000000000000000" pitchFamily="2" charset="0"/>
              </a:rPr>
              <a:t>Company websites</a:t>
            </a:r>
          </a:p>
        </p:txBody>
      </p:sp>
    </p:spTree>
    <p:extLst>
      <p:ext uri="{BB962C8B-B14F-4D97-AF65-F5344CB8AC3E}">
        <p14:creationId xmlns:p14="http://schemas.microsoft.com/office/powerpoint/2010/main" val="390063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F1D0-D925-B6F3-6B09-B97FFCD3467E}"/>
              </a:ext>
            </a:extLst>
          </p:cNvPr>
          <p:cNvSpPr>
            <a:spLocks noGrp="1"/>
          </p:cNvSpPr>
          <p:nvPr>
            <p:ph type="title"/>
          </p:nvPr>
        </p:nvSpPr>
        <p:spPr/>
        <p:txBody>
          <a:bodyPr/>
          <a:lstStyle/>
          <a:p>
            <a:r>
              <a:rPr lang="en-GB" dirty="0"/>
              <a:t>Tips to secure a placement</a:t>
            </a:r>
          </a:p>
        </p:txBody>
      </p:sp>
      <p:sp>
        <p:nvSpPr>
          <p:cNvPr id="7" name="TextBox 6">
            <a:extLst>
              <a:ext uri="{FF2B5EF4-FFF2-40B4-BE49-F238E27FC236}">
                <a16:creationId xmlns:a16="http://schemas.microsoft.com/office/drawing/2014/main" id="{C587517C-5783-A48B-112F-F43169CDCBEF}"/>
              </a:ext>
            </a:extLst>
          </p:cNvPr>
          <p:cNvSpPr txBox="1"/>
          <p:nvPr/>
        </p:nvSpPr>
        <p:spPr>
          <a:xfrm>
            <a:off x="1448627" y="2102339"/>
            <a:ext cx="9004883" cy="4755661"/>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Ask to speak to the manager/ the person responsible for work experience.</a:t>
            </a:r>
          </a:p>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Know the dates of your work experience activity and what you are hoping to learn from the placement.</a:t>
            </a:r>
          </a:p>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Use a script to glance at if you need to. This is especially useful if you have to leave a voicemail. </a:t>
            </a:r>
          </a:p>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Know your phone number so that you can ask them to call you back. </a:t>
            </a:r>
          </a:p>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Have a pen and paper handy - they may ask you to send them an email with your request in writing, attach a CV or Cover Letter.</a:t>
            </a:r>
          </a:p>
          <a:p>
            <a:pPr marL="342900" lvl="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they can’t help you, ask them if they know of anywhere else in their organisation that may accept work experience students.</a:t>
            </a:r>
          </a:p>
          <a:p>
            <a:pPr marL="342900" lvl="0" indent="-342900">
              <a:lnSpc>
                <a:spcPct val="107000"/>
              </a:lnSpc>
              <a:spcAft>
                <a:spcPts val="800"/>
              </a:spcAft>
              <a:buFont typeface="+mj-lt"/>
              <a:buAutoNum type="arabicPeriod"/>
              <a:tabLst>
                <a:tab pos="457200" algn="l"/>
              </a:tabLst>
            </a:pPr>
            <a:r>
              <a:rPr lang="en-GB" kern="100" dirty="0">
                <a:latin typeface="Aptos" panose="020B0004020202020204" pitchFamily="34" charset="0"/>
                <a:ea typeface="Aptos" panose="020B0004020202020204" pitchFamily="34" charset="0"/>
                <a:cs typeface="Times New Roman" panose="02020603050405020304" pitchFamily="18" charset="0"/>
              </a:rPr>
              <a:t>Be flexible, it may be the employer offers you a couple of days instead of a full week.</a:t>
            </a:r>
          </a:p>
          <a:p>
            <a:pPr marL="342900" indent="-342900">
              <a:lnSpc>
                <a:spcPct val="107000"/>
              </a:lnSpc>
              <a:spcAft>
                <a:spcPts val="800"/>
              </a:spcAft>
              <a:buFont typeface="+mj-lt"/>
              <a:buAutoNum type="arabicPeriod"/>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may get a few responses saying ‘no’ before you get a yes!</a:t>
            </a:r>
          </a:p>
          <a:p>
            <a:pPr lvl="0">
              <a:lnSpc>
                <a:spcPct val="107000"/>
              </a:lnSpc>
              <a:spcAft>
                <a:spcPts val="800"/>
              </a:spcAft>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C797319-2F46-9803-A87E-A8F3F532CCD6}"/>
              </a:ext>
            </a:extLst>
          </p:cNvPr>
          <p:cNvSpPr txBox="1"/>
          <p:nvPr/>
        </p:nvSpPr>
        <p:spPr>
          <a:xfrm>
            <a:off x="1015846" y="1496633"/>
            <a:ext cx="8530260" cy="473976"/>
          </a:xfrm>
          <a:prstGeom prst="rect">
            <a:avLst/>
          </a:prstGeom>
          <a:noFill/>
        </p:spPr>
        <p:txBody>
          <a:bodyPr wrap="square">
            <a:spAutoFit/>
          </a:bodyPr>
          <a:lstStyle/>
          <a:p>
            <a:pPr marL="457200">
              <a:lnSpc>
                <a:spcPct val="107000"/>
              </a:lnSpc>
              <a:spcAft>
                <a:spcPts val="800"/>
              </a:spcAft>
              <a:buNone/>
            </a:pPr>
            <a:r>
              <a:rPr lang="en-GB" sz="24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Be prepared. Be polite. Be persistent. Be resilient.</a:t>
            </a:r>
            <a:endParaRPr lang="en-GB" sz="24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8137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1019E-33D2-8B11-54BE-1F89551CB6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D850D88-3DEB-7C70-EC2B-F5E2CF3EAC98}"/>
              </a:ext>
            </a:extLst>
          </p:cNvPr>
          <p:cNvSpPr>
            <a:spLocks noGrp="1"/>
          </p:cNvSpPr>
          <p:nvPr>
            <p:ph type="title"/>
          </p:nvPr>
        </p:nvSpPr>
        <p:spPr>
          <a:xfrm>
            <a:off x="579603" y="586026"/>
            <a:ext cx="4559556" cy="2295601"/>
          </a:xfrm>
        </p:spPr>
        <p:txBody>
          <a:bodyPr/>
          <a:lstStyle/>
          <a:p>
            <a:r>
              <a:rPr lang="en-GB" dirty="0"/>
              <a:t>What questions do you have for employers?</a:t>
            </a:r>
          </a:p>
        </p:txBody>
      </p:sp>
      <p:pic>
        <p:nvPicPr>
          <p:cNvPr id="10" name="Picture 9">
            <a:extLst>
              <a:ext uri="{FF2B5EF4-FFF2-40B4-BE49-F238E27FC236}">
                <a16:creationId xmlns:a16="http://schemas.microsoft.com/office/drawing/2014/main" id="{8E252763-979A-51DF-5DBA-04927A715639}"/>
              </a:ext>
            </a:extLst>
          </p:cNvPr>
          <p:cNvPicPr>
            <a:picLocks noChangeAspect="1"/>
          </p:cNvPicPr>
          <p:nvPr/>
        </p:nvPicPr>
        <p:blipFill>
          <a:blip r:embed="rId3">
            <a:extLst>
              <a:ext uri="{28A0092B-C50C-407E-A947-70E740481C1C}">
                <a14:useLocalDpi xmlns:a14="http://schemas.microsoft.com/office/drawing/2010/main" val="0"/>
              </a:ext>
            </a:extLst>
          </a:blip>
          <a:srcRect l="11908" r="11908"/>
          <a:stretch/>
        </p:blipFill>
        <p:spPr>
          <a:xfrm>
            <a:off x="6967330" y="0"/>
            <a:ext cx="5224670" cy="6858000"/>
          </a:xfrm>
          <a:prstGeom prst="rect">
            <a:avLst/>
          </a:prstGeom>
        </p:spPr>
      </p:pic>
    </p:spTree>
    <p:extLst>
      <p:ext uri="{BB962C8B-B14F-4D97-AF65-F5344CB8AC3E}">
        <p14:creationId xmlns:p14="http://schemas.microsoft.com/office/powerpoint/2010/main" val="1455211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9F9637-21A0-6B28-98F5-FB70B47F9A52}"/>
              </a:ext>
            </a:extLst>
          </p:cNvPr>
          <p:cNvSpPr/>
          <p:nvPr/>
        </p:nvSpPr>
        <p:spPr>
          <a:xfrm>
            <a:off x="8249478" y="1452534"/>
            <a:ext cx="3409122" cy="4904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CB134EBD-4656-0199-66D9-DF27D6472BD4}"/>
              </a:ext>
            </a:extLst>
          </p:cNvPr>
          <p:cNvGraphicFramePr>
            <a:graphicFrameLocks noGrp="1"/>
          </p:cNvGraphicFramePr>
          <p:nvPr>
            <p:extLst>
              <p:ext uri="{D42A27DB-BD31-4B8C-83A1-F6EECF244321}">
                <p14:modId xmlns:p14="http://schemas.microsoft.com/office/powerpoint/2010/main" val="115712038"/>
              </p:ext>
            </p:extLst>
          </p:nvPr>
        </p:nvGraphicFramePr>
        <p:xfrm>
          <a:off x="983325" y="1452534"/>
          <a:ext cx="6997797" cy="4904488"/>
        </p:xfrm>
        <a:graphic>
          <a:graphicData uri="http://schemas.openxmlformats.org/drawingml/2006/table">
            <a:tbl>
              <a:tblPr firstRow="1" bandRow="1">
                <a:tableStyleId>{00A15C55-8517-42AA-B614-E9B94910E393}</a:tableStyleId>
              </a:tblPr>
              <a:tblGrid>
                <a:gridCol w="1398447">
                  <a:extLst>
                    <a:ext uri="{9D8B030D-6E8A-4147-A177-3AD203B41FA5}">
                      <a16:colId xmlns:a16="http://schemas.microsoft.com/office/drawing/2014/main" val="2297539637"/>
                    </a:ext>
                  </a:extLst>
                </a:gridCol>
                <a:gridCol w="1398447">
                  <a:extLst>
                    <a:ext uri="{9D8B030D-6E8A-4147-A177-3AD203B41FA5}">
                      <a16:colId xmlns:a16="http://schemas.microsoft.com/office/drawing/2014/main" val="242803144"/>
                    </a:ext>
                  </a:extLst>
                </a:gridCol>
                <a:gridCol w="1489318">
                  <a:extLst>
                    <a:ext uri="{9D8B030D-6E8A-4147-A177-3AD203B41FA5}">
                      <a16:colId xmlns:a16="http://schemas.microsoft.com/office/drawing/2014/main" val="4015803295"/>
                    </a:ext>
                  </a:extLst>
                </a:gridCol>
                <a:gridCol w="1376722">
                  <a:extLst>
                    <a:ext uri="{9D8B030D-6E8A-4147-A177-3AD203B41FA5}">
                      <a16:colId xmlns:a16="http://schemas.microsoft.com/office/drawing/2014/main" val="2458280763"/>
                    </a:ext>
                  </a:extLst>
                </a:gridCol>
                <a:gridCol w="1334863">
                  <a:extLst>
                    <a:ext uri="{9D8B030D-6E8A-4147-A177-3AD203B41FA5}">
                      <a16:colId xmlns:a16="http://schemas.microsoft.com/office/drawing/2014/main" val="244730484"/>
                    </a:ext>
                  </a:extLst>
                </a:gridCol>
              </a:tblGrid>
              <a:tr h="1226122">
                <a:tc>
                  <a:txBody>
                    <a:bodyPr/>
                    <a:lstStyle/>
                    <a:p>
                      <a:pPr algn="ctr"/>
                      <a:r>
                        <a:rPr lang="en-GB" sz="1600" dirty="0">
                          <a:solidFill>
                            <a:schemeClr val="tx1"/>
                          </a:solidFill>
                          <a:latin typeface="+mj-lt"/>
                        </a:rPr>
                        <a:t>Architecture firm</a:t>
                      </a:r>
                    </a:p>
                  </a:txBody>
                  <a:tcPr>
                    <a:solidFill>
                      <a:schemeClr val="bg1">
                        <a:lumMod val="85000"/>
                      </a:schemeClr>
                    </a:solidFill>
                  </a:tcPr>
                </a:tc>
                <a:tc>
                  <a:txBody>
                    <a:bodyPr/>
                    <a:lstStyle/>
                    <a:p>
                      <a:pPr algn="ctr"/>
                      <a:r>
                        <a:rPr lang="en-GB" sz="1600" dirty="0">
                          <a:solidFill>
                            <a:schemeClr val="tx1"/>
                          </a:solidFill>
                          <a:latin typeface="+mj-lt"/>
                        </a:rPr>
                        <a:t>Electrician</a:t>
                      </a:r>
                    </a:p>
                  </a:txBody>
                  <a:tcPr>
                    <a:solidFill>
                      <a:schemeClr val="bg1">
                        <a:lumMod val="85000"/>
                      </a:schemeClr>
                    </a:solidFill>
                  </a:tcPr>
                </a:tc>
                <a:tc>
                  <a:txBody>
                    <a:bodyPr/>
                    <a:lstStyle/>
                    <a:p>
                      <a:pPr algn="ctr"/>
                      <a:r>
                        <a:rPr lang="en-GB" sz="1600" dirty="0">
                          <a:solidFill>
                            <a:schemeClr val="tx1"/>
                          </a:solidFill>
                          <a:latin typeface="+mj-lt"/>
                        </a:rPr>
                        <a:t>Law Firm</a:t>
                      </a:r>
                    </a:p>
                  </a:txBody>
                  <a:tcPr>
                    <a:solidFill>
                      <a:schemeClr val="bg1">
                        <a:lumMod val="85000"/>
                      </a:schemeClr>
                    </a:solidFill>
                  </a:tcPr>
                </a:tc>
                <a:tc>
                  <a:txBody>
                    <a:bodyPr/>
                    <a:lstStyle/>
                    <a:p>
                      <a:pPr algn="ctr"/>
                      <a:r>
                        <a:rPr lang="en-GB" sz="1600" dirty="0">
                          <a:solidFill>
                            <a:schemeClr val="tx1"/>
                          </a:solidFill>
                          <a:latin typeface="+mj-lt"/>
                        </a:rPr>
                        <a:t>School</a:t>
                      </a:r>
                    </a:p>
                  </a:txBody>
                  <a:tcPr>
                    <a:solidFill>
                      <a:schemeClr val="bg1">
                        <a:lumMod val="85000"/>
                      </a:schemeClr>
                    </a:solidFill>
                  </a:tcPr>
                </a:tc>
                <a:tc>
                  <a:txBody>
                    <a:bodyPr/>
                    <a:lstStyle/>
                    <a:p>
                      <a:pPr algn="ctr"/>
                      <a:r>
                        <a:rPr lang="en-GB" sz="1600" dirty="0">
                          <a:solidFill>
                            <a:schemeClr val="tx1"/>
                          </a:solidFill>
                          <a:latin typeface="+mj-lt"/>
                        </a:rPr>
                        <a:t>Gym</a:t>
                      </a:r>
                    </a:p>
                  </a:txBody>
                  <a:tcPr>
                    <a:solidFill>
                      <a:schemeClr val="bg1">
                        <a:lumMod val="85000"/>
                      </a:schemeClr>
                    </a:solidFill>
                  </a:tcPr>
                </a:tc>
                <a:extLst>
                  <a:ext uri="{0D108BD9-81ED-4DB2-BD59-A6C34878D82A}">
                    <a16:rowId xmlns:a16="http://schemas.microsoft.com/office/drawing/2014/main" val="1874408636"/>
                  </a:ext>
                </a:extLst>
              </a:tr>
              <a:tr h="1226122">
                <a:tc>
                  <a:txBody>
                    <a:bodyPr/>
                    <a:lstStyle/>
                    <a:p>
                      <a:pPr algn="ctr"/>
                      <a:r>
                        <a:rPr lang="en-GB" sz="1600" b="1" dirty="0">
                          <a:latin typeface="+mj-lt"/>
                        </a:rPr>
                        <a:t>Police station </a:t>
                      </a:r>
                    </a:p>
                  </a:txBody>
                  <a:tcPr>
                    <a:solidFill>
                      <a:schemeClr val="bg1">
                        <a:lumMod val="85000"/>
                      </a:schemeClr>
                    </a:solidFill>
                  </a:tcPr>
                </a:tc>
                <a:tc>
                  <a:txBody>
                    <a:bodyPr/>
                    <a:lstStyle/>
                    <a:p>
                      <a:pPr algn="ctr"/>
                      <a:r>
                        <a:rPr lang="en-GB" sz="1600" b="1" dirty="0">
                          <a:latin typeface="+mj-lt"/>
                        </a:rPr>
                        <a:t>Engineering firm</a:t>
                      </a:r>
                    </a:p>
                  </a:txBody>
                  <a:tcPr>
                    <a:solidFill>
                      <a:schemeClr val="bg1">
                        <a:lumMod val="85000"/>
                      </a:schemeClr>
                    </a:solidFill>
                  </a:tcPr>
                </a:tc>
                <a:tc>
                  <a:txBody>
                    <a:bodyPr/>
                    <a:lstStyle/>
                    <a:p>
                      <a:pPr algn="ctr"/>
                      <a:r>
                        <a:rPr lang="en-GB" sz="1600" b="1" dirty="0">
                          <a:latin typeface="+mj-lt"/>
                        </a:rPr>
                        <a:t>Doctor’s Reception</a:t>
                      </a:r>
                    </a:p>
                  </a:txBody>
                  <a:tcPr>
                    <a:solidFill>
                      <a:schemeClr val="bg1">
                        <a:lumMod val="85000"/>
                      </a:schemeClr>
                    </a:solidFill>
                  </a:tcPr>
                </a:tc>
                <a:tc>
                  <a:txBody>
                    <a:bodyPr/>
                    <a:lstStyle/>
                    <a:p>
                      <a:pPr algn="ctr"/>
                      <a:r>
                        <a:rPr lang="en-GB" sz="1600" b="1" dirty="0">
                          <a:latin typeface="+mj-lt"/>
                        </a:rPr>
                        <a:t>Veterinary</a:t>
                      </a:r>
                    </a:p>
                    <a:p>
                      <a:pPr algn="ctr"/>
                      <a:r>
                        <a:rPr lang="en-GB" sz="1600" b="1" dirty="0">
                          <a:latin typeface="+mj-lt"/>
                        </a:rPr>
                        <a:t>practise</a:t>
                      </a:r>
                    </a:p>
                  </a:txBody>
                  <a:tcPr>
                    <a:solidFill>
                      <a:schemeClr val="bg1">
                        <a:lumMod val="85000"/>
                      </a:schemeClr>
                    </a:solidFill>
                  </a:tcPr>
                </a:tc>
                <a:tc>
                  <a:txBody>
                    <a:bodyPr/>
                    <a:lstStyle/>
                    <a:p>
                      <a:pPr algn="ctr"/>
                      <a:r>
                        <a:rPr lang="en-GB" sz="1600" b="1" dirty="0">
                          <a:latin typeface="+mj-lt"/>
                        </a:rPr>
                        <a:t>Science lab</a:t>
                      </a:r>
                    </a:p>
                  </a:txBody>
                  <a:tcPr>
                    <a:solidFill>
                      <a:schemeClr val="bg1">
                        <a:lumMod val="85000"/>
                      </a:schemeClr>
                    </a:solidFill>
                  </a:tcPr>
                </a:tc>
                <a:extLst>
                  <a:ext uri="{0D108BD9-81ED-4DB2-BD59-A6C34878D82A}">
                    <a16:rowId xmlns:a16="http://schemas.microsoft.com/office/drawing/2014/main" val="4285621442"/>
                  </a:ext>
                </a:extLst>
              </a:tr>
              <a:tr h="1226122">
                <a:tc>
                  <a:txBody>
                    <a:bodyPr/>
                    <a:lstStyle/>
                    <a:p>
                      <a:pPr algn="ctr"/>
                      <a:r>
                        <a:rPr lang="en-GB" sz="1600" b="1" dirty="0">
                          <a:latin typeface="+mj-lt"/>
                        </a:rPr>
                        <a:t>Railway station </a:t>
                      </a:r>
                    </a:p>
                  </a:txBody>
                  <a:tcPr>
                    <a:solidFill>
                      <a:schemeClr val="bg1">
                        <a:lumMod val="85000"/>
                      </a:schemeClr>
                    </a:solidFill>
                  </a:tcPr>
                </a:tc>
                <a:tc>
                  <a:txBody>
                    <a:bodyPr/>
                    <a:lstStyle/>
                    <a:p>
                      <a:pPr algn="ctr"/>
                      <a:r>
                        <a:rPr lang="en-GB" sz="1600" b="1" dirty="0">
                          <a:latin typeface="+mj-lt"/>
                        </a:rPr>
                        <a:t>Dental surgery</a:t>
                      </a:r>
                    </a:p>
                  </a:txBody>
                  <a:tcPr>
                    <a:solidFill>
                      <a:schemeClr val="bg1">
                        <a:lumMod val="85000"/>
                      </a:schemeClr>
                    </a:solidFill>
                  </a:tcPr>
                </a:tc>
                <a:tc>
                  <a:txBody>
                    <a:bodyPr/>
                    <a:lstStyle/>
                    <a:p>
                      <a:pPr algn="ctr"/>
                      <a:r>
                        <a:rPr lang="en-GB" sz="1600" b="1" dirty="0">
                          <a:latin typeface="+mj-lt"/>
                        </a:rPr>
                        <a:t>Marketing agency </a:t>
                      </a:r>
                    </a:p>
                  </a:txBody>
                  <a:tcPr>
                    <a:solidFill>
                      <a:schemeClr val="bg1">
                        <a:lumMod val="85000"/>
                      </a:schemeClr>
                    </a:solidFill>
                  </a:tcPr>
                </a:tc>
                <a:tc>
                  <a:txBody>
                    <a:bodyPr/>
                    <a:lstStyle/>
                    <a:p>
                      <a:pPr algn="ctr"/>
                      <a:r>
                        <a:rPr lang="en-GB" sz="1600" b="1" dirty="0">
                          <a:latin typeface="+mj-lt"/>
                        </a:rPr>
                        <a:t>Café </a:t>
                      </a:r>
                    </a:p>
                  </a:txBody>
                  <a:tcPr>
                    <a:solidFill>
                      <a:schemeClr val="bg1">
                        <a:lumMod val="85000"/>
                      </a:schemeClr>
                    </a:solidFill>
                  </a:tcPr>
                </a:tc>
                <a:tc>
                  <a:txBody>
                    <a:bodyPr/>
                    <a:lstStyle/>
                    <a:p>
                      <a:pPr algn="ctr"/>
                      <a:r>
                        <a:rPr lang="en-GB" sz="1600" b="1" dirty="0">
                          <a:latin typeface="+mj-lt"/>
                        </a:rPr>
                        <a:t>Estate agency</a:t>
                      </a:r>
                    </a:p>
                  </a:txBody>
                  <a:tcPr>
                    <a:solidFill>
                      <a:schemeClr val="bg1">
                        <a:lumMod val="85000"/>
                      </a:schemeClr>
                    </a:solidFill>
                  </a:tcPr>
                </a:tc>
                <a:extLst>
                  <a:ext uri="{0D108BD9-81ED-4DB2-BD59-A6C34878D82A}">
                    <a16:rowId xmlns:a16="http://schemas.microsoft.com/office/drawing/2014/main" val="14328401"/>
                  </a:ext>
                </a:extLst>
              </a:tr>
              <a:tr h="1226122">
                <a:tc>
                  <a:txBody>
                    <a:bodyPr/>
                    <a:lstStyle/>
                    <a:p>
                      <a:pPr algn="ctr"/>
                      <a:r>
                        <a:rPr lang="en-GB" sz="1600" b="1" dirty="0">
                          <a:latin typeface="+mj-lt"/>
                        </a:rPr>
                        <a:t>Farm</a:t>
                      </a:r>
                    </a:p>
                  </a:txBody>
                  <a:tcPr>
                    <a:solidFill>
                      <a:schemeClr val="bg1">
                        <a:lumMod val="85000"/>
                      </a:schemeClr>
                    </a:solidFill>
                  </a:tcPr>
                </a:tc>
                <a:tc>
                  <a:txBody>
                    <a:bodyPr/>
                    <a:lstStyle/>
                    <a:p>
                      <a:pPr algn="ctr"/>
                      <a:r>
                        <a:rPr lang="en-GB" sz="1600" b="1" dirty="0">
                          <a:latin typeface="+mj-lt"/>
                        </a:rPr>
                        <a:t>Hairdressing salon</a:t>
                      </a:r>
                    </a:p>
                  </a:txBody>
                  <a:tcPr>
                    <a:solidFill>
                      <a:schemeClr val="bg1">
                        <a:lumMod val="85000"/>
                      </a:schemeClr>
                    </a:solidFill>
                  </a:tcPr>
                </a:tc>
                <a:tc>
                  <a:txBody>
                    <a:bodyPr/>
                    <a:lstStyle/>
                    <a:p>
                      <a:pPr algn="ctr"/>
                      <a:r>
                        <a:rPr lang="en-GB" sz="1600" b="1" dirty="0">
                          <a:latin typeface="+mj-lt"/>
                        </a:rPr>
                        <a:t>Product manufacturer</a:t>
                      </a:r>
                    </a:p>
                  </a:txBody>
                  <a:tcPr>
                    <a:solidFill>
                      <a:schemeClr val="bg1">
                        <a:lumMod val="85000"/>
                      </a:schemeClr>
                    </a:solidFill>
                  </a:tcPr>
                </a:tc>
                <a:tc>
                  <a:txBody>
                    <a:bodyPr/>
                    <a:lstStyle/>
                    <a:p>
                      <a:pPr algn="ctr"/>
                      <a:r>
                        <a:rPr lang="en-GB" sz="1600" b="1" dirty="0">
                          <a:latin typeface="+mj-lt"/>
                        </a:rPr>
                        <a:t>Nursery</a:t>
                      </a:r>
                    </a:p>
                  </a:txBody>
                  <a:tcPr>
                    <a:solidFill>
                      <a:schemeClr val="bg1">
                        <a:lumMod val="85000"/>
                      </a:schemeClr>
                    </a:solidFill>
                  </a:tcPr>
                </a:tc>
                <a:tc>
                  <a:txBody>
                    <a:bodyPr/>
                    <a:lstStyle/>
                    <a:p>
                      <a:pPr algn="ctr"/>
                      <a:r>
                        <a:rPr lang="en-GB" sz="1600" b="1" dirty="0">
                          <a:latin typeface="+mj-lt"/>
                        </a:rPr>
                        <a:t>Fashion shop</a:t>
                      </a:r>
                    </a:p>
                  </a:txBody>
                  <a:tcPr>
                    <a:solidFill>
                      <a:schemeClr val="bg1">
                        <a:lumMod val="85000"/>
                      </a:schemeClr>
                    </a:solidFill>
                  </a:tcPr>
                </a:tc>
                <a:extLst>
                  <a:ext uri="{0D108BD9-81ED-4DB2-BD59-A6C34878D82A}">
                    <a16:rowId xmlns:a16="http://schemas.microsoft.com/office/drawing/2014/main" val="2339026853"/>
                  </a:ext>
                </a:extLst>
              </a:tr>
            </a:tbl>
          </a:graphicData>
        </a:graphic>
      </p:graphicFrame>
      <p:sp>
        <p:nvSpPr>
          <p:cNvPr id="5" name="TextBox 4">
            <a:extLst>
              <a:ext uri="{FF2B5EF4-FFF2-40B4-BE49-F238E27FC236}">
                <a16:creationId xmlns:a16="http://schemas.microsoft.com/office/drawing/2014/main" id="{2B7B3E31-19BA-EDDC-FC87-8911EBBA117A}"/>
              </a:ext>
            </a:extLst>
          </p:cNvPr>
          <p:cNvSpPr txBox="1"/>
          <p:nvPr/>
        </p:nvSpPr>
        <p:spPr>
          <a:xfrm>
            <a:off x="8358808" y="1814437"/>
            <a:ext cx="3299792" cy="4632037"/>
          </a:xfrm>
          <a:prstGeom prst="rect">
            <a:avLst/>
          </a:prstGeom>
          <a:noFill/>
        </p:spPr>
        <p:txBody>
          <a:bodyPr wrap="square" rtlCol="0">
            <a:spAutoFit/>
          </a:bodyPr>
          <a:lstStyle/>
          <a:p>
            <a:r>
              <a:rPr lang="en-GB" b="1" dirty="0"/>
              <a:t>Example questions</a:t>
            </a:r>
          </a:p>
          <a:p>
            <a:endParaRPr lang="en-GB" b="1" dirty="0"/>
          </a:p>
          <a:p>
            <a:r>
              <a:rPr kumimoji="0" lang="en-GB" sz="1800" i="0" u="none" strike="noStrike" kern="1200" cap="none" spc="0" normalizeH="0" baseline="0" noProof="0" dirty="0">
                <a:ln>
                  <a:noFill/>
                </a:ln>
                <a:solidFill>
                  <a:prstClr val="black"/>
                </a:solidFill>
                <a:effectLst/>
                <a:uLnTx/>
                <a:uFillTx/>
                <a:latin typeface="Aptos Display" panose="020B0004020202020204" pitchFamily="34" charset="0"/>
              </a:rPr>
              <a:t>Placement: </a:t>
            </a:r>
          </a:p>
          <a:p>
            <a:r>
              <a:rPr kumimoji="0" lang="en-GB" sz="1800" b="0" i="0" u="none" strike="noStrike" kern="1200" cap="none" spc="0" normalizeH="0" baseline="0" noProof="0" dirty="0">
                <a:ln>
                  <a:noFill/>
                </a:ln>
                <a:solidFill>
                  <a:schemeClr val="bg1"/>
                </a:solidFill>
                <a:effectLst/>
                <a:uLnTx/>
                <a:uFillTx/>
                <a:latin typeface="Aptos Display" panose="020B0004020202020204" pitchFamily="34" charset="0"/>
              </a:rPr>
              <a:t>Vehicle recovery service centre</a:t>
            </a:r>
          </a:p>
          <a:p>
            <a:pPr marL="723885" marR="0" lvl="0" indent="-342900" algn="l" defTabSz="914400" rtl="0" eaLnBrk="1" fontAlgn="auto" latinLnBrk="0" hangingPunct="1">
              <a:lnSpc>
                <a:spcPct val="90000"/>
              </a:lnSpc>
              <a:spcBef>
                <a:spcPts val="0"/>
              </a:spcBef>
              <a:spcAft>
                <a:spcPts val="600"/>
              </a:spcAft>
              <a:buClrTx/>
              <a:buSzPts val="1800"/>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Display" panose="020B0004020202020204" pitchFamily="34" charset="0"/>
              </a:rPr>
              <a:t>‘</a:t>
            </a:r>
            <a:r>
              <a:rPr lang="en-GB" sz="1800" dirty="0">
                <a:latin typeface="Aptos Display" panose="020B0004020202020204" pitchFamily="34" charset="0"/>
              </a:rPr>
              <a:t>H</a:t>
            </a:r>
            <a:r>
              <a:rPr kumimoji="0" lang="en-GB" sz="1800" b="0" i="0" u="none" strike="noStrike" kern="1200" cap="none" spc="0" normalizeH="0" baseline="0" noProof="0" dirty="0">
                <a:ln>
                  <a:noFill/>
                </a:ln>
                <a:effectLst/>
                <a:uLnTx/>
                <a:uFillTx/>
                <a:latin typeface="Aptos Display" panose="020B0004020202020204" pitchFamily="34" charset="0"/>
              </a:rPr>
              <a:t>ow long would I be on-call for?’</a:t>
            </a:r>
          </a:p>
          <a:p>
            <a:pPr marL="723885" marR="0" lvl="0" indent="-342900" algn="l" defTabSz="914400" rtl="0" eaLnBrk="1" fontAlgn="auto" latinLnBrk="0" hangingPunct="1">
              <a:lnSpc>
                <a:spcPct val="90000"/>
              </a:lnSpc>
              <a:spcBef>
                <a:spcPts val="0"/>
              </a:spcBef>
              <a:spcAft>
                <a:spcPts val="600"/>
              </a:spcAft>
              <a:buClrTx/>
              <a:buSzPts val="1800"/>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Display" panose="020B0004020202020204" pitchFamily="34" charset="0"/>
              </a:rPr>
              <a:t>‘Does the company provide a van for employees?’</a:t>
            </a:r>
          </a:p>
          <a:p>
            <a:pPr marL="723885" marR="0" lvl="0" indent="-342900" algn="l" defTabSz="914400" rtl="0" eaLnBrk="1" fontAlgn="auto" latinLnBrk="0" hangingPunct="1">
              <a:lnSpc>
                <a:spcPct val="90000"/>
              </a:lnSpc>
              <a:spcBef>
                <a:spcPts val="0"/>
              </a:spcBef>
              <a:spcAft>
                <a:spcPts val="600"/>
              </a:spcAft>
              <a:buClrTx/>
              <a:buSzPts val="1800"/>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Display" panose="020B0004020202020204" pitchFamily="34" charset="0"/>
              </a:rPr>
              <a:t>‘How far is a designated travel zone? </a:t>
            </a:r>
          </a:p>
          <a:p>
            <a:pPr marL="723885" marR="0" lvl="0" indent="-342900" algn="l" defTabSz="914400" rtl="0" eaLnBrk="1" fontAlgn="auto" latinLnBrk="0" hangingPunct="1">
              <a:lnSpc>
                <a:spcPct val="90000"/>
              </a:lnSpc>
              <a:spcBef>
                <a:spcPts val="0"/>
              </a:spcBef>
              <a:spcAft>
                <a:spcPts val="600"/>
              </a:spcAft>
              <a:buClrTx/>
              <a:buSzPts val="1800"/>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Display" panose="020B0004020202020204" pitchFamily="34" charset="0"/>
              </a:rPr>
              <a:t>‘Do you get paid per job?’</a:t>
            </a:r>
          </a:p>
          <a:p>
            <a:pPr marL="723885" marR="0" lvl="0" indent="-342900" algn="l" defTabSz="914400" rtl="0" eaLnBrk="1" fontAlgn="auto" latinLnBrk="0" hangingPunct="1">
              <a:lnSpc>
                <a:spcPct val="90000"/>
              </a:lnSpc>
              <a:spcBef>
                <a:spcPts val="0"/>
              </a:spcBef>
              <a:spcAft>
                <a:spcPts val="600"/>
              </a:spcAft>
              <a:buClrTx/>
              <a:buSzPts val="1800"/>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ptos Display" panose="020B0004020202020204" pitchFamily="34" charset="0"/>
              </a:rPr>
              <a:t>‘Is there a bonus for night hours?’</a:t>
            </a:r>
          </a:p>
          <a:p>
            <a:endParaRPr lang="en-GB" dirty="0"/>
          </a:p>
          <a:p>
            <a:endParaRPr lang="en-GB" dirty="0"/>
          </a:p>
        </p:txBody>
      </p:sp>
      <p:sp>
        <p:nvSpPr>
          <p:cNvPr id="7" name="Title 5">
            <a:extLst>
              <a:ext uri="{FF2B5EF4-FFF2-40B4-BE49-F238E27FC236}">
                <a16:creationId xmlns:a16="http://schemas.microsoft.com/office/drawing/2014/main" id="{EBECE8C3-21BD-CF36-4B73-FCCF1319C4A0}"/>
              </a:ext>
            </a:extLst>
          </p:cNvPr>
          <p:cNvSpPr>
            <a:spLocks noGrp="1"/>
          </p:cNvSpPr>
          <p:nvPr>
            <p:ph type="title"/>
          </p:nvPr>
        </p:nvSpPr>
        <p:spPr>
          <a:xfrm>
            <a:off x="983325" y="307731"/>
            <a:ext cx="4559556" cy="910607"/>
          </a:xfrm>
        </p:spPr>
        <p:txBody>
          <a:bodyPr/>
          <a:lstStyle/>
          <a:p>
            <a:r>
              <a:rPr lang="en-GB" dirty="0"/>
              <a:t>Example employers</a:t>
            </a:r>
          </a:p>
        </p:txBody>
      </p:sp>
    </p:spTree>
    <p:extLst>
      <p:ext uri="{BB962C8B-B14F-4D97-AF65-F5344CB8AC3E}">
        <p14:creationId xmlns:p14="http://schemas.microsoft.com/office/powerpoint/2010/main" val="262712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FBD03D-322D-95A8-A840-A5DEDDB0FCBB}"/>
              </a:ext>
            </a:extLst>
          </p:cNvPr>
          <p:cNvSpPr txBox="1"/>
          <p:nvPr/>
        </p:nvSpPr>
        <p:spPr>
          <a:xfrm>
            <a:off x="1682044" y="2002403"/>
            <a:ext cx="8636001" cy="3416320"/>
          </a:xfrm>
          <a:prstGeom prst="rect">
            <a:avLst/>
          </a:prstGeom>
          <a:noFill/>
        </p:spPr>
        <p:txBody>
          <a:bodyPr wrap="square">
            <a:spAutoFit/>
          </a:bodyPr>
          <a:lstStyle/>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is the main purpose of your role and how does it support your business?</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does a ‘typical day’ in your job look like?</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parts of your job do you most enjoy? What excites you every day about going to work or working in your organisation / sector?</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skills are needed for your job?</a:t>
            </a:r>
          </a:p>
          <a:p>
            <a:pPr marL="457200" indent="-4572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What are the challenges you face</a:t>
            </a:r>
            <a:r>
              <a:rPr lang="en-GB" dirty="0">
                <a:effectLst/>
                <a:latin typeface="Roboto" panose="02000000000000000000" pitchFamily="2" charset="0"/>
                <a:ea typeface="Roboto" panose="02000000000000000000" pitchFamily="2" charset="0"/>
                <a:cs typeface="Roboto" panose="02000000000000000000" pitchFamily="2" charset="0"/>
              </a:rPr>
              <a:t> in your job?</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sort of training/qualifications have you needed to complete?</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On reflection, which subjects in school most developed your skills for this job?</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other transferable skills have you had to make use of – or develop – to support your work?</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What previous jobs have you had? How did these prepare you for this role?</a:t>
            </a:r>
          </a:p>
          <a:p>
            <a:pPr marL="457200" lvl="0" indent="-457200">
              <a:buFont typeface="+mj-lt"/>
              <a:buAutoNum type="arabicPeriod"/>
            </a:pPr>
            <a:r>
              <a:rPr lang="en-GB" dirty="0">
                <a:effectLst/>
                <a:latin typeface="Roboto" panose="02000000000000000000" pitchFamily="2" charset="0"/>
                <a:ea typeface="Roboto" panose="02000000000000000000" pitchFamily="2" charset="0"/>
                <a:cs typeface="Roboto" panose="02000000000000000000" pitchFamily="2" charset="0"/>
              </a:rPr>
              <a:t>Do you have ambitions for further progression or promotion in this </a:t>
            </a:r>
            <a:r>
              <a:rPr lang="en-GB" dirty="0">
                <a:latin typeface="Roboto" panose="02000000000000000000" pitchFamily="2" charset="0"/>
                <a:ea typeface="Roboto" panose="02000000000000000000" pitchFamily="2" charset="0"/>
                <a:cs typeface="Roboto" panose="02000000000000000000" pitchFamily="2" charset="0"/>
              </a:rPr>
              <a:t>career</a:t>
            </a:r>
            <a:r>
              <a:rPr lang="en-GB" dirty="0">
                <a:effectLst/>
                <a:latin typeface="Roboto" panose="02000000000000000000" pitchFamily="2" charset="0"/>
                <a:ea typeface="Roboto" panose="02000000000000000000" pitchFamily="2" charset="0"/>
                <a:cs typeface="Roboto" panose="02000000000000000000" pitchFamily="2" charset="0"/>
              </a:rPr>
              <a:t>?</a:t>
            </a:r>
          </a:p>
        </p:txBody>
      </p:sp>
      <p:sp>
        <p:nvSpPr>
          <p:cNvPr id="6" name="Title 5">
            <a:extLst>
              <a:ext uri="{FF2B5EF4-FFF2-40B4-BE49-F238E27FC236}">
                <a16:creationId xmlns:a16="http://schemas.microsoft.com/office/drawing/2014/main" id="{0636ECA1-4C87-F063-0426-F55895AA0153}"/>
              </a:ext>
            </a:extLst>
          </p:cNvPr>
          <p:cNvSpPr>
            <a:spLocks noGrp="1"/>
          </p:cNvSpPr>
          <p:nvPr>
            <p:ph type="title"/>
          </p:nvPr>
        </p:nvSpPr>
        <p:spPr>
          <a:xfrm>
            <a:off x="983325" y="307731"/>
            <a:ext cx="8398932" cy="1603104"/>
          </a:xfrm>
        </p:spPr>
        <p:txBody>
          <a:bodyPr/>
          <a:lstStyle/>
          <a:p>
            <a:r>
              <a:rPr lang="en-GB" dirty="0"/>
              <a:t>Suggested questions for employers</a:t>
            </a:r>
          </a:p>
        </p:txBody>
      </p:sp>
    </p:spTree>
    <p:extLst>
      <p:ext uri="{BB962C8B-B14F-4D97-AF65-F5344CB8AC3E}">
        <p14:creationId xmlns:p14="http://schemas.microsoft.com/office/powerpoint/2010/main" val="220886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F66FE-E488-918E-DF57-F81D5D557F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2F9B0F-D3A6-2B7D-8F41-A58060734974}"/>
              </a:ext>
            </a:extLst>
          </p:cNvPr>
          <p:cNvSpPr>
            <a:spLocks noGrp="1"/>
          </p:cNvSpPr>
          <p:nvPr>
            <p:ph type="title"/>
          </p:nvPr>
        </p:nvSpPr>
        <p:spPr>
          <a:xfrm>
            <a:off x="303610" y="655137"/>
            <a:ext cx="692497" cy="5906398"/>
          </a:xfrm>
        </p:spPr>
        <p:txBody>
          <a:bodyPr/>
          <a:lstStyle/>
          <a:p>
            <a:r>
              <a:rPr lang="en-GB" sz="4800" dirty="0"/>
              <a:t>Challenges and</a:t>
            </a:r>
            <a:r>
              <a:rPr lang="en-GB" dirty="0"/>
              <a:t> </a:t>
            </a:r>
            <a:r>
              <a:rPr lang="en-GB" sz="4800" dirty="0"/>
              <a:t>solutions</a:t>
            </a:r>
          </a:p>
        </p:txBody>
      </p:sp>
      <p:sp>
        <p:nvSpPr>
          <p:cNvPr id="3" name="TextBox 2">
            <a:extLst>
              <a:ext uri="{FF2B5EF4-FFF2-40B4-BE49-F238E27FC236}">
                <a16:creationId xmlns:a16="http://schemas.microsoft.com/office/drawing/2014/main" id="{4F53DE78-3A1F-6988-2614-E1833BC0F21C}"/>
              </a:ext>
            </a:extLst>
          </p:cNvPr>
          <p:cNvSpPr txBox="1"/>
          <p:nvPr/>
        </p:nvSpPr>
        <p:spPr>
          <a:xfrm>
            <a:off x="1649897" y="655137"/>
            <a:ext cx="9332842" cy="4124206"/>
          </a:xfrm>
          <a:prstGeom prst="rect">
            <a:avLst/>
          </a:prstGeom>
          <a:noFill/>
        </p:spPr>
        <p:txBody>
          <a:bodyPr wrap="square">
            <a:spAutoFit/>
          </a:bodyPr>
          <a:lstStyle/>
          <a:p>
            <a:pPr marL="380985" lvl="0" indent="0">
              <a:spcBef>
                <a:spcPts val="0"/>
              </a:spcBef>
              <a:spcAft>
                <a:spcPts val="600"/>
              </a:spcAft>
              <a:buSzPts val="1800"/>
              <a:buNone/>
            </a:pPr>
            <a:r>
              <a:rPr lang="en-GB" sz="2400" b="1" dirty="0">
                <a:latin typeface="Roboto" panose="02000000000000000000" pitchFamily="2" charset="0"/>
                <a:ea typeface="Roboto" panose="02000000000000000000" pitchFamily="2" charset="0"/>
                <a:cs typeface="Roboto" panose="02000000000000000000" pitchFamily="2" charset="0"/>
              </a:rPr>
              <a:t>Struggling to find the ‘ideal’ placement?</a:t>
            </a:r>
          </a:p>
          <a:p>
            <a:pPr marL="380985" lvl="0" indent="0">
              <a:spcBef>
                <a:spcPts val="0"/>
              </a:spcBef>
              <a:spcAft>
                <a:spcPts val="600"/>
              </a:spcAft>
              <a:buSzPts val="1800"/>
              <a:buNone/>
            </a:pPr>
            <a:endParaRPr lang="en-GB" dirty="0">
              <a:latin typeface="Roboto" panose="02000000000000000000" pitchFamily="2" charset="0"/>
              <a:ea typeface="Roboto" panose="02000000000000000000" pitchFamily="2" charset="0"/>
              <a:cs typeface="Roboto" panose="02000000000000000000" pitchFamily="2" charset="0"/>
            </a:endParaRPr>
          </a:p>
          <a:p>
            <a:pPr marL="380985">
              <a:spcAft>
                <a:spcPts val="600"/>
              </a:spcAft>
            </a:pPr>
            <a:r>
              <a:rPr lang="en-GB" dirty="0">
                <a:solidFill>
                  <a:schemeClr val="accent1"/>
                </a:solidFill>
                <a:latin typeface="Roboto" panose="02000000000000000000" pitchFamily="2" charset="0"/>
                <a:ea typeface="Roboto" panose="02000000000000000000" pitchFamily="2" charset="0"/>
                <a:cs typeface="Roboto" panose="02000000000000000000" pitchFamily="2" charset="0"/>
              </a:rPr>
              <a:t>Recognise the skills within the ‘ideal’ role and consider what other roles use a similar skillset, then approach organisations.</a:t>
            </a:r>
          </a:p>
          <a:p>
            <a:pPr marL="380985" indent="0">
              <a:spcAft>
                <a:spcPts val="600"/>
              </a:spcAft>
              <a:buNone/>
            </a:pPr>
            <a:endParaRPr lang="en-GB" dirty="0">
              <a:latin typeface="Roboto" panose="02000000000000000000" pitchFamily="2" charset="0"/>
              <a:ea typeface="Roboto" panose="02000000000000000000" pitchFamily="2" charset="0"/>
              <a:cs typeface="Roboto" panose="02000000000000000000" pitchFamily="2" charset="0"/>
            </a:endParaRPr>
          </a:p>
          <a:p>
            <a:pPr marL="380985" lvl="0" indent="0">
              <a:spcBef>
                <a:spcPts val="0"/>
              </a:spcBef>
              <a:spcAft>
                <a:spcPts val="600"/>
              </a:spcAft>
              <a:buSzPts val="1800"/>
              <a:buNone/>
            </a:pPr>
            <a:r>
              <a:rPr lang="en-GB" sz="1800" b="1" dirty="0">
                <a:solidFill>
                  <a:schemeClr val="accent1"/>
                </a:solidFill>
                <a:latin typeface="Roboto" panose="02000000000000000000" pitchFamily="2" charset="0"/>
                <a:ea typeface="Roboto" panose="02000000000000000000" pitchFamily="2" charset="0"/>
                <a:cs typeface="Roboto" panose="02000000000000000000" pitchFamily="2" charset="0"/>
              </a:rPr>
              <a:t>Example placement: </a:t>
            </a:r>
            <a:r>
              <a:rPr lang="en-GB" sz="1800" dirty="0">
                <a:latin typeface="Roboto" panose="02000000000000000000" pitchFamily="2" charset="0"/>
                <a:ea typeface="Roboto" panose="02000000000000000000" pitchFamily="2" charset="0"/>
                <a:cs typeface="Roboto" panose="02000000000000000000" pitchFamily="2" charset="0"/>
              </a:rPr>
              <a:t>Law </a:t>
            </a:r>
          </a:p>
          <a:p>
            <a:pPr marL="380985" lvl="0" indent="0">
              <a:spcBef>
                <a:spcPts val="0"/>
              </a:spcBef>
              <a:spcAft>
                <a:spcPts val="600"/>
              </a:spcAft>
              <a:buSzPts val="1800"/>
              <a:buNone/>
            </a:pPr>
            <a:r>
              <a:rPr lang="en-GB" sz="1800" dirty="0">
                <a:latin typeface="Roboto" panose="02000000000000000000" pitchFamily="2" charset="0"/>
                <a:ea typeface="Roboto" panose="02000000000000000000" pitchFamily="2" charset="0"/>
                <a:cs typeface="Roboto" panose="02000000000000000000" pitchFamily="2" charset="0"/>
              </a:rPr>
              <a:t>Skills used within this </a:t>
            </a:r>
            <a:r>
              <a:rPr lang="en-GB" dirty="0">
                <a:latin typeface="Roboto" panose="02000000000000000000" pitchFamily="2" charset="0"/>
                <a:ea typeface="Roboto" panose="02000000000000000000" pitchFamily="2" charset="0"/>
                <a:cs typeface="Roboto" panose="02000000000000000000" pitchFamily="2" charset="0"/>
              </a:rPr>
              <a:t>industry</a:t>
            </a:r>
            <a:r>
              <a:rPr lang="en-GB" sz="1800" dirty="0">
                <a:latin typeface="Roboto" panose="02000000000000000000" pitchFamily="2" charset="0"/>
                <a:ea typeface="Roboto" panose="02000000000000000000" pitchFamily="2" charset="0"/>
                <a:cs typeface="Roboto" panose="02000000000000000000" pitchFamily="2" charset="0"/>
              </a:rPr>
              <a:t>:</a:t>
            </a:r>
            <a:r>
              <a:rPr lang="en-GB" dirty="0">
                <a:latin typeface="Roboto" panose="02000000000000000000" pitchFamily="2" charset="0"/>
                <a:ea typeface="Roboto" panose="02000000000000000000" pitchFamily="2" charset="0"/>
                <a:cs typeface="Roboto" panose="02000000000000000000" pitchFamily="2" charset="0"/>
              </a:rPr>
              <a:t> </a:t>
            </a:r>
            <a:r>
              <a:rPr lang="en-GB" sz="1800" dirty="0">
                <a:latin typeface="Roboto" panose="02000000000000000000" pitchFamily="2" charset="0"/>
                <a:ea typeface="Roboto" panose="02000000000000000000" pitchFamily="2" charset="0"/>
                <a:cs typeface="Roboto" panose="02000000000000000000" pitchFamily="2" charset="0"/>
              </a:rPr>
              <a:t>Research, organisation, communication, teamwork, working under pressure.</a:t>
            </a:r>
          </a:p>
          <a:p>
            <a:pPr marL="380985" lvl="0" indent="0">
              <a:spcBef>
                <a:spcPts val="0"/>
              </a:spcBef>
              <a:spcAft>
                <a:spcPts val="600"/>
              </a:spcAft>
              <a:buSzPts val="1800"/>
              <a:buNone/>
            </a:pPr>
            <a:endParaRPr lang="en-GB" sz="1800" dirty="0">
              <a:latin typeface="Roboto" panose="02000000000000000000" pitchFamily="2" charset="0"/>
              <a:ea typeface="Roboto" panose="02000000000000000000" pitchFamily="2" charset="0"/>
              <a:cs typeface="Roboto" panose="02000000000000000000" pitchFamily="2" charset="0"/>
            </a:endParaRPr>
          </a:p>
          <a:p>
            <a:pPr marL="380985" lvl="0" indent="0">
              <a:spcBef>
                <a:spcPts val="0"/>
              </a:spcBef>
              <a:spcAft>
                <a:spcPts val="600"/>
              </a:spcAft>
              <a:buSzPts val="1800"/>
              <a:buNone/>
            </a:pPr>
            <a:r>
              <a:rPr lang="en-GB" b="1" dirty="0">
                <a:solidFill>
                  <a:schemeClr val="accent1"/>
                </a:solidFill>
                <a:latin typeface="Roboto" panose="02000000000000000000" pitchFamily="2" charset="0"/>
                <a:ea typeface="Roboto" panose="02000000000000000000" pitchFamily="2" charset="0"/>
                <a:cs typeface="Roboto" panose="02000000000000000000" pitchFamily="2" charset="0"/>
              </a:rPr>
              <a:t>Alternative placements using a similar skillset: </a:t>
            </a:r>
          </a:p>
          <a:p>
            <a:pPr marL="380985" lvl="0" indent="0">
              <a:spcAft>
                <a:spcPts val="600"/>
              </a:spcAft>
              <a:buNone/>
            </a:pPr>
            <a:r>
              <a:rPr lang="en-GB" sz="1800" dirty="0">
                <a:latin typeface="Roboto" panose="02000000000000000000" pitchFamily="2" charset="0"/>
                <a:ea typeface="Roboto" panose="02000000000000000000" pitchFamily="2" charset="0"/>
                <a:cs typeface="Roboto" panose="02000000000000000000" pitchFamily="2" charset="0"/>
              </a:rPr>
              <a:t>Library, school, university, reception, county council, </a:t>
            </a:r>
            <a:r>
              <a:rPr lang="en-GB" dirty="0">
                <a:latin typeface="Roboto" panose="02000000000000000000" pitchFamily="2" charset="0"/>
                <a:ea typeface="Roboto" panose="02000000000000000000" pitchFamily="2" charset="0"/>
                <a:cs typeface="Roboto" panose="02000000000000000000" pitchFamily="2" charset="0"/>
              </a:rPr>
              <a:t>or bigger </a:t>
            </a:r>
            <a:r>
              <a:rPr lang="en-GB" sz="1800" dirty="0">
                <a:latin typeface="Roboto" panose="02000000000000000000" pitchFamily="2" charset="0"/>
                <a:ea typeface="Roboto" panose="02000000000000000000" pitchFamily="2" charset="0"/>
                <a:cs typeface="Roboto" panose="02000000000000000000" pitchFamily="2" charset="0"/>
              </a:rPr>
              <a:t>companies that have a law/legal department</a:t>
            </a:r>
            <a:r>
              <a:rPr lang="en-GB" dirty="0">
                <a:latin typeface="Roboto" panose="02000000000000000000" pitchFamily="2" charset="0"/>
                <a:ea typeface="Roboto" panose="02000000000000000000" pitchFamily="2" charset="0"/>
                <a:cs typeface="Roboto" panose="02000000000000000000" pitchFamily="2" charset="0"/>
              </a:rPr>
              <a:t>.</a:t>
            </a:r>
            <a:endParaRPr lang="en-GB"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1308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FC364-A4BC-7D97-3296-E072FCB49A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9D3011-06CA-3EFE-AD0C-526AE81A9CAA}"/>
              </a:ext>
            </a:extLst>
          </p:cNvPr>
          <p:cNvSpPr>
            <a:spLocks noGrp="1"/>
          </p:cNvSpPr>
          <p:nvPr>
            <p:ph type="title"/>
          </p:nvPr>
        </p:nvSpPr>
        <p:spPr>
          <a:xfrm>
            <a:off x="405176" y="655137"/>
            <a:ext cx="590931" cy="5906398"/>
          </a:xfrm>
        </p:spPr>
        <p:txBody>
          <a:bodyPr/>
          <a:lstStyle/>
          <a:p>
            <a:r>
              <a:rPr lang="en-GB" sz="4800" dirty="0"/>
              <a:t>Helpful links</a:t>
            </a:r>
          </a:p>
        </p:txBody>
      </p:sp>
      <p:sp>
        <p:nvSpPr>
          <p:cNvPr id="5" name="TextBox 4">
            <a:extLst>
              <a:ext uri="{FF2B5EF4-FFF2-40B4-BE49-F238E27FC236}">
                <a16:creationId xmlns:a16="http://schemas.microsoft.com/office/drawing/2014/main" id="{F6465EA4-1ED8-EA09-BACE-CD16EC91D6C5}"/>
              </a:ext>
            </a:extLst>
          </p:cNvPr>
          <p:cNvSpPr txBox="1"/>
          <p:nvPr/>
        </p:nvSpPr>
        <p:spPr>
          <a:xfrm>
            <a:off x="1693332" y="1173764"/>
            <a:ext cx="7608711" cy="3939540"/>
          </a:xfrm>
          <a:prstGeom prst="rect">
            <a:avLst/>
          </a:prstGeom>
          <a:noFill/>
        </p:spPr>
        <p:txBody>
          <a:bodyPr wrap="square">
            <a:spAutoFit/>
          </a:bodyPr>
          <a:lstStyle/>
          <a:p>
            <a:pPr marL="380985" indent="0">
              <a:spcAft>
                <a:spcPts val="600"/>
              </a:spcAft>
              <a:buNone/>
            </a:pPr>
            <a:r>
              <a:rPr lang="en-GB" sz="2000" b="1" dirty="0">
                <a:latin typeface="Aptos Display" panose="020B0004020202020204" pitchFamily="34" charset="0"/>
              </a:rPr>
              <a:t>What do you want for you? </a:t>
            </a:r>
          </a:p>
          <a:p>
            <a:pPr marL="380985" indent="0">
              <a:spcAft>
                <a:spcPts val="600"/>
              </a:spcAft>
              <a:buNone/>
            </a:pPr>
            <a:r>
              <a:rPr lang="en-GB" sz="1800" dirty="0">
                <a:solidFill>
                  <a:srgbClr val="0070C0"/>
                </a:solidFill>
                <a:latin typeface="Aptos Display" panose="020B0004020202020204" pitchFamily="34" charset="0"/>
                <a:hlinkClick r:id="rId3">
                  <a:extLst>
                    <a:ext uri="{A12FA001-AC4F-418D-AE19-62706E023703}">
                      <ahyp:hlinkClr xmlns:ahyp="http://schemas.microsoft.com/office/drawing/2018/hyperlinkcolor" val="tx"/>
                    </a:ext>
                  </a:extLst>
                </a:hlinkClick>
              </a:rPr>
              <a:t>https://ultimateguides.ucas.com/findingyourpassion/</a:t>
            </a:r>
            <a:endParaRPr lang="en-GB" sz="1800" dirty="0">
              <a:solidFill>
                <a:srgbClr val="0070C0"/>
              </a:solidFill>
              <a:latin typeface="Aptos Display" panose="020B0004020202020204" pitchFamily="34" charset="0"/>
            </a:endParaRPr>
          </a:p>
          <a:p>
            <a:pPr marL="380985" indent="0">
              <a:spcAft>
                <a:spcPts val="600"/>
              </a:spcAft>
              <a:buNone/>
            </a:pPr>
            <a:r>
              <a:rPr lang="en-GB" sz="1800" dirty="0">
                <a:latin typeface="Aptos Display" panose="02110004020202020204"/>
                <a:ea typeface="Times New Roman" panose="02020603050405020304" pitchFamily="18" charset="0"/>
                <a:cs typeface="Arial" panose="020B0604020202020204" pitchFamily="34" charset="0"/>
              </a:rPr>
              <a:t>Career quiz: </a:t>
            </a:r>
            <a:r>
              <a:rPr lang="en-GB" sz="1800" dirty="0">
                <a:solidFill>
                  <a:srgbClr val="0070C0"/>
                </a:solidFill>
                <a:latin typeface="Aptos Display" panose="02110004020202020204"/>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https://www.ucas.com/explore/career-compass</a:t>
            </a:r>
            <a:endParaRPr lang="en-GB" sz="1800" dirty="0">
              <a:solidFill>
                <a:srgbClr val="0070C0"/>
              </a:solidFill>
              <a:latin typeface="Aptos Display" panose="02110004020202020204"/>
              <a:ea typeface="Times New Roman" panose="02020603050405020304" pitchFamily="18" charset="0"/>
              <a:cs typeface="Arial" panose="020B0604020202020204" pitchFamily="34" charset="0"/>
            </a:endParaRPr>
          </a:p>
          <a:p>
            <a:pPr marL="380985" indent="0">
              <a:spcAft>
                <a:spcPts val="600"/>
              </a:spcAft>
              <a:buNone/>
            </a:pPr>
            <a:endParaRPr lang="en-GB" sz="1800" dirty="0">
              <a:solidFill>
                <a:srgbClr val="0070C0"/>
              </a:solidFill>
              <a:latin typeface="Aptos Display" panose="020B0004020202020204" pitchFamily="34" charset="0"/>
              <a:hlinkClick r:id="rId5">
                <a:extLst>
                  <a:ext uri="{A12FA001-AC4F-418D-AE19-62706E023703}">
                    <ahyp:hlinkClr xmlns:ahyp="http://schemas.microsoft.com/office/drawing/2018/hyperlinkcolor" val="tx"/>
                  </a:ext>
                </a:extLst>
              </a:hlinkClick>
            </a:endParaRPr>
          </a:p>
          <a:p>
            <a:pPr marL="380985" indent="0">
              <a:spcAft>
                <a:spcPts val="600"/>
              </a:spcAft>
              <a:buNone/>
            </a:pPr>
            <a:r>
              <a:rPr lang="en-GB" sz="1800" b="1" dirty="0">
                <a:latin typeface="Aptos Display" panose="020B0004020202020204" pitchFamily="34" charset="0"/>
              </a:rPr>
              <a:t>More help with work experience:</a:t>
            </a:r>
            <a:endParaRPr lang="en-GB" sz="1800" b="1" dirty="0">
              <a:latin typeface="Aptos Display" panose="020B0004020202020204" pitchFamily="34" charset="0"/>
              <a:hlinkClick r:id="rId5">
                <a:extLst>
                  <a:ext uri="{A12FA001-AC4F-418D-AE19-62706E023703}">
                    <ahyp:hlinkClr xmlns:ahyp="http://schemas.microsoft.com/office/drawing/2018/hyperlinkcolor" val="tx"/>
                  </a:ext>
                </a:extLst>
              </a:hlinkClick>
            </a:endParaRPr>
          </a:p>
          <a:p>
            <a:pPr marL="380985" indent="0">
              <a:spcAft>
                <a:spcPts val="600"/>
              </a:spcAft>
              <a:buNone/>
            </a:pPr>
            <a:r>
              <a:rPr lang="en-GB" sz="1800" dirty="0">
                <a:solidFill>
                  <a:srgbClr val="0070C0"/>
                </a:solidFill>
                <a:latin typeface="Aptos Display" panose="020B0004020202020204" pitchFamily="34" charset="0"/>
                <a:hlinkClick r:id="rId5">
                  <a:extLst>
                    <a:ext uri="{A12FA001-AC4F-418D-AE19-62706E023703}">
                      <ahyp:hlinkClr xmlns:ahyp="http://schemas.microsoft.com/office/drawing/2018/hyperlinkcolor" val="tx"/>
                    </a:ext>
                  </a:extLst>
                </a:hlinkClick>
              </a:rPr>
              <a:t>https://ultimateguides.ucas.com/findingworkexperience/</a:t>
            </a:r>
            <a:endParaRPr lang="en-GB" sz="1800" dirty="0">
              <a:solidFill>
                <a:srgbClr val="0070C0"/>
              </a:solidFill>
              <a:latin typeface="Aptos Display" panose="020B0004020202020204" pitchFamily="34" charset="0"/>
            </a:endParaRPr>
          </a:p>
          <a:p>
            <a:pPr marL="380985" indent="0">
              <a:spcAft>
                <a:spcPts val="600"/>
              </a:spcAft>
              <a:buNone/>
            </a:pPr>
            <a:r>
              <a:rPr kumimoji="0" lang="en-GB" sz="1800" b="0" i="0" u="sng"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Virtual work experience</a:t>
            </a:r>
            <a:r>
              <a:rPr kumimoji="0" lang="en-GB" sz="1800" b="0" i="0" u="none"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rPr>
              <a:t> </a:t>
            </a:r>
          </a:p>
          <a:p>
            <a:pPr marL="380985" indent="0">
              <a:spcAft>
                <a:spcPts val="600"/>
              </a:spcAft>
              <a:buNone/>
            </a:pPr>
            <a:endParaRPr lang="en-GB" sz="1800" dirty="0">
              <a:solidFill>
                <a:srgbClr val="0070C0"/>
              </a:solidFill>
              <a:latin typeface="Aptos Display" panose="02110004020202020204"/>
              <a:ea typeface="Times New Roman" panose="02020603050405020304" pitchFamily="18" charset="0"/>
              <a:cs typeface="Arial" panose="020B0604020202020204" pitchFamily="34" charset="0"/>
            </a:endParaRPr>
          </a:p>
          <a:p>
            <a:pPr marL="380985" indent="0">
              <a:spcAft>
                <a:spcPts val="600"/>
              </a:spcAft>
              <a:buNone/>
            </a:pPr>
            <a:r>
              <a:rPr kumimoji="0" lang="en-GB" sz="1800" b="1" i="0" u="none" strike="noStrike" kern="1200" cap="none" spc="0" normalizeH="0" baseline="0" noProof="0" dirty="0">
                <a:ln>
                  <a:noFill/>
                </a:ln>
                <a:effectLst/>
                <a:uLnTx/>
                <a:uFillTx/>
                <a:latin typeface="Aptos Display" panose="02110004020202020204"/>
                <a:ea typeface="Times New Roman" panose="02020603050405020304" pitchFamily="18" charset="0"/>
                <a:cs typeface="Arial" panose="020B0604020202020204" pitchFamily="34" charset="0"/>
              </a:rPr>
              <a:t>Help with applying: </a:t>
            </a:r>
          </a:p>
          <a:p>
            <a:pPr marL="380985" indent="0">
              <a:spcAft>
                <a:spcPts val="600"/>
              </a:spcAft>
              <a:buNone/>
            </a:pPr>
            <a:r>
              <a:rPr kumimoji="0" lang="en-GB" sz="1800" b="0" i="0" u="none" strike="noStrike" kern="1200" cap="none" spc="0" normalizeH="0" baseline="0" noProof="0" dirty="0">
                <a:ln>
                  <a:noFill/>
                </a:ln>
                <a:effectLst/>
                <a:uLnTx/>
                <a:uFillTx/>
                <a:latin typeface="Aptos Display" panose="02110004020202020204"/>
                <a:ea typeface="Times New Roman" panose="02020603050405020304" pitchFamily="18" charset="0"/>
                <a:cs typeface="Arial" panose="020B0604020202020204" pitchFamily="34" charset="0"/>
              </a:rPr>
              <a:t>CV: </a:t>
            </a:r>
            <a:r>
              <a:rPr kumimoji="0" lang="en-GB" sz="1800" b="0" i="0" u="none"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https://www.ucas.com/careers-advice/how-write-cv</a:t>
            </a:r>
            <a:endParaRPr kumimoji="0" lang="en-GB" sz="1800" b="0" i="0" u="none"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endParaRPr>
          </a:p>
          <a:p>
            <a:pPr marL="380985" indent="0">
              <a:spcAft>
                <a:spcPts val="600"/>
              </a:spcAft>
              <a:buNone/>
            </a:pPr>
            <a:r>
              <a:rPr kumimoji="0" lang="en-GB" sz="1800" b="0" i="0" u="none" strike="noStrike" kern="1200" cap="none" spc="0" normalizeH="0" baseline="0" noProof="0" dirty="0">
                <a:ln>
                  <a:noFill/>
                </a:ln>
                <a:effectLst/>
                <a:uLnTx/>
                <a:uFillTx/>
                <a:latin typeface="Aptos Display" panose="02110004020202020204"/>
                <a:ea typeface="Times New Roman" panose="02020603050405020304" pitchFamily="18" charset="0"/>
                <a:cs typeface="Arial" panose="020B0604020202020204" pitchFamily="34" charset="0"/>
              </a:rPr>
              <a:t>Cover letter: </a:t>
            </a:r>
            <a:r>
              <a:rPr kumimoji="0" lang="en-GB" sz="1800" b="0" i="0" u="none"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https://www.ucas.com/careers-advice/how-write-cover-letter</a:t>
            </a:r>
            <a:endParaRPr kumimoji="0" lang="en-GB" sz="1800" b="0" i="0" u="none" strike="noStrike" kern="1200" cap="none" spc="0" normalizeH="0" baseline="0" noProof="0" dirty="0">
              <a:ln>
                <a:noFill/>
              </a:ln>
              <a:solidFill>
                <a:srgbClr val="0070C0"/>
              </a:solidFill>
              <a:effectLst/>
              <a:uLnTx/>
              <a:uFillTx/>
              <a:latin typeface="Aptos Display" panose="02110004020202020204"/>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05791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7D342-CB39-4A56-5575-6BCB0FF14099}"/>
              </a:ext>
            </a:extLst>
          </p:cNvPr>
          <p:cNvSpPr>
            <a:spLocks noGrp="1"/>
          </p:cNvSpPr>
          <p:nvPr>
            <p:ph type="title"/>
          </p:nvPr>
        </p:nvSpPr>
        <p:spPr>
          <a:xfrm>
            <a:off x="331310" y="655137"/>
            <a:ext cx="664797" cy="5906398"/>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5400" dirty="0">
                <a:solidFill>
                  <a:schemeClr val="bg1"/>
                </a:solidFill>
                <a:latin typeface="Apricus Black" pitchFamily="50" charset="0"/>
                <a:ea typeface="Roboto" panose="02000000000000000000" pitchFamily="2" charset="0"/>
                <a:cs typeface="Roboto" panose="02000000000000000000" pitchFamily="2" charset="0"/>
              </a:rPr>
              <a:t>REFELCTION</a:t>
            </a:r>
          </a:p>
        </p:txBody>
      </p:sp>
      <p:pic>
        <p:nvPicPr>
          <p:cNvPr id="11" name="Picture 10" descr="City lights focused in magnifying glass">
            <a:extLst>
              <a:ext uri="{FF2B5EF4-FFF2-40B4-BE49-F238E27FC236}">
                <a16:creationId xmlns:a16="http://schemas.microsoft.com/office/drawing/2014/main" id="{9A09CB54-C989-C70F-5140-D93171A5CEFC}"/>
              </a:ext>
            </a:extLst>
          </p:cNvPr>
          <p:cNvPicPr>
            <a:picLocks noChangeAspect="1"/>
          </p:cNvPicPr>
          <p:nvPr/>
        </p:nvPicPr>
        <p:blipFill>
          <a:blip r:embed="rId3"/>
          <a:srcRect l="14586" t="8658" r="6246" b="16482"/>
          <a:stretch/>
        </p:blipFill>
        <p:spPr>
          <a:xfrm>
            <a:off x="1298122" y="0"/>
            <a:ext cx="10881632" cy="6858000"/>
          </a:xfrm>
          <a:prstGeom prst="rect">
            <a:avLst/>
          </a:prstGeom>
        </p:spPr>
      </p:pic>
    </p:spTree>
    <p:extLst>
      <p:ext uri="{BB962C8B-B14F-4D97-AF65-F5344CB8AC3E}">
        <p14:creationId xmlns:p14="http://schemas.microsoft.com/office/powerpoint/2010/main" val="86463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D1C900-585A-D111-FB35-52C230D492C3}"/>
              </a:ext>
            </a:extLst>
          </p:cNvPr>
          <p:cNvSpPr>
            <a:spLocks noGrp="1"/>
          </p:cNvSpPr>
          <p:nvPr>
            <p:ph type="title"/>
          </p:nvPr>
        </p:nvSpPr>
        <p:spPr>
          <a:xfrm>
            <a:off x="579603" y="586026"/>
            <a:ext cx="4559556" cy="2988098"/>
          </a:xfrm>
        </p:spPr>
        <p:txBody>
          <a:bodyPr/>
          <a:lstStyle/>
          <a:p>
            <a:r>
              <a:rPr lang="en-GB" dirty="0"/>
              <a:t>1. Why is it important to learn about the world of work?</a:t>
            </a:r>
          </a:p>
        </p:txBody>
      </p:sp>
      <p:pic>
        <p:nvPicPr>
          <p:cNvPr id="10" name="Picture 9" descr="A person standing in front of a group of people&#10;&#10;AI-generated content may be incorrect.">
            <a:extLst>
              <a:ext uri="{FF2B5EF4-FFF2-40B4-BE49-F238E27FC236}">
                <a16:creationId xmlns:a16="http://schemas.microsoft.com/office/drawing/2014/main" id="{6B3BE37E-4BB0-B6A9-093A-76579608845E}"/>
              </a:ext>
            </a:extLst>
          </p:cNvPr>
          <p:cNvPicPr>
            <a:picLocks noChangeAspect="1"/>
          </p:cNvPicPr>
          <p:nvPr/>
        </p:nvPicPr>
        <p:blipFill>
          <a:blip r:embed="rId3">
            <a:extLst>
              <a:ext uri="{28A0092B-C50C-407E-A947-70E740481C1C}">
                <a14:useLocalDpi xmlns:a14="http://schemas.microsoft.com/office/drawing/2010/main" val="0"/>
              </a:ext>
            </a:extLst>
          </a:blip>
          <a:srcRect l="28194" t="3446" r="21768" b="-3446"/>
          <a:stretch/>
        </p:blipFill>
        <p:spPr>
          <a:xfrm>
            <a:off x="6678592" y="0"/>
            <a:ext cx="5513408" cy="7106856"/>
          </a:xfrm>
          <a:prstGeom prst="rect">
            <a:avLst/>
          </a:prstGeom>
        </p:spPr>
      </p:pic>
    </p:spTree>
    <p:extLst>
      <p:ext uri="{BB962C8B-B14F-4D97-AF65-F5344CB8AC3E}">
        <p14:creationId xmlns:p14="http://schemas.microsoft.com/office/powerpoint/2010/main" val="3601274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1184-1C51-A9F6-4DFE-76B1A540BC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B802B3-9100-4801-C407-6FEAF6E2F89C}"/>
              </a:ext>
            </a:extLst>
          </p:cNvPr>
          <p:cNvSpPr>
            <a:spLocks noGrp="1"/>
          </p:cNvSpPr>
          <p:nvPr>
            <p:ph type="title"/>
          </p:nvPr>
        </p:nvSpPr>
        <p:spPr>
          <a:xfrm>
            <a:off x="303610" y="655137"/>
            <a:ext cx="692497" cy="5906398"/>
          </a:xfrm>
        </p:spPr>
        <p:txBody>
          <a:bodyPr/>
          <a:lstStyle/>
          <a:p>
            <a:r>
              <a:rPr lang="en-GB" dirty="0"/>
              <a:t>Virtual work experience</a:t>
            </a:r>
          </a:p>
        </p:txBody>
      </p:sp>
      <p:pic>
        <p:nvPicPr>
          <p:cNvPr id="8" name="Picture 7">
            <a:extLst>
              <a:ext uri="{FF2B5EF4-FFF2-40B4-BE49-F238E27FC236}">
                <a16:creationId xmlns:a16="http://schemas.microsoft.com/office/drawing/2014/main" id="{9435AA5D-F6EE-BD6D-C7C1-236F641C1FF1}"/>
              </a:ext>
            </a:extLst>
          </p:cNvPr>
          <p:cNvPicPr>
            <a:picLocks noChangeAspect="1"/>
          </p:cNvPicPr>
          <p:nvPr/>
        </p:nvPicPr>
        <p:blipFill>
          <a:blip r:embed="rId3"/>
          <a:stretch>
            <a:fillRect/>
          </a:stretch>
        </p:blipFill>
        <p:spPr>
          <a:xfrm>
            <a:off x="1579586" y="419968"/>
            <a:ext cx="9384006" cy="5831746"/>
          </a:xfrm>
          <a:prstGeom prst="rect">
            <a:avLst/>
          </a:prstGeom>
        </p:spPr>
      </p:pic>
    </p:spTree>
    <p:extLst>
      <p:ext uri="{BB962C8B-B14F-4D97-AF65-F5344CB8AC3E}">
        <p14:creationId xmlns:p14="http://schemas.microsoft.com/office/powerpoint/2010/main" val="252423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1531-6F12-2337-0DC6-807CC103D4B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7D4A6C-3F36-88F8-0994-383319F7AE10}"/>
              </a:ext>
            </a:extLst>
          </p:cNvPr>
          <p:cNvSpPr>
            <a:spLocks noGrp="1"/>
          </p:cNvSpPr>
          <p:nvPr>
            <p:ph type="title"/>
          </p:nvPr>
        </p:nvSpPr>
        <p:spPr>
          <a:xfrm>
            <a:off x="579603" y="586026"/>
            <a:ext cx="4559556" cy="1603104"/>
          </a:xfrm>
        </p:spPr>
        <p:txBody>
          <a:bodyPr/>
          <a:lstStyle/>
          <a:p>
            <a:r>
              <a:rPr lang="en-GB" dirty="0"/>
              <a:t>2. Why does work experience matter?</a:t>
            </a:r>
          </a:p>
        </p:txBody>
      </p:sp>
      <p:pic>
        <p:nvPicPr>
          <p:cNvPr id="10" name="Picture 9">
            <a:extLst>
              <a:ext uri="{FF2B5EF4-FFF2-40B4-BE49-F238E27FC236}">
                <a16:creationId xmlns:a16="http://schemas.microsoft.com/office/drawing/2014/main" id="{1E14666D-A11E-259B-25C6-F81D34FC25EA}"/>
              </a:ext>
            </a:extLst>
          </p:cNvPr>
          <p:cNvPicPr>
            <a:picLocks noChangeAspect="1"/>
          </p:cNvPicPr>
          <p:nvPr/>
        </p:nvPicPr>
        <p:blipFill>
          <a:blip r:embed="rId3">
            <a:extLst>
              <a:ext uri="{28A0092B-C50C-407E-A947-70E740481C1C}">
                <a14:useLocalDpi xmlns:a14="http://schemas.microsoft.com/office/drawing/2010/main" val="0"/>
              </a:ext>
            </a:extLst>
          </a:blip>
          <a:srcRect l="11211" r="11211"/>
          <a:stretch/>
        </p:blipFill>
        <p:spPr>
          <a:xfrm>
            <a:off x="6852212" y="0"/>
            <a:ext cx="5339787" cy="6883056"/>
          </a:xfrm>
          <a:prstGeom prst="rect">
            <a:avLst/>
          </a:prstGeom>
        </p:spPr>
      </p:pic>
    </p:spTree>
    <p:extLst>
      <p:ext uri="{BB962C8B-B14F-4D97-AF65-F5344CB8AC3E}">
        <p14:creationId xmlns:p14="http://schemas.microsoft.com/office/powerpoint/2010/main" val="230029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DF6DD-CA6F-9C08-908B-49FC7F7873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9FDF9A-01A7-D8D3-F636-DAF26F4F4C79}"/>
              </a:ext>
            </a:extLst>
          </p:cNvPr>
          <p:cNvSpPr txBox="1"/>
          <p:nvPr/>
        </p:nvSpPr>
        <p:spPr>
          <a:xfrm>
            <a:off x="950315" y="1855222"/>
            <a:ext cx="10938076" cy="4361900"/>
          </a:xfrm>
          <a:prstGeom prst="rect">
            <a:avLst/>
          </a:prstGeom>
          <a:noFill/>
        </p:spPr>
        <p:txBody>
          <a:bodyPr wrap="square">
            <a:spAutoFit/>
          </a:bodyPr>
          <a:lstStyle/>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Helps you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explore potential career paths</a:t>
            </a:r>
            <a:r>
              <a:rPr lang="en-GB" sz="1800" kern="100" dirty="0">
                <a:effectLst/>
                <a:latin typeface="Roboto" panose="02000000000000000000" pitchFamily="2" charset="0"/>
                <a:ea typeface="Roboto" panose="02000000000000000000" pitchFamily="2" charset="0"/>
                <a:cs typeface="Roboto" panose="02000000000000000000" pitchFamily="2" charset="0"/>
              </a:rPr>
              <a:t>.</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Offers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real-world insight </a:t>
            </a:r>
            <a:r>
              <a:rPr lang="en-GB" sz="1800" kern="100" dirty="0">
                <a:effectLst/>
                <a:latin typeface="Roboto" panose="02000000000000000000" pitchFamily="2" charset="0"/>
                <a:ea typeface="Roboto" panose="02000000000000000000" pitchFamily="2" charset="0"/>
                <a:cs typeface="Roboto" panose="02000000000000000000" pitchFamily="2" charset="0"/>
              </a:rPr>
              <a:t>into daily job tasks and workplace environments.</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Assists in making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informed choices </a:t>
            </a:r>
            <a:r>
              <a:rPr lang="en-GB" sz="1800" kern="100" dirty="0">
                <a:effectLst/>
                <a:latin typeface="Roboto" panose="02000000000000000000" pitchFamily="2" charset="0"/>
                <a:ea typeface="Roboto" panose="02000000000000000000" pitchFamily="2" charset="0"/>
                <a:cs typeface="Roboto" panose="02000000000000000000" pitchFamily="2" charset="0"/>
              </a:rPr>
              <a:t>about future studies or training.</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Builds key employability skills like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communication</a:t>
            </a:r>
            <a:r>
              <a:rPr lang="en-GB" sz="1800" kern="100" dirty="0">
                <a:effectLst/>
                <a:latin typeface="Roboto" panose="02000000000000000000" pitchFamily="2" charset="0"/>
                <a:ea typeface="Roboto" panose="02000000000000000000" pitchFamily="2" charset="0"/>
                <a:cs typeface="Roboto" panose="02000000000000000000" pitchFamily="2" charset="0"/>
              </a:rPr>
              <a:t>,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teamwork</a:t>
            </a:r>
            <a:r>
              <a:rPr lang="en-GB" sz="1800" kern="100" dirty="0">
                <a:effectLst/>
                <a:latin typeface="Roboto" panose="02000000000000000000" pitchFamily="2" charset="0"/>
                <a:ea typeface="Roboto" panose="02000000000000000000" pitchFamily="2" charset="0"/>
                <a:cs typeface="Roboto" panose="02000000000000000000" pitchFamily="2" charset="0"/>
              </a:rPr>
              <a:t>, and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time management</a:t>
            </a:r>
            <a:r>
              <a:rPr lang="en-GB" sz="1800" kern="100" dirty="0">
                <a:effectLst/>
                <a:latin typeface="Roboto" panose="02000000000000000000" pitchFamily="2" charset="0"/>
                <a:ea typeface="Roboto" panose="02000000000000000000" pitchFamily="2" charset="0"/>
                <a:cs typeface="Roboto" panose="02000000000000000000" pitchFamily="2" charset="0"/>
              </a:rPr>
              <a:t>.</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Boosts</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 confidence </a:t>
            </a:r>
            <a:r>
              <a:rPr lang="en-GB" sz="1800" kern="100" dirty="0">
                <a:effectLst/>
                <a:latin typeface="Roboto" panose="02000000000000000000" pitchFamily="2" charset="0"/>
                <a:ea typeface="Roboto" panose="02000000000000000000" pitchFamily="2" charset="0"/>
                <a:cs typeface="Roboto" panose="02000000000000000000" pitchFamily="2" charset="0"/>
              </a:rPr>
              <a:t>in navigating different workplace scenarios.</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Adds valuable experience to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university</a:t>
            </a:r>
            <a:r>
              <a:rPr lang="en-GB" b="1" kern="100" dirty="0">
                <a:solidFill>
                  <a:schemeClr val="accent1"/>
                </a:solidFill>
                <a:latin typeface="Roboto" panose="02000000000000000000" pitchFamily="2" charset="0"/>
                <a:ea typeface="Roboto" panose="02000000000000000000" pitchFamily="2" charset="0"/>
                <a:cs typeface="Roboto" panose="02000000000000000000" pitchFamily="2" charset="0"/>
              </a:rPr>
              <a:t> and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job applications</a:t>
            </a:r>
            <a:r>
              <a:rPr lang="en-GB" sz="1800" kern="100" dirty="0">
                <a:effectLst/>
                <a:latin typeface="Roboto" panose="02000000000000000000" pitchFamily="2" charset="0"/>
                <a:ea typeface="Roboto" panose="02000000000000000000" pitchFamily="2" charset="0"/>
                <a:cs typeface="Roboto" panose="02000000000000000000" pitchFamily="2" charset="0"/>
              </a:rPr>
              <a:t>.</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Shows</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 initiative </a:t>
            </a:r>
            <a:r>
              <a:rPr lang="en-GB" sz="1800" kern="100" dirty="0">
                <a:effectLst/>
                <a:latin typeface="Roboto" panose="02000000000000000000" pitchFamily="2" charset="0"/>
                <a:ea typeface="Roboto" panose="02000000000000000000" pitchFamily="2" charset="0"/>
                <a:cs typeface="Roboto" panose="02000000000000000000" pitchFamily="2" charset="0"/>
              </a:rPr>
              <a:t>and a proactive attitude to future employers or educational institutions.</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Provides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connections</a:t>
            </a:r>
            <a:r>
              <a:rPr lang="en-GB" sz="1800" kern="100" dirty="0">
                <a:effectLst/>
                <a:latin typeface="Roboto" panose="02000000000000000000" pitchFamily="2" charset="0"/>
                <a:ea typeface="Roboto" panose="02000000000000000000" pitchFamily="2" charset="0"/>
                <a:cs typeface="Roboto" panose="02000000000000000000" pitchFamily="2" charset="0"/>
              </a:rPr>
              <a:t> with professionals in industries of interest.</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May lead to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references</a:t>
            </a:r>
            <a:r>
              <a:rPr lang="en-GB" sz="1800" kern="100" dirty="0">
                <a:effectLst/>
                <a:latin typeface="Roboto" panose="02000000000000000000" pitchFamily="2" charset="0"/>
                <a:ea typeface="Roboto" panose="02000000000000000000" pitchFamily="2" charset="0"/>
                <a:cs typeface="Roboto" panose="02000000000000000000" pitchFamily="2" charset="0"/>
              </a:rPr>
              <a:t>,</a:t>
            </a:r>
            <a:r>
              <a:rPr lang="en-GB" sz="1800"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mentorship</a:t>
            </a:r>
            <a:r>
              <a:rPr lang="en-GB" sz="1800" kern="100" dirty="0">
                <a:effectLst/>
                <a:latin typeface="Roboto" panose="02000000000000000000" pitchFamily="2" charset="0"/>
                <a:ea typeface="Roboto" panose="02000000000000000000" pitchFamily="2" charset="0"/>
                <a:cs typeface="Roboto" panose="02000000000000000000" pitchFamily="2" charset="0"/>
              </a:rPr>
              <a:t>, or even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future job offers</a:t>
            </a:r>
            <a:r>
              <a:rPr lang="en-GB" sz="1800" kern="100" dirty="0">
                <a:effectLst/>
                <a:latin typeface="Roboto" panose="02000000000000000000" pitchFamily="2" charset="0"/>
                <a:ea typeface="Roboto" panose="02000000000000000000" pitchFamily="2" charset="0"/>
                <a:cs typeface="Roboto" panose="02000000000000000000" pitchFamily="2" charset="0"/>
              </a:rPr>
              <a:t>.</a:t>
            </a:r>
          </a:p>
          <a:p>
            <a:pPr marL="342900" lvl="0" indent="-342900">
              <a:lnSpc>
                <a:spcPct val="107000"/>
              </a:lnSpc>
              <a:spcAft>
                <a:spcPts val="800"/>
              </a:spcAft>
              <a:buSzPts val="1000"/>
              <a:buFont typeface="+mj-lt"/>
              <a:buAutoNum type="arabicPeriod"/>
              <a:tabLst>
                <a:tab pos="457200" algn="l"/>
              </a:tabLst>
            </a:pPr>
            <a:r>
              <a:rPr lang="en-GB" sz="1800" kern="100" dirty="0">
                <a:effectLst/>
                <a:latin typeface="Roboto" panose="02000000000000000000" pitchFamily="2" charset="0"/>
                <a:ea typeface="Roboto" panose="02000000000000000000" pitchFamily="2" charset="0"/>
                <a:cs typeface="Roboto" panose="02000000000000000000" pitchFamily="2" charset="0"/>
              </a:rPr>
              <a:t>Help you to feel more </a:t>
            </a:r>
            <a:r>
              <a:rPr lang="en-GB" sz="1800" b="1" kern="100" dirty="0">
                <a:solidFill>
                  <a:schemeClr val="accent1"/>
                </a:solidFill>
                <a:effectLst/>
                <a:latin typeface="Roboto" panose="02000000000000000000" pitchFamily="2" charset="0"/>
                <a:ea typeface="Roboto" panose="02000000000000000000" pitchFamily="2" charset="0"/>
                <a:cs typeface="Roboto" panose="02000000000000000000" pitchFamily="2" charset="0"/>
              </a:rPr>
              <a:t>motivated </a:t>
            </a:r>
            <a:r>
              <a:rPr lang="en-GB" sz="1800" kern="100" dirty="0">
                <a:effectLst/>
                <a:latin typeface="Roboto" panose="02000000000000000000" pitchFamily="2" charset="0"/>
                <a:ea typeface="Roboto" panose="02000000000000000000" pitchFamily="2" charset="0"/>
                <a:cs typeface="Roboto" panose="02000000000000000000" pitchFamily="2" charset="0"/>
              </a:rPr>
              <a:t>by giving you a clearer idea of what you want to do after school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lvl="0" indent="0">
              <a:lnSpc>
                <a:spcPct val="107000"/>
              </a:lnSpc>
              <a:spcAft>
                <a:spcPts val="800"/>
              </a:spcAft>
              <a:buNone/>
            </a:pPr>
            <a:endParaRPr lang="en-GB" sz="180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6" name="Title 1">
            <a:extLst>
              <a:ext uri="{FF2B5EF4-FFF2-40B4-BE49-F238E27FC236}">
                <a16:creationId xmlns:a16="http://schemas.microsoft.com/office/drawing/2014/main" id="{09830AA9-7BD3-5D06-0BFE-580429023058}"/>
              </a:ext>
            </a:extLst>
          </p:cNvPr>
          <p:cNvSpPr txBox="1">
            <a:spLocks/>
          </p:cNvSpPr>
          <p:nvPr/>
        </p:nvSpPr>
        <p:spPr>
          <a:xfrm>
            <a:off x="732002" y="738426"/>
            <a:ext cx="11308789" cy="910607"/>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5625" b="1" i="0" kern="1200">
                <a:solidFill>
                  <a:srgbClr val="0E2432"/>
                </a:solidFill>
                <a:latin typeface="Apricus Black" pitchFamily="2" charset="0"/>
                <a:ea typeface="+mj-ea"/>
                <a:cs typeface="+mj-cs"/>
              </a:defRPr>
            </a:lvl1pPr>
          </a:lstStyle>
          <a:p>
            <a:r>
              <a:rPr lang="en-GB"/>
              <a:t>The value of work experience</a:t>
            </a:r>
            <a:endParaRPr lang="en-GB" dirty="0"/>
          </a:p>
        </p:txBody>
      </p:sp>
    </p:spTree>
    <p:extLst>
      <p:ext uri="{BB962C8B-B14F-4D97-AF65-F5344CB8AC3E}">
        <p14:creationId xmlns:p14="http://schemas.microsoft.com/office/powerpoint/2010/main" val="285210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6128-F648-88BD-470A-87EDB565D346}"/>
              </a:ext>
            </a:extLst>
          </p:cNvPr>
          <p:cNvSpPr>
            <a:spLocks noGrp="1"/>
          </p:cNvSpPr>
          <p:nvPr>
            <p:ph type="title"/>
          </p:nvPr>
        </p:nvSpPr>
        <p:spPr/>
        <p:txBody>
          <a:bodyPr/>
          <a:lstStyle/>
          <a:p>
            <a:r>
              <a:rPr lang="en-GB" dirty="0"/>
              <a:t>Student feedback</a:t>
            </a:r>
          </a:p>
        </p:txBody>
      </p:sp>
      <p:sp>
        <p:nvSpPr>
          <p:cNvPr id="5" name="TextBox 4">
            <a:extLst>
              <a:ext uri="{FF2B5EF4-FFF2-40B4-BE49-F238E27FC236}">
                <a16:creationId xmlns:a16="http://schemas.microsoft.com/office/drawing/2014/main" id="{38EE1D26-8C18-2D7A-0830-77F85F470999}"/>
              </a:ext>
            </a:extLst>
          </p:cNvPr>
          <p:cNvSpPr txBox="1"/>
          <p:nvPr/>
        </p:nvSpPr>
        <p:spPr>
          <a:xfrm>
            <a:off x="950315" y="1855222"/>
            <a:ext cx="9990117" cy="4145302"/>
          </a:xfrm>
          <a:prstGeom prst="rect">
            <a:avLst/>
          </a:prstGeom>
          <a:noFill/>
        </p:spPr>
        <p:txBody>
          <a:bodyPr wrap="square">
            <a:spAutoFit/>
          </a:bodyPr>
          <a:lstStyle/>
          <a:p>
            <a:pPr marL="285750" lvl="0" indent="-285750">
              <a:lnSpc>
                <a:spcPct val="107000"/>
              </a:lnSpc>
              <a:spcAft>
                <a:spcPts val="800"/>
              </a:spcAft>
              <a:buFont typeface="Arial" panose="020B0604020202020204" pitchFamily="34" charset="0"/>
              <a:buChar char="•"/>
            </a:pPr>
            <a:r>
              <a:rPr lang="en-GB" sz="1800" dirty="0">
                <a:effectLst/>
                <a:latin typeface="Roboto" panose="02000000000000000000" pitchFamily="2" charset="0"/>
                <a:ea typeface="Roboto" panose="02000000000000000000" pitchFamily="2" charset="0"/>
                <a:cs typeface="Roboto" panose="02000000000000000000" pitchFamily="2" charset="0"/>
              </a:rPr>
              <a:t>‘It consolidated my passion/ interest in Law, as it gave me a real insight into the career and helped me to understand how it might be for me on a day-to-day basis.’ </a:t>
            </a:r>
            <a:endParaRPr lang="en-GB" sz="1800" dirty="0">
              <a:solidFill>
                <a:srgbClr val="0070C0"/>
              </a:solidFill>
              <a:latin typeface="Roboto" panose="02000000000000000000" pitchFamily="2" charset="0"/>
              <a:ea typeface="Roboto" panose="02000000000000000000" pitchFamily="2" charset="0"/>
              <a:cs typeface="Roboto" panose="02000000000000000000" pitchFamily="2" charset="0"/>
            </a:endParaRPr>
          </a:p>
          <a:p>
            <a:pPr marL="285750" lvl="0" indent="-285750">
              <a:lnSpc>
                <a:spcPct val="107000"/>
              </a:lnSpc>
              <a:spcAft>
                <a:spcPts val="800"/>
              </a:spcAft>
              <a:buFont typeface="Arial" panose="020B0604020202020204" pitchFamily="34" charset="0"/>
              <a:buChar char="•"/>
            </a:pPr>
            <a:r>
              <a:rPr lang="en-GB" sz="1800" dirty="0">
                <a:solidFill>
                  <a:srgbClr val="0070C0"/>
                </a:solidFill>
                <a:latin typeface="Roboto" panose="02000000000000000000" pitchFamily="2" charset="0"/>
                <a:ea typeface="Roboto" panose="02000000000000000000" pitchFamily="2" charset="0"/>
                <a:cs typeface="Roboto" panose="02000000000000000000" pitchFamily="2" charset="0"/>
              </a:rPr>
              <a:t>‘I found out that I would like to have a really social job.’</a:t>
            </a:r>
          </a:p>
          <a:p>
            <a:pPr marL="285750" lvl="0" indent="-285750">
              <a:lnSpc>
                <a:spcPct val="107000"/>
              </a:lnSpc>
              <a:spcAft>
                <a:spcPts val="800"/>
              </a:spcAft>
              <a:buFont typeface="Arial" panose="020B0604020202020204" pitchFamily="34" charset="0"/>
              <a:buChar char="•"/>
            </a:pPr>
            <a:r>
              <a:rPr lang="en-GB" sz="1800" dirty="0">
                <a:solidFill>
                  <a:schemeClr val="accent2"/>
                </a:solidFill>
                <a:latin typeface="Roboto" panose="02000000000000000000" pitchFamily="2" charset="0"/>
                <a:ea typeface="Roboto" panose="02000000000000000000" pitchFamily="2" charset="0"/>
                <a:cs typeface="Roboto" panose="02000000000000000000" pitchFamily="2" charset="0"/>
              </a:rPr>
              <a:t>‘It helped me to understand how to be professional whilst working within a team, and  built my confidence in meeting new people.’ </a:t>
            </a:r>
            <a:endParaRPr lang="en-GB" sz="1800" dirty="0">
              <a:effectLst/>
              <a:latin typeface="Roboto" panose="02000000000000000000" pitchFamily="2" charset="0"/>
              <a:ea typeface="Roboto" panose="02000000000000000000" pitchFamily="2" charset="0"/>
              <a:cs typeface="Roboto" panose="02000000000000000000" pitchFamily="2" charset="0"/>
            </a:endParaRPr>
          </a:p>
          <a:p>
            <a:pPr marL="285750" indent="-285750">
              <a:lnSpc>
                <a:spcPct val="107000"/>
              </a:lnSpc>
              <a:spcAft>
                <a:spcPts val="800"/>
              </a:spcAft>
              <a:buFont typeface="Arial" panose="020B0604020202020204" pitchFamily="34" charset="0"/>
              <a:buChar char="•"/>
            </a:pPr>
            <a:r>
              <a:rPr lang="en-GB" sz="1800" dirty="0">
                <a:latin typeface="Roboto" panose="02000000000000000000" pitchFamily="2" charset="0"/>
                <a:ea typeface="Roboto" panose="02000000000000000000" pitchFamily="2" charset="0"/>
                <a:cs typeface="Roboto" panose="02000000000000000000" pitchFamily="2" charset="0"/>
              </a:rPr>
              <a:t>‘I had work experience in a Nursery, and it made me realise that I don’t want to work with young children every day… It was exhausting!’</a:t>
            </a:r>
            <a:r>
              <a:rPr lang="en-GB" sz="1800" dirty="0">
                <a:solidFill>
                  <a:schemeClr val="accent5"/>
                </a:solidFill>
                <a:latin typeface="Roboto" panose="02000000000000000000" pitchFamily="2" charset="0"/>
                <a:ea typeface="Roboto" panose="02000000000000000000" pitchFamily="2" charset="0"/>
                <a:cs typeface="Roboto" panose="02000000000000000000" pitchFamily="2" charset="0"/>
              </a:rPr>
              <a:t> </a:t>
            </a:r>
          </a:p>
          <a:p>
            <a:pPr marL="285750" indent="-285750">
              <a:lnSpc>
                <a:spcPct val="107000"/>
              </a:lnSpc>
              <a:spcAft>
                <a:spcPts val="800"/>
              </a:spcAft>
              <a:buFont typeface="Arial" panose="020B0604020202020204" pitchFamily="34" charset="0"/>
              <a:buChar char="•"/>
            </a:pPr>
            <a:r>
              <a:rPr lang="en-GB" sz="1800" dirty="0">
                <a:solidFill>
                  <a:schemeClr val="accent5"/>
                </a:solidFill>
                <a:latin typeface="Roboto" panose="02000000000000000000" pitchFamily="2" charset="0"/>
                <a:ea typeface="Roboto" panose="02000000000000000000" pitchFamily="2" charset="0"/>
                <a:cs typeface="Roboto" panose="02000000000000000000" pitchFamily="2" charset="0"/>
              </a:rPr>
              <a:t>‘I had work experience with a builder who is my mate’s Dad. I loved it! I now know I want to become an electrician!’</a:t>
            </a:r>
          </a:p>
          <a:p>
            <a:pPr marL="285750" lvl="0" indent="-285750">
              <a:lnSpc>
                <a:spcPct val="107000"/>
              </a:lnSpc>
              <a:spcAft>
                <a:spcPts val="800"/>
              </a:spcAft>
              <a:buFont typeface="Arial" panose="020B0604020202020204" pitchFamily="34" charset="0"/>
              <a:buChar char="•"/>
            </a:pPr>
            <a:r>
              <a:rPr lang="en-GB" dirty="0">
                <a:solidFill>
                  <a:schemeClr val="accent1"/>
                </a:solidFill>
                <a:latin typeface="Roboto" panose="02000000000000000000" pitchFamily="2" charset="0"/>
                <a:ea typeface="Roboto" panose="02000000000000000000" pitchFamily="2" charset="0"/>
                <a:cs typeface="Roboto" panose="02000000000000000000" pitchFamily="2" charset="0"/>
              </a:rPr>
              <a:t>‘</a:t>
            </a:r>
            <a:r>
              <a:rPr lang="en-GB" sz="1800" dirty="0">
                <a:solidFill>
                  <a:schemeClr val="accent1"/>
                </a:solidFill>
                <a:latin typeface="Roboto" panose="02000000000000000000" pitchFamily="2" charset="0"/>
                <a:ea typeface="Roboto" panose="02000000000000000000" pitchFamily="2" charset="0"/>
                <a:cs typeface="Roboto" panose="02000000000000000000" pitchFamily="2" charset="0"/>
              </a:rPr>
              <a:t>I got a placement in a recruitment agency. At first I wasn’t sure it would be for me, but by the middle of the week I loved the type of work, and got on so well with the team that they offered me part-time work AND the opportunity for an apprenticeship next year!’</a:t>
            </a:r>
          </a:p>
        </p:txBody>
      </p:sp>
    </p:spTree>
    <p:extLst>
      <p:ext uri="{BB962C8B-B14F-4D97-AF65-F5344CB8AC3E}">
        <p14:creationId xmlns:p14="http://schemas.microsoft.com/office/powerpoint/2010/main" val="179145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1420224-EEA8-8D19-F031-59C8EAE28BD5}"/>
              </a:ext>
            </a:extLst>
          </p:cNvPr>
          <p:cNvGraphicFramePr>
            <a:graphicFrameLocks noGrp="1"/>
          </p:cNvGraphicFramePr>
          <p:nvPr>
            <p:extLst>
              <p:ext uri="{D42A27DB-BD31-4B8C-83A1-F6EECF244321}">
                <p14:modId xmlns:p14="http://schemas.microsoft.com/office/powerpoint/2010/main" val="1956269003"/>
              </p:ext>
            </p:extLst>
          </p:nvPr>
        </p:nvGraphicFramePr>
        <p:xfrm>
          <a:off x="1028594" y="201522"/>
          <a:ext cx="9971850" cy="6033600"/>
        </p:xfrm>
        <a:graphic>
          <a:graphicData uri="http://schemas.openxmlformats.org/drawingml/2006/table">
            <a:tbl>
              <a:tblPr firstRow="1" bandRow="1">
                <a:tableStyleId>{8A107856-5554-42FB-B03E-39F5DBC370BA}</a:tableStyleId>
              </a:tblPr>
              <a:tblGrid>
                <a:gridCol w="1994370">
                  <a:extLst>
                    <a:ext uri="{9D8B030D-6E8A-4147-A177-3AD203B41FA5}">
                      <a16:colId xmlns:a16="http://schemas.microsoft.com/office/drawing/2014/main" val="4147370283"/>
                    </a:ext>
                  </a:extLst>
                </a:gridCol>
                <a:gridCol w="7977480">
                  <a:extLst>
                    <a:ext uri="{9D8B030D-6E8A-4147-A177-3AD203B41FA5}">
                      <a16:colId xmlns:a16="http://schemas.microsoft.com/office/drawing/2014/main" val="2065431237"/>
                    </a:ext>
                  </a:extLst>
                </a:gridCol>
              </a:tblGrid>
              <a:tr h="468564">
                <a:tc gridSpan="2">
                  <a:txBody>
                    <a:bodyPr/>
                    <a:lstStyle/>
                    <a:p>
                      <a:pPr algn="ctr"/>
                      <a:r>
                        <a:rPr lang="en-GB" sz="2400" b="1" dirty="0">
                          <a:latin typeface="+mj-lt"/>
                        </a:rPr>
                        <a:t>Work Experience </a:t>
                      </a:r>
                    </a:p>
                  </a:txBody>
                  <a:tcPr/>
                </a:tc>
                <a:tc hMerge="1">
                  <a:txBody>
                    <a:bodyPr/>
                    <a:lstStyle/>
                    <a:p>
                      <a:pPr algn="ctr"/>
                      <a:endParaRPr lang="en-GB" sz="1400" b="1" dirty="0"/>
                    </a:p>
                  </a:txBody>
                  <a:tcPr/>
                </a:tc>
                <a:extLst>
                  <a:ext uri="{0D108BD9-81ED-4DB2-BD59-A6C34878D82A}">
                    <a16:rowId xmlns:a16="http://schemas.microsoft.com/office/drawing/2014/main" val="1332096181"/>
                  </a:ext>
                </a:extLst>
              </a:tr>
              <a:tr h="118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mj-lt"/>
                        </a:rPr>
                        <a:t>How will it benefit you?</a:t>
                      </a:r>
                    </a:p>
                  </a:txBody>
                  <a:tcPr/>
                </a:tc>
                <a:tc>
                  <a:txBody>
                    <a:bodyPr/>
                    <a:lstStyle/>
                    <a:p>
                      <a:pPr algn="ctr"/>
                      <a:endParaRPr lang="en-GB" sz="2400" b="0" dirty="0">
                        <a:latin typeface="+mj-lt"/>
                      </a:endParaRPr>
                    </a:p>
                  </a:txBody>
                  <a:tcPr/>
                </a:tc>
                <a:extLst>
                  <a:ext uri="{0D108BD9-81ED-4DB2-BD59-A6C34878D82A}">
                    <a16:rowId xmlns:a16="http://schemas.microsoft.com/office/drawing/2014/main" val="2829653572"/>
                  </a:ext>
                </a:extLst>
              </a:tr>
              <a:tr h="13308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mj-lt"/>
                        </a:rPr>
                        <a:t>How will it motivate you? </a:t>
                      </a:r>
                    </a:p>
                  </a:txBody>
                  <a:tcPr/>
                </a:tc>
                <a:tc>
                  <a:txBody>
                    <a:bodyPr/>
                    <a:lstStyle/>
                    <a:p>
                      <a:pPr algn="ctr"/>
                      <a:endParaRPr lang="en-GB" sz="2400" dirty="0">
                        <a:latin typeface="+mj-lt"/>
                      </a:endParaRPr>
                    </a:p>
                  </a:txBody>
                  <a:tcPr/>
                </a:tc>
                <a:extLst>
                  <a:ext uri="{0D108BD9-81ED-4DB2-BD59-A6C34878D82A}">
                    <a16:rowId xmlns:a16="http://schemas.microsoft.com/office/drawing/2014/main" val="2359098820"/>
                  </a:ext>
                </a:extLst>
              </a:tr>
              <a:tr h="1494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mj-lt"/>
                        </a:rPr>
                        <a:t>What new skills might you learn?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latin typeface="+mj-lt"/>
                      </a:endParaRPr>
                    </a:p>
                  </a:txBody>
                  <a:tcPr/>
                </a:tc>
                <a:tc>
                  <a:txBody>
                    <a:bodyPr/>
                    <a:lstStyle/>
                    <a:p>
                      <a:pPr algn="ctr"/>
                      <a:endParaRPr lang="en-GB" sz="2400" dirty="0">
                        <a:latin typeface="+mj-lt"/>
                      </a:endParaRPr>
                    </a:p>
                  </a:txBody>
                  <a:tcPr/>
                </a:tc>
                <a:extLst>
                  <a:ext uri="{0D108BD9-81ED-4DB2-BD59-A6C34878D82A}">
                    <a16:rowId xmlns:a16="http://schemas.microsoft.com/office/drawing/2014/main" val="1757759304"/>
                  </a:ext>
                </a:extLst>
              </a:tr>
              <a:tr h="1494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mj-lt"/>
                        </a:rPr>
                        <a:t>What do you need to do next?</a:t>
                      </a:r>
                    </a:p>
                  </a:txBody>
                  <a:tcPr/>
                </a:tc>
                <a:tc>
                  <a:txBody>
                    <a:bodyPr/>
                    <a:lstStyle/>
                    <a:p>
                      <a:pPr algn="ctr"/>
                      <a:endParaRPr lang="en-GB" sz="2400" dirty="0">
                        <a:latin typeface="+mj-lt"/>
                      </a:endParaRPr>
                    </a:p>
                  </a:txBody>
                  <a:tcPr/>
                </a:tc>
                <a:extLst>
                  <a:ext uri="{0D108BD9-81ED-4DB2-BD59-A6C34878D82A}">
                    <a16:rowId xmlns:a16="http://schemas.microsoft.com/office/drawing/2014/main" val="205685291"/>
                  </a:ext>
                </a:extLst>
              </a:tr>
            </a:tbl>
          </a:graphicData>
        </a:graphic>
      </p:graphicFrame>
    </p:spTree>
    <p:extLst>
      <p:ext uri="{BB962C8B-B14F-4D97-AF65-F5344CB8AC3E}">
        <p14:creationId xmlns:p14="http://schemas.microsoft.com/office/powerpoint/2010/main" val="98100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379C-7A64-584B-B3BD-6EA9FE75DB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673E50-3C72-54F7-5D36-A51EB1C2EB3D}"/>
              </a:ext>
            </a:extLst>
          </p:cNvPr>
          <p:cNvSpPr>
            <a:spLocks noGrp="1"/>
          </p:cNvSpPr>
          <p:nvPr>
            <p:ph type="title"/>
          </p:nvPr>
        </p:nvSpPr>
        <p:spPr>
          <a:xfrm>
            <a:off x="579603" y="586026"/>
            <a:ext cx="4559556" cy="910607"/>
          </a:xfrm>
        </p:spPr>
        <p:txBody>
          <a:bodyPr/>
          <a:lstStyle/>
          <a:p>
            <a:r>
              <a:rPr lang="en-GB" dirty="0"/>
              <a:t>Reality check</a:t>
            </a:r>
          </a:p>
        </p:txBody>
      </p:sp>
      <p:sp>
        <p:nvSpPr>
          <p:cNvPr id="3" name="TextBox 2">
            <a:extLst>
              <a:ext uri="{FF2B5EF4-FFF2-40B4-BE49-F238E27FC236}">
                <a16:creationId xmlns:a16="http://schemas.microsoft.com/office/drawing/2014/main" id="{2FEB32FC-AC4F-BBCB-2D50-DD514D953F27}"/>
              </a:ext>
            </a:extLst>
          </p:cNvPr>
          <p:cNvSpPr txBox="1"/>
          <p:nvPr/>
        </p:nvSpPr>
        <p:spPr>
          <a:xfrm>
            <a:off x="579603" y="1999557"/>
            <a:ext cx="4191180" cy="29484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Pts val="1800"/>
              <a:buFont typeface="Arial" panose="020B0604020202020204" pitchFamily="34" charset="0"/>
              <a:buNone/>
              <a:tabLst/>
              <a:defRPr/>
            </a:pPr>
            <a:r>
              <a:rPr lang="en-GB" dirty="0">
                <a:latin typeface="Roboto" panose="02000000000000000000" pitchFamily="2" charset="0"/>
                <a:ea typeface="Roboto" panose="02000000000000000000" pitchFamily="2" charset="0"/>
                <a:cs typeface="Roboto" panose="02000000000000000000" pitchFamily="2" charset="0"/>
              </a:rPr>
              <a:t>Securing a face-to-face work experience placement requires initiative, persistence, and creative thinking.</a:t>
            </a:r>
          </a:p>
          <a:p>
            <a:pPr marL="0" marR="0" lvl="0" indent="0" algn="l" defTabSz="914400" rtl="0" eaLnBrk="1" fontAlgn="auto" latinLnBrk="0" hangingPunct="1">
              <a:lnSpc>
                <a:spcPct val="107000"/>
              </a:lnSpc>
              <a:spcBef>
                <a:spcPts val="0"/>
              </a:spcBef>
              <a:spcAft>
                <a:spcPts val="800"/>
              </a:spcAft>
              <a:buClrTx/>
              <a:buSzPts val="1800"/>
              <a:buFont typeface="Arial" panose="020B0604020202020204" pitchFamily="34" charset="0"/>
              <a:buNone/>
              <a:tabLst/>
              <a:defRPr/>
            </a:pPr>
            <a:r>
              <a:rPr lang="en-GB" dirty="0">
                <a:solidFill>
                  <a:prstClr val="black"/>
                </a:solidFill>
                <a:latin typeface="Roboto" panose="02000000000000000000" pitchFamily="2" charset="0"/>
                <a:ea typeface="Roboto" panose="02000000000000000000" pitchFamily="2" charset="0"/>
                <a:cs typeface="Roboto" panose="02000000000000000000" pitchFamily="2" charset="0"/>
              </a:rPr>
              <a:t>You could start with a </a:t>
            </a: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Virtual </a:t>
            </a:r>
            <a:r>
              <a:rPr lang="en-GB" dirty="0">
                <a:solidFill>
                  <a:prstClr val="black"/>
                </a:solidFill>
                <a:latin typeface="Roboto" panose="02000000000000000000" pitchFamily="2" charset="0"/>
                <a:ea typeface="Roboto" panose="02000000000000000000" pitchFamily="2" charset="0"/>
                <a:cs typeface="Roboto" panose="02000000000000000000" pitchFamily="2" charset="0"/>
              </a:rPr>
              <a:t>W</a:t>
            </a: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ork </a:t>
            </a:r>
            <a:r>
              <a:rPr lang="en-GB" dirty="0">
                <a:solidFill>
                  <a:prstClr val="black"/>
                </a:solidFill>
                <a:latin typeface="Roboto" panose="02000000000000000000" pitchFamily="2" charset="0"/>
                <a:ea typeface="Roboto" panose="02000000000000000000" pitchFamily="2" charset="0"/>
                <a:cs typeface="Roboto" panose="02000000000000000000" pitchFamily="2" charset="0"/>
              </a:rPr>
              <a:t>E</a:t>
            </a:r>
            <a:r>
              <a:rPr kumimoji="0" lang="en-GB" sz="1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xperience</a:t>
            </a: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lang="en-GB" dirty="0">
                <a:solidFill>
                  <a:prstClr val="black"/>
                </a:solidFill>
                <a:latin typeface="Roboto" panose="02000000000000000000" pitchFamily="2" charset="0"/>
                <a:ea typeface="Roboto" panose="02000000000000000000" pitchFamily="2" charset="0"/>
                <a:cs typeface="Roboto" panose="02000000000000000000" pitchFamily="2" charset="0"/>
              </a:rPr>
              <a:t>to explore the options</a:t>
            </a: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Some sessions are pre-recorded; others you can book - check dates.</a:t>
            </a:r>
          </a:p>
          <a:p>
            <a:pPr marR="0" lvl="0" algn="l" defTabSz="914400" rtl="0" eaLnBrk="1" fontAlgn="auto" latinLnBrk="0" hangingPunct="1">
              <a:lnSpc>
                <a:spcPct val="107000"/>
              </a:lnSpc>
              <a:spcBef>
                <a:spcPts val="0"/>
              </a:spcBef>
              <a:spcAft>
                <a:spcPts val="800"/>
              </a:spcAft>
              <a:buClrTx/>
              <a:buSzPts val="1800"/>
              <a:tabLst/>
              <a:defRPr/>
            </a:pP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Explore: </a:t>
            </a:r>
            <a:r>
              <a:rPr kumimoji="0" lang="en-GB" sz="1800" b="0" i="0" u="sng"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Virtual work experience</a:t>
            </a:r>
            <a:endParaRPr kumimoji="0" lang="en-GB" sz="1800" b="0"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B9AC71AE-86C5-8C62-285F-91A26D334088}"/>
              </a:ext>
            </a:extLst>
          </p:cNvPr>
          <p:cNvPicPr>
            <a:picLocks noChangeAspect="1"/>
          </p:cNvPicPr>
          <p:nvPr/>
        </p:nvPicPr>
        <p:blipFill>
          <a:blip r:embed="rId4"/>
          <a:stretch>
            <a:fillRect/>
          </a:stretch>
        </p:blipFill>
        <p:spPr>
          <a:xfrm>
            <a:off x="5012707" y="0"/>
            <a:ext cx="7089841" cy="6858000"/>
          </a:xfrm>
          <a:prstGeom prst="rect">
            <a:avLst/>
          </a:prstGeom>
        </p:spPr>
      </p:pic>
    </p:spTree>
    <p:extLst>
      <p:ext uri="{BB962C8B-B14F-4D97-AF65-F5344CB8AC3E}">
        <p14:creationId xmlns:p14="http://schemas.microsoft.com/office/powerpoint/2010/main" val="291214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6B05A2A5-A159-10D5-DA40-CAD83DFD03B0}"/>
              </a:ext>
            </a:extLst>
          </p:cNvPr>
          <p:cNvPicPr>
            <a:picLocks noGrp="1" noRot="1" noChangeAspect="1" noMove="1" noResize="1" noEditPoints="1" noAdjustHandles="1" noChangeArrowheads="1" noChangeShapeType="1" noCrop="1"/>
          </p:cNvPicPr>
          <p:nvPr/>
        </p:nvPicPr>
        <p:blipFill>
          <a:blip r:embed="rId4"/>
          <a:srcRect l="-1" t="17559" r="-17" b="30647"/>
          <a:stretch/>
        </p:blipFill>
        <p:spPr>
          <a:xfrm>
            <a:off x="2428686" y="1084150"/>
            <a:ext cx="7184024" cy="1525003"/>
          </a:xfrm>
          <a:prstGeom prst="rect">
            <a:avLst/>
          </a:prstGeom>
        </p:spPr>
      </p:pic>
      <p:pic>
        <p:nvPicPr>
          <p:cNvPr id="3" name="Picture 2">
            <a:hlinkClick r:id="rId3"/>
            <a:extLst>
              <a:ext uri="{FF2B5EF4-FFF2-40B4-BE49-F238E27FC236}">
                <a16:creationId xmlns:a16="http://schemas.microsoft.com/office/drawing/2014/main" id="{46A506FE-50CC-A537-C97E-87BC1CD7BC5B}"/>
              </a:ext>
            </a:extLst>
          </p:cNvPr>
          <p:cNvPicPr>
            <a:picLocks noGrp="1" noRot="1" noChangeAspect="1" noMove="1" noResize="1" noEditPoints="1" noAdjustHandles="1" noChangeArrowheads="1" noChangeShapeType="1" noCrop="1"/>
          </p:cNvPicPr>
          <p:nvPr/>
        </p:nvPicPr>
        <p:blipFill>
          <a:blip r:embed="rId5"/>
          <a:stretch>
            <a:fillRect/>
          </a:stretch>
        </p:blipFill>
        <p:spPr>
          <a:xfrm>
            <a:off x="2262637" y="2781626"/>
            <a:ext cx="4654999" cy="3071666"/>
          </a:xfrm>
          <a:prstGeom prst="rect">
            <a:avLst/>
          </a:prstGeom>
        </p:spPr>
      </p:pic>
      <p:pic>
        <p:nvPicPr>
          <p:cNvPr id="6" name="Picture 5">
            <a:hlinkClick r:id="rId3"/>
            <a:extLst>
              <a:ext uri="{FF2B5EF4-FFF2-40B4-BE49-F238E27FC236}">
                <a16:creationId xmlns:a16="http://schemas.microsoft.com/office/drawing/2014/main" id="{67576BE7-FBBA-CEE0-E324-B52FE517052C}"/>
              </a:ext>
            </a:extLst>
          </p:cNvPr>
          <p:cNvPicPr>
            <a:picLocks noGrp="1" noRot="1" noChangeAspect="1" noMove="1" noResize="1" noEditPoints="1" noAdjustHandles="1" noChangeArrowheads="1" noChangeShapeType="1" noCrop="1"/>
          </p:cNvPicPr>
          <p:nvPr/>
        </p:nvPicPr>
        <p:blipFill>
          <a:blip r:embed="rId6"/>
          <a:stretch>
            <a:fillRect/>
          </a:stretch>
        </p:blipFill>
        <p:spPr>
          <a:xfrm>
            <a:off x="6413796" y="2609153"/>
            <a:ext cx="3437342" cy="3491590"/>
          </a:xfrm>
          <a:prstGeom prst="rect">
            <a:avLst/>
          </a:prstGeom>
        </p:spPr>
      </p:pic>
    </p:spTree>
    <p:extLst>
      <p:ext uri="{BB962C8B-B14F-4D97-AF65-F5344CB8AC3E}">
        <p14:creationId xmlns:p14="http://schemas.microsoft.com/office/powerpoint/2010/main" val="135116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DB826-D244-4507-AC9E-B47C669F41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085D14-273F-10E0-BE5D-40A31502DD29}"/>
              </a:ext>
            </a:extLst>
          </p:cNvPr>
          <p:cNvSpPr>
            <a:spLocks noGrp="1"/>
          </p:cNvSpPr>
          <p:nvPr>
            <p:ph type="title"/>
          </p:nvPr>
        </p:nvSpPr>
        <p:spPr>
          <a:xfrm>
            <a:off x="579603" y="586026"/>
            <a:ext cx="4559556" cy="2295601"/>
          </a:xfrm>
        </p:spPr>
        <p:txBody>
          <a:bodyPr/>
          <a:lstStyle/>
          <a:p>
            <a:r>
              <a:rPr lang="en-GB" dirty="0"/>
              <a:t>What are employers looking for?</a:t>
            </a:r>
          </a:p>
        </p:txBody>
      </p:sp>
      <p:pic>
        <p:nvPicPr>
          <p:cNvPr id="10" name="Picture 9">
            <a:extLst>
              <a:ext uri="{FF2B5EF4-FFF2-40B4-BE49-F238E27FC236}">
                <a16:creationId xmlns:a16="http://schemas.microsoft.com/office/drawing/2014/main" id="{63044552-B674-11E3-7545-9AD4430485C9}"/>
              </a:ext>
            </a:extLst>
          </p:cNvPr>
          <p:cNvPicPr>
            <a:picLocks noChangeAspect="1"/>
          </p:cNvPicPr>
          <p:nvPr/>
        </p:nvPicPr>
        <p:blipFill>
          <a:blip r:embed="rId3">
            <a:extLst>
              <a:ext uri="{28A0092B-C50C-407E-A947-70E740481C1C}">
                <a14:useLocalDpi xmlns:a14="http://schemas.microsoft.com/office/drawing/2010/main" val="0"/>
              </a:ext>
            </a:extLst>
          </a:blip>
          <a:srcRect l="16868" t="1895" r="33913" b="1264"/>
          <a:stretch/>
        </p:blipFill>
        <p:spPr>
          <a:xfrm>
            <a:off x="6967330" y="0"/>
            <a:ext cx="5224670" cy="6858000"/>
          </a:xfrm>
          <a:prstGeom prst="rect">
            <a:avLst/>
          </a:prstGeom>
        </p:spPr>
      </p:pic>
    </p:spTree>
    <p:extLst>
      <p:ext uri="{BB962C8B-B14F-4D97-AF65-F5344CB8AC3E}">
        <p14:creationId xmlns:p14="http://schemas.microsoft.com/office/powerpoint/2010/main" val="401714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lan 1 side deck" id="{CA5929CA-5251-49BE-94A1-39171CBABBF6}" vid="{FAF18FE9-F38C-4188-A4A4-4251942D90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4FD8678C59DB4795F7A63193DF46BF" ma:contentTypeVersion="17" ma:contentTypeDescription="Create a new document." ma:contentTypeScope="" ma:versionID="1d972e6f16b61c045d610574f0a92519">
  <xsd:schema xmlns:xsd="http://www.w3.org/2001/XMLSchema" xmlns:xs="http://www.w3.org/2001/XMLSchema" xmlns:p="http://schemas.microsoft.com/office/2006/metadata/properties" xmlns:ns2="08cb61c2-c0f5-40a2-b0d2-53b6b4e452e8" xmlns:ns3="e3ac768b-cf52-4a35-9e07-f759ff379489" targetNamespace="http://schemas.microsoft.com/office/2006/metadata/properties" ma:root="true" ma:fieldsID="e2397b86fb74a53bc162365a85ac9aad" ns2:_="" ns3:_="">
    <xsd:import namespace="08cb61c2-c0f5-40a2-b0d2-53b6b4e452e8"/>
    <xsd:import namespace="e3ac768b-cf52-4a35-9e07-f759ff3794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b61c2-c0f5-40a2-b0d2-53b6b4e45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ac768b-cf52-4a35-9e07-f759ff37948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6377715-aede-4b53-b81a-6ae77a156bb3}" ma:internalName="TaxCatchAll" ma:showField="CatchAllData" ma:web="e3ac768b-cf52-4a35-9e07-f759ff37948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ac768b-cf52-4a35-9e07-f759ff379489" xsi:nil="true"/>
    <lcf76f155ced4ddcb4097134ff3c332f xmlns="08cb61c2-c0f5-40a2-b0d2-53b6b4e452e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4D583C-C419-4441-92F7-4B8FE351A8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cb61c2-c0f5-40a2-b0d2-53b6b4e452e8"/>
    <ds:schemaRef ds:uri="e3ac768b-cf52-4a35-9e07-f759ff379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7955AE-17E0-4C2A-AF39-A77BE85AA158}">
  <ds:schemaRefs>
    <ds:schemaRef ds:uri="http://schemas.microsoft.com/office/2006/metadata/properties"/>
    <ds:schemaRef ds:uri="http://schemas.microsoft.com/office/infopath/2007/PartnerControls"/>
    <ds:schemaRef ds:uri="e3ac768b-cf52-4a35-9e07-f759ff379489"/>
    <ds:schemaRef ds:uri="08cb61c2-c0f5-40a2-b0d2-53b6b4e452e8"/>
  </ds:schemaRefs>
</ds:datastoreItem>
</file>

<file path=customXml/itemProps3.xml><?xml version="1.0" encoding="utf-8"?>
<ds:datastoreItem xmlns:ds="http://schemas.openxmlformats.org/officeDocument/2006/customXml" ds:itemID="{A3237391-D533-4F7C-8241-290434E5C4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3134</TotalTime>
  <Words>2042</Words>
  <Application>Microsoft Office PowerPoint</Application>
  <PresentationFormat>Widescreen</PresentationFormat>
  <Paragraphs>221</Paragraphs>
  <Slides>20</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Aharoni</vt:lpstr>
      <vt:lpstr>Apricus Black</vt:lpstr>
      <vt:lpstr>Abadi</vt:lpstr>
      <vt:lpstr>Roboto-Medium</vt:lpstr>
      <vt:lpstr>Arial</vt:lpstr>
      <vt:lpstr>Aptos Display</vt:lpstr>
      <vt:lpstr>Roboto</vt:lpstr>
      <vt:lpstr>Calibri</vt:lpstr>
      <vt:lpstr>Roboto-Light</vt:lpstr>
      <vt:lpstr>Aptos</vt:lpstr>
      <vt:lpstr>Office Theme</vt:lpstr>
      <vt:lpstr>Office Theme</vt:lpstr>
      <vt:lpstr>UCAS Slate and Coral</vt:lpstr>
      <vt:lpstr>PowerPoint Presentation</vt:lpstr>
      <vt:lpstr>1. Why is it important to learn about the world of work?</vt:lpstr>
      <vt:lpstr>2. Why does work experience matter?</vt:lpstr>
      <vt:lpstr>PowerPoint Presentation</vt:lpstr>
      <vt:lpstr>Student feedback</vt:lpstr>
      <vt:lpstr>PowerPoint Presentation</vt:lpstr>
      <vt:lpstr>Reality check</vt:lpstr>
      <vt:lpstr>PowerPoint Presentation</vt:lpstr>
      <vt:lpstr>What are employers looking for?</vt:lpstr>
      <vt:lpstr>PowerPoint Presentation</vt:lpstr>
      <vt:lpstr>PowerPoint Presentation</vt:lpstr>
      <vt:lpstr>How to prepare</vt:lpstr>
      <vt:lpstr>Tips to secure a placement</vt:lpstr>
      <vt:lpstr>What questions do you have for employers?</vt:lpstr>
      <vt:lpstr>Example employers</vt:lpstr>
      <vt:lpstr>Suggested questions for employers</vt:lpstr>
      <vt:lpstr>Challenges and solutions</vt:lpstr>
      <vt:lpstr>Helpful links</vt:lpstr>
      <vt:lpstr>REFELCTION</vt:lpstr>
      <vt:lpstr>Virtual work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 Lawton</dc:creator>
  <cp:lastModifiedBy>Sarah Derbyshire</cp:lastModifiedBy>
  <cp:revision>2</cp:revision>
  <dcterms:created xsi:type="dcterms:W3CDTF">2025-02-27T12:17:03Z</dcterms:created>
  <dcterms:modified xsi:type="dcterms:W3CDTF">2025-05-13T18:06:37Z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0x010100B04FD8678C59DB4795F7A63193DF46BF</vt:lpwstr>
  </property>
  <property fmtid="{D5CDD505-2E9C-101B-9397-08002B2CF9AE}" pid="3" name="MSIP_Label_119c747e-0609-44bc-a84a-379ba7e92455_Enabled">
    <vt:lpwstr>true</vt:lpwstr>
  </property>
  <property fmtid="{D5CDD505-2E9C-101B-9397-08002B2CF9AE}" pid="4" name="MSIP_Label_119c747e-0609-44bc-a84a-379ba7e92455_SetDate">
    <vt:lpwstr>2025-05-12T13:14:18Z</vt:lpwstr>
  </property>
  <property fmtid="{D5CDD505-2E9C-101B-9397-08002B2CF9AE}" pid="5" name="MSIP_Label_119c747e-0609-44bc-a84a-379ba7e92455_Method">
    <vt:lpwstr>Standard</vt:lpwstr>
  </property>
  <property fmtid="{D5CDD505-2E9C-101B-9397-08002B2CF9AE}" pid="6" name="MSIP_Label_119c747e-0609-44bc-a84a-379ba7e92455_Name">
    <vt:lpwstr>Confidential</vt:lpwstr>
  </property>
  <property fmtid="{D5CDD505-2E9C-101B-9397-08002B2CF9AE}" pid="7" name="MSIP_Label_119c747e-0609-44bc-a84a-379ba7e92455_SiteId">
    <vt:lpwstr>c62bca44-70cb-457b-a355-deaa5cb7e689</vt:lpwstr>
  </property>
  <property fmtid="{D5CDD505-2E9C-101B-9397-08002B2CF9AE}" pid="8" name="MSIP_Label_119c747e-0609-44bc-a84a-379ba7e92455_ActionId">
    <vt:lpwstr>89f303e5-8ace-4533-9fb3-9e98ce7faba8</vt:lpwstr>
  </property>
  <property fmtid="{D5CDD505-2E9C-101B-9397-08002B2CF9AE}" pid="9" name="MSIP_Label_119c747e-0609-44bc-a84a-379ba7e92455_ContentBits">
    <vt:lpwstr>0</vt:lpwstr>
  </property>
  <property fmtid="{D5CDD505-2E9C-101B-9397-08002B2CF9AE}" pid="10" name="MSIP_Label_119c747e-0609-44bc-a84a-379ba7e92455_Tag">
    <vt:lpwstr>10, 3, 0, 1</vt:lpwstr>
  </property>
  <property fmtid="{D5CDD505-2E9C-101B-9397-08002B2CF9AE}" pid="11" name="MediaServiceImageTags">
    <vt:lpwstr/>
  </property>
</Properties>
</file>