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86" r:id="rId3"/>
    <p:sldId id="288" r:id="rId4"/>
    <p:sldId id="347" r:id="rId5"/>
    <p:sldId id="329" r:id="rId6"/>
    <p:sldId id="315" r:id="rId7"/>
    <p:sldId id="342" r:id="rId8"/>
    <p:sldId id="348" r:id="rId9"/>
    <p:sldId id="291" r:id="rId10"/>
    <p:sldId id="292" r:id="rId11"/>
    <p:sldId id="293" r:id="rId12"/>
    <p:sldId id="355" r:id="rId13"/>
    <p:sldId id="296" r:id="rId14"/>
    <p:sldId id="338" r:id="rId15"/>
    <p:sldId id="336" r:id="rId16"/>
    <p:sldId id="334" r:id="rId17"/>
    <p:sldId id="298" r:id="rId18"/>
    <p:sldId id="302" r:id="rId19"/>
    <p:sldId id="349" r:id="rId20"/>
    <p:sldId id="331" r:id="rId21"/>
    <p:sldId id="332" r:id="rId22"/>
    <p:sldId id="333" r:id="rId23"/>
    <p:sldId id="350" r:id="rId24"/>
    <p:sldId id="335" r:id="rId25"/>
    <p:sldId id="301" r:id="rId26"/>
    <p:sldId id="300" r:id="rId27"/>
    <p:sldId id="270" r:id="rId28"/>
    <p:sldId id="356" r:id="rId29"/>
    <p:sldId id="351" r:id="rId30"/>
    <p:sldId id="304" r:id="rId31"/>
    <p:sldId id="305" r:id="rId32"/>
    <p:sldId id="337" r:id="rId33"/>
    <p:sldId id="352" r:id="rId34"/>
    <p:sldId id="340" r:id="rId35"/>
    <p:sldId id="354" r:id="rId36"/>
    <p:sldId id="306" r:id="rId37"/>
    <p:sldId id="307" r:id="rId38"/>
    <p:sldId id="308" r:id="rId39"/>
    <p:sldId id="341" r:id="rId40"/>
    <p:sldId id="309" r:id="rId41"/>
    <p:sldId id="310" r:id="rId42"/>
    <p:sldId id="311" r:id="rId43"/>
    <p:sldId id="324" r:id="rId44"/>
  </p:sldIdLst>
  <p:sldSz cx="12801600" cy="9601200" type="A3"/>
  <p:notesSz cx="9926638" cy="6797675"/>
  <p:defaultTextStyle>
    <a:defPPr>
      <a:defRPr lang="en-US"/>
    </a:defPPr>
    <a:lvl1pPr marL="0" algn="l" defTabSz="1278928" rtl="0" eaLnBrk="1" latinLnBrk="0" hangingPunct="1">
      <a:defRPr sz="2500" kern="1200">
        <a:solidFill>
          <a:schemeClr val="tx1"/>
        </a:solidFill>
        <a:latin typeface="+mn-lt"/>
        <a:ea typeface="+mn-ea"/>
        <a:cs typeface="+mn-cs"/>
      </a:defRPr>
    </a:lvl1pPr>
    <a:lvl2pPr marL="639464" algn="l" defTabSz="1278928" rtl="0" eaLnBrk="1" latinLnBrk="0" hangingPunct="1">
      <a:defRPr sz="2500" kern="1200">
        <a:solidFill>
          <a:schemeClr val="tx1"/>
        </a:solidFill>
        <a:latin typeface="+mn-lt"/>
        <a:ea typeface="+mn-ea"/>
        <a:cs typeface="+mn-cs"/>
      </a:defRPr>
    </a:lvl2pPr>
    <a:lvl3pPr marL="1278928" algn="l" defTabSz="1278928" rtl="0" eaLnBrk="1" latinLnBrk="0" hangingPunct="1">
      <a:defRPr sz="2500" kern="1200">
        <a:solidFill>
          <a:schemeClr val="tx1"/>
        </a:solidFill>
        <a:latin typeface="+mn-lt"/>
        <a:ea typeface="+mn-ea"/>
        <a:cs typeface="+mn-cs"/>
      </a:defRPr>
    </a:lvl3pPr>
    <a:lvl4pPr marL="1918393" algn="l" defTabSz="1278928" rtl="0" eaLnBrk="1" latinLnBrk="0" hangingPunct="1">
      <a:defRPr sz="2500" kern="1200">
        <a:solidFill>
          <a:schemeClr val="tx1"/>
        </a:solidFill>
        <a:latin typeface="+mn-lt"/>
        <a:ea typeface="+mn-ea"/>
        <a:cs typeface="+mn-cs"/>
      </a:defRPr>
    </a:lvl4pPr>
    <a:lvl5pPr marL="2557857" algn="l" defTabSz="1278928" rtl="0" eaLnBrk="1" latinLnBrk="0" hangingPunct="1">
      <a:defRPr sz="2500" kern="1200">
        <a:solidFill>
          <a:schemeClr val="tx1"/>
        </a:solidFill>
        <a:latin typeface="+mn-lt"/>
        <a:ea typeface="+mn-ea"/>
        <a:cs typeface="+mn-cs"/>
      </a:defRPr>
    </a:lvl5pPr>
    <a:lvl6pPr marL="3197327" algn="l" defTabSz="1278928" rtl="0" eaLnBrk="1" latinLnBrk="0" hangingPunct="1">
      <a:defRPr sz="2500" kern="1200">
        <a:solidFill>
          <a:schemeClr val="tx1"/>
        </a:solidFill>
        <a:latin typeface="+mn-lt"/>
        <a:ea typeface="+mn-ea"/>
        <a:cs typeface="+mn-cs"/>
      </a:defRPr>
    </a:lvl6pPr>
    <a:lvl7pPr marL="3836795" algn="l" defTabSz="1278928" rtl="0" eaLnBrk="1" latinLnBrk="0" hangingPunct="1">
      <a:defRPr sz="2500" kern="1200">
        <a:solidFill>
          <a:schemeClr val="tx1"/>
        </a:solidFill>
        <a:latin typeface="+mn-lt"/>
        <a:ea typeface="+mn-ea"/>
        <a:cs typeface="+mn-cs"/>
      </a:defRPr>
    </a:lvl7pPr>
    <a:lvl8pPr marL="4476259" algn="l" defTabSz="1278928" rtl="0" eaLnBrk="1" latinLnBrk="0" hangingPunct="1">
      <a:defRPr sz="2500" kern="1200">
        <a:solidFill>
          <a:schemeClr val="tx1"/>
        </a:solidFill>
        <a:latin typeface="+mn-lt"/>
        <a:ea typeface="+mn-ea"/>
        <a:cs typeface="+mn-cs"/>
      </a:defRPr>
    </a:lvl8pPr>
    <a:lvl9pPr marL="5115727" algn="l" defTabSz="1278928"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raine" initials="ljm" lastIdx="1" clrIdx="0"/>
  <p:cmAuthor id="1" name="Ruby van der Walt" initials="RvdW" lastIdx="2" clrIdx="1">
    <p:extLst>
      <p:ext uri="{19B8F6BF-5375-455C-9EA6-DF929625EA0E}">
        <p15:presenceInfo xmlns:p15="http://schemas.microsoft.com/office/powerpoint/2012/main" userId="S-1-5-21-769615824-1822584348-1073948036-15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p:cViewPr varScale="1">
        <p:scale>
          <a:sx n="57" d="100"/>
          <a:sy n="57" d="100"/>
        </p:scale>
        <p:origin x="456" y="54"/>
      </p:cViewPr>
      <p:guideLst>
        <p:guide orient="horz" pos="3024"/>
        <p:guide pos="40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146" y="-120"/>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800" y="0"/>
            <a:ext cx="4301543" cy="339885"/>
          </a:xfrm>
          <a:prstGeom prst="rect">
            <a:avLst/>
          </a:prstGeom>
        </p:spPr>
        <p:txBody>
          <a:bodyPr vert="horz" lIns="91440" tIns="45720" rIns="91440" bIns="45720" rtlCol="0"/>
          <a:lstStyle>
            <a:lvl1pPr algn="r">
              <a:defRPr sz="1200"/>
            </a:lvl1pPr>
          </a:lstStyle>
          <a:p>
            <a:fld id="{080972F6-5FF4-49E5-B9EA-A52FD8AEF3F7}" type="datetimeFigureOut">
              <a:rPr lang="en-GB" smtClean="0"/>
              <a:pPr/>
              <a:t>07/01/2015</a:t>
            </a:fld>
            <a:endParaRPr lang="en-GB" dirty="0"/>
          </a:p>
        </p:txBody>
      </p:sp>
      <p:sp>
        <p:nvSpPr>
          <p:cNvPr id="4" name="Footer Placeholder 3"/>
          <p:cNvSpPr>
            <a:spLocks noGrp="1"/>
          </p:cNvSpPr>
          <p:nvPr>
            <p:ph type="ftr" sz="quarter" idx="2"/>
          </p:nvPr>
        </p:nvSpPr>
        <p:spPr>
          <a:xfrm>
            <a:off x="2" y="6456612"/>
            <a:ext cx="4301543" cy="33988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800" y="6456612"/>
            <a:ext cx="4301543" cy="339885"/>
          </a:xfrm>
          <a:prstGeom prst="rect">
            <a:avLst/>
          </a:prstGeom>
        </p:spPr>
        <p:txBody>
          <a:bodyPr vert="horz" lIns="91440" tIns="45720" rIns="91440" bIns="45720" rtlCol="0" anchor="b"/>
          <a:lstStyle>
            <a:lvl1pPr algn="r">
              <a:defRPr sz="1200"/>
            </a:lvl1pPr>
          </a:lstStyle>
          <a:p>
            <a:fld id="{5D708A74-3EC2-4B99-847E-145690E11B8F}" type="slidenum">
              <a:rPr lang="en-GB" smtClean="0"/>
              <a:pPr/>
              <a:t>‹#›</a:t>
            </a:fld>
            <a:endParaRPr lang="en-GB" dirty="0"/>
          </a:p>
        </p:txBody>
      </p:sp>
    </p:spTree>
    <p:extLst>
      <p:ext uri="{BB962C8B-B14F-4D97-AF65-F5344CB8AC3E}">
        <p14:creationId xmlns:p14="http://schemas.microsoft.com/office/powerpoint/2010/main" val="3493487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800" y="0"/>
            <a:ext cx="4301543" cy="339885"/>
          </a:xfrm>
          <a:prstGeom prst="rect">
            <a:avLst/>
          </a:prstGeom>
        </p:spPr>
        <p:txBody>
          <a:bodyPr vert="horz" lIns="91440" tIns="45720" rIns="91440" bIns="45720" rtlCol="0"/>
          <a:lstStyle>
            <a:lvl1pPr algn="r">
              <a:defRPr sz="1200"/>
            </a:lvl1pPr>
          </a:lstStyle>
          <a:p>
            <a:fld id="{79BAFB38-BCC0-4EB1-8F59-CE7513EA4425}" type="datetimeFigureOut">
              <a:rPr lang="en-GB" smtClean="0"/>
              <a:pPr/>
              <a:t>07/01/2015</a:t>
            </a:fld>
            <a:endParaRPr lang="en-GB"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612"/>
            <a:ext cx="4301543" cy="33988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800" y="6456612"/>
            <a:ext cx="4301543" cy="339885"/>
          </a:xfrm>
          <a:prstGeom prst="rect">
            <a:avLst/>
          </a:prstGeom>
        </p:spPr>
        <p:txBody>
          <a:bodyPr vert="horz" lIns="91440" tIns="45720" rIns="91440" bIns="45720" rtlCol="0" anchor="b"/>
          <a:lstStyle>
            <a:lvl1pPr algn="r">
              <a:defRPr sz="1200"/>
            </a:lvl1pPr>
          </a:lstStyle>
          <a:p>
            <a:fld id="{69C087A4-34AA-4176-9487-BC24DDCA00CC}" type="slidenum">
              <a:rPr lang="en-GB" smtClean="0"/>
              <a:pPr/>
              <a:t>‹#›</a:t>
            </a:fld>
            <a:endParaRPr lang="en-GB" dirty="0"/>
          </a:p>
        </p:txBody>
      </p:sp>
    </p:spTree>
    <p:extLst>
      <p:ext uri="{BB962C8B-B14F-4D97-AF65-F5344CB8AC3E}">
        <p14:creationId xmlns:p14="http://schemas.microsoft.com/office/powerpoint/2010/main" val="466711736"/>
      </p:ext>
    </p:extLst>
  </p:cSld>
  <p:clrMap bg1="lt1" tx1="dk1" bg2="lt2" tx2="dk2" accent1="accent1" accent2="accent2" accent3="accent3" accent4="accent4" accent5="accent5" accent6="accent6" hlink="hlink" folHlink="folHlink"/>
  <p:hf sldNum="0" hdr="0" ftr="0" dt="0"/>
  <p:notesStyle>
    <a:lvl1pPr marL="0" algn="l" defTabSz="1278928" rtl="0" eaLnBrk="1" latinLnBrk="0" hangingPunct="1">
      <a:defRPr sz="1700" kern="1200">
        <a:solidFill>
          <a:schemeClr val="tx1"/>
        </a:solidFill>
        <a:latin typeface="+mn-lt"/>
        <a:ea typeface="+mn-ea"/>
        <a:cs typeface="+mn-cs"/>
      </a:defRPr>
    </a:lvl1pPr>
    <a:lvl2pPr marL="639464" algn="l" defTabSz="1278928" rtl="0" eaLnBrk="1" latinLnBrk="0" hangingPunct="1">
      <a:defRPr sz="1700" kern="1200">
        <a:solidFill>
          <a:schemeClr val="tx1"/>
        </a:solidFill>
        <a:latin typeface="+mn-lt"/>
        <a:ea typeface="+mn-ea"/>
        <a:cs typeface="+mn-cs"/>
      </a:defRPr>
    </a:lvl2pPr>
    <a:lvl3pPr marL="1278928" algn="l" defTabSz="1278928" rtl="0" eaLnBrk="1" latinLnBrk="0" hangingPunct="1">
      <a:defRPr sz="1700" kern="1200">
        <a:solidFill>
          <a:schemeClr val="tx1"/>
        </a:solidFill>
        <a:latin typeface="+mn-lt"/>
        <a:ea typeface="+mn-ea"/>
        <a:cs typeface="+mn-cs"/>
      </a:defRPr>
    </a:lvl3pPr>
    <a:lvl4pPr marL="1918393" algn="l" defTabSz="1278928" rtl="0" eaLnBrk="1" latinLnBrk="0" hangingPunct="1">
      <a:defRPr sz="1700" kern="1200">
        <a:solidFill>
          <a:schemeClr val="tx1"/>
        </a:solidFill>
        <a:latin typeface="+mn-lt"/>
        <a:ea typeface="+mn-ea"/>
        <a:cs typeface="+mn-cs"/>
      </a:defRPr>
    </a:lvl4pPr>
    <a:lvl5pPr marL="2557857" algn="l" defTabSz="1278928" rtl="0" eaLnBrk="1" latinLnBrk="0" hangingPunct="1">
      <a:defRPr sz="1700" kern="1200">
        <a:solidFill>
          <a:schemeClr val="tx1"/>
        </a:solidFill>
        <a:latin typeface="+mn-lt"/>
        <a:ea typeface="+mn-ea"/>
        <a:cs typeface="+mn-cs"/>
      </a:defRPr>
    </a:lvl5pPr>
    <a:lvl6pPr marL="3197327" algn="l" defTabSz="1278928" rtl="0" eaLnBrk="1" latinLnBrk="0" hangingPunct="1">
      <a:defRPr sz="1700" kern="1200">
        <a:solidFill>
          <a:schemeClr val="tx1"/>
        </a:solidFill>
        <a:latin typeface="+mn-lt"/>
        <a:ea typeface="+mn-ea"/>
        <a:cs typeface="+mn-cs"/>
      </a:defRPr>
    </a:lvl6pPr>
    <a:lvl7pPr marL="3836795" algn="l" defTabSz="1278928" rtl="0" eaLnBrk="1" latinLnBrk="0" hangingPunct="1">
      <a:defRPr sz="1700" kern="1200">
        <a:solidFill>
          <a:schemeClr val="tx1"/>
        </a:solidFill>
        <a:latin typeface="+mn-lt"/>
        <a:ea typeface="+mn-ea"/>
        <a:cs typeface="+mn-cs"/>
      </a:defRPr>
    </a:lvl7pPr>
    <a:lvl8pPr marL="4476259" algn="l" defTabSz="1278928" rtl="0" eaLnBrk="1" latinLnBrk="0" hangingPunct="1">
      <a:defRPr sz="1700" kern="1200">
        <a:solidFill>
          <a:schemeClr val="tx1"/>
        </a:solidFill>
        <a:latin typeface="+mn-lt"/>
        <a:ea typeface="+mn-ea"/>
        <a:cs typeface="+mn-cs"/>
      </a:defRPr>
    </a:lvl8pPr>
    <a:lvl9pPr marL="5115727" algn="l" defTabSz="12789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43702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new total Tariff points will appear in the same type of Tariff Tables as the current Tariff. This means that students, teachers and advisers will focus on the new Total Tariff numbers as detailed in the new UCAS Tariff Tables shown on slide 11, they will not need to understand or see the detailed calculations. </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10</a:t>
            </a:fld>
            <a:endParaRPr lang="en-GB" dirty="0"/>
          </a:p>
        </p:txBody>
      </p:sp>
    </p:spTree>
    <p:extLst>
      <p:ext uri="{BB962C8B-B14F-4D97-AF65-F5344CB8AC3E}">
        <p14:creationId xmlns:p14="http://schemas.microsoft.com/office/powerpoint/2010/main" val="301472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11</a:t>
            </a:fld>
            <a:endParaRPr lang="en-GB" dirty="0"/>
          </a:p>
        </p:txBody>
      </p:sp>
    </p:spTree>
    <p:extLst>
      <p:ext uri="{BB962C8B-B14F-4D97-AF65-F5344CB8AC3E}">
        <p14:creationId xmlns:p14="http://schemas.microsoft.com/office/powerpoint/2010/main" val="157572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12</a:t>
            </a:fld>
            <a:endParaRPr lang="en-GB" dirty="0"/>
          </a:p>
        </p:txBody>
      </p:sp>
    </p:spTree>
    <p:extLst>
      <p:ext uri="{BB962C8B-B14F-4D97-AF65-F5344CB8AC3E}">
        <p14:creationId xmlns:p14="http://schemas.microsoft.com/office/powerpoint/2010/main" val="408448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13</a:t>
            </a:fld>
            <a:endParaRPr lang="en-GB" dirty="0"/>
          </a:p>
        </p:txBody>
      </p:sp>
    </p:spTree>
    <p:extLst>
      <p:ext uri="{BB962C8B-B14F-4D97-AF65-F5344CB8AC3E}">
        <p14:creationId xmlns:p14="http://schemas.microsoft.com/office/powerpoint/2010/main" val="128046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 the total Tariff points for A level grades. This is how each qualification’s points are set out in the new Tariff tables document. The total Tariff points are based on the size points multiplied by grade points calculation shown on earlier slides. The appropriate size and grade points appear under each table in the new Tariff Tables document for information. </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14</a:t>
            </a:fld>
            <a:endParaRPr lang="en-GB" dirty="0"/>
          </a:p>
        </p:txBody>
      </p:sp>
    </p:spTree>
    <p:extLst>
      <p:ext uri="{BB962C8B-B14F-4D97-AF65-F5344CB8AC3E}">
        <p14:creationId xmlns:p14="http://schemas.microsoft.com/office/powerpoint/2010/main" val="34537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may want to highlight to colleagues the new Tariff development work involves regular meetings with UK qualifcation regulators and education government departments across the UK. All parties have confirmed support for this change on the basis that the AS is not as demanding as an A level. </a:t>
            </a:r>
          </a:p>
          <a:p>
            <a:endParaRPr lang="en-GB" dirty="0" smtClean="0"/>
          </a:p>
          <a:p>
            <a:r>
              <a:rPr lang="en-GB" dirty="0" smtClean="0"/>
              <a:t>Many HEPs fed back during the QIR that the AS point allocation is over generous under the current Tariff. </a:t>
            </a:r>
          </a:p>
          <a:p>
            <a:endParaRPr lang="en-GB" dirty="0" smtClean="0"/>
          </a:p>
          <a:p>
            <a:r>
              <a:rPr lang="en-GB" dirty="0" smtClean="0"/>
              <a:t>Ofqual consultation exercises referenced in the Technical Briefing document, showed that the majority of stakeholders that fed back on the AS commented that 40% of an A level was appropriate. </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15</a:t>
            </a:fld>
            <a:endParaRPr lang="en-GB" dirty="0"/>
          </a:p>
        </p:txBody>
      </p:sp>
    </p:spTree>
    <p:extLst>
      <p:ext uri="{BB962C8B-B14F-4D97-AF65-F5344CB8AC3E}">
        <p14:creationId xmlns:p14="http://schemas.microsoft.com/office/powerpoint/2010/main" val="3627544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next two slides are quite technical but could be useful to reassure colleagues that the impact of the new UCAS Tariff was modelled on different types of learners across the UK using UCAS candidate data. </a:t>
            </a:r>
          </a:p>
          <a:p>
            <a:endParaRPr lang="en-GB" dirty="0" smtClean="0"/>
          </a:p>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16</a:t>
            </a:fld>
            <a:endParaRPr lang="en-GB" dirty="0"/>
          </a:p>
        </p:txBody>
      </p:sp>
    </p:spTree>
    <p:extLst>
      <p:ext uri="{BB962C8B-B14F-4D97-AF65-F5344CB8AC3E}">
        <p14:creationId xmlns:p14="http://schemas.microsoft.com/office/powerpoint/2010/main" val="211120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In this example the A level A grade is taken as the consistent benchmark to compare different learner profiles. So Dipak, James and Alex are shown as 100% at each attainment range. The slide shows that Ben who has completed five Scottish Highers had 11.1% more Tariff points than Dipak under the current Tariff which will increase to 14.6% under the new Tariff because the Scottish Highers have been repositioned at grade points between A level and AS. This repositioning was agreed with UK qualification regulators.  In contrast, Susan now has 5.6% fewer Tariff points under the new Tariff because the AS has been repositioned. Whilst the Pre U examples on this slide show positive change, the Short Course has not been included. The Pre U Short Course is aligned to the AS (as per the awarding organisation qualification specification), therefore the Short Course has also been repositioned. There are slightly different impacts at different grade points for different qualifications, but overall, the UCAS candidate data and the HESA data analysis showed the impact to be minor. See slide 16 for more information. The Technical Briefing document provides more detail on pages 30-38. </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17</a:t>
            </a:fld>
            <a:endParaRPr lang="en-GB" dirty="0"/>
          </a:p>
        </p:txBody>
      </p:sp>
    </p:spTree>
    <p:extLst>
      <p:ext uri="{BB962C8B-B14F-4D97-AF65-F5344CB8AC3E}">
        <p14:creationId xmlns:p14="http://schemas.microsoft.com/office/powerpoint/2010/main" val="103900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Qualifications List is a technical document, available in Excel spreadsheet form so that HEP Planning Teams can use the data to run it on HEP management information systems.  </a:t>
            </a:r>
          </a:p>
          <a:p>
            <a:endParaRPr lang="en-GB" dirty="0" smtClean="0"/>
          </a:p>
          <a:p>
            <a:r>
              <a:rPr lang="en-GB" dirty="0" smtClean="0"/>
              <a:t>The new Tariff process has been developed in discussion with the NQIS Project Advisory Group, the Tariff Advisory Group, awarding organisations, government departments and UK qualification regulators. It will be discussed at ARC APG in November and at the UCAS ARM conference with the aim of publishing the new process in December 2014. </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18</a:t>
            </a:fld>
            <a:endParaRPr lang="en-GB" dirty="0"/>
          </a:p>
        </p:txBody>
      </p:sp>
    </p:spTree>
    <p:extLst>
      <p:ext uri="{BB962C8B-B14F-4D97-AF65-F5344CB8AC3E}">
        <p14:creationId xmlns:p14="http://schemas.microsoft.com/office/powerpoint/2010/main" val="45263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19</a:t>
            </a:fld>
            <a:endParaRPr lang="en-GB" dirty="0"/>
          </a:p>
        </p:txBody>
      </p:sp>
    </p:spTree>
    <p:extLst>
      <p:ext uri="{BB962C8B-B14F-4D97-AF65-F5344CB8AC3E}">
        <p14:creationId xmlns:p14="http://schemas.microsoft.com/office/powerpoint/2010/main" val="329660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537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Appendix B (page 24) in the Technical Briefing document published to support the new Tariff Feedback Exercise shows the outcomes of UCAS testing and modelling of the new Tariff. </a:t>
            </a:r>
          </a:p>
          <a:p>
            <a:endParaRPr lang="en-GB" dirty="0" smtClean="0"/>
          </a:p>
          <a:p>
            <a:r>
              <a:rPr lang="en-GB" dirty="0" smtClean="0"/>
              <a:t>Whilst it is not feasible to model the impact of the new Tariff on national league table rankings table 5 and table 6 on pages 28 and 29 show the impact of the new points. Table 6 shows that once Scottish institutions are removed from the modelling, only one institution moves more than five places. </a:t>
            </a:r>
          </a:p>
          <a:p>
            <a:endParaRPr lang="en-GB" dirty="0" smtClean="0"/>
          </a:p>
          <a:p>
            <a:r>
              <a:rPr lang="en-GB" dirty="0" smtClean="0"/>
              <a:t>Movement is the result of the repositioning of the AS and Scottish Highers and Scottish Advanced Highers. Note that by the time the new Tariff is introduced, some of the  major qualification reforms will have started to come through, ie some new A levels will be first awarded in summer 2017. </a:t>
            </a:r>
          </a:p>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20</a:t>
            </a:fld>
            <a:endParaRPr lang="en-GB" dirty="0"/>
          </a:p>
        </p:txBody>
      </p:sp>
    </p:spTree>
    <p:extLst>
      <p:ext uri="{BB962C8B-B14F-4D97-AF65-F5344CB8AC3E}">
        <p14:creationId xmlns:p14="http://schemas.microsoft.com/office/powerpoint/2010/main" val="405228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21</a:t>
            </a:fld>
            <a:endParaRPr lang="en-GB" dirty="0"/>
          </a:p>
        </p:txBody>
      </p:sp>
    </p:spTree>
    <p:extLst>
      <p:ext uri="{BB962C8B-B14F-4D97-AF65-F5344CB8AC3E}">
        <p14:creationId xmlns:p14="http://schemas.microsoft.com/office/powerpoint/2010/main" val="278995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22</a:t>
            </a:fld>
            <a:endParaRPr lang="en-GB" dirty="0"/>
          </a:p>
        </p:txBody>
      </p:sp>
    </p:spTree>
    <p:extLst>
      <p:ext uri="{BB962C8B-B14F-4D97-AF65-F5344CB8AC3E}">
        <p14:creationId xmlns:p14="http://schemas.microsoft.com/office/powerpoint/2010/main" val="2771335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23</a:t>
            </a:fld>
            <a:endParaRPr lang="en-GB" dirty="0"/>
          </a:p>
        </p:txBody>
      </p:sp>
    </p:spTree>
    <p:extLst>
      <p:ext uri="{BB962C8B-B14F-4D97-AF65-F5344CB8AC3E}">
        <p14:creationId xmlns:p14="http://schemas.microsoft.com/office/powerpoint/2010/main" val="226394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251126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25</a:t>
            </a:fld>
            <a:endParaRPr lang="en-GB" dirty="0"/>
          </a:p>
        </p:txBody>
      </p:sp>
    </p:spTree>
    <p:extLst>
      <p:ext uri="{BB962C8B-B14F-4D97-AF65-F5344CB8AC3E}">
        <p14:creationId xmlns:p14="http://schemas.microsoft.com/office/powerpoint/2010/main" val="3984867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38328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087A4-34AA-4176-9487-BC24DDCA00CC}"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12912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502246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29</a:t>
            </a:fld>
            <a:endParaRPr lang="en-GB" dirty="0"/>
          </a:p>
        </p:txBody>
      </p:sp>
    </p:spTree>
    <p:extLst>
      <p:ext uri="{BB962C8B-B14F-4D97-AF65-F5344CB8AC3E}">
        <p14:creationId xmlns:p14="http://schemas.microsoft.com/office/powerpoint/2010/main" val="125433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can be amended if you choose to delete certain sections/slides</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a:t>
            </a:fld>
            <a:endParaRPr lang="en-GB" dirty="0"/>
          </a:p>
        </p:txBody>
      </p:sp>
    </p:spTree>
    <p:extLst>
      <p:ext uri="{BB962C8B-B14F-4D97-AF65-F5344CB8AC3E}">
        <p14:creationId xmlns:p14="http://schemas.microsoft.com/office/powerpoint/2010/main" val="1141436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66066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242526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264593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33</a:t>
            </a:fld>
            <a:endParaRPr lang="en-GB" dirty="0"/>
          </a:p>
        </p:txBody>
      </p:sp>
    </p:spTree>
    <p:extLst>
      <p:ext uri="{BB962C8B-B14F-4D97-AF65-F5344CB8AC3E}">
        <p14:creationId xmlns:p14="http://schemas.microsoft.com/office/powerpoint/2010/main" val="760449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80320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35</a:t>
            </a:fld>
            <a:endParaRPr lang="en-GB" dirty="0"/>
          </a:p>
        </p:txBody>
      </p:sp>
    </p:spTree>
    <p:extLst>
      <p:ext uri="{BB962C8B-B14F-4D97-AF65-F5344CB8AC3E}">
        <p14:creationId xmlns:p14="http://schemas.microsoft.com/office/powerpoint/2010/main" val="204251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36</a:t>
            </a:fld>
            <a:endParaRPr lang="en-GB" dirty="0"/>
          </a:p>
        </p:txBody>
      </p:sp>
    </p:spTree>
    <p:extLst>
      <p:ext uri="{BB962C8B-B14F-4D97-AF65-F5344CB8AC3E}">
        <p14:creationId xmlns:p14="http://schemas.microsoft.com/office/powerpoint/2010/main" val="668548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37</a:t>
            </a:fld>
            <a:endParaRPr lang="en-GB" dirty="0"/>
          </a:p>
        </p:txBody>
      </p:sp>
    </p:spTree>
    <p:extLst>
      <p:ext uri="{BB962C8B-B14F-4D97-AF65-F5344CB8AC3E}">
        <p14:creationId xmlns:p14="http://schemas.microsoft.com/office/powerpoint/2010/main" val="3796481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38</a:t>
            </a:fld>
            <a:endParaRPr lang="en-GB" dirty="0"/>
          </a:p>
        </p:txBody>
      </p:sp>
    </p:spTree>
    <p:extLst>
      <p:ext uri="{BB962C8B-B14F-4D97-AF65-F5344CB8AC3E}">
        <p14:creationId xmlns:p14="http://schemas.microsoft.com/office/powerpoint/2010/main" val="2940928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39</a:t>
            </a:fld>
            <a:endParaRPr lang="en-GB" dirty="0"/>
          </a:p>
        </p:txBody>
      </p:sp>
    </p:spTree>
    <p:extLst>
      <p:ext uri="{BB962C8B-B14F-4D97-AF65-F5344CB8AC3E}">
        <p14:creationId xmlns:p14="http://schemas.microsoft.com/office/powerpoint/2010/main" val="236964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4</a:t>
            </a:fld>
            <a:endParaRPr lang="en-GB" dirty="0"/>
          </a:p>
        </p:txBody>
      </p:sp>
    </p:spTree>
    <p:extLst>
      <p:ext uri="{BB962C8B-B14F-4D97-AF65-F5344CB8AC3E}">
        <p14:creationId xmlns:p14="http://schemas.microsoft.com/office/powerpoint/2010/main" val="3660779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40</a:t>
            </a:fld>
            <a:endParaRPr lang="en-GB" dirty="0"/>
          </a:p>
        </p:txBody>
      </p:sp>
    </p:spTree>
    <p:extLst>
      <p:ext uri="{BB962C8B-B14F-4D97-AF65-F5344CB8AC3E}">
        <p14:creationId xmlns:p14="http://schemas.microsoft.com/office/powerpoint/2010/main" val="578033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41</a:t>
            </a:fld>
            <a:endParaRPr lang="en-GB" dirty="0"/>
          </a:p>
        </p:txBody>
      </p:sp>
    </p:spTree>
    <p:extLst>
      <p:ext uri="{BB962C8B-B14F-4D97-AF65-F5344CB8AC3E}">
        <p14:creationId xmlns:p14="http://schemas.microsoft.com/office/powerpoint/2010/main" val="2854700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42</a:t>
            </a:fld>
            <a:endParaRPr lang="en-GB" dirty="0"/>
          </a:p>
        </p:txBody>
      </p:sp>
    </p:spTree>
    <p:extLst>
      <p:ext uri="{BB962C8B-B14F-4D97-AF65-F5344CB8AC3E}">
        <p14:creationId xmlns:p14="http://schemas.microsoft.com/office/powerpoint/2010/main" val="1937779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77999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highlights the key points to note in relation to the new Tariff. </a:t>
            </a:r>
          </a:p>
          <a:p>
            <a:endParaRPr lang="en-GB" dirty="0" smtClean="0"/>
          </a:p>
          <a:p>
            <a:r>
              <a:rPr lang="en-GB" dirty="0" smtClean="0"/>
              <a:t>Bullet 3 – you may also want to flag that one key qualification that has been repositioned under the new Tariff is the AS qualification  - this is covered later in the pack. </a:t>
            </a:r>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5</a:t>
            </a:fld>
            <a:endParaRPr lang="en-GB" dirty="0"/>
          </a:p>
        </p:txBody>
      </p:sp>
    </p:spTree>
    <p:extLst>
      <p:ext uri="{BB962C8B-B14F-4D97-AF65-F5344CB8AC3E}">
        <p14:creationId xmlns:p14="http://schemas.microsoft.com/office/powerpoint/2010/main" val="386158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6</a:t>
            </a:fld>
            <a:endParaRPr lang="en-GB" dirty="0"/>
          </a:p>
        </p:txBody>
      </p:sp>
    </p:spTree>
    <p:extLst>
      <p:ext uri="{BB962C8B-B14F-4D97-AF65-F5344CB8AC3E}">
        <p14:creationId xmlns:p14="http://schemas.microsoft.com/office/powerpoint/2010/main" val="234044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7</a:t>
            </a:fld>
            <a:endParaRPr lang="en-GB" dirty="0"/>
          </a:p>
        </p:txBody>
      </p:sp>
    </p:spTree>
    <p:extLst>
      <p:ext uri="{BB962C8B-B14F-4D97-AF65-F5344CB8AC3E}">
        <p14:creationId xmlns:p14="http://schemas.microsoft.com/office/powerpoint/2010/main" val="225946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8</a:t>
            </a:fld>
            <a:endParaRPr lang="en-GB" dirty="0"/>
          </a:p>
        </p:txBody>
      </p:sp>
    </p:spTree>
    <p:extLst>
      <p:ext uri="{BB962C8B-B14F-4D97-AF65-F5344CB8AC3E}">
        <p14:creationId xmlns:p14="http://schemas.microsoft.com/office/powerpoint/2010/main" val="201573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79BAFB38-BCC0-4EB1-8F59-CE7513EA4425}" type="datetimeFigureOut">
              <a:rPr lang="en-GB" smtClean="0"/>
              <a:pPr/>
              <a:t>07/01/2015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C087A4-34AA-4176-9487-BC24DDCA00CC}" type="slidenum">
              <a:rPr lang="en-GB" smtClean="0"/>
              <a:pPr/>
              <a:t>9</a:t>
            </a:fld>
            <a:endParaRPr lang="en-GB" dirty="0"/>
          </a:p>
        </p:txBody>
      </p:sp>
    </p:spTree>
    <p:extLst>
      <p:ext uri="{BB962C8B-B14F-4D97-AF65-F5344CB8AC3E}">
        <p14:creationId xmlns:p14="http://schemas.microsoft.com/office/powerpoint/2010/main" val="3606320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End Slide">
    <p:spTree>
      <p:nvGrpSpPr>
        <p:cNvPr id="1" name=""/>
        <p:cNvGrpSpPr/>
        <p:nvPr/>
      </p:nvGrpSpPr>
      <p:grpSpPr>
        <a:xfrm>
          <a:off x="0" y="0"/>
          <a:ext cx="0" cy="0"/>
          <a:chOff x="0" y="0"/>
          <a:chExt cx="0" cy="0"/>
        </a:xfrm>
      </p:grpSpPr>
      <p:pic>
        <p:nvPicPr>
          <p:cNvPr id="7" name="Picture 6" descr="C:\Users\Cader Rattray\Desktop\UCASsupergraphic-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550" t="31008" r="20528" b="23673"/>
          <a:stretch>
            <a:fillRect/>
          </a:stretch>
        </p:blipFill>
        <p:spPr bwMode="auto">
          <a:xfrm>
            <a:off x="3690238" y="3060978"/>
            <a:ext cx="9122702" cy="3830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283765" y="4469897"/>
            <a:ext cx="8266518" cy="904863"/>
          </a:xfrm>
        </p:spPr>
        <p:txBody>
          <a:bodyPr>
            <a:spAutoFit/>
          </a:bodyPr>
          <a:lstStyle>
            <a:lvl1pPr algn="l">
              <a:defRPr sz="5000" b="1">
                <a:solidFill>
                  <a:schemeClr val="bg1"/>
                </a:solidFill>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a:t>
            </a:fld>
            <a:endParaRPr lang="en-GB" dirty="0"/>
          </a:p>
        </p:txBody>
      </p:sp>
      <p:pic>
        <p:nvPicPr>
          <p:cNvPr id="8"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17" y="2481942"/>
            <a:ext cx="4259718" cy="121706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hasCustomPrompt="1"/>
          </p:nvPr>
        </p:nvSpPr>
        <p:spPr>
          <a:xfrm>
            <a:off x="4229687" y="6616428"/>
            <a:ext cx="7676133" cy="544096"/>
          </a:xfrm>
        </p:spPr>
        <p:txBody>
          <a:bodyPr>
            <a:noAutofit/>
          </a:bodyPr>
          <a:lstStyle>
            <a:lvl1pPr>
              <a:buNone/>
              <a:defRPr sz="2800" b="1">
                <a:solidFill>
                  <a:srgbClr val="FF0000"/>
                </a:solidFill>
              </a:defRPr>
            </a:lvl1pPr>
          </a:lstStyle>
          <a:p>
            <a:pPr lvl="0"/>
            <a:r>
              <a:rPr lang="en-US" dirty="0" smtClean="0"/>
              <a:t>Name</a:t>
            </a:r>
          </a:p>
        </p:txBody>
      </p:sp>
      <p:sp>
        <p:nvSpPr>
          <p:cNvPr id="10" name="Content Placeholder 2"/>
          <p:cNvSpPr>
            <a:spLocks noGrp="1"/>
          </p:cNvSpPr>
          <p:nvPr>
            <p:ph idx="13" hasCustomPrompt="1"/>
          </p:nvPr>
        </p:nvSpPr>
        <p:spPr>
          <a:xfrm>
            <a:off x="4229687" y="7198400"/>
            <a:ext cx="7676133" cy="477676"/>
          </a:xfrm>
        </p:spPr>
        <p:txBody>
          <a:bodyPr>
            <a:noAutofit/>
          </a:bodyPr>
          <a:lstStyle>
            <a:lvl1pPr>
              <a:buNone/>
              <a:defRPr sz="2500" b="0">
                <a:solidFill>
                  <a:schemeClr val="tx1"/>
                </a:solidFill>
              </a:defRPr>
            </a:lvl1pPr>
          </a:lstStyle>
          <a:p>
            <a:pPr lvl="0"/>
            <a:r>
              <a:rPr lang="en-US" dirty="0" smtClean="0"/>
              <a:t>Title</a:t>
            </a:r>
          </a:p>
        </p:txBody>
      </p:sp>
      <p:sp>
        <p:nvSpPr>
          <p:cNvPr id="11" name="Content Placeholder 2"/>
          <p:cNvSpPr>
            <a:spLocks noGrp="1"/>
          </p:cNvSpPr>
          <p:nvPr>
            <p:ph idx="14" hasCustomPrompt="1"/>
          </p:nvPr>
        </p:nvSpPr>
        <p:spPr>
          <a:xfrm>
            <a:off x="4225393" y="7770101"/>
            <a:ext cx="7676133" cy="1131042"/>
          </a:xfrm>
        </p:spPr>
        <p:txBody>
          <a:bodyPr>
            <a:noAutofit/>
          </a:bodyPr>
          <a:lstStyle>
            <a:lvl1pPr marL="0" indent="0">
              <a:buNone/>
              <a:defRPr sz="2200" b="1" baseline="0">
                <a:solidFill>
                  <a:srgbClr val="FF0000"/>
                </a:solidFill>
              </a:defRPr>
            </a:lvl1pPr>
          </a:lstStyle>
          <a:p>
            <a:pPr lvl="0"/>
            <a:r>
              <a:rPr lang="en-US" dirty="0" smtClean="0"/>
              <a:t>Insert content appropriate to presentation:-  could be contact information, product or service </a:t>
            </a:r>
            <a:r>
              <a:rPr lang="en-US" dirty="0" err="1" smtClean="0"/>
              <a:t>strapline</a:t>
            </a:r>
            <a:r>
              <a:rPr lang="en-US" dirty="0" smtClean="0"/>
              <a:t>, web address, or social media info or # etc</a:t>
            </a:r>
          </a:p>
          <a:p>
            <a:pPr lvl="0"/>
            <a:endParaRPr lang="en-US" dirty="0" smtClean="0"/>
          </a:p>
        </p:txBody>
      </p:sp>
    </p:spTree>
    <p:extLst>
      <p:ext uri="{BB962C8B-B14F-4D97-AF65-F5344CB8AC3E}">
        <p14:creationId xmlns:p14="http://schemas.microsoft.com/office/powerpoint/2010/main" val="348966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07"/>
            <a:ext cx="10881360" cy="2058035"/>
          </a:xfrm>
        </p:spPr>
        <p:txBody>
          <a:bodyPr/>
          <a:lstStyle/>
          <a:p>
            <a:r>
              <a:rPr lang="en-US" smtClean="0"/>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39464" indent="0" algn="ctr">
              <a:buNone/>
              <a:defRPr>
                <a:solidFill>
                  <a:schemeClr val="tx1">
                    <a:tint val="75000"/>
                  </a:schemeClr>
                </a:solidFill>
              </a:defRPr>
            </a:lvl2pPr>
            <a:lvl3pPr marL="1278928" indent="0" algn="ctr">
              <a:buNone/>
              <a:defRPr>
                <a:solidFill>
                  <a:schemeClr val="tx1">
                    <a:tint val="75000"/>
                  </a:schemeClr>
                </a:solidFill>
              </a:defRPr>
            </a:lvl3pPr>
            <a:lvl4pPr marL="1918393" indent="0" algn="ctr">
              <a:buNone/>
              <a:defRPr>
                <a:solidFill>
                  <a:schemeClr val="tx1">
                    <a:tint val="75000"/>
                  </a:schemeClr>
                </a:solidFill>
              </a:defRPr>
            </a:lvl4pPr>
            <a:lvl5pPr marL="2557857" indent="0" algn="ctr">
              <a:buNone/>
              <a:defRPr>
                <a:solidFill>
                  <a:schemeClr val="tx1">
                    <a:tint val="75000"/>
                  </a:schemeClr>
                </a:solidFill>
              </a:defRPr>
            </a:lvl5pPr>
            <a:lvl6pPr marL="3197327" indent="0" algn="ctr">
              <a:buNone/>
              <a:defRPr>
                <a:solidFill>
                  <a:schemeClr val="tx1">
                    <a:tint val="75000"/>
                  </a:schemeClr>
                </a:solidFill>
              </a:defRPr>
            </a:lvl6pPr>
            <a:lvl7pPr marL="3836795" indent="0" algn="ctr">
              <a:buNone/>
              <a:defRPr>
                <a:solidFill>
                  <a:schemeClr val="tx1">
                    <a:tint val="75000"/>
                  </a:schemeClr>
                </a:solidFill>
              </a:defRPr>
            </a:lvl7pPr>
            <a:lvl8pPr marL="4476259" indent="0" algn="ctr">
              <a:buNone/>
              <a:defRPr>
                <a:solidFill>
                  <a:schemeClr val="tx1">
                    <a:tint val="75000"/>
                  </a:schemeClr>
                </a:solidFill>
              </a:defRPr>
            </a:lvl8pPr>
            <a:lvl9pPr marL="511572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0347323" y="8907491"/>
            <a:ext cx="1325027" cy="511175"/>
          </a:xfrm>
          <a:prstGeom prst="rect">
            <a:avLst/>
          </a:prstGeom>
        </p:spPr>
        <p:txBody>
          <a:bodyPr/>
          <a:lstStyle/>
          <a:p>
            <a:fld id="{2A2483AB-3B8C-46F3-A42A-AF05246F0916}" type="datetime1">
              <a:rPr lang="en-GB" smtClean="0"/>
              <a:t>07/01/2015</a:t>
            </a:fld>
            <a:endParaRPr lang="en-GB" dirty="0"/>
          </a:p>
        </p:txBody>
      </p:sp>
      <p:sp>
        <p:nvSpPr>
          <p:cNvPr id="5" name="Footer Placeholder 4"/>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a:t>
            </a:fld>
            <a:endParaRPr lang="en-GB" dirty="0"/>
          </a:p>
        </p:txBody>
      </p:sp>
      <p:pic>
        <p:nvPicPr>
          <p:cNvPr id="7" name="Picture 4" descr="C:\Users\Cader Rattray\Desktop\UCAS-Left_aligned-White_box-Keyline-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6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0347323" y="8907491"/>
            <a:ext cx="1325027" cy="511175"/>
          </a:xfrm>
          <a:prstGeom prst="rect">
            <a:avLst/>
          </a:prstGeom>
        </p:spPr>
        <p:txBody>
          <a:bodyPr/>
          <a:lstStyle/>
          <a:p>
            <a:fld id="{9263B44F-0C5C-43ED-9680-489F3C780B87}" type="datetime1">
              <a:rPr lang="en-GB" smtClean="0">
                <a:solidFill>
                  <a:prstClr val="black">
                    <a:tint val="75000"/>
                  </a:prstClr>
                </a:solidFill>
              </a:rPr>
              <a:t>07/01/2015</a:t>
            </a:fld>
            <a:endParaRPr lang="en-GB" dirty="0">
              <a:solidFill>
                <a:prstClr val="black">
                  <a:tint val="75000"/>
                </a:prstClr>
              </a:solidFill>
            </a:endParaRPr>
          </a:p>
        </p:txBody>
      </p:sp>
      <p:sp>
        <p:nvSpPr>
          <p:cNvPr id="4" name="Footer Placeholder 3"/>
          <p:cNvSpPr>
            <a:spLocks noGrp="1"/>
          </p:cNvSpPr>
          <p:nvPr>
            <p:ph type="ftr" sz="quarter" idx="11"/>
          </p:nvPr>
        </p:nvSpPr>
        <p:spPr>
          <a:xfrm>
            <a:off x="2379129" y="8824471"/>
            <a:ext cx="4021671" cy="51117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843F221-F9E6-4E4C-955E-11F9AE06EBB7}" type="slidenum">
              <a:rPr lang="en-GB" smtClean="0">
                <a:solidFill>
                  <a:prstClr val="black">
                    <a:tint val="75000"/>
                  </a:prstClr>
                </a:solidFill>
              </a:rPr>
              <a:pPr/>
              <a:t>‹#›</a:t>
            </a:fld>
            <a:endParaRPr lang="en-GB" dirty="0">
              <a:solidFill>
                <a:prstClr val="black">
                  <a:tint val="75000"/>
                </a:prstClr>
              </a:solidFill>
            </a:endParaRPr>
          </a:p>
        </p:txBody>
      </p:sp>
      <p:pic>
        <p:nvPicPr>
          <p:cNvPr id="6" name="Picture 4" descr="C:\Users\Cader Rattray\Desktop\UCAS-Left_aligned-White_box-Keyline-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6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0347323" y="8907491"/>
            <a:ext cx="1325027" cy="511175"/>
          </a:xfrm>
          <a:prstGeom prst="rect">
            <a:avLst/>
          </a:prstGeom>
        </p:spPr>
        <p:txBody>
          <a:bodyPr/>
          <a:lstStyle/>
          <a:p>
            <a:fld id="{3D950E63-8AAE-4A7D-9ECE-5AE5B064063A}" type="datetime1">
              <a:rPr lang="en-GB" smtClean="0"/>
              <a:t>07/01/2015</a:t>
            </a:fld>
            <a:endParaRPr lang="en-GB" dirty="0"/>
          </a:p>
        </p:txBody>
      </p:sp>
      <p:sp>
        <p:nvSpPr>
          <p:cNvPr id="4" name="Footer Placeholder 3"/>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4A73001F-84D8-48B7-9690-BD096A4D8920}" type="slidenum">
              <a:rPr lang="en-GB" smtClean="0"/>
              <a:pPr/>
              <a:t>‹#›</a:t>
            </a:fld>
            <a:endParaRPr lang="en-GB" dirty="0"/>
          </a:p>
        </p:txBody>
      </p:sp>
    </p:spTree>
    <p:extLst>
      <p:ext uri="{BB962C8B-B14F-4D97-AF65-F5344CB8AC3E}">
        <p14:creationId xmlns:p14="http://schemas.microsoft.com/office/powerpoint/2010/main" val="124764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End Slide 2">
    <p:spTree>
      <p:nvGrpSpPr>
        <p:cNvPr id="1" name=""/>
        <p:cNvGrpSpPr/>
        <p:nvPr/>
      </p:nvGrpSpPr>
      <p:grpSpPr>
        <a:xfrm>
          <a:off x="0" y="0"/>
          <a:ext cx="0" cy="0"/>
          <a:chOff x="0" y="0"/>
          <a:chExt cx="0" cy="0"/>
        </a:xfrm>
      </p:grpSpPr>
      <p:pic>
        <p:nvPicPr>
          <p:cNvPr id="22" name="Picture 21" descr="slide graphic.JPG"/>
          <p:cNvPicPr>
            <a:picLocks noChangeAspect="1"/>
          </p:cNvPicPr>
          <p:nvPr userDrawn="1"/>
        </p:nvPicPr>
        <p:blipFill>
          <a:blip r:embed="rId2"/>
          <a:stretch>
            <a:fillRect/>
          </a:stretch>
        </p:blipFill>
        <p:spPr>
          <a:xfrm>
            <a:off x="13335" y="13336"/>
            <a:ext cx="12801600" cy="7944444"/>
          </a:xfrm>
          <a:prstGeom prst="rect">
            <a:avLst/>
          </a:prstGeom>
        </p:spPr>
      </p:pic>
      <p:sp>
        <p:nvSpPr>
          <p:cNvPr id="4" name="Date Placeholder 3"/>
          <p:cNvSpPr>
            <a:spLocks noGrp="1"/>
          </p:cNvSpPr>
          <p:nvPr>
            <p:ph type="dt" sz="half" idx="10"/>
          </p:nvPr>
        </p:nvSpPr>
        <p:spPr>
          <a:xfrm>
            <a:off x="10347323" y="8907491"/>
            <a:ext cx="1325027" cy="511175"/>
          </a:xfrm>
          <a:prstGeom prst="rect">
            <a:avLst/>
          </a:prstGeom>
        </p:spPr>
        <p:txBody>
          <a:bodyPr/>
          <a:lstStyle/>
          <a:p>
            <a:fld id="{1C128489-37A1-4068-8470-E48E3A19E9DA}" type="datetime1">
              <a:rPr lang="en-GB" smtClean="0"/>
              <a:t>07/01/2015</a:t>
            </a:fld>
            <a:endParaRPr lang="en-GB"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a:t>
            </a:fld>
            <a:endParaRPr lang="en-GB" dirty="0"/>
          </a:p>
        </p:txBody>
      </p:sp>
      <p:sp>
        <p:nvSpPr>
          <p:cNvPr id="24" name="Title 1"/>
          <p:cNvSpPr>
            <a:spLocks noGrp="1"/>
          </p:cNvSpPr>
          <p:nvPr>
            <p:ph type="ctrTitle"/>
          </p:nvPr>
        </p:nvSpPr>
        <p:spPr>
          <a:xfrm>
            <a:off x="4283765" y="1394386"/>
            <a:ext cx="8266518" cy="904863"/>
          </a:xfrm>
        </p:spPr>
        <p:txBody>
          <a:bodyPr>
            <a:spAutoFit/>
          </a:bodyPr>
          <a:lstStyle>
            <a:lvl1pPr algn="l">
              <a:defRPr sz="5040" b="1">
                <a:solidFill>
                  <a:schemeClr val="bg1"/>
                </a:solidFill>
              </a:defRPr>
            </a:lvl1pPr>
          </a:lstStyle>
          <a:p>
            <a:r>
              <a:rPr lang="en-US" dirty="0" smtClean="0"/>
              <a:t>Click to edit Master title style</a:t>
            </a:r>
            <a:endParaRPr lang="en-GB" dirty="0"/>
          </a:p>
        </p:txBody>
      </p:sp>
      <p:sp>
        <p:nvSpPr>
          <p:cNvPr id="25" name="Content Placeholder 2"/>
          <p:cNvSpPr>
            <a:spLocks noGrp="1"/>
          </p:cNvSpPr>
          <p:nvPr>
            <p:ph idx="1" hasCustomPrompt="1"/>
          </p:nvPr>
        </p:nvSpPr>
        <p:spPr>
          <a:xfrm>
            <a:off x="4229687" y="3540928"/>
            <a:ext cx="7676133" cy="544096"/>
          </a:xfrm>
        </p:spPr>
        <p:txBody>
          <a:bodyPr>
            <a:noAutofit/>
          </a:bodyPr>
          <a:lstStyle>
            <a:lvl1pPr>
              <a:buNone/>
              <a:defRPr sz="2800" b="1">
                <a:solidFill>
                  <a:schemeClr val="bg1"/>
                </a:solidFill>
              </a:defRPr>
            </a:lvl1pPr>
          </a:lstStyle>
          <a:p>
            <a:pPr lvl="0"/>
            <a:r>
              <a:rPr lang="en-US" dirty="0" smtClean="0"/>
              <a:t>Name</a:t>
            </a:r>
          </a:p>
        </p:txBody>
      </p:sp>
      <p:sp>
        <p:nvSpPr>
          <p:cNvPr id="26" name="Content Placeholder 2"/>
          <p:cNvSpPr>
            <a:spLocks noGrp="1"/>
          </p:cNvSpPr>
          <p:nvPr>
            <p:ph idx="13" hasCustomPrompt="1"/>
          </p:nvPr>
        </p:nvSpPr>
        <p:spPr>
          <a:xfrm>
            <a:off x="4229687" y="4122898"/>
            <a:ext cx="7676133" cy="477676"/>
          </a:xfrm>
        </p:spPr>
        <p:txBody>
          <a:bodyPr>
            <a:noAutofit/>
          </a:bodyPr>
          <a:lstStyle>
            <a:lvl1pPr>
              <a:buNone/>
              <a:defRPr sz="2520" b="0">
                <a:solidFill>
                  <a:schemeClr val="bg1"/>
                </a:solidFill>
              </a:defRPr>
            </a:lvl1pPr>
          </a:lstStyle>
          <a:p>
            <a:pPr lvl="0"/>
            <a:r>
              <a:rPr lang="en-US" dirty="0" smtClean="0"/>
              <a:t>Title</a:t>
            </a:r>
          </a:p>
        </p:txBody>
      </p:sp>
      <p:pic>
        <p:nvPicPr>
          <p:cNvPr id="10"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8601103"/>
            <a:ext cx="2901443" cy="82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5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flipH="1">
            <a:off x="0" y="300006"/>
            <a:ext cx="12301579" cy="12001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6"/>
          <p:cNvSpPr>
            <a:spLocks noGrp="1"/>
          </p:cNvSpPr>
          <p:nvPr>
            <p:ph type="title"/>
          </p:nvPr>
        </p:nvSpPr>
        <p:spPr>
          <a:xfrm>
            <a:off x="756000" y="403200"/>
            <a:ext cx="11239200" cy="1108800"/>
          </a:xfrm>
          <a:prstGeom prst="rect">
            <a:avLst/>
          </a:prstGeom>
        </p:spPr>
        <p:txBody>
          <a:bodyPr vert="horz" lIns="100800" tIns="100800" rIns="100800" bIns="100800" rtlCol="0" anchor="t">
            <a:normAutofit/>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584825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defRPr sz="3200"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40080" y="1260000"/>
            <a:ext cx="11521440" cy="6336348"/>
          </a:xfrm>
        </p:spPr>
        <p:txBody>
          <a:bodyPr/>
          <a:lstStyle>
            <a:lvl1pPr>
              <a:buFont typeface="Arial" pitchFamily="34" charset="0"/>
              <a:buChar char="•"/>
              <a:defRPr sz="3900"/>
            </a:lvl1pPr>
            <a:lvl2pPr>
              <a:buFont typeface="Arial" pitchFamily="34" charset="0"/>
              <a:buChar char="•"/>
              <a:defRPr sz="3400"/>
            </a:lvl2pPr>
            <a:lvl3pPr>
              <a:buFont typeface="Arial" pitchFamily="34" charset="0"/>
              <a:buChar char="•"/>
              <a:defRPr sz="2800"/>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4" descr="C:\Users\Cader Rattray\Desktop\UCAS-Left_aligned-White_box-Keyline-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2"/>
          <p:cNvSpPr>
            <a:spLocks noGrp="1"/>
          </p:cNvSpPr>
          <p:nvPr>
            <p:ph type="dt" sz="half" idx="10"/>
          </p:nvPr>
        </p:nvSpPr>
        <p:spPr>
          <a:xfrm>
            <a:off x="10347323" y="8907491"/>
            <a:ext cx="1325027" cy="511175"/>
          </a:xfrm>
          <a:prstGeom prst="rect">
            <a:avLst/>
          </a:prstGeom>
        </p:spPr>
        <p:txBody>
          <a:bodyPr/>
          <a:lstStyle/>
          <a:p>
            <a:fld id="{9830712C-754D-418E-BF55-75C5A031C4B0}" type="datetime1">
              <a:rPr lang="en-GB" smtClean="0"/>
              <a:t>07/01/2015</a:t>
            </a:fld>
            <a:endParaRPr lang="en-GB" dirty="0"/>
          </a:p>
        </p:txBody>
      </p:sp>
      <p:sp>
        <p:nvSpPr>
          <p:cNvPr id="10" name="Slide Number Placeholder 4"/>
          <p:cNvSpPr>
            <a:spLocks noGrp="1"/>
          </p:cNvSpPr>
          <p:nvPr>
            <p:ph type="sldNum" sz="quarter" idx="12"/>
          </p:nvPr>
        </p:nvSpPr>
        <p:spPr>
          <a:xfrm>
            <a:off x="11642982" y="8898902"/>
            <a:ext cx="769194" cy="511175"/>
          </a:xfrm>
        </p:spPr>
        <p:txBody>
          <a:bodyPr/>
          <a:lstStyle/>
          <a:p>
            <a:fld id="{4A73001F-84D8-48B7-9690-BD096A4D8920}" type="slidenum">
              <a:rPr lang="en-GB" smtClean="0"/>
              <a:pPr/>
              <a:t>‹#›</a:t>
            </a:fld>
            <a:endParaRPr lang="en-GB" dirty="0"/>
          </a:p>
        </p:txBody>
      </p:sp>
    </p:spTree>
    <p:extLst>
      <p:ext uri="{BB962C8B-B14F-4D97-AF65-F5344CB8AC3E}">
        <p14:creationId xmlns:p14="http://schemas.microsoft.com/office/powerpoint/2010/main" val="64486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4A73001F-84D8-48B7-9690-BD096A4D8920}" type="slidenum">
              <a:rPr lang="en-GB" smtClean="0"/>
              <a:pPr/>
              <a:t>‹#›</a:t>
            </a:fld>
            <a:endParaRPr lang="en-GB" dirty="0"/>
          </a:p>
        </p:txBody>
      </p:sp>
      <p:pic>
        <p:nvPicPr>
          <p:cNvPr id="6" name="Picture 4" descr="C:\Users\Cader Rattray\Desktop\UCAS-Left_aligned-White_box-Keyline-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SG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5000"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40080" y="2240282"/>
            <a:ext cx="6768832" cy="6336348"/>
          </a:xfrm>
        </p:spPr>
        <p:txBody>
          <a:bodyPr/>
          <a:lstStyle>
            <a:lvl1pPr>
              <a:buFont typeface="Arial" pitchFamily="34" charset="0"/>
              <a:buChar char="•"/>
              <a:defRPr sz="3900"/>
            </a:lvl1pPr>
            <a:lvl2pPr>
              <a:buFont typeface="Arial" pitchFamily="34" charset="0"/>
              <a:buChar char="•"/>
              <a:defRPr sz="3400"/>
            </a:lvl2pPr>
            <a:lvl3pPr>
              <a:buFont typeface="Arial" pitchFamily="34" charset="0"/>
              <a:buChar char="•"/>
              <a:defRPr sz="2800"/>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10347323" y="8907491"/>
            <a:ext cx="1325027" cy="511175"/>
          </a:xfrm>
          <a:prstGeom prst="rect">
            <a:avLst/>
          </a:prstGeom>
        </p:spPr>
        <p:txBody>
          <a:bodyPr/>
          <a:lstStyle/>
          <a:p>
            <a:fld id="{788D1EC9-9A23-4CD3-8CC6-052B469635A1}" type="datetime1">
              <a:rPr lang="en-GB" smtClean="0"/>
              <a:t>07/01/2015</a:t>
            </a:fld>
            <a:endParaRPr lang="en-GB" dirty="0"/>
          </a:p>
        </p:txBody>
      </p:sp>
      <p:sp>
        <p:nvSpPr>
          <p:cNvPr id="5" name="Footer Placeholder 4"/>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a:t>
            </a:fld>
            <a:endParaRPr lang="en-GB" dirty="0"/>
          </a:p>
        </p:txBody>
      </p:sp>
      <p:pic>
        <p:nvPicPr>
          <p:cNvPr id="8" name="Picture 4"/>
          <p:cNvPicPr>
            <a:picLocks noChangeAspect="1" noChangeArrowheads="1"/>
          </p:cNvPicPr>
          <p:nvPr userDrawn="1"/>
        </p:nvPicPr>
        <p:blipFill>
          <a:blip r:embed="rId2" cstate="print"/>
          <a:srcRect/>
          <a:stretch>
            <a:fillRect/>
          </a:stretch>
        </p:blipFill>
        <p:spPr bwMode="auto">
          <a:xfrm>
            <a:off x="7509725" y="3661916"/>
            <a:ext cx="5040640" cy="2077187"/>
          </a:xfrm>
          <a:prstGeom prst="rect">
            <a:avLst/>
          </a:prstGeom>
          <a:noFill/>
          <a:ln w="9525">
            <a:noFill/>
            <a:miter lim="800000"/>
            <a:headEnd/>
            <a:tailEnd/>
          </a:ln>
          <a:effectLst/>
        </p:spPr>
      </p:pic>
      <p:sp>
        <p:nvSpPr>
          <p:cNvPr id="9" name="Content Placeholder 2"/>
          <p:cNvSpPr>
            <a:spLocks noGrp="1"/>
          </p:cNvSpPr>
          <p:nvPr>
            <p:ph idx="13" hasCustomPrompt="1"/>
          </p:nvPr>
        </p:nvSpPr>
        <p:spPr>
          <a:xfrm>
            <a:off x="7711347" y="3893299"/>
            <a:ext cx="4133259" cy="1612979"/>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pic>
        <p:nvPicPr>
          <p:cNvPr id="10"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6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G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5000"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40080" y="2240282"/>
            <a:ext cx="6768832" cy="6336348"/>
          </a:xfrm>
        </p:spPr>
        <p:txBody>
          <a:bodyPr/>
          <a:lstStyle>
            <a:lvl1pPr>
              <a:buFont typeface="Arial" pitchFamily="34" charset="0"/>
              <a:buChar char="•"/>
              <a:defRPr sz="3900"/>
            </a:lvl1pPr>
            <a:lvl2pPr>
              <a:buFont typeface="Arial" pitchFamily="34" charset="0"/>
              <a:buChar char="•"/>
              <a:defRPr sz="3400"/>
            </a:lvl2pPr>
            <a:lvl3pPr>
              <a:buFont typeface="Arial" pitchFamily="34" charset="0"/>
              <a:buChar char="•"/>
              <a:defRPr sz="2800"/>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10347323" y="8907491"/>
            <a:ext cx="1325027" cy="511175"/>
          </a:xfrm>
          <a:prstGeom prst="rect">
            <a:avLst/>
          </a:prstGeom>
        </p:spPr>
        <p:txBody>
          <a:bodyPr/>
          <a:lstStyle/>
          <a:p>
            <a:fld id="{9AB1A987-9F32-4E13-9EF8-595C06A16459}" type="datetime1">
              <a:rPr lang="en-GB" smtClean="0"/>
              <a:t>07/01/2015</a:t>
            </a:fld>
            <a:endParaRPr lang="en-GB" dirty="0"/>
          </a:p>
        </p:txBody>
      </p:sp>
      <p:sp>
        <p:nvSpPr>
          <p:cNvPr id="5" name="Footer Placeholder 4"/>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a:t>
            </a:fld>
            <a:endParaRPr lang="en-GB" dirty="0"/>
          </a:p>
        </p:txBody>
      </p:sp>
      <p:pic>
        <p:nvPicPr>
          <p:cNvPr id="7" name="Picture 2"/>
          <p:cNvPicPr>
            <a:picLocks noChangeAspect="1" noChangeArrowheads="1"/>
          </p:cNvPicPr>
          <p:nvPr userDrawn="1"/>
        </p:nvPicPr>
        <p:blipFill>
          <a:blip r:embed="rId2" cstate="print"/>
          <a:srcRect l="9708" t="1501" r="10378" b="5929"/>
          <a:stretch>
            <a:fillRect/>
          </a:stretch>
        </p:blipFill>
        <p:spPr bwMode="auto">
          <a:xfrm>
            <a:off x="7538178" y="2778349"/>
            <a:ext cx="5040560" cy="4838938"/>
          </a:xfrm>
          <a:prstGeom prst="rect">
            <a:avLst/>
          </a:prstGeom>
          <a:noFill/>
          <a:ln w="9525">
            <a:noFill/>
            <a:miter lim="800000"/>
            <a:headEnd/>
            <a:tailEnd/>
          </a:ln>
          <a:effectLst/>
        </p:spPr>
      </p:pic>
      <p:sp>
        <p:nvSpPr>
          <p:cNvPr id="8" name="Content Placeholder 2"/>
          <p:cNvSpPr>
            <a:spLocks noGrp="1"/>
          </p:cNvSpPr>
          <p:nvPr>
            <p:ph idx="13" hasCustomPrompt="1"/>
          </p:nvPr>
        </p:nvSpPr>
        <p:spPr>
          <a:xfrm>
            <a:off x="7840612" y="4895384"/>
            <a:ext cx="4032448" cy="1512168"/>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9" name="Content Placeholder 2"/>
          <p:cNvSpPr>
            <a:spLocks noGrp="1"/>
          </p:cNvSpPr>
          <p:nvPr>
            <p:ph idx="14" hasCustomPrompt="1"/>
          </p:nvPr>
        </p:nvSpPr>
        <p:spPr>
          <a:xfrm>
            <a:off x="9494859" y="3887272"/>
            <a:ext cx="2781447" cy="877528"/>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Tree>
    <p:extLst>
      <p:ext uri="{BB962C8B-B14F-4D97-AF65-F5344CB8AC3E}">
        <p14:creationId xmlns:p14="http://schemas.microsoft.com/office/powerpoint/2010/main" val="64486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SG3">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5000"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40080" y="2240282"/>
            <a:ext cx="6768832" cy="6336348"/>
          </a:xfrm>
        </p:spPr>
        <p:txBody>
          <a:bodyPr/>
          <a:lstStyle>
            <a:lvl1pPr>
              <a:buFont typeface="Arial" pitchFamily="34" charset="0"/>
              <a:buChar char="•"/>
              <a:defRPr sz="3900"/>
            </a:lvl1pPr>
            <a:lvl2pPr>
              <a:buFont typeface="Arial" pitchFamily="34" charset="0"/>
              <a:buChar char="•"/>
              <a:defRPr sz="3400"/>
            </a:lvl2pPr>
            <a:lvl3pPr>
              <a:buFont typeface="Arial" pitchFamily="34" charset="0"/>
              <a:buChar char="•"/>
              <a:defRPr sz="2800"/>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10347323" y="8907491"/>
            <a:ext cx="1325027" cy="511175"/>
          </a:xfrm>
          <a:prstGeom prst="rect">
            <a:avLst/>
          </a:prstGeom>
        </p:spPr>
        <p:txBody>
          <a:bodyPr/>
          <a:lstStyle/>
          <a:p>
            <a:fld id="{2F361D63-F855-4BAA-9D34-E893F0BC9D75}" type="datetime1">
              <a:rPr lang="en-GB" smtClean="0"/>
              <a:t>07/01/2015</a:t>
            </a:fld>
            <a:endParaRPr lang="en-GB" dirty="0"/>
          </a:p>
        </p:txBody>
      </p:sp>
      <p:sp>
        <p:nvSpPr>
          <p:cNvPr id="5" name="Footer Placeholder 4"/>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a:t>
            </a:fld>
            <a:endParaRPr lang="en-GB" dirty="0"/>
          </a:p>
        </p:txBody>
      </p:sp>
      <p:pic>
        <p:nvPicPr>
          <p:cNvPr id="7" name="Picture 2"/>
          <p:cNvPicPr>
            <a:picLocks noChangeAspect="1" noChangeArrowheads="1"/>
          </p:cNvPicPr>
          <p:nvPr userDrawn="1"/>
        </p:nvPicPr>
        <p:blipFill>
          <a:blip r:embed="rId2" cstate="print"/>
          <a:srcRect l="6119" t="2631" r="4251"/>
          <a:stretch>
            <a:fillRect/>
          </a:stretch>
        </p:blipFill>
        <p:spPr bwMode="auto">
          <a:xfrm>
            <a:off x="7443720" y="2179510"/>
            <a:ext cx="5342994" cy="6427179"/>
          </a:xfrm>
          <a:prstGeom prst="rect">
            <a:avLst/>
          </a:prstGeom>
          <a:noFill/>
          <a:ln w="9525">
            <a:noFill/>
            <a:miter lim="800000"/>
            <a:headEnd/>
            <a:tailEnd/>
          </a:ln>
          <a:effectLst/>
        </p:spPr>
      </p:pic>
      <p:sp>
        <p:nvSpPr>
          <p:cNvPr id="8" name="Content Placeholder 2"/>
          <p:cNvSpPr>
            <a:spLocks noGrp="1"/>
          </p:cNvSpPr>
          <p:nvPr>
            <p:ph idx="13" hasCustomPrompt="1"/>
          </p:nvPr>
        </p:nvSpPr>
        <p:spPr>
          <a:xfrm>
            <a:off x="8517835" y="4195733"/>
            <a:ext cx="2419469" cy="2117035"/>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9" name="Content Placeholder 2"/>
          <p:cNvSpPr>
            <a:spLocks noGrp="1"/>
          </p:cNvSpPr>
          <p:nvPr>
            <p:ph idx="14" hasCustomPrompt="1"/>
          </p:nvPr>
        </p:nvSpPr>
        <p:spPr>
          <a:xfrm>
            <a:off x="9899421" y="6578645"/>
            <a:ext cx="2128529" cy="1008112"/>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10" name="Content Placeholder 2"/>
          <p:cNvSpPr>
            <a:spLocks noGrp="1"/>
          </p:cNvSpPr>
          <p:nvPr>
            <p:ph idx="15" hasCustomPrompt="1"/>
          </p:nvPr>
        </p:nvSpPr>
        <p:spPr>
          <a:xfrm>
            <a:off x="9626758" y="2280320"/>
            <a:ext cx="2318658" cy="1310546"/>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pic>
        <p:nvPicPr>
          <p:cNvPr id="11"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6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amp;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0080" y="2149158"/>
            <a:ext cx="11506958" cy="895667"/>
          </a:xfrm>
        </p:spPr>
        <p:txBody>
          <a:bodyPr anchor="b"/>
          <a:lstStyle>
            <a:lvl1pPr marL="0" indent="0">
              <a:buNone/>
              <a:defRPr sz="3400" b="1">
                <a:solidFill>
                  <a:srgbClr val="FF0000"/>
                </a:solidFill>
              </a:defRPr>
            </a:lvl1pPr>
            <a:lvl2pPr marL="639464" indent="0">
              <a:buNone/>
              <a:defRPr sz="2800" b="1"/>
            </a:lvl2pPr>
            <a:lvl3pPr marL="1278928" indent="0">
              <a:buNone/>
              <a:defRPr sz="2500" b="1"/>
            </a:lvl3pPr>
            <a:lvl4pPr marL="1918393" indent="0">
              <a:buNone/>
              <a:defRPr sz="2200" b="1"/>
            </a:lvl4pPr>
            <a:lvl5pPr marL="2557857" indent="0">
              <a:buNone/>
              <a:defRPr sz="2200" b="1"/>
            </a:lvl5pPr>
            <a:lvl6pPr marL="3197327" indent="0">
              <a:buNone/>
              <a:defRPr sz="2200" b="1"/>
            </a:lvl6pPr>
            <a:lvl7pPr marL="3836795" indent="0">
              <a:buNone/>
              <a:defRPr sz="2200" b="1"/>
            </a:lvl7pPr>
            <a:lvl8pPr marL="4476259" indent="0">
              <a:buNone/>
              <a:defRPr sz="2200" b="1"/>
            </a:lvl8pPr>
            <a:lvl9pPr marL="5115727" indent="0">
              <a:buNone/>
              <a:defRPr sz="2200" b="1"/>
            </a:lvl9pPr>
          </a:lstStyle>
          <a:p>
            <a:pPr lvl="0"/>
            <a:r>
              <a:rPr lang="en-US" dirty="0" smtClean="0"/>
              <a:t>Click to edit Master text styles</a:t>
            </a:r>
          </a:p>
        </p:txBody>
      </p:sp>
      <p:sp>
        <p:nvSpPr>
          <p:cNvPr id="4" name="Content Placeholder 3"/>
          <p:cNvSpPr>
            <a:spLocks noGrp="1"/>
          </p:cNvSpPr>
          <p:nvPr>
            <p:ph sz="half" idx="2"/>
          </p:nvPr>
        </p:nvSpPr>
        <p:spPr>
          <a:xfrm>
            <a:off x="640080" y="3044825"/>
            <a:ext cx="11506958" cy="5531803"/>
          </a:xfrm>
        </p:spPr>
        <p:txBody>
          <a:bodyPr/>
          <a:lstStyle>
            <a:lvl1pPr>
              <a:buFont typeface="Arial" pitchFamily="34" charset="0"/>
              <a:buChar char="•"/>
              <a:defRPr sz="3400"/>
            </a:lvl1pPr>
            <a:lvl2pPr>
              <a:buFont typeface="Arial" pitchFamily="34" charset="0"/>
              <a:buChar char="•"/>
              <a:defRPr sz="2800"/>
            </a:lvl2pPr>
            <a:lvl3pPr>
              <a:buFont typeface="Arial" pitchFamily="34" charset="0"/>
              <a:buChar char="•"/>
              <a:defRPr sz="2500"/>
            </a:lvl3pPr>
            <a:lvl4pPr>
              <a:buFont typeface="Arial" pitchFamily="34" charset="0"/>
              <a:buChar char="•"/>
              <a:defRPr sz="2200"/>
            </a:lvl4pPr>
            <a:lvl5pPr>
              <a:buFont typeface="Arial" pitchFamily="34" charset="0"/>
              <a:buChar cha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a:xfrm>
            <a:off x="10347323" y="8907491"/>
            <a:ext cx="1325027" cy="511175"/>
          </a:xfrm>
          <a:prstGeom prst="rect">
            <a:avLst/>
          </a:prstGeom>
        </p:spPr>
        <p:txBody>
          <a:bodyPr/>
          <a:lstStyle/>
          <a:p>
            <a:fld id="{AE25FED9-87C6-4CF3-AEB3-85B6B37FC47C}" type="datetime1">
              <a:rPr lang="en-GB" smtClean="0"/>
              <a:t>07/01/2015</a:t>
            </a:fld>
            <a:endParaRPr lang="en-GB" dirty="0"/>
          </a:p>
        </p:txBody>
      </p:sp>
      <p:sp>
        <p:nvSpPr>
          <p:cNvPr id="8" name="Footer Placeholder 7"/>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4A73001F-84D8-48B7-9690-BD096A4D8920}" type="slidenum">
              <a:rPr lang="en-GB" smtClean="0"/>
              <a:pPr/>
              <a:t>‹#›</a:t>
            </a:fld>
            <a:endParaRPr lang="en-GB" dirty="0"/>
          </a:p>
        </p:txBody>
      </p:sp>
      <p:sp>
        <p:nvSpPr>
          <p:cNvPr id="10" name="Title 1"/>
          <p:cNvSpPr>
            <a:spLocks noGrp="1"/>
          </p:cNvSpPr>
          <p:nvPr>
            <p:ph type="title"/>
          </p:nvPr>
        </p:nvSpPr>
        <p:spPr>
          <a:xfrm>
            <a:off x="640080" y="384493"/>
            <a:ext cx="11521440" cy="1600200"/>
          </a:xfrm>
        </p:spPr>
        <p:txBody>
          <a:bodyPr>
            <a:normAutofit/>
          </a:bodyPr>
          <a:lstStyle>
            <a:lvl1pPr algn="l">
              <a:defRPr sz="5000" b="1">
                <a:solidFill>
                  <a:srgbClr val="FF0000"/>
                </a:solidFill>
              </a:defRPr>
            </a:lvl1pPr>
          </a:lstStyle>
          <a:p>
            <a:r>
              <a:rPr lang="en-US" dirty="0" smtClean="0"/>
              <a:t>Click to edit Master title style</a:t>
            </a:r>
            <a:endParaRPr lang="en-GB" dirty="0"/>
          </a:p>
        </p:txBody>
      </p:sp>
      <p:pic>
        <p:nvPicPr>
          <p:cNvPr id="11" name="Picture 4" descr="C:\Users\Cader Rattray\Desktop\UCAS-Left_aligned-White_box-Keyline-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7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 &amp; Content - SG2">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l="9708" t="1501" r="10378" b="5929"/>
          <a:stretch>
            <a:fillRect/>
          </a:stretch>
        </p:blipFill>
        <p:spPr bwMode="auto">
          <a:xfrm>
            <a:off x="7538178" y="2778349"/>
            <a:ext cx="5040560" cy="4838938"/>
          </a:xfrm>
          <a:prstGeom prst="rect">
            <a:avLst/>
          </a:prstGeom>
          <a:noFill/>
          <a:ln w="9525">
            <a:noFill/>
            <a:miter lim="800000"/>
            <a:headEnd/>
            <a:tailEnd/>
          </a:ln>
          <a:effectLst/>
        </p:spPr>
      </p:pic>
      <p:sp>
        <p:nvSpPr>
          <p:cNvPr id="12" name="Content Placeholder 2"/>
          <p:cNvSpPr>
            <a:spLocks noGrp="1"/>
          </p:cNvSpPr>
          <p:nvPr>
            <p:ph idx="13" hasCustomPrompt="1"/>
          </p:nvPr>
        </p:nvSpPr>
        <p:spPr>
          <a:xfrm>
            <a:off x="7840612" y="4895384"/>
            <a:ext cx="4032448" cy="1512168"/>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13" name="Content Placeholder 2"/>
          <p:cNvSpPr>
            <a:spLocks noGrp="1"/>
          </p:cNvSpPr>
          <p:nvPr>
            <p:ph idx="14" hasCustomPrompt="1"/>
          </p:nvPr>
        </p:nvSpPr>
        <p:spPr>
          <a:xfrm>
            <a:off x="9494859" y="3887272"/>
            <a:ext cx="2781447" cy="877528"/>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4" name="Content Placeholder 3"/>
          <p:cNvSpPr>
            <a:spLocks noGrp="1"/>
          </p:cNvSpPr>
          <p:nvPr>
            <p:ph sz="half" idx="2"/>
          </p:nvPr>
        </p:nvSpPr>
        <p:spPr>
          <a:xfrm>
            <a:off x="640080" y="3044825"/>
            <a:ext cx="6768832" cy="5531803"/>
          </a:xfrm>
        </p:spPr>
        <p:txBody>
          <a:bodyPr/>
          <a:lstStyle>
            <a:lvl1pPr>
              <a:buFont typeface="Arial" pitchFamily="34" charset="0"/>
              <a:buChar char="•"/>
              <a:defRPr sz="3400"/>
            </a:lvl1pPr>
            <a:lvl2pPr>
              <a:buFont typeface="Arial" pitchFamily="34" charset="0"/>
              <a:buChar char="•"/>
              <a:defRPr sz="2800"/>
            </a:lvl2pPr>
            <a:lvl3pPr>
              <a:buFont typeface="Arial" pitchFamily="34" charset="0"/>
              <a:buChar char="•"/>
              <a:defRPr sz="2500"/>
            </a:lvl3pPr>
            <a:lvl4pPr>
              <a:buFont typeface="Arial" pitchFamily="34" charset="0"/>
              <a:buChar char="•"/>
              <a:defRPr sz="2200"/>
            </a:lvl4pPr>
            <a:lvl5pPr>
              <a:buFont typeface="Arial" pitchFamily="34" charset="0"/>
              <a:buChar cha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a:xfrm>
            <a:off x="10347323" y="8907491"/>
            <a:ext cx="1325027" cy="511175"/>
          </a:xfrm>
          <a:prstGeom prst="rect">
            <a:avLst/>
          </a:prstGeom>
        </p:spPr>
        <p:txBody>
          <a:bodyPr/>
          <a:lstStyle/>
          <a:p>
            <a:fld id="{52E3BF7F-8823-4E4A-BF64-48163DBEF652}" type="datetime1">
              <a:rPr lang="en-GB" smtClean="0"/>
              <a:t>07/01/2015</a:t>
            </a:fld>
            <a:endParaRPr lang="en-GB" dirty="0"/>
          </a:p>
        </p:txBody>
      </p:sp>
      <p:sp>
        <p:nvSpPr>
          <p:cNvPr id="8" name="Footer Placeholder 7"/>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4A73001F-84D8-48B7-9690-BD096A4D8920}" type="slidenum">
              <a:rPr lang="en-GB" smtClean="0"/>
              <a:pPr/>
              <a:t>‹#›</a:t>
            </a:fld>
            <a:endParaRPr lang="en-GB" dirty="0"/>
          </a:p>
        </p:txBody>
      </p:sp>
      <p:sp>
        <p:nvSpPr>
          <p:cNvPr id="10" name="Title 1"/>
          <p:cNvSpPr>
            <a:spLocks noGrp="1"/>
          </p:cNvSpPr>
          <p:nvPr>
            <p:ph type="title"/>
          </p:nvPr>
        </p:nvSpPr>
        <p:spPr>
          <a:xfrm>
            <a:off x="640080" y="384493"/>
            <a:ext cx="11521440" cy="1600200"/>
          </a:xfrm>
        </p:spPr>
        <p:txBody>
          <a:bodyPr>
            <a:normAutofit/>
          </a:bodyPr>
          <a:lstStyle>
            <a:lvl1pPr algn="l">
              <a:defRPr sz="5000" b="1">
                <a:solidFill>
                  <a:srgbClr val="FF0000"/>
                </a:solidFill>
              </a:defRPr>
            </a:lvl1pPr>
          </a:lstStyle>
          <a:p>
            <a:r>
              <a:rPr lang="en-US" dirty="0" smtClean="0"/>
              <a:t>Click to edit Master title style</a:t>
            </a:r>
            <a:endParaRPr lang="en-GB" dirty="0"/>
          </a:p>
        </p:txBody>
      </p:sp>
      <p:sp>
        <p:nvSpPr>
          <p:cNvPr id="14" name="Text Placeholder 2"/>
          <p:cNvSpPr>
            <a:spLocks noGrp="1"/>
          </p:cNvSpPr>
          <p:nvPr>
            <p:ph type="body" idx="1"/>
          </p:nvPr>
        </p:nvSpPr>
        <p:spPr>
          <a:xfrm>
            <a:off x="640080" y="2149158"/>
            <a:ext cx="8583434" cy="895667"/>
          </a:xfrm>
        </p:spPr>
        <p:txBody>
          <a:bodyPr anchor="b"/>
          <a:lstStyle>
            <a:lvl1pPr marL="0" indent="0">
              <a:buNone/>
              <a:defRPr sz="3400" b="1">
                <a:solidFill>
                  <a:srgbClr val="FF0000"/>
                </a:solidFill>
              </a:defRPr>
            </a:lvl1pPr>
            <a:lvl2pPr marL="639464" indent="0">
              <a:buNone/>
              <a:defRPr sz="2800" b="1"/>
            </a:lvl2pPr>
            <a:lvl3pPr marL="1278928" indent="0">
              <a:buNone/>
              <a:defRPr sz="2500" b="1"/>
            </a:lvl3pPr>
            <a:lvl4pPr marL="1918393" indent="0">
              <a:buNone/>
              <a:defRPr sz="2200" b="1"/>
            </a:lvl4pPr>
            <a:lvl5pPr marL="2557857" indent="0">
              <a:buNone/>
              <a:defRPr sz="2200" b="1"/>
            </a:lvl5pPr>
            <a:lvl6pPr marL="3197327" indent="0">
              <a:buNone/>
              <a:defRPr sz="2200" b="1"/>
            </a:lvl6pPr>
            <a:lvl7pPr marL="3836795" indent="0">
              <a:buNone/>
              <a:defRPr sz="2200" b="1"/>
            </a:lvl7pPr>
            <a:lvl8pPr marL="4476259" indent="0">
              <a:buNone/>
              <a:defRPr sz="2200" b="1"/>
            </a:lvl8pPr>
            <a:lvl9pPr marL="5115727" indent="0">
              <a:buNone/>
              <a:defRPr sz="2200" b="1"/>
            </a:lvl9pPr>
          </a:lstStyle>
          <a:p>
            <a:pPr lvl="0"/>
            <a:r>
              <a:rPr lang="en-US" dirty="0" smtClean="0"/>
              <a:t>Click to edit Master text styles</a:t>
            </a:r>
          </a:p>
        </p:txBody>
      </p:sp>
      <p:pic>
        <p:nvPicPr>
          <p:cNvPr id="15"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 &amp; Content - SG3">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347323" y="8907491"/>
            <a:ext cx="1325027" cy="511175"/>
          </a:xfrm>
          <a:prstGeom prst="rect">
            <a:avLst/>
          </a:prstGeom>
        </p:spPr>
        <p:txBody>
          <a:bodyPr/>
          <a:lstStyle/>
          <a:p>
            <a:fld id="{93CFB7C5-BC88-4E14-9E97-C1106D986EDD}" type="datetime1">
              <a:rPr lang="en-GB" smtClean="0"/>
              <a:t>07/01/2015</a:t>
            </a:fld>
            <a:endParaRPr lang="en-GB" dirty="0"/>
          </a:p>
        </p:txBody>
      </p:sp>
      <p:sp>
        <p:nvSpPr>
          <p:cNvPr id="8" name="Footer Placeholder 7"/>
          <p:cNvSpPr>
            <a:spLocks noGrp="1"/>
          </p:cNvSpPr>
          <p:nvPr>
            <p:ph type="ftr" sz="quarter" idx="11"/>
          </p:nvPr>
        </p:nvSpPr>
        <p:spPr>
          <a:xfrm>
            <a:off x="2379129" y="8824471"/>
            <a:ext cx="4021671" cy="51117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4A73001F-84D8-48B7-9690-BD096A4D8920}" type="slidenum">
              <a:rPr lang="en-GB" smtClean="0"/>
              <a:pPr/>
              <a:t>‹#›</a:t>
            </a:fld>
            <a:endParaRPr lang="en-GB" dirty="0"/>
          </a:p>
        </p:txBody>
      </p:sp>
      <p:sp>
        <p:nvSpPr>
          <p:cNvPr id="10" name="Title 1"/>
          <p:cNvSpPr>
            <a:spLocks noGrp="1"/>
          </p:cNvSpPr>
          <p:nvPr>
            <p:ph type="title"/>
          </p:nvPr>
        </p:nvSpPr>
        <p:spPr>
          <a:xfrm>
            <a:off x="640080" y="384493"/>
            <a:ext cx="11521440" cy="1600200"/>
          </a:xfrm>
        </p:spPr>
        <p:txBody>
          <a:bodyPr>
            <a:normAutofit/>
          </a:bodyPr>
          <a:lstStyle>
            <a:lvl1pPr algn="l">
              <a:defRPr sz="5000" b="1">
                <a:solidFill>
                  <a:srgbClr val="FF0000"/>
                </a:solidFill>
              </a:defRPr>
            </a:lvl1pPr>
          </a:lstStyle>
          <a:p>
            <a:r>
              <a:rPr lang="en-US" dirty="0" smtClean="0"/>
              <a:t>Click to edit Master title style</a:t>
            </a:r>
            <a:endParaRPr lang="en-GB" dirty="0"/>
          </a:p>
        </p:txBody>
      </p:sp>
      <p:pic>
        <p:nvPicPr>
          <p:cNvPr id="11" name="Picture 2"/>
          <p:cNvPicPr>
            <a:picLocks noChangeAspect="1" noChangeArrowheads="1"/>
          </p:cNvPicPr>
          <p:nvPr userDrawn="1"/>
        </p:nvPicPr>
        <p:blipFill>
          <a:blip r:embed="rId2" cstate="print"/>
          <a:srcRect l="6119" t="2631" r="4251"/>
          <a:stretch>
            <a:fillRect/>
          </a:stretch>
        </p:blipFill>
        <p:spPr bwMode="auto">
          <a:xfrm>
            <a:off x="7443720" y="2179510"/>
            <a:ext cx="5342994" cy="6427179"/>
          </a:xfrm>
          <a:prstGeom prst="rect">
            <a:avLst/>
          </a:prstGeom>
          <a:noFill/>
          <a:ln w="9525">
            <a:noFill/>
            <a:miter lim="800000"/>
            <a:headEnd/>
            <a:tailEnd/>
          </a:ln>
          <a:effectLst/>
        </p:spPr>
      </p:pic>
      <p:sp>
        <p:nvSpPr>
          <p:cNvPr id="12" name="Content Placeholder 2"/>
          <p:cNvSpPr>
            <a:spLocks noGrp="1"/>
          </p:cNvSpPr>
          <p:nvPr>
            <p:ph idx="13" hasCustomPrompt="1"/>
          </p:nvPr>
        </p:nvSpPr>
        <p:spPr>
          <a:xfrm>
            <a:off x="8517835" y="4195733"/>
            <a:ext cx="2419469" cy="2117035"/>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13" name="Content Placeholder 2"/>
          <p:cNvSpPr>
            <a:spLocks noGrp="1"/>
          </p:cNvSpPr>
          <p:nvPr>
            <p:ph idx="14" hasCustomPrompt="1"/>
          </p:nvPr>
        </p:nvSpPr>
        <p:spPr>
          <a:xfrm>
            <a:off x="9899421" y="6578645"/>
            <a:ext cx="2128529" cy="1008112"/>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14" name="Content Placeholder 2"/>
          <p:cNvSpPr>
            <a:spLocks noGrp="1"/>
          </p:cNvSpPr>
          <p:nvPr>
            <p:ph idx="15" hasCustomPrompt="1"/>
          </p:nvPr>
        </p:nvSpPr>
        <p:spPr>
          <a:xfrm>
            <a:off x="9626758" y="2280320"/>
            <a:ext cx="2318658" cy="1310546"/>
          </a:xfrm>
        </p:spPr>
        <p:txBody>
          <a:bodyPr anchor="ctr" anchorCtr="0">
            <a:normAutofit/>
          </a:bodyPr>
          <a:lstStyle>
            <a:lvl1pPr marL="0" indent="0">
              <a:buFont typeface="Arial" pitchFamily="34" charset="0"/>
              <a:buNone/>
              <a:defRPr sz="2800">
                <a:solidFill>
                  <a:schemeClr val="bg1"/>
                </a:solidFill>
              </a:defRPr>
            </a:lvl1pPr>
            <a:lvl2pPr>
              <a:buFont typeface="Arial" pitchFamily="34" charset="0"/>
              <a:buChar char="•"/>
              <a:defRPr sz="3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sp>
        <p:nvSpPr>
          <p:cNvPr id="15" name="Content Placeholder 3"/>
          <p:cNvSpPr>
            <a:spLocks noGrp="1"/>
          </p:cNvSpPr>
          <p:nvPr>
            <p:ph sz="half" idx="2"/>
          </p:nvPr>
        </p:nvSpPr>
        <p:spPr>
          <a:xfrm>
            <a:off x="640080" y="3044825"/>
            <a:ext cx="6768832" cy="5531803"/>
          </a:xfrm>
        </p:spPr>
        <p:txBody>
          <a:bodyPr/>
          <a:lstStyle>
            <a:lvl1pPr>
              <a:buFont typeface="Arial" pitchFamily="34" charset="0"/>
              <a:buChar char="•"/>
              <a:defRPr sz="3400"/>
            </a:lvl1pPr>
            <a:lvl2pPr>
              <a:buFont typeface="Arial" pitchFamily="34" charset="0"/>
              <a:buChar char="•"/>
              <a:defRPr sz="2800"/>
            </a:lvl2pPr>
            <a:lvl3pPr>
              <a:buFont typeface="Arial" pitchFamily="34" charset="0"/>
              <a:buChar char="•"/>
              <a:defRPr sz="2500"/>
            </a:lvl3pPr>
            <a:lvl4pPr>
              <a:buFont typeface="Arial" pitchFamily="34" charset="0"/>
              <a:buChar char="•"/>
              <a:defRPr sz="2200"/>
            </a:lvl4pPr>
            <a:lvl5pPr>
              <a:buFont typeface="Arial" pitchFamily="34" charset="0"/>
              <a:buChar cha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p:txBody>
      </p:sp>
      <p:sp>
        <p:nvSpPr>
          <p:cNvPr id="16" name="Text Placeholder 2"/>
          <p:cNvSpPr>
            <a:spLocks noGrp="1"/>
          </p:cNvSpPr>
          <p:nvPr>
            <p:ph type="body" idx="1"/>
          </p:nvPr>
        </p:nvSpPr>
        <p:spPr>
          <a:xfrm>
            <a:off x="640080" y="2149158"/>
            <a:ext cx="8583434" cy="895667"/>
          </a:xfrm>
        </p:spPr>
        <p:txBody>
          <a:bodyPr anchor="b"/>
          <a:lstStyle>
            <a:lvl1pPr marL="0" indent="0">
              <a:buNone/>
              <a:defRPr sz="3400" b="1">
                <a:solidFill>
                  <a:srgbClr val="FF0000"/>
                </a:solidFill>
              </a:defRPr>
            </a:lvl1pPr>
            <a:lvl2pPr marL="639464" indent="0">
              <a:buNone/>
              <a:defRPr sz="2800" b="1"/>
            </a:lvl2pPr>
            <a:lvl3pPr marL="1278928" indent="0">
              <a:buNone/>
              <a:defRPr sz="2500" b="1"/>
            </a:lvl3pPr>
            <a:lvl4pPr marL="1918393" indent="0">
              <a:buNone/>
              <a:defRPr sz="2200" b="1"/>
            </a:lvl4pPr>
            <a:lvl5pPr marL="2557857" indent="0">
              <a:buNone/>
              <a:defRPr sz="2200" b="1"/>
            </a:lvl5pPr>
            <a:lvl6pPr marL="3197327" indent="0">
              <a:buNone/>
              <a:defRPr sz="2200" b="1"/>
            </a:lvl6pPr>
            <a:lvl7pPr marL="3836795" indent="0">
              <a:buNone/>
              <a:defRPr sz="2200" b="1"/>
            </a:lvl7pPr>
            <a:lvl8pPr marL="4476259" indent="0">
              <a:buNone/>
              <a:defRPr sz="2200" b="1"/>
            </a:lvl8pPr>
            <a:lvl9pPr marL="5115727" indent="0">
              <a:buNone/>
              <a:defRPr sz="2200" b="1"/>
            </a:lvl9pPr>
          </a:lstStyle>
          <a:p>
            <a:pPr lvl="0"/>
            <a:r>
              <a:rPr lang="en-US" dirty="0" smtClean="0"/>
              <a:t>Click to edit Master text styles</a:t>
            </a:r>
          </a:p>
        </p:txBody>
      </p:sp>
      <p:pic>
        <p:nvPicPr>
          <p:cNvPr id="17"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821566"/>
            <a:ext cx="2129859" cy="6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7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7893" tIns="63952" rIns="127893" bIns="63952"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40080" y="2240282"/>
            <a:ext cx="11521440" cy="6336348"/>
          </a:xfrm>
          <a:prstGeom prst="rect">
            <a:avLst/>
          </a:prstGeom>
        </p:spPr>
        <p:txBody>
          <a:bodyPr vert="horz" lIns="127893" tIns="63952" rIns="127893" bIns="6395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642982" y="8898902"/>
            <a:ext cx="769194" cy="511175"/>
          </a:xfrm>
          <a:prstGeom prst="rect">
            <a:avLst/>
          </a:prstGeom>
        </p:spPr>
        <p:txBody>
          <a:bodyPr vert="horz" lIns="127893" tIns="63952" rIns="127893" bIns="63952" rtlCol="0" anchor="ctr"/>
          <a:lstStyle>
            <a:lvl1pPr algn="r">
              <a:defRPr sz="1400" b="1">
                <a:solidFill>
                  <a:schemeClr val="tx1"/>
                </a:solidFill>
              </a:defRPr>
            </a:lvl1pPr>
          </a:lstStyle>
          <a:p>
            <a:fld id="{4A73001F-84D8-48B7-9690-BD096A4D8920}" type="slidenum">
              <a:rPr lang="en-GB" smtClean="0"/>
              <a:pPr/>
              <a:t>‹#›</a:t>
            </a:fld>
            <a:endParaRPr lang="en-GB" dirty="0"/>
          </a:p>
        </p:txBody>
      </p:sp>
    </p:spTree>
    <p:extLst>
      <p:ext uri="{BB962C8B-B14F-4D97-AF65-F5344CB8AC3E}">
        <p14:creationId xmlns:p14="http://schemas.microsoft.com/office/powerpoint/2010/main" val="160501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5" r:id="rId4"/>
    <p:sldLayoutId id="2147483656" r:id="rId5"/>
    <p:sldLayoutId id="2147483657" r:id="rId6"/>
    <p:sldLayoutId id="2147483653" r:id="rId7"/>
    <p:sldLayoutId id="2147483658" r:id="rId8"/>
    <p:sldLayoutId id="2147483659" r:id="rId9"/>
    <p:sldLayoutId id="2147483660" r:id="rId10"/>
    <p:sldLayoutId id="2147483662" r:id="rId11"/>
    <p:sldLayoutId id="2147483665" r:id="rId12"/>
    <p:sldLayoutId id="2147483666" r:id="rId13"/>
    <p:sldLayoutId id="2147483663" r:id="rId14"/>
  </p:sldLayoutIdLst>
  <p:hf hdr="0" ftr="0" dt="0"/>
  <p:txStyles>
    <p:titleStyle>
      <a:lvl1pPr algn="l" defTabSz="1278928" rtl="0" eaLnBrk="1" latinLnBrk="0" hangingPunct="1">
        <a:spcBef>
          <a:spcPct val="0"/>
        </a:spcBef>
        <a:buNone/>
        <a:defRPr sz="6200" kern="1200">
          <a:solidFill>
            <a:schemeClr val="tx1"/>
          </a:solidFill>
          <a:latin typeface="+mj-lt"/>
          <a:ea typeface="+mj-ea"/>
          <a:cs typeface="+mj-cs"/>
        </a:defRPr>
      </a:lvl1pPr>
    </p:titleStyle>
    <p:bodyStyle>
      <a:lvl1pPr marL="479601" indent="-479601" algn="l" defTabSz="1278928"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9133" indent="-399659" algn="l" defTabSz="1278928"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8666" indent="-319732" algn="l" defTabSz="1278928"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38130"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7594"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7060"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6526"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5994"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5461"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8928" rtl="0" eaLnBrk="1" latinLnBrk="0" hangingPunct="1">
        <a:defRPr sz="2500" kern="1200">
          <a:solidFill>
            <a:schemeClr val="tx1"/>
          </a:solidFill>
          <a:latin typeface="+mn-lt"/>
          <a:ea typeface="+mn-ea"/>
          <a:cs typeface="+mn-cs"/>
        </a:defRPr>
      </a:lvl1pPr>
      <a:lvl2pPr marL="639464" algn="l" defTabSz="1278928" rtl="0" eaLnBrk="1" latinLnBrk="0" hangingPunct="1">
        <a:defRPr sz="2500" kern="1200">
          <a:solidFill>
            <a:schemeClr val="tx1"/>
          </a:solidFill>
          <a:latin typeface="+mn-lt"/>
          <a:ea typeface="+mn-ea"/>
          <a:cs typeface="+mn-cs"/>
        </a:defRPr>
      </a:lvl2pPr>
      <a:lvl3pPr marL="1278928" algn="l" defTabSz="1278928" rtl="0" eaLnBrk="1" latinLnBrk="0" hangingPunct="1">
        <a:defRPr sz="2500" kern="1200">
          <a:solidFill>
            <a:schemeClr val="tx1"/>
          </a:solidFill>
          <a:latin typeface="+mn-lt"/>
          <a:ea typeface="+mn-ea"/>
          <a:cs typeface="+mn-cs"/>
        </a:defRPr>
      </a:lvl3pPr>
      <a:lvl4pPr marL="1918393" algn="l" defTabSz="1278928" rtl="0" eaLnBrk="1" latinLnBrk="0" hangingPunct="1">
        <a:defRPr sz="2500" kern="1200">
          <a:solidFill>
            <a:schemeClr val="tx1"/>
          </a:solidFill>
          <a:latin typeface="+mn-lt"/>
          <a:ea typeface="+mn-ea"/>
          <a:cs typeface="+mn-cs"/>
        </a:defRPr>
      </a:lvl4pPr>
      <a:lvl5pPr marL="2557857" algn="l" defTabSz="1278928" rtl="0" eaLnBrk="1" latinLnBrk="0" hangingPunct="1">
        <a:defRPr sz="2500" kern="1200">
          <a:solidFill>
            <a:schemeClr val="tx1"/>
          </a:solidFill>
          <a:latin typeface="+mn-lt"/>
          <a:ea typeface="+mn-ea"/>
          <a:cs typeface="+mn-cs"/>
        </a:defRPr>
      </a:lvl5pPr>
      <a:lvl6pPr marL="3197327" algn="l" defTabSz="1278928" rtl="0" eaLnBrk="1" latinLnBrk="0" hangingPunct="1">
        <a:defRPr sz="2500" kern="1200">
          <a:solidFill>
            <a:schemeClr val="tx1"/>
          </a:solidFill>
          <a:latin typeface="+mn-lt"/>
          <a:ea typeface="+mn-ea"/>
          <a:cs typeface="+mn-cs"/>
        </a:defRPr>
      </a:lvl6pPr>
      <a:lvl7pPr marL="3836795" algn="l" defTabSz="1278928" rtl="0" eaLnBrk="1" latinLnBrk="0" hangingPunct="1">
        <a:defRPr sz="2500" kern="1200">
          <a:solidFill>
            <a:schemeClr val="tx1"/>
          </a:solidFill>
          <a:latin typeface="+mn-lt"/>
          <a:ea typeface="+mn-ea"/>
          <a:cs typeface="+mn-cs"/>
        </a:defRPr>
      </a:lvl7pPr>
      <a:lvl8pPr marL="4476259" algn="l" defTabSz="1278928" rtl="0" eaLnBrk="1" latinLnBrk="0" hangingPunct="1">
        <a:defRPr sz="2500" kern="1200">
          <a:solidFill>
            <a:schemeClr val="tx1"/>
          </a:solidFill>
          <a:latin typeface="+mn-lt"/>
          <a:ea typeface="+mn-ea"/>
          <a:cs typeface="+mn-cs"/>
        </a:defRPr>
      </a:lvl8pPr>
      <a:lvl9pPr marL="5115727" algn="l" defTabSz="1278928"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cas.com/members-providers/qualifications/new-ucas-tarif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newtariff-feedback@ucas.ac.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cas.com/about-us/our-work-sector/ucas-consulta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cas.com/members-providers/qualifications/new-ucas-tarif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3" Type="http://schemas.openxmlformats.org/officeDocument/2006/relationships/hyperlink" Target="http://www.ucas.com/about-us/our-work-sector/ucas-consultation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ucas.com/members-providers/qualifications/new-ucas-tarif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1975" y="3675911"/>
            <a:ext cx="7473442" cy="2452866"/>
          </a:xfrm>
        </p:spPr>
        <p:txBody>
          <a:bodyPr/>
          <a:lstStyle/>
          <a:p>
            <a:r>
              <a:rPr lang="en-GB" sz="3900" dirty="0" smtClean="0"/>
              <a:t>The new UCAS Tariff –</a:t>
            </a:r>
            <a:br>
              <a:rPr lang="en-GB" sz="3900" dirty="0" smtClean="0"/>
            </a:br>
            <a:r>
              <a:rPr lang="en-GB" sz="3200" dirty="0" smtClean="0"/>
              <a:t>for entry into higher education </a:t>
            </a:r>
            <a:br>
              <a:rPr lang="en-GB" sz="3200" dirty="0" smtClean="0"/>
            </a:br>
            <a:r>
              <a:rPr lang="en-GB" sz="3200" dirty="0" smtClean="0"/>
              <a:t>from September 2017 onwards</a:t>
            </a:r>
            <a:r>
              <a:rPr lang="en-GB" sz="1600" dirty="0" smtClean="0"/>
              <a:t/>
            </a:r>
            <a:br>
              <a:rPr lang="en-GB" sz="1600" dirty="0" smtClean="0"/>
            </a:br>
            <a:r>
              <a:rPr lang="en-GB" sz="1600" dirty="0" smtClean="0"/>
              <a:t/>
            </a:r>
            <a:br>
              <a:rPr lang="en-GB" sz="1600" dirty="0" smtClean="0"/>
            </a:br>
            <a:r>
              <a:rPr lang="en-GB" sz="3200" dirty="0" smtClean="0"/>
              <a:t>PowerPoint Toolkit for HEPs	</a:t>
            </a:r>
            <a:endParaRPr lang="en-GB" sz="3200" dirty="0"/>
          </a:p>
        </p:txBody>
      </p:sp>
      <p:sp>
        <p:nvSpPr>
          <p:cNvPr id="5" name="Content Placeholder 4"/>
          <p:cNvSpPr>
            <a:spLocks noGrp="1"/>
          </p:cNvSpPr>
          <p:nvPr>
            <p:ph idx="14"/>
          </p:nvPr>
        </p:nvSpPr>
        <p:spPr>
          <a:xfrm>
            <a:off x="4672608" y="7608912"/>
            <a:ext cx="7676133" cy="1131042"/>
          </a:xfrm>
        </p:spPr>
        <p:txBody>
          <a:bodyPr/>
          <a:lstStyle/>
          <a:p>
            <a:r>
              <a:rPr lang="en-GB" sz="2800" dirty="0" smtClean="0"/>
              <a:t>September 2014 </a:t>
            </a:r>
          </a:p>
          <a:p>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t>3.2</a:t>
            </a:r>
            <a:r>
              <a:rPr lang="en-GB" sz="3200" dirty="0" smtClean="0"/>
              <a:t>   How the new Tariff works – new Tariff method</a:t>
            </a:r>
            <a:r>
              <a:rPr lang="en-US" sz="4800" dirty="0" smtClean="0"/>
              <a:t/>
            </a:r>
            <a:br>
              <a:rPr lang="en-US" sz="4800" dirty="0" smtClean="0"/>
            </a:br>
            <a:endParaRPr lang="en-US" sz="4500" dirty="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10</a:t>
            </a:fld>
            <a:endParaRPr lang="en-GB" dirty="0">
              <a:solidFill>
                <a:srgbClr val="000000"/>
              </a:solidFill>
            </a:endParaRPr>
          </a:p>
        </p:txBody>
      </p:sp>
      <p:sp>
        <p:nvSpPr>
          <p:cNvPr id="12" name="TextBox 11"/>
          <p:cNvSpPr txBox="1"/>
          <p:nvPr/>
        </p:nvSpPr>
        <p:spPr>
          <a:xfrm>
            <a:off x="1500153" y="1943082"/>
            <a:ext cx="9101201" cy="1929688"/>
          </a:xfrm>
          <a:prstGeom prst="rect">
            <a:avLst/>
          </a:prstGeom>
          <a:noFill/>
          <a:ln>
            <a:solidFill>
              <a:srgbClr val="FF0000"/>
            </a:solidFill>
          </a:ln>
        </p:spPr>
        <p:txBody>
          <a:bodyPr wrap="square" lIns="127939" tIns="63973" rIns="127939" bIns="63973" rtlCol="0">
            <a:spAutoFit/>
          </a:bodyPr>
          <a:lstStyle/>
          <a:p>
            <a:pPr algn="ctr"/>
            <a:endParaRPr lang="en-US" sz="3900" b="1" dirty="0" smtClean="0">
              <a:solidFill>
                <a:srgbClr val="FF0000"/>
              </a:solidFill>
              <a:latin typeface="Calibri"/>
            </a:endParaRPr>
          </a:p>
          <a:p>
            <a:pPr algn="ctr"/>
            <a:r>
              <a:rPr lang="en-US" sz="3900" b="1" dirty="0" smtClean="0">
                <a:solidFill>
                  <a:srgbClr val="FF0000"/>
                </a:solidFill>
                <a:latin typeface="Calibri"/>
              </a:rPr>
              <a:t>size points x grade points = Tariff points</a:t>
            </a:r>
          </a:p>
          <a:p>
            <a:pPr algn="ctr"/>
            <a:endParaRPr lang="en-US" sz="3900" b="1" dirty="0" smtClean="0">
              <a:solidFill>
                <a:srgbClr val="FF0000"/>
              </a:solidFill>
              <a:latin typeface="Calibri"/>
            </a:endParaRPr>
          </a:p>
        </p:txBody>
      </p:sp>
      <p:sp>
        <p:nvSpPr>
          <p:cNvPr id="13" name="Content Placeholder 2"/>
          <p:cNvSpPr txBox="1">
            <a:spLocks/>
          </p:cNvSpPr>
          <p:nvPr/>
        </p:nvSpPr>
        <p:spPr>
          <a:xfrm>
            <a:off x="813394" y="5500694"/>
            <a:ext cx="11445395" cy="2100277"/>
          </a:xfrm>
          <a:prstGeom prst="rect">
            <a:avLst/>
          </a:prstGeom>
        </p:spPr>
        <p:txBody>
          <a:bodyPr vert="horz" lIns="127939" tIns="63973" rIns="127939" bIns="63973" rtlCol="0">
            <a:noAutofit/>
          </a:bodyPr>
          <a:lstStyle/>
          <a:p>
            <a:pPr marL="479773" indent="-479773">
              <a:spcAft>
                <a:spcPts val="840"/>
              </a:spcAft>
              <a:buFont typeface="Arial" pitchFamily="34" charset="0"/>
              <a:buChar char="•"/>
              <a:defRPr/>
            </a:pPr>
            <a:endParaRPr lang="en-US" sz="2800" dirty="0" smtClean="0">
              <a:solidFill>
                <a:srgbClr val="000000"/>
              </a:solidFill>
              <a:latin typeface="Calibri"/>
            </a:endParaRPr>
          </a:p>
        </p:txBody>
      </p:sp>
      <p:sp>
        <p:nvSpPr>
          <p:cNvPr id="9" name="Rectangle 8"/>
          <p:cNvSpPr/>
          <p:nvPr/>
        </p:nvSpPr>
        <p:spPr>
          <a:xfrm>
            <a:off x="1471578" y="4086221"/>
            <a:ext cx="9501254" cy="3591682"/>
          </a:xfrm>
          <a:prstGeom prst="rect">
            <a:avLst/>
          </a:prstGeom>
        </p:spPr>
        <p:txBody>
          <a:bodyPr wrap="square" lIns="127939" tIns="63973" rIns="127939" bIns="63973">
            <a:spAutoFit/>
          </a:bodyPr>
          <a:lstStyle/>
          <a:p>
            <a:r>
              <a:rPr lang="en-US" b="1" dirty="0" smtClean="0">
                <a:solidFill>
                  <a:srgbClr val="000000"/>
                </a:solidFill>
                <a:latin typeface="Calibri"/>
              </a:rPr>
              <a:t>Size bands -  </a:t>
            </a:r>
            <a:r>
              <a:rPr lang="en-GB" dirty="0" smtClean="0">
                <a:solidFill>
                  <a:srgbClr val="000000"/>
                </a:solidFill>
                <a:latin typeface="Calibri"/>
              </a:rPr>
              <a:t>qualifications will be allocated a size band of 1 to 4 with a points range of 1-4, based on their guided learning hours/notional learning hours</a:t>
            </a:r>
          </a:p>
          <a:p>
            <a:endParaRPr lang="en-US" dirty="0" smtClean="0">
              <a:solidFill>
                <a:srgbClr val="000000"/>
              </a:solidFill>
              <a:latin typeface="Calibri"/>
            </a:endParaRPr>
          </a:p>
          <a:p>
            <a:r>
              <a:rPr lang="en-US" b="1" dirty="0" smtClean="0">
                <a:solidFill>
                  <a:srgbClr val="000000"/>
                </a:solidFill>
                <a:latin typeface="Calibri"/>
              </a:rPr>
              <a:t>Grade bands </a:t>
            </a:r>
            <a:r>
              <a:rPr lang="en-US" dirty="0" smtClean="0">
                <a:solidFill>
                  <a:srgbClr val="000000"/>
                </a:solidFill>
                <a:latin typeface="Calibri"/>
              </a:rPr>
              <a:t>– </a:t>
            </a:r>
            <a:r>
              <a:rPr lang="en-GB" dirty="0" smtClean="0">
                <a:solidFill>
                  <a:srgbClr val="000000"/>
                </a:solidFill>
                <a:latin typeface="Calibri"/>
              </a:rPr>
              <a:t>qualifications will also be allocated a grade band. The new Tariff has 12 grade bands with a points range of 3-14. These grade bands spread across the breadth of Level 3/SCQF Level 6</a:t>
            </a:r>
          </a:p>
          <a:p>
            <a:endParaRPr lang="en-US" dirty="0" smtClean="0">
              <a:solidFill>
                <a:srgbClr val="FF0000"/>
              </a:solidFill>
              <a:latin typeface="Calibri"/>
            </a:endParaRPr>
          </a:p>
          <a:p>
            <a:r>
              <a:rPr lang="en-US" b="1" dirty="0" smtClean="0">
                <a:solidFill>
                  <a:srgbClr val="000000"/>
                </a:solidFill>
                <a:latin typeface="Calibri"/>
              </a:rPr>
              <a:t>New Tariff points</a:t>
            </a:r>
            <a:r>
              <a:rPr lang="en-US" dirty="0" smtClean="0">
                <a:solidFill>
                  <a:srgbClr val="000000"/>
                </a:solidFill>
                <a:latin typeface="Calibri"/>
              </a:rPr>
              <a:t> are determined by multiplying size and grade points </a:t>
            </a:r>
          </a:p>
        </p:txBody>
      </p:sp>
      <p:sp>
        <p:nvSpPr>
          <p:cNvPr id="8" name="Title 1"/>
          <p:cNvSpPr txBox="1">
            <a:spLocks/>
          </p:cNvSpPr>
          <p:nvPr/>
        </p:nvSpPr>
        <p:spPr>
          <a:xfrm>
            <a:off x="640080" y="384493"/>
            <a:ext cx="11521440" cy="629894"/>
          </a:xfrm>
          <a:prstGeom prst="rect">
            <a:avLst/>
          </a:prstGeom>
        </p:spPr>
        <p:txBody>
          <a:bodyPr vert="horz" lIns="127893" tIns="63952" rIns="127893" bIns="63952" rtlCol="0" anchor="ctr">
            <a:normAutofit/>
          </a:bodyPr>
          <a:lstStyle/>
          <a:p>
            <a:pPr>
              <a:spcBef>
                <a:spcPct val="0"/>
              </a:spcBef>
            </a:pPr>
            <a:endParaRPr lang="en-US" sz="3200" b="1"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3.3   How the new Tariff </a:t>
            </a:r>
            <a:r>
              <a:rPr lang="en-GB" dirty="0"/>
              <a:t>works – </a:t>
            </a:r>
            <a:r>
              <a:rPr lang="en-US" sz="3200" dirty="0" smtClean="0"/>
              <a:t>size bands</a:t>
            </a:r>
            <a:endParaRPr lang="en-GB" sz="3200" dirty="0"/>
          </a:p>
        </p:txBody>
      </p:sp>
      <p:sp>
        <p:nvSpPr>
          <p:cNvPr id="3" name="Content Placeholder 2"/>
          <p:cNvSpPr>
            <a:spLocks noGrp="1"/>
          </p:cNvSpPr>
          <p:nvPr>
            <p:ph idx="1"/>
          </p:nvPr>
        </p:nvSpPr>
        <p:spPr>
          <a:xfrm>
            <a:off x="640080" y="1704612"/>
            <a:ext cx="11521440" cy="6336348"/>
          </a:xfrm>
        </p:spPr>
        <p:txBody>
          <a:bodyPr>
            <a:normAutofit/>
          </a:bodyPr>
          <a:lstStyle/>
          <a:p>
            <a:pPr>
              <a:spcBef>
                <a:spcPts val="0"/>
              </a:spcBef>
              <a:spcAft>
                <a:spcPts val="2520"/>
              </a:spcAft>
              <a:buClr>
                <a:schemeClr val="tx2"/>
              </a:buClr>
            </a:pPr>
            <a:r>
              <a:rPr lang="en-US" sz="2200" dirty="0" smtClean="0"/>
              <a:t>Four size bands ensures that existing size relationships between qualifications are maintained whilst not over-emphasising the importance of size.</a:t>
            </a:r>
            <a:endParaRPr lang="en-GB" sz="2200" dirty="0" smtClean="0"/>
          </a:p>
          <a:p>
            <a:pPr>
              <a:spcBef>
                <a:spcPts val="0"/>
              </a:spcBef>
              <a:spcAft>
                <a:spcPts val="2520"/>
              </a:spcAft>
              <a:buClr>
                <a:schemeClr val="tx2"/>
              </a:buClr>
            </a:pPr>
            <a:r>
              <a:rPr lang="en-US" sz="2200" dirty="0" smtClean="0"/>
              <a:t>The AS remains half the size of an A level and is size band 2.</a:t>
            </a:r>
            <a:endParaRPr lang="en-GB" sz="2200" dirty="0" smtClean="0"/>
          </a:p>
          <a:p>
            <a:pPr>
              <a:spcBef>
                <a:spcPts val="0"/>
              </a:spcBef>
              <a:spcAft>
                <a:spcPts val="2520"/>
              </a:spcAft>
              <a:buClr>
                <a:schemeClr val="tx2"/>
              </a:buClr>
            </a:pPr>
            <a:r>
              <a:rPr lang="en-US" sz="2200" dirty="0" smtClean="0"/>
              <a:t>Scottish Highers are allocated to a size band in between AS and A level.</a:t>
            </a:r>
            <a:endParaRPr lang="en-GB" sz="2200" dirty="0" smtClean="0"/>
          </a:p>
          <a:p>
            <a:pPr>
              <a:spcBef>
                <a:spcPts val="0"/>
              </a:spcBef>
              <a:spcAft>
                <a:spcPts val="2520"/>
              </a:spcAft>
              <a:buClr>
                <a:schemeClr val="tx2"/>
              </a:buClr>
            </a:pPr>
            <a:r>
              <a:rPr lang="en-US" sz="2200" dirty="0" smtClean="0"/>
              <a:t>Scottish Advanced Higher, A levels, IBHL, Pre-U Principal Subjects are in the same size band, size band 4.</a:t>
            </a:r>
          </a:p>
          <a:p>
            <a:pPr>
              <a:spcBef>
                <a:spcPts val="0"/>
              </a:spcBef>
              <a:spcAft>
                <a:spcPts val="2520"/>
              </a:spcAft>
              <a:buClr>
                <a:schemeClr val="tx2"/>
              </a:buClr>
            </a:pPr>
            <a:r>
              <a:rPr lang="en-US" sz="2200" dirty="0" smtClean="0"/>
              <a:t>Welsh Baccalaureate is being revised for programmes of study starting in 2015. The new qualification is expected to be of equivalent  size to an A level and would therefore be allocated to size band 4.</a:t>
            </a:r>
            <a:endParaRPr lang="en-GB" sz="22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11</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449049" indent="-449049"/>
            <a:r>
              <a:rPr lang="en-US" sz="3200" dirty="0" smtClean="0"/>
              <a:t>3.4   How the new Tariff works - </a:t>
            </a:r>
            <a:r>
              <a:rPr lang="en-GB" sz="3200" dirty="0" smtClean="0"/>
              <a:t>size band examples</a:t>
            </a:r>
            <a:endParaRPr lang="en-GB" sz="3200" dirty="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12</a:t>
            </a:fld>
            <a:endParaRPr lang="en-GB"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86619027"/>
              </p:ext>
            </p:extLst>
          </p:nvPr>
        </p:nvGraphicFramePr>
        <p:xfrm>
          <a:off x="1000086" y="1560240"/>
          <a:ext cx="10153242" cy="6660584"/>
        </p:xfrm>
        <a:graphic>
          <a:graphicData uri="http://schemas.openxmlformats.org/drawingml/2006/table">
            <a:tbl>
              <a:tblPr/>
              <a:tblGrid>
                <a:gridCol w="1232603"/>
                <a:gridCol w="1503815"/>
                <a:gridCol w="936104"/>
                <a:gridCol w="5112568"/>
                <a:gridCol w="1368152"/>
              </a:tblGrid>
              <a:tr h="1024128">
                <a:tc>
                  <a:txBody>
                    <a:bodyPr/>
                    <a:lstStyle/>
                    <a:p>
                      <a:pPr>
                        <a:spcBef>
                          <a:spcPts val="600"/>
                        </a:spcBef>
                        <a:spcAft>
                          <a:spcPts val="0"/>
                        </a:spcAft>
                      </a:pPr>
                      <a:r>
                        <a:rPr lang="en-US" sz="2200" b="1" dirty="0">
                          <a:solidFill>
                            <a:schemeClr val="bg1"/>
                          </a:solidFill>
                          <a:latin typeface="Calibri"/>
                          <a:ea typeface="Cambria"/>
                          <a:cs typeface="Times New Roman"/>
                        </a:rPr>
                        <a:t>Size band</a:t>
                      </a:r>
                      <a:endParaRPr lang="en-GB" sz="2200" b="1"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b="1" dirty="0">
                          <a:solidFill>
                            <a:schemeClr val="bg1"/>
                          </a:solidFill>
                          <a:latin typeface="Calibri"/>
                          <a:ea typeface="Cambria"/>
                          <a:cs typeface="Times New Roman"/>
                        </a:rPr>
                        <a:t>G</a:t>
                      </a:r>
                      <a:r>
                        <a:rPr lang="en-US" sz="2200" b="1" dirty="0" smtClean="0">
                          <a:solidFill>
                            <a:schemeClr val="bg1"/>
                          </a:solidFill>
                          <a:latin typeface="Calibri"/>
                          <a:ea typeface="Cambria"/>
                          <a:cs typeface="Times New Roman"/>
                        </a:rPr>
                        <a:t>LH/NLH</a:t>
                      </a:r>
                      <a:endParaRPr lang="en-GB" sz="2200" b="1"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b="1" dirty="0">
                          <a:solidFill>
                            <a:schemeClr val="bg1"/>
                          </a:solidFill>
                          <a:latin typeface="Calibri"/>
                          <a:ea typeface="Cambria"/>
                          <a:cs typeface="Times New Roman"/>
                        </a:rPr>
                        <a:t>Size band value</a:t>
                      </a:r>
                      <a:endParaRPr lang="en-GB" sz="2200" b="1"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b="1" dirty="0">
                          <a:solidFill>
                            <a:schemeClr val="bg1"/>
                          </a:solidFill>
                          <a:latin typeface="Calibri"/>
                          <a:ea typeface="Cambria"/>
                          <a:cs typeface="Times New Roman"/>
                        </a:rPr>
                        <a:t>Qualifications included </a:t>
                      </a:r>
                      <a:endParaRPr lang="en-GB" sz="2200" b="1"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b="1" dirty="0" smtClean="0">
                          <a:solidFill>
                            <a:schemeClr val="bg1"/>
                          </a:solidFill>
                          <a:latin typeface="Calibri"/>
                          <a:ea typeface="Cambria"/>
                          <a:cs typeface="Times New Roman"/>
                        </a:rPr>
                        <a:t>GLH/NLH</a:t>
                      </a:r>
                      <a:endParaRPr lang="en-GB" sz="2200" b="1"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r>
              <a:tr h="1237488">
                <a:tc>
                  <a:txBody>
                    <a:bodyPr/>
                    <a:lstStyle/>
                    <a:p>
                      <a:pPr>
                        <a:spcBef>
                          <a:spcPts val="600"/>
                        </a:spcBef>
                        <a:spcAft>
                          <a:spcPts val="0"/>
                        </a:spcAft>
                      </a:pPr>
                      <a:r>
                        <a:rPr lang="en-US" sz="2200" b="0" dirty="0">
                          <a:solidFill>
                            <a:schemeClr val="bg1"/>
                          </a:solidFill>
                          <a:latin typeface="Calibri"/>
                          <a:ea typeface="Cambria"/>
                          <a:cs typeface="Times New Roman"/>
                        </a:rPr>
                        <a:t>1</a:t>
                      </a:r>
                      <a:endParaRPr lang="en-GB" sz="2200" b="0"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dirty="0">
                          <a:latin typeface="Calibri"/>
                          <a:ea typeface="Cambria"/>
                          <a:cs typeface="Times New Roman"/>
                        </a:rPr>
                        <a:t>&lt; 120</a:t>
                      </a:r>
                      <a:endParaRPr lang="en-GB" sz="2200" dirty="0">
                        <a:latin typeface="Calibri"/>
                        <a:ea typeface="Cambria"/>
                        <a:cs typeface="Times New Roman"/>
                      </a:endParaRPr>
                    </a:p>
                  </a:txBody>
                  <a:tcPr marL="96012" marR="9601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spcBef>
                          <a:spcPts val="600"/>
                        </a:spcBef>
                        <a:spcAft>
                          <a:spcPts val="0"/>
                        </a:spcAft>
                      </a:pPr>
                      <a:r>
                        <a:rPr lang="en-US" sz="2200" dirty="0">
                          <a:latin typeface="Calibri"/>
                          <a:ea typeface="Cambria"/>
                          <a:cs typeface="Times New Roman"/>
                        </a:rPr>
                        <a:t>1</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1278928" rtl="0" eaLnBrk="1" fontAlgn="auto" latinLnBrk="0" hangingPunct="1">
                        <a:lnSpc>
                          <a:spcPct val="100000"/>
                        </a:lnSpc>
                        <a:spcBef>
                          <a:spcPts val="600"/>
                        </a:spcBef>
                        <a:spcAft>
                          <a:spcPts val="0"/>
                        </a:spcAft>
                        <a:buClrTx/>
                        <a:buSzTx/>
                        <a:buFontTx/>
                        <a:buNone/>
                        <a:tabLst/>
                        <a:defRPr/>
                      </a:pPr>
                      <a:r>
                        <a:rPr lang="en-US" sz="2200" dirty="0" smtClean="0">
                          <a:latin typeface="+mn-lt"/>
                          <a:ea typeface="Cambria"/>
                          <a:cs typeface="Times New Roman"/>
                        </a:rPr>
                        <a:t>IB Extended</a:t>
                      </a:r>
                      <a:r>
                        <a:rPr lang="en-US" sz="2200" baseline="0" dirty="0" smtClean="0">
                          <a:latin typeface="+mn-lt"/>
                          <a:ea typeface="Cambria"/>
                          <a:cs typeface="Times New Roman"/>
                        </a:rPr>
                        <a:t> Essay</a:t>
                      </a:r>
                      <a:endParaRPr lang="en-GB" sz="2200" dirty="0" smtClean="0">
                        <a:latin typeface="+mn-lt"/>
                        <a:ea typeface="Cambria"/>
                        <a:cs typeface="Times New Roman"/>
                      </a:endParaRPr>
                    </a:p>
                    <a:p>
                      <a:pPr>
                        <a:spcBef>
                          <a:spcPts val="600"/>
                        </a:spcBef>
                        <a:spcAft>
                          <a:spcPts val="0"/>
                        </a:spcAft>
                      </a:pPr>
                      <a:r>
                        <a:rPr lang="en-US" sz="2200" dirty="0" smtClean="0">
                          <a:latin typeface="Calibri"/>
                          <a:ea typeface="Cambria"/>
                          <a:cs typeface="Times New Roman"/>
                        </a:rPr>
                        <a:t>Free </a:t>
                      </a:r>
                      <a:r>
                        <a:rPr lang="en-US" sz="2200" dirty="0">
                          <a:latin typeface="Calibri"/>
                          <a:ea typeface="Cambria"/>
                          <a:cs typeface="Times New Roman"/>
                        </a:rPr>
                        <a:t>Standing Mathematics </a:t>
                      </a:r>
                      <a:r>
                        <a:rPr lang="en-US" sz="2200" dirty="0" smtClean="0">
                          <a:latin typeface="Calibri"/>
                          <a:ea typeface="Cambria"/>
                          <a:cs typeface="Times New Roman"/>
                        </a:rPr>
                        <a:t>Qualifications</a:t>
                      </a:r>
                    </a:p>
                    <a:p>
                      <a:pPr>
                        <a:spcBef>
                          <a:spcPts val="600"/>
                        </a:spcBef>
                        <a:spcAft>
                          <a:spcPts val="0"/>
                        </a:spcAft>
                      </a:pPr>
                      <a:r>
                        <a:rPr lang="en-US" sz="2200" dirty="0" smtClean="0">
                          <a:latin typeface="Calibri"/>
                          <a:ea typeface="Cambria"/>
                          <a:cs typeface="Times New Roman"/>
                        </a:rPr>
                        <a:t>IB Theory of Knowledge</a:t>
                      </a: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spcBef>
                          <a:spcPts val="600"/>
                        </a:spcBef>
                        <a:spcAft>
                          <a:spcPts val="0"/>
                        </a:spcAft>
                      </a:pPr>
                      <a:r>
                        <a:rPr lang="en-US" sz="2200" dirty="0" smtClean="0">
                          <a:latin typeface="Calibri"/>
                          <a:ea typeface="Cambria"/>
                          <a:cs typeface="Times New Roman"/>
                        </a:rPr>
                        <a:t>50</a:t>
                      </a:r>
                    </a:p>
                    <a:p>
                      <a:pPr>
                        <a:spcBef>
                          <a:spcPts val="600"/>
                        </a:spcBef>
                        <a:spcAft>
                          <a:spcPts val="0"/>
                        </a:spcAft>
                      </a:pPr>
                      <a:r>
                        <a:rPr lang="en-US" sz="2200" dirty="0" smtClean="0">
                          <a:latin typeface="Calibri"/>
                          <a:ea typeface="Cambria"/>
                          <a:cs typeface="Times New Roman"/>
                        </a:rPr>
                        <a:t>60</a:t>
                      </a:r>
                    </a:p>
                    <a:p>
                      <a:pPr>
                        <a:spcBef>
                          <a:spcPts val="600"/>
                        </a:spcBef>
                        <a:spcAft>
                          <a:spcPts val="0"/>
                        </a:spcAft>
                      </a:pPr>
                      <a:r>
                        <a:rPr lang="en-US" sz="2200" dirty="0" smtClean="0">
                          <a:latin typeface="Calibri"/>
                          <a:ea typeface="Cambria"/>
                          <a:cs typeface="Times New Roman"/>
                        </a:rPr>
                        <a:t>100</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1685544">
                <a:tc>
                  <a:txBody>
                    <a:bodyPr/>
                    <a:lstStyle/>
                    <a:p>
                      <a:pPr>
                        <a:spcBef>
                          <a:spcPts val="600"/>
                        </a:spcBef>
                        <a:spcAft>
                          <a:spcPts val="0"/>
                        </a:spcAft>
                      </a:pPr>
                      <a:r>
                        <a:rPr lang="en-US" sz="2200" b="0" dirty="0">
                          <a:solidFill>
                            <a:schemeClr val="bg1"/>
                          </a:solidFill>
                          <a:latin typeface="Calibri"/>
                          <a:ea typeface="Cambria"/>
                          <a:cs typeface="Times New Roman"/>
                        </a:rPr>
                        <a:t>2</a:t>
                      </a:r>
                      <a:endParaRPr lang="en-GB" sz="2200" b="0"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dirty="0">
                          <a:latin typeface="Calibri"/>
                          <a:ea typeface="Cambria"/>
                          <a:cs typeface="Times New Roman"/>
                        </a:rPr>
                        <a:t>120-219</a:t>
                      </a:r>
                      <a:endParaRPr lang="en-GB" sz="2200" dirty="0">
                        <a:latin typeface="Calibri"/>
                        <a:ea typeface="Cambria"/>
                        <a:cs typeface="Times New Roman"/>
                      </a:endParaRPr>
                    </a:p>
                  </a:txBody>
                  <a:tcPr marL="96012" marR="9601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Bef>
                          <a:spcPts val="600"/>
                        </a:spcBef>
                        <a:spcAft>
                          <a:spcPts val="0"/>
                        </a:spcAft>
                      </a:pPr>
                      <a:r>
                        <a:rPr lang="en-US" sz="2200" dirty="0">
                          <a:latin typeface="Calibri"/>
                          <a:ea typeface="Cambria"/>
                          <a:cs typeface="Times New Roman"/>
                        </a:rPr>
                        <a:t>2</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Bef>
                          <a:spcPts val="600"/>
                        </a:spcBef>
                        <a:spcAft>
                          <a:spcPts val="0"/>
                        </a:spcAft>
                      </a:pPr>
                      <a:r>
                        <a:rPr lang="en-US" sz="2200" dirty="0">
                          <a:latin typeface="Calibri"/>
                          <a:ea typeface="Cambria"/>
                          <a:cs typeface="Times New Roman"/>
                        </a:rPr>
                        <a:t>Extended Project Qualification  </a:t>
                      </a:r>
                      <a:endParaRPr lang="en-GB" sz="2200" dirty="0">
                        <a:latin typeface="Calibri"/>
                        <a:ea typeface="Cambria"/>
                        <a:cs typeface="Times New Roman"/>
                      </a:endParaRPr>
                    </a:p>
                    <a:p>
                      <a:pPr>
                        <a:spcBef>
                          <a:spcPts val="600"/>
                        </a:spcBef>
                        <a:spcAft>
                          <a:spcPts val="0"/>
                        </a:spcAft>
                      </a:pPr>
                      <a:r>
                        <a:rPr lang="en-US" sz="2200" dirty="0" smtClean="0">
                          <a:latin typeface="Calibri"/>
                          <a:ea typeface="Cambria"/>
                          <a:cs typeface="Times New Roman"/>
                        </a:rPr>
                        <a:t>AS </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BTEC </a:t>
                      </a:r>
                      <a:r>
                        <a:rPr lang="en-US" sz="2200" dirty="0" smtClean="0">
                          <a:latin typeface="Calibri"/>
                          <a:ea typeface="Cambria"/>
                          <a:cs typeface="Times New Roman"/>
                        </a:rPr>
                        <a:t>(QCF) L3 Certificate </a:t>
                      </a:r>
                    </a:p>
                    <a:p>
                      <a:pPr marL="0" marR="0" indent="0" algn="l" defTabSz="914400" rtl="0" eaLnBrk="1" fontAlgn="auto" latinLnBrk="0" hangingPunct="1">
                        <a:lnSpc>
                          <a:spcPct val="100000"/>
                        </a:lnSpc>
                        <a:spcBef>
                          <a:spcPts val="600"/>
                        </a:spcBef>
                        <a:spcAft>
                          <a:spcPts val="0"/>
                        </a:spcAft>
                        <a:buClrTx/>
                        <a:buSzTx/>
                        <a:buFontTx/>
                        <a:buNone/>
                        <a:tabLst/>
                        <a:defRPr/>
                      </a:pPr>
                      <a:r>
                        <a:rPr lang="en-US" sz="2200" dirty="0" smtClean="0">
                          <a:latin typeface="+mn-lt"/>
                          <a:ea typeface="Cambria"/>
                          <a:cs typeface="Times New Roman"/>
                        </a:rPr>
                        <a:t>IB Standard Certificate </a:t>
                      </a:r>
                      <a:endParaRPr lang="en-GB" sz="2200" dirty="0" smtClean="0">
                        <a:latin typeface="+mn-lt"/>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Bef>
                          <a:spcPts val="600"/>
                        </a:spcBef>
                        <a:spcAft>
                          <a:spcPts val="0"/>
                        </a:spcAft>
                      </a:pPr>
                      <a:r>
                        <a:rPr lang="en-US" sz="2200" dirty="0" smtClean="0">
                          <a:latin typeface="Calibri"/>
                          <a:ea typeface="Cambria"/>
                          <a:cs typeface="Times New Roman"/>
                        </a:rPr>
                        <a:t>120</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180</a:t>
                      </a:r>
                      <a:endParaRPr lang="en-GB" sz="2200" dirty="0">
                        <a:latin typeface="Calibri"/>
                        <a:ea typeface="Cambria"/>
                        <a:cs typeface="Times New Roman"/>
                      </a:endParaRPr>
                    </a:p>
                    <a:p>
                      <a:pPr>
                        <a:spcBef>
                          <a:spcPts val="600"/>
                        </a:spcBef>
                        <a:spcAft>
                          <a:spcPts val="0"/>
                        </a:spcAft>
                      </a:pPr>
                      <a:r>
                        <a:rPr lang="en-US" sz="2200" dirty="0" smtClean="0">
                          <a:latin typeface="Calibri"/>
                          <a:ea typeface="Cambria"/>
                          <a:cs typeface="Times New Roman"/>
                        </a:rPr>
                        <a:t>180</a:t>
                      </a:r>
                    </a:p>
                    <a:p>
                      <a:pPr>
                        <a:spcBef>
                          <a:spcPts val="600"/>
                        </a:spcBef>
                        <a:spcAft>
                          <a:spcPts val="0"/>
                        </a:spcAft>
                      </a:pPr>
                      <a:r>
                        <a:rPr lang="en-US" sz="2200" dirty="0" smtClean="0">
                          <a:latin typeface="Calibri"/>
                          <a:ea typeface="Cambria"/>
                          <a:cs typeface="Times New Roman"/>
                        </a:rPr>
                        <a:t>200</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579824">
                <a:tc>
                  <a:txBody>
                    <a:bodyPr/>
                    <a:lstStyle/>
                    <a:p>
                      <a:pPr>
                        <a:spcBef>
                          <a:spcPts val="600"/>
                        </a:spcBef>
                        <a:spcAft>
                          <a:spcPts val="0"/>
                        </a:spcAft>
                      </a:pPr>
                      <a:r>
                        <a:rPr lang="en-US" sz="2200" b="0" dirty="0">
                          <a:solidFill>
                            <a:schemeClr val="bg1"/>
                          </a:solidFill>
                          <a:latin typeface="Calibri"/>
                          <a:ea typeface="Cambria"/>
                          <a:cs typeface="Times New Roman"/>
                        </a:rPr>
                        <a:t>3</a:t>
                      </a:r>
                      <a:endParaRPr lang="en-GB" sz="2200" b="0"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dirty="0">
                          <a:latin typeface="Calibri"/>
                          <a:ea typeface="Cambria"/>
                          <a:cs typeface="Times New Roman"/>
                        </a:rPr>
                        <a:t>220-319</a:t>
                      </a:r>
                      <a:endParaRPr lang="en-GB" sz="2200" dirty="0">
                        <a:latin typeface="Calibri"/>
                        <a:ea typeface="Cambria"/>
                        <a:cs typeface="Times New Roman"/>
                      </a:endParaRPr>
                    </a:p>
                  </a:txBody>
                  <a:tcPr marL="96012" marR="9601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spcBef>
                          <a:spcPts val="600"/>
                        </a:spcBef>
                        <a:spcAft>
                          <a:spcPts val="0"/>
                        </a:spcAft>
                      </a:pPr>
                      <a:r>
                        <a:rPr lang="en-US" sz="2200" dirty="0">
                          <a:latin typeface="Calibri"/>
                          <a:ea typeface="Cambria"/>
                          <a:cs typeface="Times New Roman"/>
                        </a:rPr>
                        <a:t>3</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spcBef>
                          <a:spcPts val="600"/>
                        </a:spcBef>
                        <a:spcAft>
                          <a:spcPts val="0"/>
                        </a:spcAft>
                      </a:pPr>
                      <a:r>
                        <a:rPr lang="en-US" sz="2200" dirty="0" smtClean="0">
                          <a:latin typeface="Calibri"/>
                          <a:ea typeface="Cambria"/>
                          <a:cs typeface="Times New Roman"/>
                        </a:rPr>
                        <a:t>Scottish </a:t>
                      </a:r>
                      <a:r>
                        <a:rPr lang="en-US" sz="2200" dirty="0">
                          <a:latin typeface="Calibri"/>
                          <a:ea typeface="Cambria"/>
                          <a:cs typeface="Times New Roman"/>
                        </a:rPr>
                        <a:t>Higher</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spcBef>
                          <a:spcPts val="600"/>
                        </a:spcBef>
                        <a:spcAft>
                          <a:spcPts val="0"/>
                        </a:spcAft>
                      </a:pPr>
                      <a:r>
                        <a:rPr lang="en-US" sz="2200" dirty="0" smtClean="0">
                          <a:latin typeface="Calibri"/>
                          <a:ea typeface="Cambria"/>
                          <a:cs typeface="Times New Roman"/>
                        </a:rPr>
                        <a:t>240</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133600">
                <a:tc>
                  <a:txBody>
                    <a:bodyPr/>
                    <a:lstStyle/>
                    <a:p>
                      <a:pPr>
                        <a:spcBef>
                          <a:spcPts val="600"/>
                        </a:spcBef>
                        <a:spcAft>
                          <a:spcPts val="0"/>
                        </a:spcAft>
                      </a:pPr>
                      <a:r>
                        <a:rPr lang="en-US" sz="2200" b="0" dirty="0">
                          <a:solidFill>
                            <a:schemeClr val="bg1"/>
                          </a:solidFill>
                          <a:latin typeface="Calibri"/>
                          <a:ea typeface="Cambria"/>
                          <a:cs typeface="Times New Roman"/>
                        </a:rPr>
                        <a:t>4</a:t>
                      </a:r>
                      <a:endParaRPr lang="en-GB" sz="2200" b="0" dirty="0">
                        <a:solidFill>
                          <a:schemeClr val="bg1"/>
                        </a:solidFill>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r>
                        <a:rPr lang="en-US" sz="2200" dirty="0">
                          <a:latin typeface="Calibri"/>
                          <a:ea typeface="Cambria"/>
                          <a:cs typeface="Times New Roman"/>
                        </a:rPr>
                        <a:t>320+</a:t>
                      </a:r>
                      <a:endParaRPr lang="en-GB" sz="2200" dirty="0">
                        <a:latin typeface="Calibri"/>
                        <a:ea typeface="Cambria"/>
                        <a:cs typeface="Times New Roman"/>
                      </a:endParaRPr>
                    </a:p>
                  </a:txBody>
                  <a:tcPr marL="96012" marR="9601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Bef>
                          <a:spcPts val="600"/>
                        </a:spcBef>
                        <a:spcAft>
                          <a:spcPts val="0"/>
                        </a:spcAft>
                      </a:pPr>
                      <a:r>
                        <a:rPr lang="en-US" sz="2200" dirty="0">
                          <a:latin typeface="Calibri"/>
                          <a:ea typeface="Cambria"/>
                          <a:cs typeface="Times New Roman"/>
                        </a:rPr>
                        <a:t>4</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Bef>
                          <a:spcPts val="600"/>
                        </a:spcBef>
                        <a:spcAft>
                          <a:spcPts val="0"/>
                        </a:spcAft>
                      </a:pPr>
                      <a:r>
                        <a:rPr lang="en-US" sz="2200" dirty="0">
                          <a:latin typeface="Calibri"/>
                          <a:ea typeface="Cambria"/>
                          <a:cs typeface="Times New Roman"/>
                        </a:rPr>
                        <a:t>Scottish Advanced Higher </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A level </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IB Higher </a:t>
                      </a:r>
                      <a:r>
                        <a:rPr lang="en-US" sz="2200" dirty="0" smtClean="0">
                          <a:latin typeface="Calibri"/>
                          <a:ea typeface="Cambria"/>
                          <a:cs typeface="Times New Roman"/>
                        </a:rPr>
                        <a:t>Certificate </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BTEC </a:t>
                      </a:r>
                      <a:r>
                        <a:rPr lang="en-US" sz="2200" dirty="0" smtClean="0">
                          <a:latin typeface="Calibri"/>
                          <a:ea typeface="Cambria"/>
                          <a:cs typeface="Times New Roman"/>
                        </a:rPr>
                        <a:t>(QCF)</a:t>
                      </a:r>
                      <a:r>
                        <a:rPr lang="en-US" sz="2200" baseline="0" dirty="0" smtClean="0">
                          <a:latin typeface="Calibri"/>
                          <a:ea typeface="Cambria"/>
                          <a:cs typeface="Times New Roman"/>
                        </a:rPr>
                        <a:t> </a:t>
                      </a:r>
                      <a:r>
                        <a:rPr lang="en-US" sz="2200" dirty="0" smtClean="0">
                          <a:latin typeface="Calibri"/>
                          <a:ea typeface="Cambria"/>
                          <a:cs typeface="Times New Roman"/>
                        </a:rPr>
                        <a:t>L3 </a:t>
                      </a:r>
                      <a:r>
                        <a:rPr lang="en-US" sz="2200" dirty="0">
                          <a:latin typeface="Calibri"/>
                          <a:ea typeface="Cambria"/>
                          <a:cs typeface="Times New Roman"/>
                        </a:rPr>
                        <a:t>Subsidiary Diploma </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Pre U Principal </a:t>
                      </a:r>
                      <a:r>
                        <a:rPr lang="en-US" sz="2200" dirty="0" smtClean="0">
                          <a:latin typeface="Calibri"/>
                          <a:ea typeface="Cambria"/>
                          <a:cs typeface="Times New Roman"/>
                        </a:rPr>
                        <a:t>Subject</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Bef>
                          <a:spcPts val="600"/>
                        </a:spcBef>
                        <a:spcAft>
                          <a:spcPts val="0"/>
                        </a:spcAft>
                      </a:pPr>
                      <a:r>
                        <a:rPr lang="en-US" sz="2200" dirty="0">
                          <a:latin typeface="Calibri"/>
                          <a:ea typeface="Cambria"/>
                          <a:cs typeface="Times New Roman"/>
                        </a:rPr>
                        <a:t>320</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360</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360</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360</a:t>
                      </a:r>
                      <a:endParaRPr lang="en-GB" sz="2200" dirty="0">
                        <a:latin typeface="Calibri"/>
                        <a:ea typeface="Cambria"/>
                        <a:cs typeface="Times New Roman"/>
                      </a:endParaRPr>
                    </a:p>
                    <a:p>
                      <a:pPr>
                        <a:spcBef>
                          <a:spcPts val="600"/>
                        </a:spcBef>
                        <a:spcAft>
                          <a:spcPts val="0"/>
                        </a:spcAft>
                      </a:pPr>
                      <a:r>
                        <a:rPr lang="en-US" sz="2200" dirty="0">
                          <a:latin typeface="Calibri"/>
                          <a:ea typeface="Cambria"/>
                          <a:cs typeface="Times New Roman"/>
                        </a:rPr>
                        <a:t>380</a:t>
                      </a:r>
                      <a:endParaRPr lang="en-GB" sz="2200" dirty="0">
                        <a:latin typeface="Calibri"/>
                        <a:ea typeface="Cambria"/>
                        <a:cs typeface="Times New Roman"/>
                      </a:endParaRPr>
                    </a:p>
                  </a:txBody>
                  <a:tcPr marL="96012" marR="96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251280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3.5  </a:t>
            </a:r>
            <a:r>
              <a:rPr lang="en-US" sz="3200" dirty="0" smtClean="0"/>
              <a:t> How the new Tariff works </a:t>
            </a:r>
            <a:r>
              <a:rPr lang="en-GB" dirty="0"/>
              <a:t>–</a:t>
            </a:r>
            <a:r>
              <a:rPr lang="en-US" sz="3200" dirty="0" smtClean="0"/>
              <a:t> grade band examples</a:t>
            </a:r>
            <a:endParaRPr lang="en-GB" sz="3200" dirty="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13</a:t>
            </a:fld>
            <a:endParaRPr lang="en-GB" dirty="0">
              <a:solidFill>
                <a:srgbClr val="000000"/>
              </a:solidFill>
            </a:endParaRPr>
          </a:p>
        </p:txBody>
      </p:sp>
      <p:sp>
        <p:nvSpPr>
          <p:cNvPr id="8" name="TextBox 7"/>
          <p:cNvSpPr txBox="1"/>
          <p:nvPr/>
        </p:nvSpPr>
        <p:spPr>
          <a:xfrm>
            <a:off x="7300919" y="2607541"/>
            <a:ext cx="5200686" cy="5361411"/>
          </a:xfrm>
          <a:prstGeom prst="rect">
            <a:avLst/>
          </a:prstGeom>
          <a:noFill/>
          <a:ln w="28575">
            <a:solidFill>
              <a:schemeClr val="bg1">
                <a:lumMod val="50000"/>
              </a:schemeClr>
            </a:solidFill>
          </a:ln>
        </p:spPr>
        <p:txBody>
          <a:bodyPr wrap="square" lIns="127954" tIns="63980" rIns="127954" bIns="63980" rtlCol="0">
            <a:spAutoFit/>
          </a:bodyPr>
          <a:lstStyle/>
          <a:p>
            <a:pPr marL="342900" indent="-342900">
              <a:buClr>
                <a:schemeClr val="tx2"/>
              </a:buClr>
              <a:buFont typeface="Arial" panose="020B0604020202020204" pitchFamily="34" charset="0"/>
              <a:buChar char="•"/>
            </a:pPr>
            <a:endParaRPr lang="en-GB" sz="2000" dirty="0" smtClean="0">
              <a:solidFill>
                <a:srgbClr val="000000"/>
              </a:solidFill>
              <a:latin typeface="Calibri"/>
            </a:endParaRPr>
          </a:p>
          <a:p>
            <a:pPr marL="342900" indent="-342900">
              <a:buClr>
                <a:schemeClr val="tx2"/>
              </a:buClr>
              <a:buFont typeface="Arial" panose="020B0604020202020204" pitchFamily="34" charset="0"/>
              <a:buChar char="•"/>
            </a:pPr>
            <a:r>
              <a:rPr lang="en-US" sz="2000" dirty="0" smtClean="0">
                <a:solidFill>
                  <a:srgbClr val="000000"/>
                </a:solidFill>
                <a:latin typeface="Calibri"/>
              </a:rPr>
              <a:t>The new Tariff uses a 3-14</a:t>
            </a:r>
            <a:r>
              <a:rPr lang="en-US" sz="2000" dirty="0" smtClean="0">
                <a:solidFill>
                  <a:srgbClr val="7030A0"/>
                </a:solidFill>
                <a:latin typeface="Calibri"/>
              </a:rPr>
              <a:t> </a:t>
            </a:r>
            <a:r>
              <a:rPr lang="en-US" sz="2000" dirty="0" smtClean="0">
                <a:solidFill>
                  <a:srgbClr val="000000"/>
                </a:solidFill>
                <a:latin typeface="Calibri"/>
              </a:rPr>
              <a:t>point scale – </a:t>
            </a:r>
            <a:r>
              <a:rPr lang="en-US" sz="2000" b="1" dirty="0" smtClean="0">
                <a:solidFill>
                  <a:srgbClr val="000000"/>
                </a:solidFill>
                <a:latin typeface="Calibri"/>
              </a:rPr>
              <a:t>12 grade bands</a:t>
            </a:r>
            <a:endParaRPr lang="en-US" sz="2000" dirty="0" smtClean="0">
              <a:solidFill>
                <a:srgbClr val="000000"/>
              </a:solidFill>
              <a:latin typeface="Calibri"/>
            </a:endParaRPr>
          </a:p>
          <a:p>
            <a:pPr marL="342900" indent="-342900">
              <a:buClr>
                <a:schemeClr val="tx2"/>
              </a:buClr>
              <a:buFont typeface="Arial" panose="020B0604020202020204" pitchFamily="34" charset="0"/>
              <a:buChar char="•"/>
            </a:pPr>
            <a:endParaRPr lang="en-US" sz="2000" dirty="0" smtClean="0">
              <a:solidFill>
                <a:srgbClr val="000000"/>
              </a:solidFill>
              <a:latin typeface="Calibri"/>
            </a:endParaRPr>
          </a:p>
          <a:p>
            <a:pPr marL="342900" indent="-342900">
              <a:buClr>
                <a:schemeClr val="tx2"/>
              </a:buClr>
              <a:buFont typeface="Arial" panose="020B0604020202020204" pitchFamily="34" charset="0"/>
              <a:buChar char="•"/>
            </a:pPr>
            <a:r>
              <a:rPr lang="en-US" sz="2000" dirty="0" smtClean="0">
                <a:solidFill>
                  <a:srgbClr val="000000"/>
                </a:solidFill>
                <a:latin typeface="Calibri"/>
              </a:rPr>
              <a:t>Scale </a:t>
            </a:r>
            <a:r>
              <a:rPr lang="en-US" sz="2000" b="1" dirty="0" smtClean="0">
                <a:solidFill>
                  <a:srgbClr val="000000"/>
                </a:solidFill>
                <a:latin typeface="Calibri"/>
              </a:rPr>
              <a:t>starts at 3 points </a:t>
            </a:r>
            <a:r>
              <a:rPr lang="en-US" sz="2000" dirty="0" smtClean="0">
                <a:solidFill>
                  <a:srgbClr val="000000"/>
                </a:solidFill>
                <a:latin typeface="Calibri"/>
              </a:rPr>
              <a:t>as 1 point does not provide a sufficient multiplier effect for lower grades</a:t>
            </a:r>
          </a:p>
          <a:p>
            <a:pPr marL="342900" indent="-342900">
              <a:buClr>
                <a:schemeClr val="tx2"/>
              </a:buClr>
              <a:buFont typeface="Arial" panose="020B0604020202020204" pitchFamily="34" charset="0"/>
              <a:buChar char="•"/>
            </a:pPr>
            <a:endParaRPr lang="en-US" sz="2000" dirty="0" smtClean="0">
              <a:solidFill>
                <a:srgbClr val="000000"/>
              </a:solidFill>
              <a:latin typeface="Calibri"/>
            </a:endParaRPr>
          </a:p>
          <a:p>
            <a:pPr marL="342900" indent="-342900">
              <a:buClr>
                <a:schemeClr val="tx2"/>
              </a:buClr>
              <a:buFont typeface="Arial" panose="020B0604020202020204" pitchFamily="34" charset="0"/>
              <a:buChar char="•"/>
            </a:pPr>
            <a:r>
              <a:rPr lang="en-US" sz="2000" dirty="0" smtClean="0">
                <a:solidFill>
                  <a:srgbClr val="000000"/>
                </a:solidFill>
                <a:latin typeface="Calibri"/>
              </a:rPr>
              <a:t>The scale ensures that key UK benchmark qualifications such as Scottish Highers can be </a:t>
            </a:r>
            <a:r>
              <a:rPr lang="en-US" sz="2000" b="1" dirty="0" smtClean="0">
                <a:solidFill>
                  <a:srgbClr val="000000"/>
                </a:solidFill>
                <a:latin typeface="Calibri"/>
              </a:rPr>
              <a:t>precisely positioned </a:t>
            </a:r>
            <a:r>
              <a:rPr lang="en-US" sz="2000" dirty="0" smtClean="0">
                <a:solidFill>
                  <a:srgbClr val="000000"/>
                </a:solidFill>
                <a:latin typeface="Calibri"/>
              </a:rPr>
              <a:t>in agreement with UK qualification regulators</a:t>
            </a:r>
          </a:p>
          <a:p>
            <a:pPr marL="342900" indent="-342900">
              <a:buClr>
                <a:schemeClr val="tx2"/>
              </a:buClr>
              <a:buFont typeface="Arial" panose="020B0604020202020204" pitchFamily="34" charset="0"/>
              <a:buChar char="•"/>
            </a:pPr>
            <a:endParaRPr lang="en-US" sz="2000" b="1" dirty="0" smtClean="0">
              <a:solidFill>
                <a:srgbClr val="000000"/>
              </a:solidFill>
              <a:latin typeface="Calibri"/>
            </a:endParaRPr>
          </a:p>
          <a:p>
            <a:pPr marL="342900" indent="-342900">
              <a:buClr>
                <a:schemeClr val="tx2"/>
              </a:buClr>
              <a:buFont typeface="Arial" panose="020B0604020202020204" pitchFamily="34" charset="0"/>
              <a:buChar char="•"/>
            </a:pPr>
            <a:r>
              <a:rPr lang="en-US" sz="2000" dirty="0" smtClean="0">
                <a:solidFill>
                  <a:srgbClr val="000000"/>
                </a:solidFill>
                <a:latin typeface="Calibri"/>
              </a:rPr>
              <a:t>The scale is </a:t>
            </a:r>
            <a:r>
              <a:rPr lang="en-US" sz="2000" b="1" dirty="0" smtClean="0">
                <a:solidFill>
                  <a:srgbClr val="000000"/>
                </a:solidFill>
                <a:latin typeface="Calibri"/>
              </a:rPr>
              <a:t>finite </a:t>
            </a:r>
            <a:r>
              <a:rPr lang="en-US" sz="2000" dirty="0" smtClean="0">
                <a:solidFill>
                  <a:srgbClr val="000000"/>
                </a:solidFill>
                <a:latin typeface="Calibri"/>
              </a:rPr>
              <a:t>– for example, qualification grades operating significantly above A* at A level are considered Level 4</a:t>
            </a:r>
          </a:p>
          <a:p>
            <a:endParaRPr lang="en-GB" sz="2000" dirty="0">
              <a:solidFill>
                <a:srgbClr val="000000"/>
              </a:solidFill>
              <a:latin typeface="Calibri"/>
            </a:endParaRPr>
          </a:p>
        </p:txBody>
      </p:sp>
      <p:sp>
        <p:nvSpPr>
          <p:cNvPr id="12" name="TextBox 11"/>
          <p:cNvSpPr txBox="1"/>
          <p:nvPr/>
        </p:nvSpPr>
        <p:spPr>
          <a:xfrm>
            <a:off x="700049" y="1300138"/>
            <a:ext cx="11401505" cy="1191039"/>
          </a:xfrm>
          <a:prstGeom prst="rect">
            <a:avLst/>
          </a:prstGeom>
          <a:noFill/>
        </p:spPr>
        <p:txBody>
          <a:bodyPr wrap="square" lIns="127954" tIns="63980" rIns="127954" bIns="63980" rtlCol="0">
            <a:spAutoFit/>
          </a:bodyPr>
          <a:lstStyle/>
          <a:p>
            <a:r>
              <a:rPr lang="en-US" sz="2200" dirty="0" smtClean="0">
                <a:solidFill>
                  <a:srgbClr val="000000"/>
                </a:solidFill>
                <a:latin typeface="Calibri"/>
              </a:rPr>
              <a:t>A finite grade scale has been established for Level 3/SCQF Level 6 qualifications providing 12 grade bands that all qualifications can be mapped to. </a:t>
            </a:r>
            <a:endParaRPr lang="en-GB" sz="2200" dirty="0" smtClean="0">
              <a:solidFill>
                <a:srgbClr val="000000"/>
              </a:solidFill>
              <a:latin typeface="Calibri"/>
            </a:endParaRPr>
          </a:p>
          <a:p>
            <a:endParaRPr lang="en-GB" dirty="0">
              <a:solidFill>
                <a:srgbClr val="000000"/>
              </a:solidFill>
              <a:latin typeface="Calibri"/>
            </a:endParaRPr>
          </a:p>
        </p:txBody>
      </p:sp>
      <p:graphicFrame>
        <p:nvGraphicFramePr>
          <p:cNvPr id="16" name="Table 15"/>
          <p:cNvGraphicFramePr>
            <a:graphicFrameLocks noGrp="1"/>
          </p:cNvGraphicFramePr>
          <p:nvPr/>
        </p:nvGraphicFramePr>
        <p:xfrm>
          <a:off x="800062" y="2600316"/>
          <a:ext cx="6200819" cy="5405779"/>
        </p:xfrm>
        <a:graphic>
          <a:graphicData uri="http://schemas.openxmlformats.org/drawingml/2006/table">
            <a:tbl>
              <a:tblPr/>
              <a:tblGrid>
                <a:gridCol w="1321844"/>
                <a:gridCol w="1220838"/>
                <a:gridCol w="1219379"/>
                <a:gridCol w="1219379"/>
                <a:gridCol w="1219379"/>
              </a:tblGrid>
              <a:tr h="1309267">
                <a:tc>
                  <a:txBody>
                    <a:bodyPr/>
                    <a:lstStyle/>
                    <a:p>
                      <a:pPr algn="ctr">
                        <a:spcBef>
                          <a:spcPts val="600"/>
                        </a:spcBef>
                        <a:spcAft>
                          <a:spcPts val="0"/>
                        </a:spcAft>
                      </a:pPr>
                      <a:r>
                        <a:rPr lang="en-US" sz="2000" b="1" dirty="0">
                          <a:solidFill>
                            <a:schemeClr val="bg1"/>
                          </a:solidFill>
                          <a:latin typeface="Calibri"/>
                          <a:ea typeface="Cambria"/>
                          <a:cs typeface="Times New Roman"/>
                        </a:rPr>
                        <a:t>Grade Points</a:t>
                      </a:r>
                      <a:endParaRPr lang="en-GB" sz="2000"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000" b="1" dirty="0">
                          <a:solidFill>
                            <a:schemeClr val="bg1"/>
                          </a:solidFill>
                          <a:latin typeface="Calibri"/>
                          <a:ea typeface="Cambria"/>
                          <a:cs typeface="Times New Roman"/>
                        </a:rPr>
                        <a:t>A level</a:t>
                      </a:r>
                      <a:endParaRPr lang="en-GB" sz="2000"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000" b="1" dirty="0">
                          <a:solidFill>
                            <a:schemeClr val="bg1"/>
                          </a:solidFill>
                          <a:latin typeface="Calibri"/>
                          <a:ea typeface="Cambria"/>
                          <a:cs typeface="Times New Roman"/>
                        </a:rPr>
                        <a:t>AS</a:t>
                      </a:r>
                      <a:endParaRPr lang="en-GB" sz="2000" dirty="0">
                        <a:solidFill>
                          <a:schemeClr val="bg1"/>
                        </a:solidFill>
                        <a:latin typeface="Calibri"/>
                        <a:ea typeface="Cambria"/>
                        <a:cs typeface="Times New Roman"/>
                      </a:endParaRPr>
                    </a:p>
                    <a:p>
                      <a:pPr algn="ctr">
                        <a:spcBef>
                          <a:spcPts val="600"/>
                        </a:spcBef>
                        <a:spcAft>
                          <a:spcPts val="0"/>
                        </a:spcAft>
                      </a:pPr>
                      <a:r>
                        <a:rPr lang="en-US" sz="2000" b="1" dirty="0">
                          <a:solidFill>
                            <a:schemeClr val="bg1"/>
                          </a:solidFill>
                          <a:latin typeface="Calibri"/>
                          <a:ea typeface="Cambria"/>
                          <a:cs typeface="Times New Roman"/>
                        </a:rPr>
                        <a:t> (New Tariff)</a:t>
                      </a:r>
                      <a:endParaRPr lang="en-GB" sz="2000"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000" b="1" dirty="0">
                          <a:solidFill>
                            <a:schemeClr val="bg1"/>
                          </a:solidFill>
                          <a:latin typeface="Calibri"/>
                          <a:ea typeface="Cambria"/>
                          <a:cs typeface="Times New Roman"/>
                        </a:rPr>
                        <a:t>Scottish Highers</a:t>
                      </a:r>
                      <a:endParaRPr lang="en-GB" sz="2000"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000" b="1" dirty="0">
                          <a:solidFill>
                            <a:schemeClr val="bg1"/>
                          </a:solidFill>
                          <a:latin typeface="Calibri"/>
                          <a:ea typeface="Cambria"/>
                          <a:cs typeface="Times New Roman"/>
                        </a:rPr>
                        <a:t>Scottish </a:t>
                      </a:r>
                      <a:r>
                        <a:rPr lang="en-US" sz="2000" b="1" dirty="0" smtClean="0">
                          <a:solidFill>
                            <a:schemeClr val="bg1"/>
                          </a:solidFill>
                          <a:latin typeface="Calibri"/>
                          <a:ea typeface="Cambria"/>
                          <a:cs typeface="Times New Roman"/>
                        </a:rPr>
                        <a:t>Adv</a:t>
                      </a:r>
                    </a:p>
                    <a:p>
                      <a:pPr algn="ctr">
                        <a:spcBef>
                          <a:spcPts val="600"/>
                        </a:spcBef>
                        <a:spcAft>
                          <a:spcPts val="0"/>
                        </a:spcAft>
                      </a:pPr>
                      <a:r>
                        <a:rPr lang="en-US" sz="2000" b="1" dirty="0" smtClean="0">
                          <a:solidFill>
                            <a:schemeClr val="bg1"/>
                          </a:solidFill>
                          <a:latin typeface="Calibri"/>
                          <a:ea typeface="Cambria"/>
                          <a:cs typeface="Times New Roman"/>
                        </a:rPr>
                        <a:t>Highers</a:t>
                      </a:r>
                      <a:endParaRPr lang="en-GB" sz="2000"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14</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A*</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smtClean="0">
                          <a:solidFill>
                            <a:srgbClr val="000000"/>
                          </a:solidFill>
                          <a:latin typeface="Calibri"/>
                          <a:ea typeface="Cambria"/>
                          <a:cs typeface="Times New Roman"/>
                        </a:rPr>
                        <a:t>A</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13</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12</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A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smtClean="0">
                          <a:solidFill>
                            <a:srgbClr val="000000"/>
                          </a:solidFill>
                          <a:latin typeface="Calibri"/>
                          <a:ea typeface="Cambria"/>
                          <a:cs typeface="Times New Roman"/>
                        </a:rPr>
                        <a:t>B</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11</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A</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10</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B</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A</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smtClean="0">
                          <a:solidFill>
                            <a:srgbClr val="000000"/>
                          </a:solidFill>
                          <a:latin typeface="Calibri"/>
                          <a:ea typeface="Cambria"/>
                          <a:cs typeface="Times New Roman"/>
                        </a:rPr>
                        <a:t>C</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9</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B</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8</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C</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B</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D</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7</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C</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6</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D</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C</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5</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D</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D</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4</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E</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1376">
                <a:tc>
                  <a:txBody>
                    <a:bodyPr/>
                    <a:lstStyle/>
                    <a:p>
                      <a:pPr algn="ctr">
                        <a:spcBef>
                          <a:spcPts val="600"/>
                        </a:spcBef>
                        <a:spcAft>
                          <a:spcPts val="0"/>
                        </a:spcAft>
                      </a:pPr>
                      <a:r>
                        <a:rPr lang="en-US" sz="2200" b="1" dirty="0">
                          <a:solidFill>
                            <a:schemeClr val="bg1"/>
                          </a:solidFill>
                          <a:latin typeface="Calibri"/>
                          <a:ea typeface="Cambria"/>
                          <a:cs typeface="Times New Roman"/>
                        </a:rPr>
                        <a:t>3</a:t>
                      </a:r>
                      <a:endParaRPr lang="en-GB" sz="2200" b="1" dirty="0">
                        <a:solidFill>
                          <a:schemeClr val="bg1"/>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 </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r>
                        <a:rPr lang="en-US" sz="2200" b="1" dirty="0">
                          <a:solidFill>
                            <a:srgbClr val="000000"/>
                          </a:solidFill>
                          <a:latin typeface="Calibri"/>
                          <a:ea typeface="Cambria"/>
                          <a:cs typeface="Times New Roman"/>
                        </a:rPr>
                        <a:t>E</a:t>
                      </a:r>
                      <a:endParaRPr lang="en-GB"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spcBef>
                          <a:spcPts val="600"/>
                        </a:spcBef>
                        <a:spcAft>
                          <a:spcPts val="0"/>
                        </a:spcAft>
                      </a:pPr>
                      <a:endParaRPr lang="en-US" sz="2200" b="1" dirty="0">
                        <a:solidFill>
                          <a:srgbClr val="000000"/>
                        </a:solidFill>
                        <a:latin typeface="Calibri"/>
                        <a:ea typeface="Cambria"/>
                        <a:cs typeface="Times New Roman"/>
                      </a:endParaRPr>
                    </a:p>
                  </a:txBody>
                  <a:tcPr marL="96012" marR="9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3.6   How the new Tariff works –  in comparison with the current Tariff</a:t>
            </a:r>
            <a:endParaRPr lang="en-US" sz="32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14</a:t>
            </a:fld>
            <a:endParaRPr lang="en-GB" dirty="0">
              <a:solidFill>
                <a:srgbClr val="000000"/>
              </a:solidFill>
            </a:endParaRPr>
          </a:p>
        </p:txBody>
      </p:sp>
      <p:sp>
        <p:nvSpPr>
          <p:cNvPr id="6" name="Rectangle 5"/>
          <p:cNvSpPr/>
          <p:nvPr/>
        </p:nvSpPr>
        <p:spPr>
          <a:xfrm>
            <a:off x="784176" y="1632248"/>
            <a:ext cx="10225660" cy="2764825"/>
          </a:xfrm>
          <a:prstGeom prst="rect">
            <a:avLst/>
          </a:prstGeom>
        </p:spPr>
        <p:txBody>
          <a:bodyPr wrap="square" lIns="91406" tIns="45703" rIns="91406" bIns="45703">
            <a:spAutoFit/>
          </a:bodyPr>
          <a:lstStyle/>
          <a:p>
            <a:pPr>
              <a:spcAft>
                <a:spcPts val="2520"/>
              </a:spcAft>
            </a:pPr>
            <a:r>
              <a:rPr lang="en-US" sz="2200" dirty="0" smtClean="0"/>
              <a:t>The new Tariff numbers are very different. </a:t>
            </a:r>
          </a:p>
          <a:p>
            <a:pPr>
              <a:spcAft>
                <a:spcPts val="2520"/>
              </a:spcAft>
            </a:pPr>
            <a:r>
              <a:rPr lang="en-US" sz="2200" dirty="0" smtClean="0"/>
              <a:t>For example, the illustration below taken from the new Tariff tables shows that the new total Tariff points for an A level A* grade = 56 points</a:t>
            </a:r>
            <a:r>
              <a:rPr lang="en-US" sz="2200" dirty="0"/>
              <a:t>;</a:t>
            </a:r>
            <a:r>
              <a:rPr lang="en-US" sz="2200" dirty="0" smtClean="0"/>
              <a:t> under the current Tariff the A level A* grade is allocated 140 points. </a:t>
            </a:r>
          </a:p>
          <a:p>
            <a:pPr>
              <a:spcAft>
                <a:spcPts val="2520"/>
              </a:spcAft>
            </a:pPr>
            <a:r>
              <a:rPr lang="en-US" sz="2200" dirty="0" smtClean="0"/>
              <a:t>The new UCAS Tariff tables show the total Tariff points for all qualifications on the Tariff list. </a:t>
            </a:r>
          </a:p>
        </p:txBody>
      </p:sp>
      <p:pic>
        <p:nvPicPr>
          <p:cNvPr id="2" name="Picture 1"/>
          <p:cNvPicPr>
            <a:picLocks noChangeAspect="1"/>
          </p:cNvPicPr>
          <p:nvPr/>
        </p:nvPicPr>
        <p:blipFill>
          <a:blip r:embed="rId3"/>
          <a:stretch>
            <a:fillRect/>
          </a:stretch>
        </p:blipFill>
        <p:spPr>
          <a:xfrm>
            <a:off x="2589147" y="4633601"/>
            <a:ext cx="7623305" cy="40554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3.7   How the new Tariff works –  repositioning of AS</a:t>
            </a:r>
            <a:endParaRPr lang="en-GB" sz="3200" dirty="0"/>
          </a:p>
        </p:txBody>
      </p:sp>
      <p:sp>
        <p:nvSpPr>
          <p:cNvPr id="3" name="Content Placeholder 2"/>
          <p:cNvSpPr>
            <a:spLocks noGrp="1"/>
          </p:cNvSpPr>
          <p:nvPr>
            <p:ph idx="1"/>
          </p:nvPr>
        </p:nvSpPr>
        <p:spPr/>
        <p:txBody>
          <a:bodyPr>
            <a:noAutofit/>
          </a:bodyPr>
          <a:lstStyle/>
          <a:p>
            <a:pPr>
              <a:spcAft>
                <a:spcPts val="840"/>
              </a:spcAft>
              <a:buClr>
                <a:schemeClr val="tx2"/>
              </a:buClr>
            </a:pPr>
            <a:r>
              <a:rPr lang="en-US" sz="2400" dirty="0" smtClean="0">
                <a:solidFill>
                  <a:srgbClr val="000000"/>
                </a:solidFill>
              </a:rPr>
              <a:t>Under the new Tariff</a:t>
            </a:r>
            <a:r>
              <a:rPr lang="en-US" sz="2400" dirty="0" smtClean="0">
                <a:solidFill>
                  <a:srgbClr val="0070C0"/>
                </a:solidFill>
              </a:rPr>
              <a:t>,</a:t>
            </a:r>
            <a:r>
              <a:rPr lang="en-US" sz="2400" dirty="0" smtClean="0">
                <a:solidFill>
                  <a:srgbClr val="000000"/>
                </a:solidFill>
              </a:rPr>
              <a:t> the AS qualification has been adjusted to circa </a:t>
            </a:r>
            <a:r>
              <a:rPr lang="en-US" sz="2400" b="1" dirty="0" smtClean="0">
                <a:solidFill>
                  <a:srgbClr val="000000"/>
                </a:solidFill>
              </a:rPr>
              <a:t>40% of an A level </a:t>
            </a:r>
            <a:r>
              <a:rPr lang="en-US" sz="2400" dirty="0" smtClean="0">
                <a:solidFill>
                  <a:srgbClr val="000000"/>
                </a:solidFill>
              </a:rPr>
              <a:t>at each grade to reflect the Ofqual statement – </a:t>
            </a:r>
            <a:r>
              <a:rPr lang="en-GB" sz="2400" dirty="0" smtClean="0">
                <a:solidFill>
                  <a:srgbClr val="FF0000"/>
                </a:solidFill>
              </a:rPr>
              <a:t>‘the material studied in AS is less demanding than an A level’</a:t>
            </a:r>
            <a:r>
              <a:rPr lang="en-US" sz="2400" dirty="0" smtClean="0">
                <a:solidFill>
                  <a:srgbClr val="FF0000"/>
                </a:solidFill>
              </a:rPr>
              <a:t>. </a:t>
            </a:r>
            <a:endParaRPr lang="en-US" sz="2400" dirty="0" smtClean="0">
              <a:solidFill>
                <a:srgbClr val="000000"/>
              </a:solidFill>
            </a:endParaRPr>
          </a:p>
          <a:p>
            <a:pPr>
              <a:spcAft>
                <a:spcPts val="840"/>
              </a:spcAft>
              <a:buClr>
                <a:schemeClr val="tx2"/>
              </a:buClr>
            </a:pPr>
            <a:r>
              <a:rPr lang="en-US" sz="2400" dirty="0" smtClean="0">
                <a:solidFill>
                  <a:srgbClr val="000000"/>
                </a:solidFill>
              </a:rPr>
              <a:t>The Welsh Government has confirmed the new Welsh AS qualification which will remain coupled with the A level, will be positioned at 40% of the A level. DENI in Northern Ireland has made the same proposal in a recent ministerial submission. </a:t>
            </a:r>
          </a:p>
          <a:p>
            <a:pPr>
              <a:spcAft>
                <a:spcPts val="840"/>
              </a:spcAft>
              <a:buClr>
                <a:schemeClr val="tx2"/>
              </a:buClr>
            </a:pPr>
            <a:endParaRPr lang="en-US" sz="24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15</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3.8   How the new Tariff works - example student profiles  </a:t>
            </a:r>
            <a:endParaRPr lang="en-GB" sz="3200" dirty="0"/>
          </a:p>
        </p:txBody>
      </p:sp>
      <p:sp>
        <p:nvSpPr>
          <p:cNvPr id="3" name="Content Placeholder 2"/>
          <p:cNvSpPr>
            <a:spLocks noGrp="1"/>
          </p:cNvSpPr>
          <p:nvPr>
            <p:ph idx="1"/>
          </p:nvPr>
        </p:nvSpPr>
        <p:spPr/>
        <p:txBody>
          <a:bodyPr>
            <a:noAutofit/>
          </a:bodyPr>
          <a:lstStyle/>
          <a:p>
            <a:pPr>
              <a:spcBef>
                <a:spcPts val="0"/>
              </a:spcBef>
              <a:spcAft>
                <a:spcPts val="2520"/>
              </a:spcAft>
              <a:buClr>
                <a:schemeClr val="tx2"/>
              </a:buClr>
            </a:pPr>
            <a:r>
              <a:rPr lang="en-US" sz="2400" dirty="0" smtClean="0"/>
              <a:t>UCAS completed significant modelling of the new Tariff points on different types of learners using UCAS candidate data to ensure no learner was disadvantaged. </a:t>
            </a:r>
          </a:p>
          <a:p>
            <a:pPr>
              <a:spcBef>
                <a:spcPts val="0"/>
              </a:spcBef>
              <a:spcAft>
                <a:spcPts val="2520"/>
              </a:spcAft>
              <a:buClr>
                <a:schemeClr val="tx2"/>
              </a:buClr>
            </a:pPr>
            <a:r>
              <a:rPr lang="en-US" sz="2400" dirty="0" smtClean="0"/>
              <a:t>The next slide provides examples of how different learner qualification profiles are affected by the new Tariff.  It is based on a comparison against A grade at A level. For example Ben is compared to Dipak to show that Scottish Highers differed to an A level programme under the current Tariff by +11.1% and under the new Tariff that increases to +14.6%. </a:t>
            </a:r>
            <a:endParaRPr lang="en-US" sz="2400" i="1" dirty="0" smtClean="0"/>
          </a:p>
          <a:p>
            <a:pPr>
              <a:spcBef>
                <a:spcPts val="0"/>
              </a:spcBef>
              <a:spcAft>
                <a:spcPts val="2520"/>
              </a:spcAft>
              <a:buClr>
                <a:schemeClr val="tx2"/>
              </a:buClr>
            </a:pPr>
            <a:r>
              <a:rPr lang="en-US" sz="2400" dirty="0" smtClean="0"/>
              <a:t>In summary, it shows: the impact of repositioning the AS qualification to 40% of an A level; the positive impact of repositioning Scottish Highers in between the A level and AS qualifications as requested by the Scottish qualification regulator and some impact to the IB Diploma depending on different grade combinations.  There is no impact on BTEC learners or A level learners as the Tariff points for these qualifications have not changed. </a:t>
            </a:r>
          </a:p>
          <a:p>
            <a:pPr>
              <a:spcBef>
                <a:spcPts val="0"/>
              </a:spcBef>
              <a:spcAft>
                <a:spcPts val="2520"/>
              </a:spcAft>
              <a:buFont typeface="Wingdings" pitchFamily="2" charset="2"/>
              <a:buChar char="§"/>
            </a:pPr>
            <a:endParaRPr lang="en-US" sz="24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16</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63364" indent="-363364"/>
            <a:r>
              <a:rPr lang="en-GB" dirty="0" smtClean="0"/>
              <a:t>3.9  </a:t>
            </a:r>
            <a:r>
              <a:rPr lang="en-GB" sz="3200" dirty="0" smtClean="0"/>
              <a:t> How the new Tariff works - example student profiles</a:t>
            </a:r>
            <a:endParaRPr lang="en-GB" sz="3200" dirty="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17</a:t>
            </a:fld>
            <a:endParaRPr lang="en-GB" dirty="0">
              <a:solidFill>
                <a:srgbClr val="000000"/>
              </a:solidFill>
            </a:endParaRPr>
          </a:p>
        </p:txBody>
      </p:sp>
      <p:sp>
        <p:nvSpPr>
          <p:cNvPr id="10241" name="Rectangle 1"/>
          <p:cNvSpPr>
            <a:spLocks noChangeArrowheads="1"/>
          </p:cNvSpPr>
          <p:nvPr/>
        </p:nvSpPr>
        <p:spPr bwMode="auto">
          <a:xfrm>
            <a:off x="0" y="0"/>
            <a:ext cx="258597" cy="898708"/>
          </a:xfrm>
          <a:prstGeom prst="rect">
            <a:avLst/>
          </a:prstGeom>
          <a:noFill/>
          <a:ln w="9525">
            <a:noFill/>
            <a:miter lim="800000"/>
            <a:headEnd/>
            <a:tailEnd/>
          </a:ln>
          <a:effectLst/>
        </p:spPr>
        <p:txBody>
          <a:bodyPr vert="horz" wrap="none" lIns="127954" tIns="63980" rIns="127954" bIns="63980" numCol="1" anchor="ctr" anchorCtr="0" compatLnSpc="1">
            <a:prstTxWarp prst="textNoShape">
              <a:avLst/>
            </a:prstTxWarp>
            <a:spAutoFit/>
          </a:bodyPr>
          <a:lstStyle/>
          <a:p>
            <a:r>
              <a:rPr lang="en-GB" dirty="0" smtClean="0">
                <a:solidFill>
                  <a:srgbClr val="000000"/>
                </a:solidFill>
                <a:latin typeface="Arial" pitchFamily="34" charset="0"/>
                <a:cs typeface="Arial" pitchFamily="34" charset="0"/>
              </a:rPr>
              <a:t/>
            </a:r>
            <a:br>
              <a:rPr lang="en-GB" dirty="0" smtClean="0">
                <a:solidFill>
                  <a:srgbClr val="000000"/>
                </a:solidFill>
                <a:latin typeface="Arial" pitchFamily="34" charset="0"/>
                <a:cs typeface="Arial" pitchFamily="34" charset="0"/>
              </a:rPr>
            </a:br>
            <a:endParaRPr lang="en-GB" dirty="0" smtClean="0">
              <a:solidFill>
                <a:srgbClr val="000000"/>
              </a:solidFill>
              <a:latin typeface="Arial" pitchFamily="34" charset="0"/>
              <a:cs typeface="Arial" pitchFamily="34" charset="0"/>
            </a:endParaRPr>
          </a:p>
        </p:txBody>
      </p:sp>
      <p:sp>
        <p:nvSpPr>
          <p:cNvPr id="9" name="TextBox 8"/>
          <p:cNvSpPr txBox="1"/>
          <p:nvPr/>
        </p:nvSpPr>
        <p:spPr>
          <a:xfrm>
            <a:off x="700049" y="1085824"/>
            <a:ext cx="10309263" cy="1191039"/>
          </a:xfrm>
          <a:prstGeom prst="rect">
            <a:avLst/>
          </a:prstGeom>
          <a:noFill/>
        </p:spPr>
        <p:txBody>
          <a:bodyPr wrap="square" lIns="127954" tIns="63980" rIns="127954" bIns="63980" rtlCol="0">
            <a:spAutoFit/>
          </a:bodyPr>
          <a:lstStyle/>
          <a:p>
            <a:r>
              <a:rPr lang="en-US" sz="2200" dirty="0" smtClean="0">
                <a:solidFill>
                  <a:srgbClr val="000000"/>
                </a:solidFill>
                <a:latin typeface="Calibri"/>
              </a:rPr>
              <a:t>This slide demonstrat</a:t>
            </a:r>
            <a:r>
              <a:rPr lang="en-US" sz="2200" dirty="0" smtClean="0">
                <a:latin typeface="Calibri"/>
              </a:rPr>
              <a:t>es </a:t>
            </a:r>
            <a:r>
              <a:rPr lang="en-US" sz="2200" dirty="0" smtClean="0">
                <a:solidFill>
                  <a:srgbClr val="000000"/>
                </a:solidFill>
                <a:latin typeface="Calibri"/>
              </a:rPr>
              <a:t>the difference between the new and current Tariff using A level A grade as a benchmark. </a:t>
            </a:r>
            <a:endParaRPr lang="en-GB" sz="2200" dirty="0" smtClean="0">
              <a:solidFill>
                <a:srgbClr val="000000"/>
              </a:solidFill>
              <a:latin typeface="Calibri"/>
            </a:endParaRPr>
          </a:p>
          <a:p>
            <a:endParaRPr lang="en-GB" dirty="0">
              <a:solidFill>
                <a:srgbClr val="000000"/>
              </a:solidFill>
              <a:latin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1611579410"/>
              </p:ext>
            </p:extLst>
          </p:nvPr>
        </p:nvGraphicFramePr>
        <p:xfrm>
          <a:off x="685760" y="1973608"/>
          <a:ext cx="10545270" cy="6827520"/>
        </p:xfrm>
        <a:graphic>
          <a:graphicData uri="http://schemas.openxmlformats.org/drawingml/2006/table">
            <a:tbl>
              <a:tblPr/>
              <a:tblGrid>
                <a:gridCol w="596902"/>
                <a:gridCol w="895352"/>
                <a:gridCol w="1293288"/>
                <a:gridCol w="1293288"/>
                <a:gridCol w="1293288"/>
                <a:gridCol w="1293288"/>
                <a:gridCol w="1293288"/>
                <a:gridCol w="1293288"/>
                <a:gridCol w="1293288"/>
              </a:tblGrid>
              <a:tr h="576164">
                <a:tc>
                  <a:txBody>
                    <a:bodyPr/>
                    <a:lstStyle/>
                    <a:p>
                      <a:endParaRPr lang="en-GB" sz="2000" b="1" dirty="0">
                        <a:latin typeface="Calibri"/>
                        <a:ea typeface="Calibri"/>
                        <a:cs typeface="Times New Roman"/>
                      </a:endParaRPr>
                    </a:p>
                  </a:txBody>
                  <a:tcPr marL="17241" marR="17241"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gridSpan="6">
                  <a:txBody>
                    <a:bodyPr/>
                    <a:lstStyle/>
                    <a:p>
                      <a:pPr algn="ctr">
                        <a:spcBef>
                          <a:spcPts val="600"/>
                        </a:spcBef>
                        <a:spcAft>
                          <a:spcPts val="0"/>
                        </a:spcAft>
                      </a:pPr>
                      <a:r>
                        <a:rPr lang="en-US" sz="2000" b="1" dirty="0">
                          <a:solidFill>
                            <a:srgbClr val="FFFFFF"/>
                          </a:solidFill>
                          <a:latin typeface="Calibri"/>
                          <a:ea typeface="Times New Roman"/>
                          <a:cs typeface="Arial"/>
                        </a:rPr>
                        <a:t>Standard size programmes</a:t>
                      </a:r>
                      <a:endParaRPr lang="en-GB" sz="2000" b="1" dirty="0">
                        <a:latin typeface="Calibri"/>
                        <a:ea typeface="Cambria"/>
                        <a:cs typeface="Times New Roman"/>
                      </a:endParaRPr>
                    </a:p>
                    <a:p>
                      <a:pPr algn="ctr">
                        <a:spcBef>
                          <a:spcPts val="600"/>
                        </a:spcBef>
                        <a:spcAft>
                          <a:spcPts val="0"/>
                        </a:spcAft>
                      </a:pPr>
                      <a:r>
                        <a:rPr lang="en-US" sz="2000" b="1" dirty="0">
                          <a:solidFill>
                            <a:srgbClr val="FFFFFF"/>
                          </a:solidFill>
                          <a:latin typeface="Calibri"/>
                          <a:ea typeface="Times New Roman"/>
                          <a:cs typeface="Arial"/>
                        </a:rPr>
                        <a:t>(</a:t>
                      </a:r>
                      <a:r>
                        <a:rPr lang="en-US" sz="2000" b="1" dirty="0" smtClean="0">
                          <a:solidFill>
                            <a:srgbClr val="FFFFFF"/>
                          </a:solidFill>
                          <a:latin typeface="Calibri"/>
                          <a:ea typeface="Times New Roman"/>
                          <a:cs typeface="Arial"/>
                        </a:rPr>
                        <a:t>approx </a:t>
                      </a:r>
                      <a:r>
                        <a:rPr lang="en-US" sz="2000" b="1" dirty="0">
                          <a:solidFill>
                            <a:srgbClr val="FFFFFF"/>
                          </a:solidFill>
                          <a:latin typeface="Calibri"/>
                          <a:ea typeface="Times New Roman"/>
                          <a:cs typeface="Arial"/>
                        </a:rPr>
                        <a:t>1080 hours)</a:t>
                      </a:r>
                      <a:endParaRPr lang="en-GB" sz="2000" b="1"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spcBef>
                          <a:spcPts val="600"/>
                        </a:spcBef>
                        <a:spcAft>
                          <a:spcPts val="0"/>
                        </a:spcAft>
                      </a:pPr>
                      <a:r>
                        <a:rPr lang="en-US" sz="2000" b="1" dirty="0">
                          <a:solidFill>
                            <a:srgbClr val="FFFFFF"/>
                          </a:solidFill>
                          <a:latin typeface="Calibri"/>
                          <a:ea typeface="Times New Roman"/>
                          <a:cs typeface="Arial"/>
                        </a:rPr>
                        <a:t>Large programmes</a:t>
                      </a:r>
                      <a:endParaRPr lang="en-GB" sz="2000" b="1" dirty="0">
                        <a:latin typeface="Calibri"/>
                        <a:ea typeface="Cambria"/>
                        <a:cs typeface="Times New Roman"/>
                      </a:endParaRPr>
                    </a:p>
                    <a:p>
                      <a:pPr>
                        <a:spcBef>
                          <a:spcPts val="600"/>
                        </a:spcBef>
                        <a:spcAft>
                          <a:spcPts val="0"/>
                        </a:spcAft>
                      </a:pPr>
                      <a:r>
                        <a:rPr lang="en-US" sz="2000" b="1" dirty="0">
                          <a:solidFill>
                            <a:srgbClr val="FFFFFF"/>
                          </a:solidFill>
                          <a:latin typeface="Calibri"/>
                          <a:ea typeface="Times New Roman"/>
                          <a:cs typeface="Arial"/>
                        </a:rPr>
                        <a:t>(1800-1880 hours)</a:t>
                      </a:r>
                      <a:endParaRPr lang="en-GB" sz="2000" b="1"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50000"/>
                      </a:schemeClr>
                    </a:solidFill>
                  </a:tcPr>
                </a:tc>
                <a:tc hMerge="1">
                  <a:txBody>
                    <a:bodyPr/>
                    <a:lstStyle/>
                    <a:p>
                      <a:endParaRPr lang="en-GB"/>
                    </a:p>
                  </a:txBody>
                  <a:tcPr/>
                </a:tc>
              </a:tr>
              <a:tr h="1309464">
                <a:tc rowSpan="3">
                  <a:txBody>
                    <a:bodyPr/>
                    <a:lstStyle/>
                    <a:p>
                      <a:pPr algn="ctr">
                        <a:spcBef>
                          <a:spcPts val="600"/>
                        </a:spcBef>
                        <a:spcAft>
                          <a:spcPts val="0"/>
                        </a:spcAft>
                      </a:pPr>
                      <a:r>
                        <a:rPr lang="en-US" sz="2200" b="1" dirty="0">
                          <a:solidFill>
                            <a:srgbClr val="FFFFFF"/>
                          </a:solidFill>
                          <a:latin typeface="Calibri"/>
                          <a:ea typeface="Times New Roman"/>
                          <a:cs typeface="Arial"/>
                        </a:rPr>
                        <a:t>HIGH RANGE</a:t>
                      </a:r>
                      <a:endParaRPr lang="en-GB" sz="2200" b="1" dirty="0">
                        <a:latin typeface="Calibri"/>
                        <a:ea typeface="Cambria"/>
                        <a:cs typeface="Times New Roman"/>
                      </a:endParaRPr>
                    </a:p>
                  </a:txBody>
                  <a:tcPr marL="17241" marR="17241" marT="0" marB="0" vert="vert27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71755" marR="71755" algn="ctr">
                        <a:spcBef>
                          <a:spcPts val="600"/>
                        </a:spcBef>
                        <a:spcAft>
                          <a:spcPts val="0"/>
                        </a:spcAft>
                      </a:pPr>
                      <a:endParaRPr lang="en-GB" sz="2000" dirty="0">
                        <a:latin typeface="Calibri"/>
                        <a:ea typeface="Cambria"/>
                        <a:cs typeface="Times New Roman"/>
                      </a:endParaRPr>
                    </a:p>
                  </a:txBody>
                  <a:tcPr marL="17241" marR="17241" marT="0" marB="0" vert="vert27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DIPAK</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 </a:t>
                      </a:r>
                      <a:r>
                        <a:rPr lang="en-US" sz="1700" b="1" dirty="0" smtClean="0">
                          <a:latin typeface="Calibri"/>
                          <a:ea typeface="Times New Roman"/>
                          <a:cs typeface="Arial"/>
                        </a:rPr>
                        <a:t>level</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AAA</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BEN</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SQA</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Highers</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AAAAA </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SUSAN</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AS </a:t>
                      </a:r>
                      <a:r>
                        <a:rPr lang="en-US" sz="1700" dirty="0">
                          <a:latin typeface="Calibri"/>
                          <a:ea typeface="Times New Roman"/>
                          <a:cs typeface="Arial"/>
                        </a:rPr>
                        <a:t>AA +</a:t>
                      </a:r>
                      <a:r>
                        <a:rPr lang="en-US" sz="1700" b="1" dirty="0">
                          <a:latin typeface="Calibri"/>
                          <a:ea typeface="Times New Roman"/>
                          <a:cs typeface="Arial"/>
                        </a:rPr>
                        <a:t> </a:t>
                      </a:r>
                      <a:endParaRPr lang="en-US" sz="1700" b="1" dirty="0" smtClean="0">
                        <a:latin typeface="Calibri"/>
                        <a:ea typeface="Times New Roman"/>
                        <a:cs typeface="Arial"/>
                      </a:endParaRPr>
                    </a:p>
                    <a:p>
                      <a:pPr>
                        <a:spcBef>
                          <a:spcPts val="600"/>
                        </a:spcBef>
                        <a:spcAft>
                          <a:spcPts val="0"/>
                        </a:spcAft>
                      </a:pPr>
                      <a:r>
                        <a:rPr lang="en-US" sz="1700" b="1" dirty="0" smtClean="0">
                          <a:latin typeface="Calibri"/>
                          <a:ea typeface="Times New Roman"/>
                          <a:cs typeface="Arial"/>
                        </a:rPr>
                        <a:t>A </a:t>
                      </a:r>
                      <a:r>
                        <a:rPr lang="en-US" sz="1700" b="1" dirty="0">
                          <a:latin typeface="Calibri"/>
                          <a:ea typeface="Times New Roman"/>
                          <a:cs typeface="Arial"/>
                        </a:rPr>
                        <a:t>level </a:t>
                      </a:r>
                      <a:r>
                        <a:rPr lang="en-US" sz="1700" dirty="0">
                          <a:latin typeface="Calibri"/>
                          <a:ea typeface="Times New Roman"/>
                          <a:cs typeface="Arial"/>
                        </a:rPr>
                        <a:t>BA</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DAVID</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BTEC</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Nationals </a:t>
                      </a:r>
                      <a:r>
                        <a:rPr lang="en-US" sz="1700" dirty="0">
                          <a:latin typeface="Calibri"/>
                          <a:ea typeface="Times New Roman"/>
                          <a:cs typeface="Arial"/>
                        </a:rPr>
                        <a:t>DDD</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ARMIN</a:t>
                      </a:r>
                      <a:endParaRPr lang="en-GB" sz="1700" dirty="0">
                        <a:latin typeface="Calibri"/>
                        <a:ea typeface="Cambria"/>
                        <a:cs typeface="Times New Roman"/>
                      </a:endParaRPr>
                    </a:p>
                    <a:p>
                      <a:pPr>
                        <a:spcBef>
                          <a:spcPts val="600"/>
                        </a:spcBef>
                        <a:spcAft>
                          <a:spcPts val="0"/>
                        </a:spcAft>
                      </a:pPr>
                      <a:r>
                        <a:rPr lang="en-US" sz="1700" b="1" dirty="0" smtClean="0">
                          <a:latin typeface="Calibri"/>
                          <a:ea typeface="Times New Roman"/>
                          <a:cs typeface="Arial"/>
                        </a:rPr>
                        <a:t>Pre-U</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PS D3D3</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+GPR D3 </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SOPHIE</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 </a:t>
                      </a:r>
                      <a:r>
                        <a:rPr lang="en-US" sz="1700" b="1" dirty="0" smtClean="0">
                          <a:latin typeface="Calibri"/>
                          <a:ea typeface="Times New Roman"/>
                          <a:cs typeface="Arial"/>
                        </a:rPr>
                        <a:t>level</a:t>
                      </a:r>
                      <a:r>
                        <a:rPr lang="en-US" sz="1700" b="1" dirty="0">
                          <a:latin typeface="Calibri"/>
                          <a:ea typeface="Times New Roman"/>
                          <a:cs typeface="Arial"/>
                        </a:rPr>
                        <a:t>+</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A*AAA +</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A at AS +A at EPQ</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MARIE</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IB</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HL766+ SL666 +C2 (39 IB pts)</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249422">
                <a:tc vMerge="1">
                  <a:txBody>
                    <a:bodyPr/>
                    <a:lstStyle/>
                    <a:p>
                      <a:endParaRPr lang="en-GB"/>
                    </a:p>
                  </a:txBody>
                  <a:tcPr/>
                </a:tc>
                <a:tc>
                  <a:txBody>
                    <a:bodyPr/>
                    <a:lstStyle/>
                    <a:p>
                      <a:pPr>
                        <a:spcBef>
                          <a:spcPts val="600"/>
                        </a:spcBef>
                        <a:spcAft>
                          <a:spcPts val="0"/>
                        </a:spcAft>
                      </a:pPr>
                      <a:r>
                        <a:rPr lang="en-US" sz="2000" b="1" dirty="0">
                          <a:solidFill>
                            <a:schemeClr val="bg1"/>
                          </a:solidFill>
                          <a:latin typeface="Calibri"/>
                          <a:ea typeface="Times New Roman"/>
                          <a:cs typeface="Arial"/>
                        </a:rPr>
                        <a:t>Current </a:t>
                      </a:r>
                      <a:endParaRPr lang="en-GB" sz="2000" b="1" dirty="0">
                        <a:solidFill>
                          <a:schemeClr val="bg1"/>
                        </a:solidFill>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+11.1</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+7.2</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-2.1</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r>
              <a:tr h="249422">
                <a:tc vMerge="1">
                  <a:txBody>
                    <a:bodyPr/>
                    <a:lstStyle/>
                    <a:p>
                      <a:endParaRPr lang="en-GB"/>
                    </a:p>
                  </a:txBody>
                  <a:tcPr/>
                </a:tc>
                <a:tc>
                  <a:txBody>
                    <a:bodyPr/>
                    <a:lstStyle/>
                    <a:p>
                      <a:pPr>
                        <a:spcBef>
                          <a:spcPts val="600"/>
                        </a:spcBef>
                        <a:spcAft>
                          <a:spcPts val="0"/>
                        </a:spcAft>
                      </a:pPr>
                      <a:r>
                        <a:rPr lang="en-US" sz="2000" dirty="0">
                          <a:latin typeface="Calibri"/>
                          <a:ea typeface="Times New Roman"/>
                          <a:cs typeface="Arial"/>
                        </a:rPr>
                        <a:t>New </a:t>
                      </a:r>
                      <a:endParaRPr lang="en-GB" sz="2000" dirty="0">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100%</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+14.6</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-5.6</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0.0</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+8.3</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100%</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-1.6</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r>
              <a:tr h="1309464">
                <a:tc rowSpan="3">
                  <a:txBody>
                    <a:bodyPr/>
                    <a:lstStyle/>
                    <a:p>
                      <a:pPr algn="ctr">
                        <a:spcBef>
                          <a:spcPts val="600"/>
                        </a:spcBef>
                        <a:spcAft>
                          <a:spcPts val="0"/>
                        </a:spcAft>
                      </a:pPr>
                      <a:r>
                        <a:rPr lang="en-US" sz="2200" b="1" dirty="0">
                          <a:solidFill>
                            <a:srgbClr val="FFFFFF"/>
                          </a:solidFill>
                          <a:latin typeface="Calibri"/>
                          <a:ea typeface="Times New Roman"/>
                          <a:cs typeface="Arial"/>
                        </a:rPr>
                        <a:t>MID-RANGE</a:t>
                      </a:r>
                      <a:endParaRPr lang="en-GB" sz="2200" b="1" dirty="0">
                        <a:latin typeface="Calibri"/>
                        <a:ea typeface="Cambria"/>
                        <a:cs typeface="Times New Roman"/>
                      </a:endParaRPr>
                    </a:p>
                  </a:txBody>
                  <a:tcPr marL="17241" marR="17241" marT="0" marB="0" vert="vert27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endParaRPr lang="en-GB" sz="2000" dirty="0">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JAMES</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 </a:t>
                      </a:r>
                      <a:r>
                        <a:rPr lang="en-US" sz="1700" b="1" dirty="0" smtClean="0">
                          <a:latin typeface="Calibri"/>
                          <a:ea typeface="Times New Roman"/>
                          <a:cs typeface="Arial"/>
                        </a:rPr>
                        <a:t>level</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BCC</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JACK</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SQA</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Highers</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BBCCC</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LEO</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AS </a:t>
                      </a:r>
                      <a:r>
                        <a:rPr lang="en-US" sz="1700" dirty="0">
                          <a:latin typeface="Calibri"/>
                          <a:ea typeface="Times New Roman"/>
                          <a:cs typeface="Arial"/>
                        </a:rPr>
                        <a:t>BA</a:t>
                      </a:r>
                      <a:r>
                        <a:rPr lang="en-US" sz="1700" b="1" dirty="0">
                          <a:latin typeface="Calibri"/>
                          <a:ea typeface="Times New Roman"/>
                          <a:cs typeface="Arial"/>
                        </a:rPr>
                        <a:t>+ </a:t>
                      </a:r>
                      <a:endParaRPr lang="en-US" sz="1700" b="1" dirty="0" smtClean="0">
                        <a:latin typeface="Calibri"/>
                        <a:ea typeface="Times New Roman"/>
                        <a:cs typeface="Arial"/>
                      </a:endParaRPr>
                    </a:p>
                    <a:p>
                      <a:pPr>
                        <a:spcBef>
                          <a:spcPts val="600"/>
                        </a:spcBef>
                        <a:spcAft>
                          <a:spcPts val="0"/>
                        </a:spcAft>
                      </a:pPr>
                      <a:r>
                        <a:rPr lang="en-US" sz="1700" b="1" dirty="0" smtClean="0">
                          <a:latin typeface="Calibri"/>
                          <a:ea typeface="Times New Roman"/>
                          <a:cs typeface="Arial"/>
                        </a:rPr>
                        <a:t>A </a:t>
                      </a:r>
                      <a:r>
                        <a:rPr lang="en-US" sz="1700" b="1" dirty="0">
                          <a:latin typeface="Calibri"/>
                          <a:ea typeface="Times New Roman"/>
                          <a:cs typeface="Arial"/>
                        </a:rPr>
                        <a:t>level </a:t>
                      </a:r>
                      <a:r>
                        <a:rPr lang="en-US" sz="1700" dirty="0" smtClean="0">
                          <a:latin typeface="Calibri"/>
                          <a:ea typeface="Times New Roman"/>
                          <a:cs typeface="Arial"/>
                        </a:rPr>
                        <a:t>CD</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MILLY</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BTEC</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Nationals </a:t>
                      </a:r>
                      <a:r>
                        <a:rPr lang="en-US" sz="1700" dirty="0">
                          <a:latin typeface="Calibri"/>
                          <a:ea typeface="Times New Roman"/>
                          <a:cs typeface="Arial"/>
                        </a:rPr>
                        <a:t>DMM</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TRACY</a:t>
                      </a:r>
                      <a:endParaRPr lang="en-GB" sz="1700" dirty="0">
                        <a:latin typeface="Calibri"/>
                        <a:ea typeface="Cambria"/>
                        <a:cs typeface="Times New Roman"/>
                      </a:endParaRPr>
                    </a:p>
                    <a:p>
                      <a:pPr>
                        <a:spcBef>
                          <a:spcPts val="600"/>
                        </a:spcBef>
                        <a:spcAft>
                          <a:spcPts val="0"/>
                        </a:spcAft>
                      </a:pPr>
                      <a:r>
                        <a:rPr lang="en-US" sz="1700" b="1" dirty="0" smtClean="0">
                          <a:latin typeface="Calibri"/>
                          <a:ea typeface="Times New Roman"/>
                          <a:cs typeface="Arial"/>
                        </a:rPr>
                        <a:t>Pre-U</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PS M3M3 </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+GPR M3</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ROBIN</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 </a:t>
                      </a:r>
                      <a:r>
                        <a:rPr lang="en-US" sz="1700" b="1" dirty="0" smtClean="0">
                          <a:latin typeface="Calibri"/>
                          <a:ea typeface="Times New Roman"/>
                          <a:cs typeface="Arial"/>
                        </a:rPr>
                        <a:t>level</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BBCC </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+C at AS +C at EPQ </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PAULO</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 IB</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 HL655+ SL555 +C1</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(34 IB pts)  </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249422">
                <a:tc vMerge="1">
                  <a:txBody>
                    <a:bodyPr/>
                    <a:lstStyle/>
                    <a:p>
                      <a:endParaRPr lang="en-GB"/>
                    </a:p>
                  </a:txBody>
                  <a:tcPr/>
                </a:tc>
                <a:tc>
                  <a:txBody>
                    <a:bodyPr/>
                    <a:lstStyle/>
                    <a:p>
                      <a:pPr>
                        <a:spcBef>
                          <a:spcPts val="600"/>
                        </a:spcBef>
                        <a:spcAft>
                          <a:spcPts val="0"/>
                        </a:spcAft>
                      </a:pPr>
                      <a:r>
                        <a:rPr lang="en-US" sz="2000" b="1" dirty="0">
                          <a:solidFill>
                            <a:schemeClr val="bg1"/>
                          </a:solidFill>
                          <a:latin typeface="Calibri"/>
                          <a:ea typeface="Times New Roman"/>
                          <a:cs typeface="Arial"/>
                        </a:rPr>
                        <a:t>Current </a:t>
                      </a:r>
                      <a:endParaRPr lang="en-GB" sz="2000" b="1" dirty="0">
                        <a:solidFill>
                          <a:schemeClr val="bg1"/>
                        </a:solidFill>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+7.7</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+11.5</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+7.7</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-0.8</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-0.2</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r>
              <a:tr h="249422">
                <a:tc vMerge="1">
                  <a:txBody>
                    <a:bodyPr/>
                    <a:lstStyle/>
                    <a:p>
                      <a:endParaRPr lang="en-GB"/>
                    </a:p>
                  </a:txBody>
                  <a:tcPr/>
                </a:tc>
                <a:tc>
                  <a:txBody>
                    <a:bodyPr/>
                    <a:lstStyle/>
                    <a:p>
                      <a:pPr>
                        <a:spcBef>
                          <a:spcPts val="600"/>
                        </a:spcBef>
                        <a:spcAft>
                          <a:spcPts val="0"/>
                        </a:spcAft>
                      </a:pPr>
                      <a:r>
                        <a:rPr lang="en-US" sz="2000" dirty="0">
                          <a:latin typeface="Calibri"/>
                          <a:ea typeface="Times New Roman"/>
                          <a:cs typeface="Arial"/>
                        </a:rPr>
                        <a:t>New </a:t>
                      </a:r>
                      <a:endParaRPr lang="en-GB" sz="2000" dirty="0">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100%</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+12.5</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-11.5</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+7.7</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+3.8</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100%</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-2.3</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1099950">
                <a:tc rowSpan="3">
                  <a:txBody>
                    <a:bodyPr/>
                    <a:lstStyle/>
                    <a:p>
                      <a:pPr algn="ctr">
                        <a:spcBef>
                          <a:spcPts val="600"/>
                        </a:spcBef>
                        <a:spcAft>
                          <a:spcPts val="0"/>
                        </a:spcAft>
                      </a:pPr>
                      <a:r>
                        <a:rPr lang="en-US" sz="2200" b="1" dirty="0">
                          <a:solidFill>
                            <a:srgbClr val="FFFFFF"/>
                          </a:solidFill>
                          <a:latin typeface="Calibri"/>
                          <a:ea typeface="Times New Roman"/>
                          <a:cs typeface="Arial"/>
                        </a:rPr>
                        <a:t>LOWER RANGE</a:t>
                      </a:r>
                      <a:endParaRPr lang="en-GB" sz="2200" b="1" dirty="0">
                        <a:latin typeface="Calibri"/>
                        <a:ea typeface="Cambria"/>
                        <a:cs typeface="Times New Roman"/>
                      </a:endParaRPr>
                    </a:p>
                  </a:txBody>
                  <a:tcPr marL="17241" marR="17241" marT="0" marB="0" vert="vert27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spcBef>
                          <a:spcPts val="600"/>
                        </a:spcBef>
                        <a:spcAft>
                          <a:spcPts val="0"/>
                        </a:spcAft>
                      </a:pPr>
                      <a:endParaRPr lang="en-GB" sz="2000" dirty="0">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ALEX</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 </a:t>
                      </a:r>
                      <a:r>
                        <a:rPr lang="en-US" sz="1700" b="1" dirty="0" smtClean="0">
                          <a:latin typeface="Calibri"/>
                          <a:ea typeface="Times New Roman"/>
                          <a:cs typeface="Arial"/>
                        </a:rPr>
                        <a:t>level</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DEE</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JOHN</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SQA</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Highers</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CCC </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JOEL</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AS </a:t>
                      </a:r>
                      <a:r>
                        <a:rPr lang="en-US" sz="1700" dirty="0">
                          <a:latin typeface="Calibri"/>
                          <a:ea typeface="Times New Roman"/>
                          <a:cs typeface="Arial"/>
                        </a:rPr>
                        <a:t>CD</a:t>
                      </a:r>
                      <a:r>
                        <a:rPr lang="en-US" sz="1700" b="1" dirty="0">
                          <a:latin typeface="Calibri"/>
                          <a:ea typeface="Times New Roman"/>
                          <a:cs typeface="Arial"/>
                        </a:rPr>
                        <a:t>+ </a:t>
                      </a:r>
                      <a:endParaRPr lang="en-US" sz="1700" b="1" dirty="0" smtClean="0">
                        <a:latin typeface="Calibri"/>
                        <a:ea typeface="Times New Roman"/>
                        <a:cs typeface="Arial"/>
                      </a:endParaRPr>
                    </a:p>
                    <a:p>
                      <a:pPr>
                        <a:spcBef>
                          <a:spcPts val="600"/>
                        </a:spcBef>
                        <a:spcAft>
                          <a:spcPts val="0"/>
                        </a:spcAft>
                      </a:pPr>
                      <a:r>
                        <a:rPr lang="en-US" sz="1700" b="1" dirty="0" smtClean="0">
                          <a:latin typeface="Calibri"/>
                          <a:ea typeface="Times New Roman"/>
                          <a:cs typeface="Arial"/>
                        </a:rPr>
                        <a:t>A </a:t>
                      </a:r>
                      <a:r>
                        <a:rPr lang="en-US" sz="1700" b="1" dirty="0">
                          <a:latin typeface="Calibri"/>
                          <a:ea typeface="Times New Roman"/>
                          <a:cs typeface="Arial"/>
                        </a:rPr>
                        <a:t>level </a:t>
                      </a:r>
                      <a:r>
                        <a:rPr lang="en-US" sz="1700" dirty="0" smtClean="0">
                          <a:latin typeface="Calibri"/>
                          <a:ea typeface="Times New Roman"/>
                          <a:cs typeface="Arial"/>
                        </a:rPr>
                        <a:t>EE</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MAX</a:t>
                      </a:r>
                      <a:endParaRPr lang="en-GB" sz="1700" dirty="0">
                        <a:latin typeface="Calibri"/>
                        <a:ea typeface="Cambria"/>
                        <a:cs typeface="Times New Roman"/>
                      </a:endParaRPr>
                    </a:p>
                    <a:p>
                      <a:pPr>
                        <a:spcBef>
                          <a:spcPts val="600"/>
                        </a:spcBef>
                        <a:spcAft>
                          <a:spcPts val="0"/>
                        </a:spcAft>
                      </a:pPr>
                      <a:r>
                        <a:rPr lang="en-US" sz="1700" b="1" dirty="0">
                          <a:latin typeface="Calibri"/>
                          <a:ea typeface="Times New Roman"/>
                          <a:cs typeface="Arial"/>
                        </a:rPr>
                        <a:t>BTEC</a:t>
                      </a:r>
                      <a:endParaRPr lang="en-GB" sz="1700" dirty="0">
                        <a:latin typeface="Calibri"/>
                        <a:ea typeface="Cambria"/>
                        <a:cs typeface="Times New Roman"/>
                      </a:endParaRPr>
                    </a:p>
                    <a:p>
                      <a:pPr>
                        <a:spcBef>
                          <a:spcPts val="600"/>
                        </a:spcBef>
                        <a:spcAft>
                          <a:spcPts val="0"/>
                        </a:spcAft>
                      </a:pPr>
                      <a:r>
                        <a:rPr lang="en-US" sz="1700" b="1" dirty="0" smtClean="0">
                          <a:latin typeface="Calibri"/>
                          <a:ea typeface="Times New Roman"/>
                          <a:cs typeface="Arial"/>
                        </a:rPr>
                        <a:t>Nationals</a:t>
                      </a:r>
                    </a:p>
                    <a:p>
                      <a:pPr>
                        <a:spcBef>
                          <a:spcPts val="600"/>
                        </a:spcBef>
                        <a:spcAft>
                          <a:spcPts val="0"/>
                        </a:spcAft>
                      </a:pPr>
                      <a:r>
                        <a:rPr lang="en-US" sz="1700" dirty="0" smtClean="0">
                          <a:latin typeface="Calibri"/>
                          <a:ea typeface="Times New Roman"/>
                          <a:cs typeface="Arial"/>
                        </a:rPr>
                        <a:t>PPP</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spcBef>
                          <a:spcPts val="600"/>
                        </a:spcBef>
                        <a:spcAft>
                          <a:spcPts val="0"/>
                        </a:spcAft>
                      </a:pPr>
                      <a:r>
                        <a:rPr lang="en-US" sz="1700" b="1" dirty="0">
                          <a:solidFill>
                            <a:srgbClr val="C00000"/>
                          </a:solidFill>
                          <a:latin typeface="Calibri"/>
                          <a:ea typeface="Times New Roman"/>
                          <a:cs typeface="Arial"/>
                        </a:rPr>
                        <a:t>JULIA</a:t>
                      </a:r>
                      <a:endParaRPr lang="en-GB" sz="1700" dirty="0">
                        <a:latin typeface="Calibri"/>
                        <a:ea typeface="Cambria"/>
                        <a:cs typeface="Times New Roman"/>
                      </a:endParaRPr>
                    </a:p>
                    <a:p>
                      <a:pPr>
                        <a:spcBef>
                          <a:spcPts val="600"/>
                        </a:spcBef>
                        <a:spcAft>
                          <a:spcPts val="0"/>
                        </a:spcAft>
                      </a:pPr>
                      <a:r>
                        <a:rPr lang="en-US" sz="1700" b="1" dirty="0" smtClean="0">
                          <a:latin typeface="Calibri"/>
                          <a:ea typeface="Times New Roman"/>
                          <a:cs typeface="Arial"/>
                        </a:rPr>
                        <a:t>Pre-U</a:t>
                      </a:r>
                      <a:endParaRPr lang="en-GB" sz="1700" dirty="0">
                        <a:latin typeface="Calibri"/>
                        <a:ea typeface="Cambria"/>
                        <a:cs typeface="Times New Roman"/>
                      </a:endParaRPr>
                    </a:p>
                    <a:p>
                      <a:pPr>
                        <a:spcBef>
                          <a:spcPts val="600"/>
                        </a:spcBef>
                        <a:spcAft>
                          <a:spcPts val="0"/>
                        </a:spcAft>
                      </a:pPr>
                      <a:r>
                        <a:rPr lang="en-US" sz="1700" dirty="0">
                          <a:latin typeface="Calibri"/>
                          <a:ea typeface="Times New Roman"/>
                          <a:cs typeface="Arial"/>
                        </a:rPr>
                        <a:t>PS P3P3 + GPR P3</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gridSpan="2">
                  <a:txBody>
                    <a:bodyPr/>
                    <a:lstStyle/>
                    <a:p>
                      <a:pPr>
                        <a:spcBef>
                          <a:spcPts val="600"/>
                        </a:spcBef>
                        <a:spcAft>
                          <a:spcPts val="0"/>
                        </a:spcAft>
                      </a:pPr>
                      <a:endParaRPr lang="en-GB" sz="1700" dirty="0" smtClean="0">
                        <a:latin typeface="Calibri"/>
                        <a:ea typeface="Cambria"/>
                        <a:cs typeface="Times New Roman"/>
                      </a:endParaRPr>
                    </a:p>
                    <a:p>
                      <a:pPr algn="ctr">
                        <a:spcBef>
                          <a:spcPts val="600"/>
                        </a:spcBef>
                        <a:spcAft>
                          <a:spcPts val="0"/>
                        </a:spcAft>
                      </a:pPr>
                      <a:r>
                        <a:rPr lang="en-GB" sz="1700" dirty="0" smtClean="0">
                          <a:latin typeface="Calibri"/>
                          <a:ea typeface="Cambria"/>
                          <a:cs typeface="Times New Roman"/>
                        </a:rPr>
                        <a:t>NA</a:t>
                      </a:r>
                      <a:endParaRPr lang="en-GB" sz="1700" dirty="0">
                        <a:latin typeface="Calibri"/>
                        <a:ea typeface="Cambria"/>
                        <a:cs typeface="Times New Roman"/>
                      </a:endParaRPr>
                    </a:p>
                  </a:txBody>
                  <a:tcPr marL="17241" marR="17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hMerge="1">
                  <a:txBody>
                    <a:bodyPr/>
                    <a:lstStyle/>
                    <a:p>
                      <a:pPr>
                        <a:spcBef>
                          <a:spcPts val="600"/>
                        </a:spcBef>
                        <a:spcAft>
                          <a:spcPts val="0"/>
                        </a:spcAft>
                      </a:pPr>
                      <a:endParaRPr lang="en-GB" sz="1200" dirty="0">
                        <a:latin typeface="Calibri"/>
                        <a:ea typeface="Cambria"/>
                        <a:cs typeface="Times New Roman"/>
                      </a:endParaRPr>
                    </a:p>
                  </a:txBody>
                  <a:tcPr marL="12315" marR="1231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249422">
                <a:tc vMerge="1">
                  <a:txBody>
                    <a:bodyPr/>
                    <a:lstStyle/>
                    <a:p>
                      <a:endParaRPr lang="en-GB"/>
                    </a:p>
                  </a:txBody>
                  <a:tcPr/>
                </a:tc>
                <a:tc>
                  <a:txBody>
                    <a:bodyPr/>
                    <a:lstStyle/>
                    <a:p>
                      <a:pPr>
                        <a:spcBef>
                          <a:spcPts val="600"/>
                        </a:spcBef>
                        <a:spcAft>
                          <a:spcPts val="0"/>
                        </a:spcAft>
                      </a:pPr>
                      <a:r>
                        <a:rPr lang="en-US" sz="2000" b="1" dirty="0">
                          <a:solidFill>
                            <a:schemeClr val="bg1"/>
                          </a:solidFill>
                          <a:latin typeface="Calibri"/>
                          <a:ea typeface="Times New Roman"/>
                          <a:cs typeface="Arial"/>
                        </a:rPr>
                        <a:t>Current </a:t>
                      </a:r>
                      <a:endParaRPr lang="en-GB" sz="2000" b="1" dirty="0">
                        <a:solidFill>
                          <a:schemeClr val="bg1"/>
                        </a:solidFill>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100%</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+7.1</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+7.1</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-14.3</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r">
                        <a:spcBef>
                          <a:spcPts val="600"/>
                        </a:spcBef>
                        <a:spcAft>
                          <a:spcPts val="600"/>
                        </a:spcAft>
                      </a:pPr>
                      <a:r>
                        <a:rPr lang="en-US" sz="1700" b="1" dirty="0">
                          <a:solidFill>
                            <a:schemeClr val="bg1"/>
                          </a:solidFill>
                          <a:latin typeface="Calibri"/>
                          <a:ea typeface="Times New Roman"/>
                          <a:cs typeface="Times New Roman"/>
                        </a:rPr>
                        <a:t>-4.3</a:t>
                      </a: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gridSpan="2">
                  <a:txBody>
                    <a:bodyPr/>
                    <a:lstStyle/>
                    <a:p>
                      <a:pPr algn="r">
                        <a:spcBef>
                          <a:spcPts val="600"/>
                        </a:spcBef>
                        <a:spcAft>
                          <a:spcPts val="600"/>
                        </a:spcAft>
                      </a:pPr>
                      <a:endParaRPr lang="en-GB" sz="1700" b="1" dirty="0">
                        <a:solidFill>
                          <a:schemeClr val="bg1"/>
                        </a:solidFill>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hMerge="1">
                  <a:txBody>
                    <a:bodyPr/>
                    <a:lstStyle/>
                    <a:p>
                      <a:pPr algn="r">
                        <a:spcBef>
                          <a:spcPts val="600"/>
                        </a:spcBef>
                        <a:spcAft>
                          <a:spcPts val="600"/>
                        </a:spcAft>
                      </a:pPr>
                      <a:endParaRPr lang="en-GB" sz="1200" b="1" dirty="0">
                        <a:solidFill>
                          <a:schemeClr val="bg1"/>
                        </a:solidFill>
                        <a:latin typeface="Calibri"/>
                        <a:ea typeface="Cambria"/>
                        <a:cs typeface="Times New Roman"/>
                      </a:endParaRPr>
                    </a:p>
                  </a:txBody>
                  <a:tcPr marL="12315" marR="1231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r>
              <a:tr h="249422">
                <a:tc vMerge="1">
                  <a:txBody>
                    <a:bodyPr/>
                    <a:lstStyle/>
                    <a:p>
                      <a:endParaRPr lang="en-GB"/>
                    </a:p>
                  </a:txBody>
                  <a:tcPr/>
                </a:tc>
                <a:tc>
                  <a:txBody>
                    <a:bodyPr/>
                    <a:lstStyle/>
                    <a:p>
                      <a:pPr>
                        <a:spcBef>
                          <a:spcPts val="600"/>
                        </a:spcBef>
                        <a:spcAft>
                          <a:spcPts val="0"/>
                        </a:spcAft>
                      </a:pPr>
                      <a:r>
                        <a:rPr lang="en-US" sz="2000" dirty="0">
                          <a:latin typeface="Calibri"/>
                          <a:ea typeface="Times New Roman"/>
                          <a:cs typeface="Arial"/>
                        </a:rPr>
                        <a:t>New </a:t>
                      </a:r>
                      <a:endParaRPr lang="en-GB" sz="2000" dirty="0">
                        <a:latin typeface="Calibri"/>
                        <a:ea typeface="Cambria"/>
                        <a:cs typeface="Times New Roman"/>
                      </a:endParaRPr>
                    </a:p>
                  </a:txBody>
                  <a:tcPr marL="17241" marR="172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100%</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+12.5</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-3.6</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-14.3</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a:spcBef>
                          <a:spcPts val="600"/>
                        </a:spcBef>
                        <a:spcAft>
                          <a:spcPts val="600"/>
                        </a:spcAft>
                      </a:pPr>
                      <a:r>
                        <a:rPr lang="en-US" sz="1700" dirty="0">
                          <a:solidFill>
                            <a:srgbClr val="000000"/>
                          </a:solidFill>
                          <a:latin typeface="Calibri"/>
                          <a:ea typeface="Times New Roman"/>
                          <a:cs typeface="Times New Roman"/>
                        </a:rPr>
                        <a:t>+7.1</a:t>
                      </a: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algn="r">
                        <a:spcBef>
                          <a:spcPts val="600"/>
                        </a:spcBef>
                        <a:spcAft>
                          <a:spcPts val="600"/>
                        </a:spcAft>
                      </a:pPr>
                      <a:endParaRPr lang="en-GB" sz="1700" dirty="0">
                        <a:latin typeface="Calibri"/>
                        <a:ea typeface="Cambria"/>
                        <a:cs typeface="Times New Roman"/>
                      </a:endParaRPr>
                    </a:p>
                  </a:txBody>
                  <a:tcPr marL="17241" marR="17241"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r">
                        <a:spcBef>
                          <a:spcPts val="600"/>
                        </a:spcBef>
                        <a:spcAft>
                          <a:spcPts val="600"/>
                        </a:spcAft>
                      </a:pPr>
                      <a:endParaRPr lang="en-GB" sz="1200" dirty="0">
                        <a:latin typeface="Calibri"/>
                        <a:ea typeface="Cambria"/>
                        <a:cs typeface="Times New Roman"/>
                      </a:endParaRPr>
                    </a:p>
                  </a:txBody>
                  <a:tcPr marL="12315" marR="1231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3.10  </a:t>
            </a:r>
            <a:r>
              <a:rPr lang="en-GB" sz="3200" dirty="0" smtClean="0"/>
              <a:t> How the new Tariff works – key points to note </a:t>
            </a:r>
            <a:endParaRPr lang="en-GB" sz="3200" dirty="0"/>
          </a:p>
        </p:txBody>
      </p:sp>
      <p:sp>
        <p:nvSpPr>
          <p:cNvPr id="3" name="Content Placeholder 2"/>
          <p:cNvSpPr>
            <a:spLocks noGrp="1"/>
          </p:cNvSpPr>
          <p:nvPr>
            <p:ph idx="1"/>
          </p:nvPr>
        </p:nvSpPr>
        <p:spPr/>
        <p:txBody>
          <a:bodyPr>
            <a:noAutofit/>
          </a:bodyPr>
          <a:lstStyle/>
          <a:p>
            <a:pPr>
              <a:spcBef>
                <a:spcPts val="567"/>
              </a:spcBef>
              <a:spcAft>
                <a:spcPts val="840"/>
              </a:spcAft>
              <a:buClr>
                <a:schemeClr val="tx2"/>
              </a:buClr>
            </a:pPr>
            <a:r>
              <a:rPr lang="en-US" sz="2400" dirty="0" smtClean="0"/>
              <a:t>The new Tariff is </a:t>
            </a:r>
            <a:r>
              <a:rPr lang="en-US" sz="2400" dirty="0"/>
              <a:t>based</a:t>
            </a:r>
            <a:r>
              <a:rPr lang="en-US" sz="2400" dirty="0" smtClean="0"/>
              <a:t> on a different scale and the approach for calculating points is based purely on the new </a:t>
            </a:r>
            <a:r>
              <a:rPr lang="en-US" sz="2400" b="1" dirty="0" smtClean="0"/>
              <a:t>size by grade </a:t>
            </a:r>
            <a:r>
              <a:rPr lang="en-US" sz="2400" dirty="0" smtClean="0"/>
              <a:t>band calculation. </a:t>
            </a:r>
          </a:p>
          <a:p>
            <a:pPr>
              <a:spcBef>
                <a:spcPts val="567"/>
              </a:spcBef>
              <a:spcAft>
                <a:spcPts val="840"/>
              </a:spcAft>
              <a:buClr>
                <a:schemeClr val="tx2"/>
              </a:buClr>
            </a:pPr>
            <a:r>
              <a:rPr lang="en-US" sz="2400" dirty="0" smtClean="0"/>
              <a:t>We </a:t>
            </a:r>
            <a:r>
              <a:rPr lang="en-US" sz="2400" dirty="0"/>
              <a:t>have produced a new UCAS Tariff tables document which lists qualifications covered by the Tariff together with their new Tariff point values</a:t>
            </a:r>
            <a:r>
              <a:rPr lang="en-GB" sz="2400" dirty="0"/>
              <a:t>. </a:t>
            </a:r>
            <a:r>
              <a:rPr lang="en-US" sz="2400" dirty="0"/>
              <a:t>The separate Qualifications List explains decisions on size and grade bands and shows all calculations.  As a general principle we have sought to</a:t>
            </a:r>
            <a:r>
              <a:rPr lang="en-GB" sz="2400" dirty="0"/>
              <a:t> maintain established relationships between benchmark qualifications.  Both documents are available on the UCAS website </a:t>
            </a:r>
            <a:r>
              <a:rPr lang="en-GB" sz="2400" u="sng" dirty="0">
                <a:hlinkClick r:id="rId3"/>
              </a:rPr>
              <a:t>https://</a:t>
            </a:r>
            <a:r>
              <a:rPr lang="en-GB" sz="2400" u="sng" dirty="0" smtClean="0">
                <a:hlinkClick r:id="rId3"/>
              </a:rPr>
              <a:t>www.ucas.com/members-providers/qualifications/new-ucas-tariff</a:t>
            </a:r>
            <a:r>
              <a:rPr lang="en-GB" sz="2400" dirty="0" smtClean="0"/>
              <a:t>.</a:t>
            </a:r>
          </a:p>
          <a:p>
            <a:pPr>
              <a:spcBef>
                <a:spcPts val="567"/>
              </a:spcBef>
              <a:spcAft>
                <a:spcPts val="840"/>
              </a:spcAft>
              <a:buClr>
                <a:schemeClr val="tx2"/>
              </a:buClr>
            </a:pPr>
            <a:r>
              <a:rPr lang="en-US" sz="2400" dirty="0" smtClean="0"/>
              <a:t>The Tariff Tables and Qualifications List will be </a:t>
            </a:r>
            <a:r>
              <a:rPr lang="en-US" sz="2400" b="1" dirty="0" smtClean="0"/>
              <a:t>updated annually</a:t>
            </a:r>
            <a:r>
              <a:rPr lang="en-US" sz="2400" dirty="0" smtClean="0"/>
              <a:t>, each time the new Tariff is updated with new qualifications. Similarly, if a qualification’s Tariff points change, because for example its size changes, this will be made clear in the annual update. Only qualification changes that go through the qualification regulatory process would result in a change to Tariff points and they would require sufficient lead in time for schools and colleges. UCAS will provide as much notice as possible of change in the annual updates. </a:t>
            </a:r>
            <a:endParaRPr lang="en-GB" sz="2400" dirty="0" smtClean="0"/>
          </a:p>
          <a:p>
            <a:pPr>
              <a:spcAft>
                <a:spcPts val="840"/>
              </a:spcAft>
              <a:buClr>
                <a:schemeClr val="tx2"/>
              </a:buClr>
            </a:pPr>
            <a:r>
              <a:rPr lang="en-GB" sz="2400" dirty="0" smtClean="0"/>
              <a:t>Appendix A shows the </a:t>
            </a:r>
            <a:r>
              <a:rPr lang="en-GB" sz="2400" dirty="0"/>
              <a:t>current</a:t>
            </a:r>
            <a:r>
              <a:rPr lang="en-GB" sz="2400" dirty="0" smtClean="0"/>
              <a:t> and new Tariff points for </a:t>
            </a:r>
            <a:r>
              <a:rPr lang="en-GB" sz="2400" b="1" dirty="0" smtClean="0"/>
              <a:t>grade combinations </a:t>
            </a:r>
            <a:r>
              <a:rPr lang="en-GB" sz="2400" dirty="0" smtClean="0"/>
              <a:t>for a range of qualifications for illustrative purposes. UCAS also plans to develop a new UCAS Tariff calculator for HEPs, see slide 21.</a:t>
            </a:r>
            <a:endParaRPr lang="en-US" sz="2400" dirty="0" smtClean="0"/>
          </a:p>
          <a:p>
            <a:pPr>
              <a:spcAft>
                <a:spcPts val="840"/>
              </a:spcAft>
            </a:pPr>
            <a:endParaRPr lang="en-US" sz="24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18</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208" y="2912368"/>
            <a:ext cx="6840760" cy="1600200"/>
          </a:xfrm>
        </p:spPr>
        <p:txBody>
          <a:bodyPr>
            <a:normAutofit/>
          </a:bodyPr>
          <a:lstStyle/>
          <a:p>
            <a:r>
              <a:rPr lang="en-GB" sz="4400" dirty="0"/>
              <a:t>4. Preparing for transition</a:t>
            </a:r>
            <a:endParaRPr lang="en-US" sz="44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19</a:t>
            </a:fld>
            <a:endParaRPr lang="en-GB" dirty="0">
              <a:solidFill>
                <a:srgbClr val="000000"/>
              </a:solidFill>
            </a:endParaRPr>
          </a:p>
        </p:txBody>
      </p:sp>
    </p:spTree>
    <p:extLst>
      <p:ext uri="{BB962C8B-B14F-4D97-AF65-F5344CB8AC3E}">
        <p14:creationId xmlns:p14="http://schemas.microsoft.com/office/powerpoint/2010/main" val="221666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The purpose of this pack</a:t>
            </a:r>
            <a:endParaRPr lang="en-US" sz="3200" dirty="0"/>
          </a:p>
        </p:txBody>
      </p:sp>
      <p:sp>
        <p:nvSpPr>
          <p:cNvPr id="3" name="Content Placeholder 2"/>
          <p:cNvSpPr>
            <a:spLocks noGrp="1"/>
          </p:cNvSpPr>
          <p:nvPr>
            <p:ph idx="1"/>
          </p:nvPr>
        </p:nvSpPr>
        <p:spPr>
          <a:xfrm>
            <a:off x="640080" y="1260000"/>
            <a:ext cx="11233328" cy="6924976"/>
          </a:xfrm>
        </p:spPr>
        <p:txBody>
          <a:bodyPr>
            <a:noAutofit/>
          </a:bodyPr>
          <a:lstStyle/>
          <a:p>
            <a:pPr marL="0" indent="0">
              <a:buNone/>
            </a:pPr>
            <a:r>
              <a:rPr lang="en-GB" sz="2000" dirty="0" smtClean="0"/>
              <a:t>This slide deck provides information about the new UCAS Tariff, which is for the 2017 admissions cycle. </a:t>
            </a:r>
          </a:p>
          <a:p>
            <a:pPr marL="0" indent="0">
              <a:buNone/>
            </a:pPr>
            <a:endParaRPr lang="en-GB" sz="2000" dirty="0" smtClean="0"/>
          </a:p>
          <a:p>
            <a:pPr marL="0" indent="0">
              <a:buNone/>
            </a:pPr>
            <a:r>
              <a:rPr lang="en-GB" sz="2000" dirty="0" smtClean="0"/>
              <a:t>It is aimed at </a:t>
            </a:r>
            <a:r>
              <a:rPr lang="en-GB" sz="2000" dirty="0"/>
              <a:t>a</a:t>
            </a:r>
            <a:r>
              <a:rPr lang="en-GB" sz="2000" dirty="0" smtClean="0"/>
              <a:t>dmissions teams in higher education providers (HEPs) </a:t>
            </a:r>
            <a:r>
              <a:rPr lang="en-GB" sz="2000" b="1" dirty="0" smtClean="0"/>
              <a:t>to use with colleagues in planning, marketing, and communications functions and/or with faculty and academic personnel</a:t>
            </a:r>
            <a:r>
              <a:rPr lang="en-GB" sz="2000" dirty="0" smtClean="0"/>
              <a:t> to explain why, how and when the Tariff is changing and what actions need to be taken to ensure there is a smooth transition to the new Tariff.</a:t>
            </a:r>
          </a:p>
          <a:p>
            <a:pPr>
              <a:buNone/>
            </a:pPr>
            <a:endParaRPr lang="en-GB" sz="2000" dirty="0" smtClean="0"/>
          </a:p>
          <a:p>
            <a:pPr>
              <a:buNone/>
            </a:pPr>
            <a:r>
              <a:rPr lang="en-GB" sz="2000" b="1" dirty="0" smtClean="0"/>
              <a:t>The pack covers:</a:t>
            </a:r>
            <a:endParaRPr lang="en-US" sz="2000" b="1" dirty="0" smtClean="0"/>
          </a:p>
          <a:p>
            <a:pPr>
              <a:buClr>
                <a:schemeClr val="tx2"/>
              </a:buClr>
            </a:pPr>
            <a:r>
              <a:rPr lang="en-US" sz="2000" dirty="0"/>
              <a:t>a</a:t>
            </a:r>
            <a:r>
              <a:rPr lang="en-US" sz="2000" dirty="0" smtClean="0"/>
              <a:t> high level summary</a:t>
            </a:r>
          </a:p>
          <a:p>
            <a:pPr>
              <a:buClr>
                <a:schemeClr val="tx2"/>
              </a:buClr>
            </a:pPr>
            <a:r>
              <a:rPr lang="en-US" sz="2000" dirty="0"/>
              <a:t>w</a:t>
            </a:r>
            <a:r>
              <a:rPr lang="en-US" sz="2000" dirty="0" smtClean="0"/>
              <a:t>hy the Tariff is changing</a:t>
            </a:r>
          </a:p>
          <a:p>
            <a:pPr>
              <a:buClr>
                <a:schemeClr val="tx2"/>
              </a:buClr>
            </a:pPr>
            <a:r>
              <a:rPr lang="en-US" sz="2000" dirty="0"/>
              <a:t>h</a:t>
            </a:r>
            <a:r>
              <a:rPr lang="en-US" sz="2000" dirty="0" smtClean="0"/>
              <a:t>ow the new Tariff point system works </a:t>
            </a:r>
          </a:p>
          <a:p>
            <a:pPr>
              <a:buClr>
                <a:schemeClr val="tx2"/>
              </a:buClr>
            </a:pPr>
            <a:r>
              <a:rPr lang="en-US" sz="2000" dirty="0"/>
              <a:t>p</a:t>
            </a:r>
            <a:r>
              <a:rPr lang="en-US" sz="2000" dirty="0" smtClean="0"/>
              <a:t>reparing for transition</a:t>
            </a:r>
          </a:p>
          <a:p>
            <a:pPr>
              <a:buClr>
                <a:schemeClr val="tx2"/>
              </a:buClr>
            </a:pPr>
            <a:r>
              <a:rPr lang="en-US" sz="2000" dirty="0"/>
              <a:t>t</a:t>
            </a:r>
            <a:r>
              <a:rPr lang="en-US" sz="2000" dirty="0" smtClean="0"/>
              <a:t>he high level timeline and switchover date</a:t>
            </a:r>
          </a:p>
          <a:p>
            <a:pPr>
              <a:buClr>
                <a:schemeClr val="tx2"/>
              </a:buClr>
            </a:pPr>
            <a:r>
              <a:rPr lang="en-US" sz="2000" dirty="0"/>
              <a:t>r</a:t>
            </a:r>
            <a:r>
              <a:rPr lang="en-US" sz="2000" dirty="0" smtClean="0"/>
              <a:t>esources and support from UCAS</a:t>
            </a:r>
          </a:p>
          <a:p>
            <a:pPr>
              <a:buNone/>
            </a:pPr>
            <a:endParaRPr lang="en-US" sz="2000" dirty="0" smtClean="0"/>
          </a:p>
          <a:p>
            <a:pPr marL="0" indent="0">
              <a:buNone/>
            </a:pPr>
            <a:r>
              <a:rPr lang="en-GB" sz="2000" b="1" dirty="0" smtClean="0">
                <a:solidFill>
                  <a:srgbClr val="FF0000"/>
                </a:solidFill>
              </a:rPr>
              <a:t>These slides can be adapted, supplemented or revised as appropriate to suit the audience. </a:t>
            </a:r>
            <a:r>
              <a:rPr lang="en-GB" sz="2000" dirty="0" smtClean="0"/>
              <a:t>Some notes are provided in the </a:t>
            </a:r>
            <a:r>
              <a:rPr lang="en-GB" sz="2000" i="1" dirty="0" smtClean="0"/>
              <a:t>notes view </a:t>
            </a:r>
            <a:r>
              <a:rPr lang="en-GB" sz="2000" dirty="0" smtClean="0"/>
              <a:t>of the slide pack to provide some additional information. The notes should be deleted before the pack is circulated. We will update </a:t>
            </a:r>
            <a:r>
              <a:rPr lang="en-US" sz="2000" dirty="0" smtClean="0"/>
              <a:t>t</a:t>
            </a:r>
            <a:r>
              <a:rPr lang="en-GB" sz="2000" dirty="0" smtClean="0"/>
              <a:t>his pack periodically based on feedback from HEPs. Feedback should be send to </a:t>
            </a:r>
            <a:r>
              <a:rPr lang="en-GB" sz="2000" dirty="0" smtClean="0">
                <a:hlinkClick r:id="rId3"/>
              </a:rPr>
              <a:t>newtariff-feedback@ucas.ac.uk</a:t>
            </a:r>
            <a:endParaRPr lang="en-GB" sz="2000" dirty="0" smtClean="0"/>
          </a:p>
          <a:p>
            <a:pPr>
              <a:buNone/>
            </a:pPr>
            <a:endParaRPr lang="en-GB" sz="2000" dirty="0" smtClean="0"/>
          </a:p>
          <a:p>
            <a:pPr>
              <a:buNone/>
            </a:pPr>
            <a:endParaRPr lang="en-US" sz="20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4.1   Preparing for </a:t>
            </a:r>
            <a:r>
              <a:rPr lang="en-GB" dirty="0"/>
              <a:t>transition – </a:t>
            </a:r>
            <a:r>
              <a:rPr lang="en-GB" sz="3200" dirty="0" smtClean="0"/>
              <a:t>statutory reporting to HESA</a:t>
            </a:r>
            <a:endParaRPr lang="en-GB" sz="3200" dirty="0"/>
          </a:p>
        </p:txBody>
      </p:sp>
      <p:sp>
        <p:nvSpPr>
          <p:cNvPr id="3" name="Content Placeholder 2"/>
          <p:cNvSpPr>
            <a:spLocks noGrp="1"/>
          </p:cNvSpPr>
          <p:nvPr>
            <p:ph idx="1"/>
          </p:nvPr>
        </p:nvSpPr>
        <p:spPr/>
        <p:txBody>
          <a:bodyPr>
            <a:noAutofit/>
          </a:bodyPr>
          <a:lstStyle/>
          <a:p>
            <a:pPr algn="just">
              <a:spcBef>
                <a:spcPts val="0"/>
              </a:spcBef>
              <a:spcAft>
                <a:spcPts val="2520"/>
              </a:spcAft>
              <a:buClr>
                <a:schemeClr val="tx2"/>
              </a:buClr>
            </a:pPr>
            <a:r>
              <a:rPr lang="en-GB" sz="2400" dirty="0" smtClean="0"/>
              <a:t>The new Tariff will be used for reporting qualifications held on entry to HE to HESA for the 2017-18 Student Record onwards. </a:t>
            </a:r>
            <a:r>
              <a:rPr lang="en-US" sz="2400" dirty="0" smtClean="0"/>
              <a:t>This will apply to students starting courses from September 2017 and the HESA data collection which closes in the autumn of 2018.</a:t>
            </a:r>
          </a:p>
          <a:p>
            <a:pPr algn="just">
              <a:spcBef>
                <a:spcPts val="0"/>
              </a:spcBef>
              <a:spcAft>
                <a:spcPts val="2520"/>
              </a:spcAft>
              <a:buClr>
                <a:schemeClr val="tx2"/>
              </a:buClr>
            </a:pPr>
            <a:r>
              <a:rPr lang="en-US" sz="2400" dirty="0" smtClean="0"/>
              <a:t>HESA will support HEPs during the introduction of the new Tariff by publishing Tariff point data using both current and new Tariff points for the 2016/2017, 2017/18 and 2018/19 Student Record collections. HESA will communicate directly with its own HEP contacts about the changes nearer the time.</a:t>
            </a:r>
          </a:p>
          <a:p>
            <a:pPr algn="just">
              <a:spcBef>
                <a:spcPts val="0"/>
              </a:spcBef>
              <a:spcAft>
                <a:spcPts val="2520"/>
              </a:spcAft>
              <a:buClr>
                <a:schemeClr val="tx2"/>
              </a:buClr>
            </a:pPr>
            <a:r>
              <a:rPr lang="en-US" sz="2400" b="1" dirty="0" smtClean="0"/>
              <a:t>University League Tables:</a:t>
            </a:r>
            <a:r>
              <a:rPr lang="en-US" sz="2400" dirty="0" smtClean="0"/>
              <a:t> it is not possible model the impact of the new Tariff on university league tables as “qualifications held on entry” are only one component, and typically contribute approximately 10-15% to the most popular league tables. However, HESA modelling suggests that, if league tables were based on solely on average Tariff points held on entry, the majority of HEPs would see their relative ranking altered by no more than two places as a result of the introduction of the new Tariff.  Further information is provided in the technical briefing document at: </a:t>
            </a:r>
            <a:r>
              <a:rPr lang="en-GB" sz="2400" u="sng" dirty="0">
                <a:hlinkClick r:id="rId3"/>
              </a:rPr>
              <a:t>http://</a:t>
            </a:r>
            <a:r>
              <a:rPr lang="en-GB" sz="2400" u="sng" dirty="0" smtClean="0">
                <a:hlinkClick r:id="rId3"/>
              </a:rPr>
              <a:t>www.ucas.com/about-us/our-work-sector/ucas-consultations</a:t>
            </a:r>
            <a:r>
              <a:rPr lang="en-GB" sz="2400" dirty="0" smtClean="0"/>
              <a:t>.</a:t>
            </a:r>
            <a:endParaRPr lang="en-GB" sz="2400" dirty="0"/>
          </a:p>
          <a:p>
            <a:pPr algn="just">
              <a:spcBef>
                <a:spcPts val="0"/>
              </a:spcBef>
              <a:spcAft>
                <a:spcPts val="2520"/>
              </a:spcAft>
              <a:buClr>
                <a:schemeClr val="tx2"/>
              </a:buClr>
            </a:pPr>
            <a:endParaRPr lang="en-US" sz="2400" i="1" dirty="0" smtClean="0">
              <a:solidFill>
                <a:schemeClr val="accent5">
                  <a:lumMod val="60000"/>
                  <a:lumOff val="40000"/>
                </a:schemeClr>
              </a:solidFill>
            </a:endParaRPr>
          </a:p>
          <a:p>
            <a:pPr>
              <a:spcBef>
                <a:spcPts val="0"/>
              </a:spcBef>
              <a:spcAft>
                <a:spcPts val="2520"/>
              </a:spcAft>
              <a:buClr>
                <a:schemeClr val="tx2"/>
              </a:buClr>
            </a:pPr>
            <a:endParaRPr lang="en-US" sz="2400" dirty="0" smtClean="0"/>
          </a:p>
          <a:p>
            <a:pPr>
              <a:spcBef>
                <a:spcPts val="0"/>
              </a:spcBef>
              <a:spcAft>
                <a:spcPts val="2520"/>
              </a:spcAft>
              <a:buNone/>
            </a:pPr>
            <a:r>
              <a:rPr lang="en-US" sz="2400" dirty="0" smtClean="0"/>
              <a:t> </a:t>
            </a:r>
          </a:p>
          <a:p>
            <a:pPr>
              <a:spcBef>
                <a:spcPts val="0"/>
              </a:spcBef>
              <a:spcAft>
                <a:spcPts val="2520"/>
              </a:spcAft>
              <a:buFont typeface="Wingdings" pitchFamily="2" charset="2"/>
              <a:buChar char="§"/>
            </a:pPr>
            <a:endParaRPr lang="en-US" sz="24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20</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4.2   Preparing for </a:t>
            </a:r>
            <a:r>
              <a:rPr lang="en-GB" dirty="0"/>
              <a:t>transition – </a:t>
            </a:r>
            <a:r>
              <a:rPr lang="en-GB" sz="3200" dirty="0" smtClean="0"/>
              <a:t>supporting the admissions process </a:t>
            </a:r>
            <a:endParaRPr lang="en-GB" sz="3200" dirty="0"/>
          </a:p>
        </p:txBody>
      </p:sp>
      <p:sp>
        <p:nvSpPr>
          <p:cNvPr id="3" name="Content Placeholder 2"/>
          <p:cNvSpPr>
            <a:spLocks noGrp="1"/>
          </p:cNvSpPr>
          <p:nvPr>
            <p:ph idx="1"/>
          </p:nvPr>
        </p:nvSpPr>
        <p:spPr/>
        <p:txBody>
          <a:bodyPr>
            <a:noAutofit/>
          </a:bodyPr>
          <a:lstStyle/>
          <a:p>
            <a:pPr>
              <a:spcBef>
                <a:spcPts val="576"/>
              </a:spcBef>
              <a:spcAft>
                <a:spcPts val="840"/>
              </a:spcAft>
              <a:buClr>
                <a:srgbClr val="FF0000"/>
              </a:buClr>
            </a:pPr>
            <a:r>
              <a:rPr lang="en-US" sz="2400" dirty="0" smtClean="0"/>
              <a:t>HEPs who use the Tariff to support their admissions activities will need to review and update entry requirements, offer libraries and associated material </a:t>
            </a:r>
            <a:r>
              <a:rPr lang="en-GB" sz="2400" dirty="0" smtClean="0"/>
              <a:t>for entry from September 2017-18.</a:t>
            </a:r>
            <a:endParaRPr lang="en-US" sz="2400" dirty="0" smtClean="0"/>
          </a:p>
          <a:p>
            <a:pPr>
              <a:spcBef>
                <a:spcPts val="576"/>
              </a:spcBef>
              <a:spcAft>
                <a:spcPts val="840"/>
              </a:spcAft>
              <a:buClr>
                <a:srgbClr val="FF0000"/>
              </a:buClr>
            </a:pPr>
            <a:r>
              <a:rPr lang="en-US" sz="2400" dirty="0" smtClean="0"/>
              <a:t>The Tariff Tables document which lists qualifications covered by the Tariff together with their new Tariff point values can be used to review entry requirements. The Separate Qualifications List explains why decisions have been taken about size and grade bandings. It is a spreadsheet and therefore it can be used from a technical perspective to model any revisions to entry requirements. </a:t>
            </a:r>
            <a:r>
              <a:rPr lang="en-GB" sz="2400" dirty="0"/>
              <a:t>Both documents are available on the UCAS website </a:t>
            </a:r>
            <a:r>
              <a:rPr lang="en-GB" sz="2400" u="sng" dirty="0">
                <a:hlinkClick r:id="rId3"/>
              </a:rPr>
              <a:t>https://www.ucas.com/members-providers/qualifications/new-ucas-tariff</a:t>
            </a:r>
            <a:r>
              <a:rPr lang="en-GB" sz="2400" dirty="0"/>
              <a:t>.</a:t>
            </a:r>
          </a:p>
          <a:p>
            <a:pPr>
              <a:spcBef>
                <a:spcPts val="576"/>
              </a:spcBef>
              <a:spcAft>
                <a:spcPts val="840"/>
              </a:spcAft>
              <a:buClr>
                <a:srgbClr val="FF0000"/>
              </a:buClr>
            </a:pPr>
            <a:r>
              <a:rPr lang="en-US" sz="2400" dirty="0" smtClean="0"/>
              <a:t>UCAS will provide a simple UCAS Tariff calculator to help HEPs calculate the total points for different combinations of qualifications in the Tariff, at different grades. UCAS will pilot the calculator with HEPs. </a:t>
            </a:r>
          </a:p>
          <a:p>
            <a:pPr>
              <a:spcBef>
                <a:spcPts val="576"/>
              </a:spcBef>
              <a:spcAft>
                <a:spcPts val="840"/>
              </a:spcAft>
              <a:buClr>
                <a:srgbClr val="FF0000"/>
              </a:buClr>
            </a:pPr>
            <a:r>
              <a:rPr lang="en-US" sz="2400" dirty="0" smtClean="0"/>
              <a:t>HEPs that have their own publicly available Tariff calculators can use the Qualifications List to update their calculators and select or delete qualifications they do or do not use in their entry requirements and offer making strategies. </a:t>
            </a:r>
          </a:p>
          <a:p>
            <a:pPr>
              <a:spcBef>
                <a:spcPts val="576"/>
              </a:spcBef>
              <a:spcAft>
                <a:spcPts val="840"/>
              </a:spcAft>
              <a:buClr>
                <a:srgbClr val="FF0000"/>
              </a:buClr>
            </a:pPr>
            <a:r>
              <a:rPr lang="en-US" sz="2400" dirty="0" smtClean="0"/>
              <a:t>UCAS is working with organisations such as AoC, HESA, HESPA, HELOA and SPA to ensure that all opportunities and events to provide support for HEPs are maximised.  </a:t>
            </a:r>
          </a:p>
          <a:p>
            <a:pPr>
              <a:spcBef>
                <a:spcPts val="0"/>
              </a:spcBef>
              <a:spcAft>
                <a:spcPts val="2520"/>
              </a:spcAft>
              <a:buNone/>
            </a:pPr>
            <a:endParaRPr lang="en-US" sz="24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21</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4.3  </a:t>
            </a:r>
            <a:r>
              <a:rPr lang="en-GB" sz="3200" dirty="0" smtClean="0"/>
              <a:t> Preparing for </a:t>
            </a:r>
            <a:r>
              <a:rPr lang="en-GB" dirty="0"/>
              <a:t>transition – </a:t>
            </a:r>
            <a:r>
              <a:rPr lang="en-GB" sz="3200" dirty="0" smtClean="0"/>
              <a:t>supporting schools and colleges</a:t>
            </a:r>
            <a:endParaRPr lang="en-GB" sz="3200" dirty="0"/>
          </a:p>
        </p:txBody>
      </p:sp>
      <p:sp>
        <p:nvSpPr>
          <p:cNvPr id="3" name="Content Placeholder 2"/>
          <p:cNvSpPr>
            <a:spLocks noGrp="1"/>
          </p:cNvSpPr>
          <p:nvPr>
            <p:ph idx="1"/>
          </p:nvPr>
        </p:nvSpPr>
        <p:spPr/>
        <p:txBody>
          <a:bodyPr>
            <a:noAutofit/>
          </a:bodyPr>
          <a:lstStyle/>
          <a:p>
            <a:pPr>
              <a:spcBef>
                <a:spcPts val="0"/>
              </a:spcBef>
              <a:spcAft>
                <a:spcPts val="2520"/>
              </a:spcAft>
              <a:buClr>
                <a:schemeClr val="tx2"/>
              </a:buClr>
            </a:pPr>
            <a:r>
              <a:rPr lang="en-US" sz="2400" dirty="0" smtClean="0"/>
              <a:t>Schools and colleges will update their information and advice for students choosing their Level 3/SCQF Level 6 qualifications, who may go on to apply for HE courses starting from September 2017. </a:t>
            </a:r>
          </a:p>
          <a:p>
            <a:pPr>
              <a:spcBef>
                <a:spcPts val="0"/>
              </a:spcBef>
              <a:spcAft>
                <a:spcPts val="2520"/>
              </a:spcAft>
              <a:buClr>
                <a:schemeClr val="tx2"/>
              </a:buClr>
            </a:pPr>
            <a:r>
              <a:rPr lang="en-US" sz="2400" dirty="0" smtClean="0"/>
              <a:t>UCAS has provided downloadable factsheets for teachers and advisers to use with students, parents/carers and staff to explain the new Tariff.  A PowerPoint pack is also available for teachers to use in their institutions. </a:t>
            </a:r>
          </a:p>
          <a:p>
            <a:pPr>
              <a:spcBef>
                <a:spcPts val="0"/>
              </a:spcBef>
              <a:spcAft>
                <a:spcPts val="2520"/>
              </a:spcAft>
              <a:buClr>
                <a:schemeClr val="tx2"/>
              </a:buClr>
            </a:pPr>
            <a:r>
              <a:rPr lang="en-US" sz="2400" dirty="0" smtClean="0"/>
              <a:t>A video for students about the new Tariff will be released on ucas.com in January 2015. </a:t>
            </a:r>
          </a:p>
          <a:p>
            <a:pPr>
              <a:spcBef>
                <a:spcPts val="0"/>
              </a:spcBef>
              <a:spcAft>
                <a:spcPts val="2520"/>
              </a:spcAft>
              <a:buClr>
                <a:schemeClr val="tx2"/>
              </a:buClr>
            </a:pPr>
            <a:r>
              <a:rPr lang="en-US" sz="2400" dirty="0" smtClean="0"/>
              <a:t>UCAS will also provide training on the new Tariff for teachers and advisers through its Professional Development Team. Updates and workshop sessions will also be provided throughout the year at UCAS Teachers and Advisers conferences. </a:t>
            </a:r>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22</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288" y="3000400"/>
            <a:ext cx="5544696" cy="1600200"/>
          </a:xfrm>
        </p:spPr>
        <p:txBody>
          <a:bodyPr>
            <a:normAutofit fontScale="90000"/>
          </a:bodyPr>
          <a:lstStyle/>
          <a:p>
            <a:pPr algn="r"/>
            <a:r>
              <a:rPr lang="en-GB" sz="4800" dirty="0"/>
              <a:t>5. </a:t>
            </a:r>
            <a:r>
              <a:rPr lang="en-GB" sz="4800" dirty="0" smtClean="0"/>
              <a:t>Implementation and </a:t>
            </a:r>
            <a:br>
              <a:rPr lang="en-GB" sz="4800" dirty="0" smtClean="0"/>
            </a:br>
            <a:r>
              <a:rPr lang="en-GB" sz="4800" dirty="0" smtClean="0"/>
              <a:t>switchover </a:t>
            </a:r>
            <a:r>
              <a:rPr lang="en-GB" sz="4800" dirty="0"/>
              <a:t>date</a:t>
            </a:r>
            <a:endParaRPr lang="en-US" sz="48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23</a:t>
            </a:fld>
            <a:endParaRPr lang="en-GB" dirty="0">
              <a:solidFill>
                <a:srgbClr val="000000"/>
              </a:solidFill>
            </a:endParaRPr>
          </a:p>
        </p:txBody>
      </p:sp>
    </p:spTree>
    <p:extLst>
      <p:ext uri="{BB962C8B-B14F-4D97-AF65-F5344CB8AC3E}">
        <p14:creationId xmlns:p14="http://schemas.microsoft.com/office/powerpoint/2010/main" val="1668314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5.1</a:t>
            </a:r>
            <a:r>
              <a:rPr lang="en-GB" dirty="0" smtClean="0"/>
              <a:t>  </a:t>
            </a:r>
            <a:r>
              <a:rPr lang="en-GB" sz="3200" dirty="0" smtClean="0"/>
              <a:t> Implementation and switchover date</a:t>
            </a:r>
            <a:endParaRPr lang="en-GB" sz="3200" dirty="0"/>
          </a:p>
        </p:txBody>
      </p:sp>
      <p:sp>
        <p:nvSpPr>
          <p:cNvPr id="3" name="Content Placeholder 2"/>
          <p:cNvSpPr>
            <a:spLocks noGrp="1"/>
          </p:cNvSpPr>
          <p:nvPr>
            <p:ph idx="1"/>
          </p:nvPr>
        </p:nvSpPr>
        <p:spPr/>
        <p:txBody>
          <a:bodyPr>
            <a:noAutofit/>
          </a:bodyPr>
          <a:lstStyle/>
          <a:p>
            <a:pPr>
              <a:spcBef>
                <a:spcPts val="0"/>
              </a:spcBef>
              <a:spcAft>
                <a:spcPts val="1680"/>
              </a:spcAft>
              <a:buClr>
                <a:schemeClr val="accent1"/>
              </a:buClr>
            </a:pPr>
            <a:r>
              <a:rPr lang="en-US" sz="2400" dirty="0" smtClean="0"/>
              <a:t>The feedback exercise on the new Tariff showed that there was strong support  amongst teachers and HEPs to introduce the new Tariff for the 2017 admissions cycle. This is because it will be the first year that students who are studying new A levels and other reformed qualifications will be applying to HE.</a:t>
            </a:r>
          </a:p>
          <a:p>
            <a:pPr>
              <a:spcBef>
                <a:spcPts val="0"/>
              </a:spcBef>
              <a:spcAft>
                <a:spcPts val="1680"/>
              </a:spcAft>
              <a:buClr>
                <a:schemeClr val="accent1"/>
              </a:buClr>
            </a:pPr>
            <a:r>
              <a:rPr lang="en-US" sz="2400" dirty="0" smtClean="0"/>
              <a:t>The next slide shows the qualification reforms timeline in detail.  </a:t>
            </a:r>
          </a:p>
          <a:p>
            <a:pPr>
              <a:spcBef>
                <a:spcPts val="0"/>
              </a:spcBef>
              <a:spcAft>
                <a:spcPts val="1680"/>
              </a:spcAft>
              <a:buClr>
                <a:schemeClr val="accent1"/>
              </a:buClr>
            </a:pPr>
            <a:r>
              <a:rPr lang="en-US" sz="2400" dirty="0" smtClean="0"/>
              <a:t>Implementation for the 2017 admissions cycle ensures all students have at least one year’s notice of Tariff points changing in advance of any two year qualification  study programme commencing in September 2015.</a:t>
            </a:r>
          </a:p>
          <a:p>
            <a:pPr>
              <a:spcBef>
                <a:spcPts val="0"/>
              </a:spcBef>
              <a:spcAft>
                <a:spcPts val="1680"/>
              </a:spcAft>
            </a:pPr>
            <a:endParaRPr lang="en-US" sz="2400" dirty="0" smtClean="0"/>
          </a:p>
          <a:p>
            <a:pPr>
              <a:spcBef>
                <a:spcPts val="0"/>
              </a:spcBef>
              <a:spcAft>
                <a:spcPts val="1680"/>
              </a:spcAft>
            </a:pPr>
            <a:endParaRPr lang="en-US" sz="22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24</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 y="1259999"/>
            <a:ext cx="12801594" cy="8259975"/>
          </a:xfrm>
          <a:solidFill>
            <a:schemeClr val="bg1"/>
          </a:solidFill>
        </p:spPr>
        <p:txBody>
          <a:bodyPr/>
          <a:lstStyle/>
          <a:p>
            <a:endParaRPr lang="en-US" dirty="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chemeClr val="bg1"/>
                </a:solidFill>
              </a:rPr>
              <a:pPr/>
              <a:t>25</a:t>
            </a:fld>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04" y="120080"/>
            <a:ext cx="12477238" cy="871296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5.2  </a:t>
            </a:r>
            <a:r>
              <a:rPr lang="en-GB" sz="3200" dirty="0" smtClean="0"/>
              <a:t> Implementation and switchover date – key milestones</a:t>
            </a:r>
            <a:endParaRPr lang="en-GB" sz="3200" dirty="0"/>
          </a:p>
        </p:txBody>
      </p:sp>
      <p:sp>
        <p:nvSpPr>
          <p:cNvPr id="3" name="Content Placeholder 2"/>
          <p:cNvSpPr>
            <a:spLocks noGrp="1"/>
          </p:cNvSpPr>
          <p:nvPr>
            <p:ph idx="1"/>
          </p:nvPr>
        </p:nvSpPr>
        <p:spPr/>
        <p:txBody>
          <a:bodyPr>
            <a:noAutofit/>
          </a:bodyPr>
          <a:lstStyle/>
          <a:p>
            <a:pPr>
              <a:spcBef>
                <a:spcPts val="0"/>
              </a:spcBef>
              <a:spcAft>
                <a:spcPts val="1680"/>
              </a:spcAft>
              <a:buNone/>
            </a:pPr>
            <a:r>
              <a:rPr lang="en-US" sz="2400" dirty="0" smtClean="0"/>
              <a:t>The key milestones in the implementation timetable are:</a:t>
            </a:r>
          </a:p>
          <a:p>
            <a:pPr>
              <a:spcBef>
                <a:spcPts val="0"/>
              </a:spcBef>
              <a:spcAft>
                <a:spcPts val="1680"/>
              </a:spcAft>
              <a:buClr>
                <a:schemeClr val="tx2"/>
              </a:buClr>
            </a:pPr>
            <a:r>
              <a:rPr lang="en-US" sz="2400" dirty="0"/>
              <a:t>t</a:t>
            </a:r>
            <a:r>
              <a:rPr lang="en-US" sz="2400" dirty="0" smtClean="0"/>
              <a:t>he new Tariff points are </a:t>
            </a:r>
            <a:r>
              <a:rPr lang="en-US" sz="2400" b="1" dirty="0" smtClean="0"/>
              <a:t>published in September 2014 </a:t>
            </a:r>
            <a:r>
              <a:rPr lang="en-US" sz="2400" dirty="0" smtClean="0"/>
              <a:t>and communicated to all UK secondary schools, colleges and HEPs</a:t>
            </a:r>
          </a:p>
          <a:p>
            <a:pPr>
              <a:spcBef>
                <a:spcPts val="0"/>
              </a:spcBef>
              <a:spcAft>
                <a:spcPts val="1680"/>
              </a:spcAft>
              <a:buClr>
                <a:schemeClr val="tx2"/>
              </a:buClr>
            </a:pPr>
            <a:r>
              <a:rPr lang="en-US" sz="2400" dirty="0"/>
              <a:t>t</a:t>
            </a:r>
            <a:r>
              <a:rPr lang="en-US" sz="2400" dirty="0" smtClean="0"/>
              <a:t>he new Tariff will be </a:t>
            </a:r>
            <a:r>
              <a:rPr lang="en-US" sz="2400" b="1" dirty="0" smtClean="0"/>
              <a:t>implemented from September 2017 </a:t>
            </a:r>
          </a:p>
          <a:p>
            <a:pPr>
              <a:spcBef>
                <a:spcPts val="0"/>
              </a:spcBef>
              <a:spcAft>
                <a:spcPts val="1680"/>
              </a:spcAft>
              <a:buClr>
                <a:schemeClr val="tx2"/>
              </a:buClr>
            </a:pPr>
            <a:r>
              <a:rPr lang="en-US" sz="2400" dirty="0"/>
              <a:t>i</a:t>
            </a:r>
            <a:r>
              <a:rPr lang="en-US" sz="2400" dirty="0" smtClean="0"/>
              <a:t>mplementation from the September 2017 admissions  cycle involves a new Tariff </a:t>
            </a:r>
            <a:r>
              <a:rPr lang="en-US" sz="2400" b="1" dirty="0" smtClean="0"/>
              <a:t>switchover date of September 2016 </a:t>
            </a:r>
            <a:r>
              <a:rPr lang="en-US" sz="2400" dirty="0" smtClean="0"/>
              <a:t>for Apply – HEP communication materials such as prospectuses will need to be updated before this if references are made to the Tariff  </a:t>
            </a:r>
          </a:p>
          <a:p>
            <a:pPr marL="0" indent="0">
              <a:spcBef>
                <a:spcPts val="0"/>
              </a:spcBef>
              <a:spcAft>
                <a:spcPts val="1680"/>
              </a:spcAft>
              <a:buNone/>
            </a:pPr>
            <a:r>
              <a:rPr lang="en-GB" sz="2400" dirty="0" smtClean="0"/>
              <a:t>UCAS has produced a detailed implementation plan which is available on ucas.com. A screen shot of the plan is provided overleaf.</a:t>
            </a:r>
          </a:p>
          <a:p>
            <a:pPr marL="0" indent="0">
              <a:spcBef>
                <a:spcPts val="0"/>
              </a:spcBef>
              <a:spcAft>
                <a:spcPts val="1680"/>
              </a:spcAft>
              <a:buNone/>
            </a:pPr>
            <a:r>
              <a:rPr lang="en-GB" sz="2400" dirty="0" smtClean="0"/>
              <a:t>There is also a one page high level plan showing key milestones for the next four years.  This is at slide 28.</a:t>
            </a:r>
            <a:endParaRPr lang="en-US" sz="24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26</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36500" y="3700456"/>
            <a:ext cx="1600211" cy="517065"/>
          </a:xfrm>
          <a:prstGeom prst="rect">
            <a:avLst/>
          </a:prstGeom>
          <a:noFill/>
        </p:spPr>
        <p:txBody>
          <a:bodyPr wrap="square" lIns="127893" tIns="63952" rIns="127893" bIns="63952" rtlCol="0">
            <a:spAutoFit/>
          </a:bodyPr>
          <a:lstStyle/>
          <a:p>
            <a:pPr algn="ctr"/>
            <a:r>
              <a:rPr lang="en-GB" dirty="0" smtClean="0">
                <a:solidFill>
                  <a:prstClr val="white"/>
                </a:solidFill>
              </a:rPr>
              <a:t>Text here</a:t>
            </a:r>
            <a:endParaRPr lang="en-GB" dirty="0">
              <a:solidFill>
                <a:prstClr val="white"/>
              </a:solidFill>
            </a:endParaRPr>
          </a:p>
        </p:txBody>
      </p:sp>
      <p:sp>
        <p:nvSpPr>
          <p:cNvPr id="39" name="TextBox 38"/>
          <p:cNvSpPr txBox="1"/>
          <p:nvPr/>
        </p:nvSpPr>
        <p:spPr>
          <a:xfrm>
            <a:off x="956995" y="2481943"/>
            <a:ext cx="2419469" cy="3619452"/>
          </a:xfrm>
          <a:prstGeom prst="rect">
            <a:avLst/>
          </a:prstGeom>
          <a:noFill/>
        </p:spPr>
        <p:txBody>
          <a:bodyPr wrap="square" lIns="127893" tIns="63952" rIns="127893" bIns="63952"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sp>
        <p:nvSpPr>
          <p:cNvPr id="40" name="TextBox 39"/>
          <p:cNvSpPr txBox="1"/>
          <p:nvPr/>
        </p:nvSpPr>
        <p:spPr>
          <a:xfrm>
            <a:off x="654563" y="2885189"/>
            <a:ext cx="2419469" cy="3619452"/>
          </a:xfrm>
          <a:prstGeom prst="rect">
            <a:avLst/>
          </a:prstGeom>
          <a:noFill/>
        </p:spPr>
        <p:txBody>
          <a:bodyPr wrap="square" lIns="127893" tIns="63952" rIns="127893" bIns="63952"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sp>
        <p:nvSpPr>
          <p:cNvPr id="41" name="TextBox 40"/>
          <p:cNvSpPr txBox="1"/>
          <p:nvPr/>
        </p:nvSpPr>
        <p:spPr>
          <a:xfrm>
            <a:off x="3477275" y="3187624"/>
            <a:ext cx="2419469" cy="3619452"/>
          </a:xfrm>
          <a:prstGeom prst="rect">
            <a:avLst/>
          </a:prstGeom>
          <a:noFill/>
        </p:spPr>
        <p:txBody>
          <a:bodyPr wrap="square" lIns="127893" tIns="63952" rIns="127893" bIns="63952"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cxnSp>
        <p:nvCxnSpPr>
          <p:cNvPr id="10" name="Straight Connector 9"/>
          <p:cNvCxnSpPr>
            <a:endCxn id="25" idx="2"/>
          </p:cNvCxnSpPr>
          <p:nvPr/>
        </p:nvCxnSpPr>
        <p:spPr>
          <a:xfrm flipH="1">
            <a:off x="3455994" y="1767374"/>
            <a:ext cx="16032" cy="4028066"/>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72026" y="3700456"/>
            <a:ext cx="3288246" cy="236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901130" y="1285453"/>
            <a:ext cx="3429024" cy="3354765"/>
          </a:xfrm>
          <a:prstGeom prst="rect">
            <a:avLst/>
          </a:prstGeom>
          <a:solidFill>
            <a:schemeClr val="bg1">
              <a:lumMod val="85000"/>
            </a:schemeClr>
          </a:solidFill>
        </p:spPr>
        <p:txBody>
          <a:bodyPr wrap="square">
            <a:spAutoFit/>
          </a:bodyPr>
          <a:lstStyle/>
          <a:p>
            <a:pPr marL="261938" indent="-261938">
              <a:buFont typeface="Wingdings" pitchFamily="2" charset="2"/>
              <a:buChar char="§"/>
            </a:pPr>
            <a:r>
              <a:rPr lang="en-US" sz="1600" dirty="0" smtClean="0"/>
              <a:t>The detailed implementation plan available on UCAS.com </a:t>
            </a:r>
            <a:r>
              <a:rPr lang="en-GB" sz="1600" dirty="0" smtClean="0"/>
              <a:t>in the provider section, </a:t>
            </a:r>
            <a:r>
              <a:rPr lang="en-US" sz="1600" dirty="0" smtClean="0"/>
              <a:t>breaks down all the key activities associated with implementing the new Tariff, indicating activities led by schools, HEPs and UCAS.  </a:t>
            </a:r>
          </a:p>
          <a:p>
            <a:pPr marL="261938" indent="-261938">
              <a:buFont typeface="Wingdings" pitchFamily="2" charset="2"/>
              <a:buChar char="§"/>
            </a:pPr>
            <a:endParaRPr lang="en-US" sz="1600" dirty="0" smtClean="0"/>
          </a:p>
          <a:p>
            <a:pPr marL="261938" indent="-261938">
              <a:buFont typeface="Wingdings" pitchFamily="2" charset="2"/>
              <a:buChar char="§"/>
            </a:pPr>
            <a:r>
              <a:rPr lang="en-US" sz="1600" dirty="0" smtClean="0"/>
              <a:t>It also shows activities running  from September 2014 up to 2018/19 including HESA data returns and engagement with league table producers</a:t>
            </a:r>
            <a:endParaRPr lang="en-GB" sz="1600" dirty="0"/>
          </a:p>
        </p:txBody>
      </p:sp>
      <p:cxnSp>
        <p:nvCxnSpPr>
          <p:cNvPr id="33" name="Straight Arrow Connector 32"/>
          <p:cNvCxnSpPr/>
          <p:nvPr/>
        </p:nvCxnSpPr>
        <p:spPr>
          <a:xfrm rot="5400000">
            <a:off x="9999667" y="5048720"/>
            <a:ext cx="946201" cy="285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6257924" y="1800204"/>
            <a:ext cx="250033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60271" y="3576464"/>
            <a:ext cx="1872777" cy="651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New Tariff goes ‘live’ </a:t>
            </a:r>
            <a:r>
              <a:rPr lang="en-GB" sz="1400" dirty="0" smtClean="0"/>
              <a:t>from entry Sept 2017</a:t>
            </a:r>
            <a:endParaRPr lang="en-US" sz="1400" dirty="0"/>
          </a:p>
        </p:txBody>
      </p:sp>
      <p:sp>
        <p:nvSpPr>
          <p:cNvPr id="3" name="Rectangular Callout 2"/>
          <p:cNvSpPr/>
          <p:nvPr/>
        </p:nvSpPr>
        <p:spPr>
          <a:xfrm>
            <a:off x="9785176" y="5880720"/>
            <a:ext cx="1472707" cy="1128378"/>
          </a:xfrm>
          <a:prstGeom prst="wedgeRectCallout">
            <a:avLst>
              <a:gd name="adj1" fmla="val -39839"/>
              <a:gd name="adj2" fmla="val 80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t>June 14</a:t>
            </a:r>
          </a:p>
          <a:p>
            <a:pPr algn="ctr"/>
            <a:r>
              <a:rPr lang="en-GB" sz="1200" dirty="0"/>
              <a:t>UCAS Board: Approves new Tariff and switchover </a:t>
            </a:r>
            <a:r>
              <a:rPr lang="en-GB" sz="1200" dirty="0" smtClean="0"/>
              <a:t>date</a:t>
            </a:r>
            <a:endParaRPr lang="en-US" sz="1200" dirty="0"/>
          </a:p>
        </p:txBody>
      </p:sp>
      <p:grpSp>
        <p:nvGrpSpPr>
          <p:cNvPr id="14" name="Group 13"/>
          <p:cNvGrpSpPr/>
          <p:nvPr/>
        </p:nvGrpSpPr>
        <p:grpSpPr>
          <a:xfrm>
            <a:off x="6299986" y="6083731"/>
            <a:ext cx="5983369" cy="1879427"/>
            <a:chOff x="856184" y="2285536"/>
            <a:chExt cx="10988421" cy="3993436"/>
          </a:xfrm>
        </p:grpSpPr>
        <p:sp>
          <p:nvSpPr>
            <p:cNvPr id="18" name="TextBox 17"/>
            <p:cNvSpPr txBox="1"/>
            <p:nvPr/>
          </p:nvSpPr>
          <p:spPr>
            <a:xfrm>
              <a:off x="1438055" y="3070299"/>
              <a:ext cx="3169375" cy="1843951"/>
            </a:xfrm>
            <a:prstGeom prst="rect">
              <a:avLst/>
            </a:prstGeom>
            <a:noFill/>
          </p:spPr>
          <p:txBody>
            <a:bodyPr wrap="square" lIns="127893" tIns="63952" rIns="127893" bIns="63952" rtlCol="0">
              <a:spAutoFit/>
            </a:bodyPr>
            <a:lstStyle/>
            <a:p>
              <a:r>
                <a:rPr lang="en-GB" sz="1200" b="1" dirty="0" smtClean="0">
                  <a:solidFill>
                    <a:prstClr val="black"/>
                  </a:solidFill>
                </a:rPr>
                <a:t>Jan 14</a:t>
              </a:r>
            </a:p>
            <a:p>
              <a:r>
                <a:rPr lang="en-GB" sz="1200" b="1" dirty="0" smtClean="0">
                  <a:solidFill>
                    <a:prstClr val="black"/>
                  </a:solidFill>
                </a:rPr>
                <a:t>Schools/Colleges</a:t>
              </a:r>
            </a:p>
            <a:p>
              <a:r>
                <a:rPr lang="en-GB" sz="1200" dirty="0" smtClean="0">
                  <a:solidFill>
                    <a:prstClr val="black"/>
                  </a:solidFill>
                </a:rPr>
                <a:t>Curriculum planning for Entry 2017 is complete</a:t>
              </a:r>
              <a:endParaRPr lang="en-GB" sz="1200" dirty="0">
                <a:solidFill>
                  <a:prstClr val="black"/>
                </a:solidFill>
              </a:endParaRPr>
            </a:p>
          </p:txBody>
        </p:sp>
        <p:sp>
          <p:nvSpPr>
            <p:cNvPr id="21" name="TextBox 20"/>
            <p:cNvSpPr txBox="1"/>
            <p:nvPr/>
          </p:nvSpPr>
          <p:spPr>
            <a:xfrm>
              <a:off x="4705372" y="2285536"/>
              <a:ext cx="2206312" cy="2628714"/>
            </a:xfrm>
            <a:prstGeom prst="rect">
              <a:avLst/>
            </a:prstGeom>
            <a:noFill/>
            <a:ln>
              <a:noFill/>
            </a:ln>
          </p:spPr>
          <p:txBody>
            <a:bodyPr wrap="square" lIns="127893" tIns="63952" rIns="127893" bIns="63952" rtlCol="0">
              <a:spAutoFit/>
            </a:bodyPr>
            <a:lstStyle/>
            <a:p>
              <a:r>
                <a:rPr lang="en-GB" sz="1200" b="1" dirty="0" smtClean="0">
                  <a:solidFill>
                    <a:prstClr val="black"/>
                  </a:solidFill>
                </a:rPr>
                <a:t>May 14 </a:t>
              </a:r>
            </a:p>
            <a:p>
              <a:r>
                <a:rPr lang="en-GB" sz="1200" b="1" dirty="0" smtClean="0">
                  <a:solidFill>
                    <a:prstClr val="black"/>
                  </a:solidFill>
                </a:rPr>
                <a:t>UCAS</a:t>
              </a:r>
            </a:p>
            <a:p>
              <a:r>
                <a:rPr lang="en-GB" sz="1200" dirty="0" smtClean="0">
                  <a:solidFill>
                    <a:prstClr val="black"/>
                  </a:solidFill>
                </a:rPr>
                <a:t>Feedback survey concludes </a:t>
              </a:r>
            </a:p>
            <a:p>
              <a:r>
                <a:rPr lang="en-GB" sz="1200" dirty="0" smtClean="0">
                  <a:solidFill>
                    <a:prstClr val="black"/>
                  </a:solidFill>
                </a:rPr>
                <a:t>16 May 2014</a:t>
              </a:r>
            </a:p>
          </p:txBody>
        </p:sp>
        <p:cxnSp>
          <p:nvCxnSpPr>
            <p:cNvPr id="22" name="Straight Connector 21"/>
            <p:cNvCxnSpPr/>
            <p:nvPr/>
          </p:nvCxnSpPr>
          <p:spPr>
            <a:xfrm>
              <a:off x="1904800" y="5160640"/>
              <a:ext cx="0" cy="50405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48671" y="5160639"/>
              <a:ext cx="0" cy="50405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52929" y="5160641"/>
              <a:ext cx="0" cy="28803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6184" y="5448673"/>
              <a:ext cx="10988421" cy="830299"/>
            </a:xfrm>
            <a:prstGeom prst="rect">
              <a:avLst/>
            </a:prstGeom>
            <a:solidFill>
              <a:schemeClr val="accent1"/>
            </a:solidFill>
            <a:ln>
              <a:solidFill>
                <a:srgbClr val="C00000"/>
              </a:solidFill>
            </a:ln>
          </p:spPr>
          <p:txBody>
            <a:bodyPr wrap="square" lIns="127893" tIns="63952" rIns="127893" bIns="63952" rtlCol="0">
              <a:spAutoFit/>
            </a:bodyPr>
            <a:lstStyle/>
            <a:p>
              <a:pPr algn="ctr"/>
              <a:r>
                <a:rPr lang="en-GB" sz="1700" b="1" dirty="0" smtClean="0">
                  <a:solidFill>
                    <a:schemeClr val="bg1"/>
                  </a:solidFill>
                </a:rPr>
                <a:t>Entry Cycle  2014 ( Sept 13 – Aug 14)</a:t>
              </a:r>
              <a:endParaRPr lang="en-US" sz="1700" b="1" dirty="0">
                <a:solidFill>
                  <a:schemeClr val="bg1"/>
                </a:solidFill>
              </a:endParaRPr>
            </a:p>
          </p:txBody>
        </p:sp>
      </p:grpSp>
      <p:sp>
        <p:nvSpPr>
          <p:cNvPr id="34" name="Title 33"/>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5.3   </a:t>
            </a:r>
            <a:r>
              <a:rPr lang="en-GB" dirty="0">
                <a:latin typeface="Calibri" panose="020F0502020204030204" pitchFamily="34" charset="0"/>
                <a:cs typeface="Calibri" panose="020F0502020204030204" pitchFamily="34" charset="0"/>
              </a:rPr>
              <a:t>Implementation and switchover date – implementation plan </a:t>
            </a:r>
            <a:r>
              <a:rPr lang="en-GB" dirty="0"/>
              <a:t/>
            </a:r>
            <a:br>
              <a:rPr lang="en-GB" dirty="0"/>
            </a:br>
            <a:endParaRPr lang="en-US" dirty="0"/>
          </a:p>
        </p:txBody>
      </p:sp>
      <p:sp>
        <p:nvSpPr>
          <p:cNvPr id="44" name="Slide Number Placeholder 43"/>
          <p:cNvSpPr>
            <a:spLocks noGrp="1"/>
          </p:cNvSpPr>
          <p:nvPr>
            <p:ph type="sldNum" sz="quarter" idx="12"/>
          </p:nvPr>
        </p:nvSpPr>
        <p:spPr/>
        <p:txBody>
          <a:bodyPr/>
          <a:lstStyle/>
          <a:p>
            <a:fld id="{4A73001F-84D8-48B7-9690-BD096A4D8920}" type="slidenum">
              <a:rPr lang="en-GB" smtClean="0"/>
              <a:pPr/>
              <a:t>27</a:t>
            </a:fld>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val="3182945851"/>
              </p:ext>
            </p:extLst>
          </p:nvPr>
        </p:nvGraphicFramePr>
        <p:xfrm>
          <a:off x="799218" y="1272208"/>
          <a:ext cx="5313552" cy="4523232"/>
        </p:xfrm>
        <a:graphic>
          <a:graphicData uri="http://schemas.openxmlformats.org/drawingml/2006/table">
            <a:tbl>
              <a:tblPr firstRow="1" bandRow="1">
                <a:tableStyleId>{69012ECD-51FC-41F1-AA8D-1B2483CD663E}</a:tableStyleId>
              </a:tblPr>
              <a:tblGrid>
                <a:gridCol w="1328388"/>
                <a:gridCol w="1328388"/>
                <a:gridCol w="1328388"/>
                <a:gridCol w="1328388"/>
              </a:tblGrid>
              <a:tr h="319210">
                <a:tc>
                  <a:txBody>
                    <a:bodyPr/>
                    <a:lstStyle/>
                    <a:p>
                      <a:r>
                        <a:rPr lang="en-GB" sz="2000" dirty="0" smtClean="0"/>
                        <a:t>Sep 14</a:t>
                      </a:r>
                      <a:r>
                        <a:rPr lang="en-GB" sz="2000" baseline="0" dirty="0" smtClean="0"/>
                        <a:t> – Aug </a:t>
                      </a:r>
                      <a:r>
                        <a:rPr lang="en-GB" sz="2000" dirty="0" smtClean="0"/>
                        <a:t>15 </a:t>
                      </a:r>
                      <a:endParaRPr lang="en-US" sz="2000" dirty="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Sep 15</a:t>
                      </a:r>
                      <a:r>
                        <a:rPr lang="en-GB" sz="2000" baseline="0" dirty="0" smtClean="0"/>
                        <a:t> – Aug </a:t>
                      </a:r>
                      <a:r>
                        <a:rPr lang="en-GB" sz="2000" dirty="0" smtClean="0"/>
                        <a:t>16 </a:t>
                      </a:r>
                      <a:endParaRPr lang="en-US" sz="2000" dirty="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Sep 16 – Aug 17</a:t>
                      </a:r>
                      <a:endParaRPr lang="en-US" sz="2000" dirty="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Sep 17 onwards</a:t>
                      </a:r>
                      <a:endParaRPr lang="en-US" sz="2000" dirty="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238">
                <a:tc>
                  <a:txBody>
                    <a:bodyPr/>
                    <a:lstStyle/>
                    <a:p>
                      <a:r>
                        <a:rPr lang="en-GB" sz="1000" dirty="0" smtClean="0"/>
                        <a:t>Planning for Tariff switchover commences i.e. HEPs</a:t>
                      </a:r>
                      <a:r>
                        <a:rPr lang="en-GB" sz="1000" baseline="0" dirty="0" smtClean="0"/>
                        <a:t> start internal discussions and consider the impact of the new Tariff on their university and college entry requirements - if Tariff using  </a:t>
                      </a:r>
                      <a:r>
                        <a:rPr lang="en-GB" sz="1000" b="1" dirty="0" smtClean="0"/>
                        <a:t>(Sep </a:t>
                      </a:r>
                      <a:r>
                        <a:rPr lang="en-GB" sz="1000" b="1" baseline="0" dirty="0" smtClean="0"/>
                        <a:t>14 onwards)</a:t>
                      </a:r>
                      <a:endParaRPr lang="en-GB"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HEP staff (Admissions, Planning,</a:t>
                      </a:r>
                      <a:r>
                        <a:rPr lang="en-GB" sz="1000" baseline="0" dirty="0" smtClean="0"/>
                        <a:t> </a:t>
                      </a:r>
                      <a:r>
                        <a:rPr lang="en-GB" sz="1000" dirty="0" smtClean="0"/>
                        <a:t>Outreach)  are trained /informed</a:t>
                      </a:r>
                      <a:r>
                        <a:rPr lang="en-GB" sz="1000" baseline="0" dirty="0" smtClean="0"/>
                        <a:t> about the</a:t>
                      </a:r>
                      <a:r>
                        <a:rPr lang="en-GB" sz="1000" dirty="0" smtClean="0"/>
                        <a:t> new Tariff </a:t>
                      </a:r>
                      <a:r>
                        <a:rPr lang="en-GB" sz="1000" baseline="0" dirty="0" smtClean="0"/>
                        <a:t> </a:t>
                      </a:r>
                      <a:r>
                        <a:rPr lang="en-GB" sz="1000" b="1" dirty="0" smtClean="0"/>
                        <a:t>(Sep</a:t>
                      </a:r>
                      <a:r>
                        <a:rPr lang="en-GB" sz="1000" b="1" baseline="0" dirty="0" smtClean="0"/>
                        <a:t> </a:t>
                      </a:r>
                      <a:r>
                        <a:rPr lang="en-GB" sz="1000" b="1" dirty="0" smtClean="0"/>
                        <a:t>14 onwards)</a:t>
                      </a:r>
                    </a:p>
                    <a:p>
                      <a:endParaRPr lang="en-GB" sz="1000" dirty="0" smtClean="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Course information updated</a:t>
                      </a:r>
                      <a:r>
                        <a:rPr lang="en-GB" sz="1000" baseline="0" dirty="0" smtClean="0"/>
                        <a:t> in Course Collect with new Tariff for courses starting from September 2017  </a:t>
                      </a:r>
                      <a:r>
                        <a:rPr lang="en-GB" sz="1000" b="1" dirty="0" smtClean="0"/>
                        <a:t>(Oct 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Admission policies updated for 2017 Entry if Tariff</a:t>
                      </a:r>
                      <a:r>
                        <a:rPr lang="en-GB" sz="1000" baseline="0" dirty="0" smtClean="0"/>
                        <a:t> using  </a:t>
                      </a:r>
                      <a:r>
                        <a:rPr lang="en-GB" sz="1000" b="1" dirty="0" smtClean="0"/>
                        <a:t>(Dec 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‘Offer’ codes updated for 2017 Entry using new Tariff if appropriate (please note that UCAS does not anticipate any offer code changes to UCAS systems)  </a:t>
                      </a:r>
                      <a:r>
                        <a:rPr lang="en-GB" sz="1000" b="1" baseline="0" dirty="0" smtClean="0"/>
                        <a:t>(Feb 16)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HEPs start to receive applications with new Tariff  </a:t>
                      </a:r>
                      <a:r>
                        <a:rPr lang="en-GB" sz="1000" b="1" dirty="0" smtClean="0"/>
                        <a:t>(from Sep</a:t>
                      </a:r>
                      <a:r>
                        <a:rPr lang="en-GB" sz="1000" b="1" baseline="0" dirty="0" smtClean="0"/>
                        <a:t> 16)</a:t>
                      </a:r>
                      <a:endParaRPr lang="en-GB"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HEPs make  offers using new Tariff  where applicable </a:t>
                      </a:r>
                      <a:r>
                        <a:rPr lang="en-GB" sz="1000" b="1" dirty="0" smtClean="0"/>
                        <a:t>(Sep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smtClean="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Evaluation and review of internal systems and processes following first admissions with new Tariff </a:t>
                      </a:r>
                      <a:r>
                        <a:rPr lang="en-GB" sz="1000" b="1" baseline="0" dirty="0" smtClean="0"/>
                        <a:t>(Sep 17 onwards)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Provide feedback on improvements to enable UCAS to provide further support if needed </a:t>
                      </a:r>
                      <a:r>
                        <a:rPr lang="en-GB" sz="1000" b="1" baseline="0" dirty="0" smtClean="0"/>
                        <a:t>(Sep 17 onwards)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Submit </a:t>
                      </a:r>
                      <a:r>
                        <a:rPr lang="en-GB" sz="1000" dirty="0" smtClean="0"/>
                        <a:t>HESA student returns</a:t>
                      </a:r>
                      <a:r>
                        <a:rPr lang="en-GB" sz="1000" baseline="0" dirty="0" smtClean="0"/>
                        <a:t> </a:t>
                      </a:r>
                      <a:r>
                        <a:rPr lang="en-GB" sz="1000" b="1" dirty="0" smtClean="0"/>
                        <a:t>(Oct/</a:t>
                      </a:r>
                      <a:r>
                        <a:rPr lang="en-GB" sz="1000" b="1" baseline="0" dirty="0" smtClean="0"/>
                        <a:t>Nov 18)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baseline="0" dirty="0" smtClean="0"/>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8946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nvPr>
        </p:nvGraphicFramePr>
        <p:xfrm>
          <a:off x="299998" y="1026846"/>
          <a:ext cx="12101600" cy="7710954"/>
        </p:xfrm>
        <a:graphic>
          <a:graphicData uri="http://schemas.openxmlformats.org/drawingml/2006/table">
            <a:tbl>
              <a:tblPr firstRow="1" bandRow="1">
                <a:tableStyleId>{BDBED569-4797-4DF1-A0F4-6AAB3CD982D8}</a:tableStyleId>
              </a:tblPr>
              <a:tblGrid>
                <a:gridCol w="605080"/>
                <a:gridCol w="605080"/>
                <a:gridCol w="605080"/>
                <a:gridCol w="605080"/>
                <a:gridCol w="605080"/>
                <a:gridCol w="605080"/>
                <a:gridCol w="605080"/>
                <a:gridCol w="605080"/>
                <a:gridCol w="605080"/>
                <a:gridCol w="605080"/>
                <a:gridCol w="605080"/>
                <a:gridCol w="605080"/>
                <a:gridCol w="605080"/>
                <a:gridCol w="605080"/>
                <a:gridCol w="605080"/>
                <a:gridCol w="605080"/>
                <a:gridCol w="605080"/>
                <a:gridCol w="605080"/>
                <a:gridCol w="605080"/>
                <a:gridCol w="605080"/>
              </a:tblGrid>
              <a:tr h="396000">
                <a:tc rowSpan="2">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1500" dirty="0" smtClean="0">
                          <a:solidFill>
                            <a:schemeClr val="bg1"/>
                          </a:solidFill>
                          <a:latin typeface="Calibri" pitchFamily="34" charset="0"/>
                          <a:cs typeface="Calibri" pitchFamily="34" charset="0"/>
                        </a:rPr>
                        <a:t>June – Aug 2014</a:t>
                      </a:r>
                      <a:endParaRPr lang="en-GB" sz="1500" b="1" dirty="0">
                        <a:solidFill>
                          <a:schemeClr val="bg1"/>
                        </a:solidFill>
                        <a:latin typeface="Calibri" pitchFamily="34" charset="0"/>
                        <a:cs typeface="Calibri" pitchFamily="34" charset="0"/>
                      </a:endParaRPr>
                    </a:p>
                  </a:txBody>
                  <a:tcPr marL="50400" marR="50400" marT="64008" marB="6400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algn="ct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hMerge="1">
                  <a:txBody>
                    <a:bodyPr/>
                    <a:lstStyle/>
                    <a:p>
                      <a:pPr algn="ct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gridSpan="4">
                  <a:txBody>
                    <a:bodyPr/>
                    <a:lstStyle/>
                    <a:p>
                      <a:pPr algn="ctr"/>
                      <a:r>
                        <a:rPr lang="en-GB" sz="1500" dirty="0" smtClean="0">
                          <a:solidFill>
                            <a:schemeClr val="bg1"/>
                          </a:solidFill>
                          <a:latin typeface="Calibri" pitchFamily="34" charset="0"/>
                          <a:cs typeface="Calibri" pitchFamily="34" charset="0"/>
                        </a:rPr>
                        <a:t>Sep 14 – Aug 15</a:t>
                      </a:r>
                      <a:endParaRPr lang="en-GB" sz="1500" b="1" dirty="0">
                        <a:solidFill>
                          <a:schemeClr val="bg1"/>
                        </a:solidFill>
                        <a:latin typeface="Calibri" pitchFamily="34" charset="0"/>
                        <a:cs typeface="Calibri" pitchFamily="34" charset="0"/>
                      </a:endParaRPr>
                    </a:p>
                  </a:txBody>
                  <a:tcPr marL="50400" marR="50400" marT="64008" marB="6400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latin typeface="Calibri" pitchFamily="34" charset="0"/>
                          <a:cs typeface="Calibri" pitchFamily="34" charset="0"/>
                        </a:rPr>
                        <a:t>Sep 15 – Aug 16</a:t>
                      </a:r>
                      <a:endParaRPr lang="en-GB" sz="1500" b="1" dirty="0">
                        <a:solidFill>
                          <a:schemeClr val="bg1"/>
                        </a:solidFill>
                        <a:latin typeface="Calibri" pitchFamily="34" charset="0"/>
                        <a:cs typeface="Calibri" pitchFamily="34" charset="0"/>
                      </a:endParaRPr>
                    </a:p>
                  </a:txBody>
                  <a:tcPr marL="50400" marR="50400" marT="64008" marB="6400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endParaRPr lang="en-GB" sz="1050">
                        <a:latin typeface="Calibri" panose="020F0502020204030204" pitchFamily="34" charset="0"/>
                        <a:cs typeface="Calibri" panose="020F0502020204030204" pitchFamily="34" charset="0"/>
                      </a:endParaRPr>
                    </a:p>
                  </a:txBody>
                  <a:tcPr marL="36000" marR="36000"/>
                </a:tc>
                <a:tc hMerge="1">
                  <a:txBody>
                    <a:bodyPr/>
                    <a:lstStyle/>
                    <a:p>
                      <a:endParaRPr lang="en-GB" sz="1050" b="0" dirty="0">
                        <a:latin typeface="Calibri" panose="020F0502020204030204" pitchFamily="34" charset="0"/>
                        <a:cs typeface="Calibri" panose="020F0502020204030204" pitchFamily="34" charset="0"/>
                      </a:endParaRPr>
                    </a:p>
                  </a:txBody>
                  <a:tcPr marL="36000" marR="36000"/>
                </a:tc>
                <a:tc hMerge="1">
                  <a:txBody>
                    <a:bodyPr/>
                    <a:lstStyle/>
                    <a:p>
                      <a:endParaRPr lang="en-GB" sz="1050" dirty="0">
                        <a:latin typeface="Calibri" panose="020F0502020204030204" pitchFamily="34" charset="0"/>
                        <a:cs typeface="Calibri" panose="020F0502020204030204" pitchFamily="34" charset="0"/>
                      </a:endParaRPr>
                    </a:p>
                  </a:txBody>
                  <a:tcPr marL="36000" marR="36000"/>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latin typeface="Calibri" pitchFamily="34" charset="0"/>
                          <a:cs typeface="Calibri" pitchFamily="34" charset="0"/>
                        </a:rPr>
                        <a:t>Sep 16 – Aug 17</a:t>
                      </a:r>
                      <a:endParaRPr lang="en-GB" sz="1500" b="1" dirty="0">
                        <a:solidFill>
                          <a:schemeClr val="bg1"/>
                        </a:solidFill>
                        <a:latin typeface="Calibri" pitchFamily="34" charset="0"/>
                        <a:cs typeface="Calibri" pitchFamily="34" charset="0"/>
                      </a:endParaRPr>
                    </a:p>
                  </a:txBody>
                  <a:tcPr marL="50400" marR="50400" marT="64008" marB="6400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latin typeface="Calibri" pitchFamily="34" charset="0"/>
                          <a:cs typeface="Calibri" pitchFamily="34" charset="0"/>
                        </a:rPr>
                        <a:t>Sep 17 – Aug</a:t>
                      </a:r>
                      <a:r>
                        <a:rPr lang="en-GB" sz="1500" baseline="0" dirty="0" smtClean="0">
                          <a:solidFill>
                            <a:schemeClr val="bg1"/>
                          </a:solidFill>
                          <a:latin typeface="Calibri" pitchFamily="34" charset="0"/>
                          <a:cs typeface="Calibri" pitchFamily="34" charset="0"/>
                        </a:rPr>
                        <a:t> 18</a:t>
                      </a:r>
                      <a:endParaRPr lang="en-GB" sz="1500" b="1" dirty="0">
                        <a:solidFill>
                          <a:schemeClr val="bg1"/>
                        </a:solidFill>
                        <a:latin typeface="Calibri" pitchFamily="34" charset="0"/>
                        <a:cs typeface="Calibri" pitchFamily="34" charset="0"/>
                      </a:endParaRPr>
                    </a:p>
                  </a:txBody>
                  <a:tcPr marL="50400" marR="50400" marT="64008" marB="6400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algn="ctr"/>
                      <a:endParaRPr lang="en-GB" sz="1050" b="1" dirty="0">
                        <a:solidFill>
                          <a:schemeClr val="bg1">
                            <a:lumMod val="95000"/>
                          </a:schemeClr>
                        </a:solidFill>
                        <a:latin typeface="Calibri" panose="020F0502020204030204" pitchFamily="34" charset="0"/>
                        <a:cs typeface="Calibri" panose="020F0502020204030204" pitchFamily="34" charset="0"/>
                      </a:endParaRPr>
                    </a:p>
                  </a:txBody>
                  <a:tcPr marL="36000" marR="36000" anchor="ctr">
                    <a:solidFill>
                      <a:schemeClr val="accent1">
                        <a:lumMod val="20000"/>
                        <a:lumOff val="80000"/>
                      </a:schemeClr>
                    </a:solidFill>
                  </a:tcPr>
                </a:tc>
                <a:tc hMerge="1">
                  <a:txBody>
                    <a:bodyPr/>
                    <a:lstStyle/>
                    <a:p>
                      <a:endParaRPr lang="en-GB" sz="1050" b="0" dirty="0">
                        <a:latin typeface="Calibri" panose="020F0502020204030204" pitchFamily="34" charset="0"/>
                        <a:cs typeface="Calibri" panose="020F0502020204030204" pitchFamily="34" charset="0"/>
                      </a:endParaRPr>
                    </a:p>
                  </a:txBody>
                  <a:tcPr marL="36000" marR="36000"/>
                </a:tc>
                <a:tc hMerge="1">
                  <a:txBody>
                    <a:bodyPr/>
                    <a:lstStyle/>
                    <a:p>
                      <a:endParaRPr lang="en-GB" sz="1050" dirty="0">
                        <a:latin typeface="Calibri" panose="020F0502020204030204" pitchFamily="34" charset="0"/>
                        <a:cs typeface="Calibri" panose="020F0502020204030204" pitchFamily="34" charset="0"/>
                      </a:endParaRPr>
                    </a:p>
                  </a:txBody>
                  <a:tcPr marL="36000" marR="36000"/>
                </a:tc>
              </a:tr>
              <a:tr h="384048">
                <a:tc vMerge="1">
                  <a:txBody>
                    <a:bodyPr/>
                    <a:lstStyle/>
                    <a:p>
                      <a:endParaRPr lang="en-GB" sz="800" dirty="0">
                        <a:latin typeface="Calibri" panose="020F0502020204030204" pitchFamily="34" charset="0"/>
                        <a:cs typeface="Calibri" panose="020F0502020204030204" pitchFamily="34" charset="0"/>
                      </a:endParaRPr>
                    </a:p>
                  </a:txBody>
                  <a:tcPr marL="50400" marR="50400" marT="64008" marB="64008">
                    <a:solidFill>
                      <a:schemeClr val="tx2">
                        <a:lumMod val="40000"/>
                        <a:lumOff val="60000"/>
                        <a:alpha val="20000"/>
                      </a:schemeClr>
                    </a:solidFill>
                  </a:tcPr>
                </a:tc>
                <a:tc>
                  <a:txBody>
                    <a:bodyPr/>
                    <a:lstStyle/>
                    <a:p>
                      <a:pPr algn="ctr"/>
                      <a:r>
                        <a:rPr lang="en-GB" sz="1000" dirty="0" smtClean="0"/>
                        <a:t>Jun 2014</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Jul 2014</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Aug 2014</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Sep–Nov</a:t>
                      </a:r>
                    </a:p>
                    <a:p>
                      <a:pPr algn="ctr"/>
                      <a:r>
                        <a:rPr lang="en-GB" sz="1000" dirty="0" smtClean="0">
                          <a:latin typeface="Calibri" panose="020F0502020204030204" pitchFamily="34" charset="0"/>
                          <a:cs typeface="Calibri" panose="020F0502020204030204" pitchFamily="34" charset="0"/>
                        </a:rPr>
                        <a:t>2014</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Dec–Feb</a:t>
                      </a:r>
                    </a:p>
                    <a:p>
                      <a:pPr algn="ctr"/>
                      <a:r>
                        <a:rPr lang="en-GB" sz="1000" dirty="0" smtClean="0"/>
                        <a:t>2014/15 </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Mar–May</a:t>
                      </a:r>
                    </a:p>
                    <a:p>
                      <a:pPr algn="ctr"/>
                      <a:r>
                        <a:rPr lang="en-GB" sz="1000" dirty="0" smtClean="0"/>
                        <a:t>2015</a:t>
                      </a: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Jun–Aug</a:t>
                      </a:r>
                    </a:p>
                    <a:p>
                      <a:pPr algn="ctr"/>
                      <a:r>
                        <a:rPr lang="en-GB" sz="1000" dirty="0" smtClean="0">
                          <a:latin typeface="Calibri" panose="020F0502020204030204" pitchFamily="34" charset="0"/>
                          <a:cs typeface="Calibri" panose="020F0502020204030204" pitchFamily="34" charset="0"/>
                        </a:rPr>
                        <a:t>2015</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Sep–Nov</a:t>
                      </a:r>
                    </a:p>
                    <a:p>
                      <a:pPr algn="ctr"/>
                      <a:r>
                        <a:rPr lang="en-GB" sz="1000" dirty="0" smtClean="0">
                          <a:latin typeface="Calibri" panose="020F0502020204030204" pitchFamily="34" charset="0"/>
                          <a:cs typeface="Calibri" panose="020F0502020204030204" pitchFamily="34" charset="0"/>
                        </a:rPr>
                        <a:t>2015</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Dec–Feb</a:t>
                      </a:r>
                    </a:p>
                    <a:p>
                      <a:pPr algn="ctr"/>
                      <a:r>
                        <a:rPr lang="en-GB" sz="1000" dirty="0" smtClean="0"/>
                        <a:t>2015/16 </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Mar–May</a:t>
                      </a:r>
                    </a:p>
                    <a:p>
                      <a:pPr algn="ctr"/>
                      <a:r>
                        <a:rPr lang="en-GB" sz="1000" dirty="0" smtClean="0"/>
                        <a:t>2016</a:t>
                      </a: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Jun–Aug</a:t>
                      </a:r>
                    </a:p>
                    <a:p>
                      <a:pPr algn="ctr"/>
                      <a:r>
                        <a:rPr lang="en-GB" sz="1000" dirty="0" smtClean="0">
                          <a:latin typeface="Calibri" panose="020F0502020204030204" pitchFamily="34" charset="0"/>
                          <a:cs typeface="Calibri" panose="020F0502020204030204" pitchFamily="34" charset="0"/>
                        </a:rPr>
                        <a:t>2016</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Sep–Nov</a:t>
                      </a:r>
                    </a:p>
                    <a:p>
                      <a:pPr algn="ctr"/>
                      <a:r>
                        <a:rPr lang="en-GB" sz="1000" dirty="0" smtClean="0">
                          <a:latin typeface="Calibri" panose="020F0502020204030204" pitchFamily="34" charset="0"/>
                          <a:cs typeface="Calibri" panose="020F0502020204030204" pitchFamily="34" charset="0"/>
                        </a:rPr>
                        <a:t>2016</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Dec–Feb</a:t>
                      </a:r>
                    </a:p>
                    <a:p>
                      <a:pPr algn="ctr"/>
                      <a:r>
                        <a:rPr lang="en-GB" sz="1000" dirty="0" smtClean="0"/>
                        <a:t>2016/17 </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Mar–May</a:t>
                      </a:r>
                    </a:p>
                    <a:p>
                      <a:pPr algn="ctr"/>
                      <a:r>
                        <a:rPr lang="en-GB" sz="1000" dirty="0" smtClean="0"/>
                        <a:t>2017</a:t>
                      </a: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Jun–Aug</a:t>
                      </a:r>
                    </a:p>
                    <a:p>
                      <a:pPr algn="ctr"/>
                      <a:r>
                        <a:rPr lang="en-GB" sz="1000" dirty="0" smtClean="0">
                          <a:latin typeface="Calibri" panose="020F0502020204030204" pitchFamily="34" charset="0"/>
                          <a:cs typeface="Calibri" panose="020F0502020204030204" pitchFamily="34" charset="0"/>
                        </a:rPr>
                        <a:t>2017</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Sep–Nov</a:t>
                      </a:r>
                    </a:p>
                    <a:p>
                      <a:pPr algn="ctr"/>
                      <a:r>
                        <a:rPr lang="en-GB" sz="1000" dirty="0" smtClean="0">
                          <a:latin typeface="Calibri" panose="020F0502020204030204" pitchFamily="34" charset="0"/>
                          <a:cs typeface="Calibri" panose="020F0502020204030204" pitchFamily="34" charset="0"/>
                        </a:rPr>
                        <a:t>2017</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Dec–Feb</a:t>
                      </a:r>
                    </a:p>
                    <a:p>
                      <a:pPr algn="ctr"/>
                      <a:r>
                        <a:rPr lang="en-GB" sz="1000" dirty="0" smtClean="0"/>
                        <a:t>2017/18</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Mar–May</a:t>
                      </a:r>
                    </a:p>
                    <a:p>
                      <a:pPr algn="ctr"/>
                      <a:r>
                        <a:rPr lang="en-GB" sz="1000" dirty="0" smtClean="0"/>
                        <a:t>2018</a:t>
                      </a: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c>
                  <a:txBody>
                    <a:bodyPr/>
                    <a:lstStyle/>
                    <a:p>
                      <a:pPr algn="ctr"/>
                      <a:r>
                        <a:rPr lang="en-GB" sz="1000" dirty="0" smtClean="0"/>
                        <a:t>Jun–Aug</a:t>
                      </a:r>
                    </a:p>
                    <a:p>
                      <a:pPr algn="ctr"/>
                      <a:r>
                        <a:rPr lang="en-GB" sz="1000" dirty="0" smtClean="0">
                          <a:latin typeface="Calibri" panose="020F0502020204030204" pitchFamily="34" charset="0"/>
                          <a:cs typeface="Calibri" panose="020F0502020204030204" pitchFamily="34" charset="0"/>
                        </a:rPr>
                        <a:t>2018</a:t>
                      </a:r>
                      <a:endParaRPr lang="en-GB" sz="10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40000"/>
                        <a:lumOff val="60000"/>
                        <a:alpha val="20000"/>
                      </a:schemeClr>
                    </a:solidFill>
                  </a:tcPr>
                </a:tc>
              </a:tr>
              <a:tr h="1261627">
                <a:tc>
                  <a:txBody>
                    <a:bodyPr/>
                    <a:lstStyle/>
                    <a:p>
                      <a:pPr algn="ctr"/>
                      <a:r>
                        <a:rPr lang="en-GB" sz="1300" b="1" dirty="0" smtClean="0">
                          <a:solidFill>
                            <a:schemeClr val="bg1"/>
                          </a:solidFill>
                        </a:rPr>
                        <a:t>Admission Cycles</a:t>
                      </a:r>
                      <a:endParaRPr lang="en-GB" sz="1300" b="1" dirty="0">
                        <a:solidFill>
                          <a:schemeClr val="bg1"/>
                        </a:solidFill>
                        <a:latin typeface="Calibri" panose="020F0502020204030204" pitchFamily="34" charset="0"/>
                        <a:cs typeface="Calibri" panose="020F0502020204030204" pitchFamily="34" charset="0"/>
                      </a:endParaRPr>
                    </a:p>
                  </a:txBody>
                  <a:tcPr marL="50400" marR="50400" marT="50400" marB="50400" vert="vert270" anchor="ctr">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r>
              <a:tr h="1279866">
                <a:tc>
                  <a:txBody>
                    <a:bodyPr/>
                    <a:lstStyle/>
                    <a:p>
                      <a:pPr algn="ctr"/>
                      <a:r>
                        <a:rPr lang="en-GB" sz="1300" b="1" dirty="0" smtClean="0">
                          <a:solidFill>
                            <a:schemeClr val="bg1"/>
                          </a:solidFill>
                        </a:rPr>
                        <a:t>Key Decision Milestones</a:t>
                      </a:r>
                      <a:endParaRPr lang="en-GB" sz="1300" b="1" dirty="0">
                        <a:solidFill>
                          <a:schemeClr val="bg1"/>
                        </a:solidFill>
                        <a:latin typeface="Calibri" panose="020F0502020204030204" pitchFamily="34" charset="0"/>
                        <a:cs typeface="Calibri" panose="020F0502020204030204" pitchFamily="34" charset="0"/>
                      </a:endParaRPr>
                    </a:p>
                  </a:txBody>
                  <a:tcPr marL="50400" marR="50400" marT="50400" marB="50400" vert="vert270" anchor="ctr">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GB" sz="11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11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r>
              <a:tr h="1412257">
                <a:tc>
                  <a:txBody>
                    <a:bodyPr/>
                    <a:lstStyle/>
                    <a:p>
                      <a:pPr algn="ctr"/>
                      <a:r>
                        <a:rPr lang="en-GB" sz="1300" b="1" dirty="0" smtClean="0">
                          <a:solidFill>
                            <a:schemeClr val="bg1"/>
                          </a:solidFill>
                        </a:rPr>
                        <a:t>Operational Milestones</a:t>
                      </a:r>
                      <a:endParaRPr lang="en-GB" sz="1300" b="1" dirty="0">
                        <a:solidFill>
                          <a:schemeClr val="bg1"/>
                        </a:solidFill>
                        <a:latin typeface="Calibri" panose="020F0502020204030204" pitchFamily="34" charset="0"/>
                        <a:cs typeface="Calibri" panose="020F0502020204030204" pitchFamily="34" charset="0"/>
                      </a:endParaRPr>
                    </a:p>
                  </a:txBody>
                  <a:tcPr marL="50400" marR="50400" marT="50400" marB="50400" vert="vert270" anchor="ctr">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r>
              <a:tr h="1588139">
                <a:tc>
                  <a:txBody>
                    <a:bodyPr/>
                    <a:lstStyle/>
                    <a:p>
                      <a:pPr algn="ctr"/>
                      <a:r>
                        <a:rPr lang="en-GB" sz="1300" b="1" dirty="0" smtClean="0">
                          <a:solidFill>
                            <a:schemeClr val="bg1"/>
                          </a:solidFill>
                        </a:rPr>
                        <a:t>Engagement</a:t>
                      </a:r>
                      <a:endParaRPr lang="en-GB" sz="1300" b="1" dirty="0">
                        <a:solidFill>
                          <a:schemeClr val="bg1"/>
                        </a:solidFill>
                        <a:latin typeface="Calibri" panose="020F0502020204030204" pitchFamily="34" charset="0"/>
                        <a:cs typeface="Calibri" panose="020F0502020204030204" pitchFamily="34" charset="0"/>
                      </a:endParaRPr>
                    </a:p>
                  </a:txBody>
                  <a:tcPr marL="50400" marR="50400" marT="50400" marB="50400" vert="vert270" anchor="ctr">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r>
              <a:tr h="1340249">
                <a:tc>
                  <a:txBody>
                    <a:bodyPr/>
                    <a:lstStyle/>
                    <a:p>
                      <a:pPr algn="ctr"/>
                      <a:r>
                        <a:rPr lang="en-GB" sz="1300" b="1" dirty="0" smtClean="0">
                          <a:solidFill>
                            <a:schemeClr val="bg1"/>
                          </a:solidFill>
                        </a:rPr>
                        <a:t>IT Changes</a:t>
                      </a:r>
                      <a:endParaRPr lang="en-GB" sz="1300" b="1" dirty="0">
                        <a:solidFill>
                          <a:schemeClr val="bg1"/>
                        </a:solidFill>
                        <a:latin typeface="Calibri" panose="020F0502020204030204" pitchFamily="34" charset="0"/>
                        <a:cs typeface="Calibri" panose="020F0502020204030204" pitchFamily="34" charset="0"/>
                      </a:endParaRPr>
                    </a:p>
                  </a:txBody>
                  <a:tcPr marL="50400" marR="50400" marT="50400" marB="50400" vert="vert270" anchor="ctr">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GB" sz="800" dirty="0">
                        <a:latin typeface="Calibri" panose="020F0502020204030204" pitchFamily="34" charset="0"/>
                        <a:cs typeface="Calibri" panose="020F0502020204030204" pitchFamily="34" charset="0"/>
                      </a:endParaRPr>
                    </a:p>
                  </a:txBody>
                  <a:tcPr marL="50400" marR="50400" marT="64008" marB="6400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r>
            </a:tbl>
          </a:graphicData>
        </a:graphic>
      </p:graphicFrame>
      <p:sp>
        <p:nvSpPr>
          <p:cNvPr id="4" name="Title 3"/>
          <p:cNvSpPr>
            <a:spLocks noGrp="1"/>
          </p:cNvSpPr>
          <p:nvPr>
            <p:ph type="title"/>
          </p:nvPr>
        </p:nvSpPr>
        <p:spPr>
          <a:xfrm>
            <a:off x="785459" y="340100"/>
            <a:ext cx="11521440" cy="1600200"/>
          </a:xfrm>
        </p:spPr>
        <p:txBody>
          <a:bodyPr/>
          <a:lstStyle/>
          <a:p>
            <a:r>
              <a:rPr lang="en-GB" dirty="0">
                <a:latin typeface="Calibri" panose="020F0502020204030204" pitchFamily="34" charset="0"/>
                <a:cs typeface="Calibri" panose="020F0502020204030204" pitchFamily="34" charset="0"/>
              </a:rPr>
              <a:t>Implementation and switchover date –  high level one page plan</a:t>
            </a:r>
          </a:p>
        </p:txBody>
      </p:sp>
      <p:sp>
        <p:nvSpPr>
          <p:cNvPr id="8" name="Slide Number Placeholder 7"/>
          <p:cNvSpPr>
            <a:spLocks noGrp="1"/>
          </p:cNvSpPr>
          <p:nvPr>
            <p:ph type="sldNum" sz="quarter" idx="12"/>
          </p:nvPr>
        </p:nvSpPr>
        <p:spPr/>
        <p:txBody>
          <a:bodyPr/>
          <a:lstStyle/>
          <a:p>
            <a:fld id="{4A73001F-84D8-48B7-9690-BD096A4D8920}" type="slidenum">
              <a:rPr lang="en-GB" smtClean="0"/>
              <a:pPr/>
              <a:t>28</a:t>
            </a:fld>
            <a:endParaRPr lang="en-GB" dirty="0"/>
          </a:p>
        </p:txBody>
      </p:sp>
      <p:sp>
        <p:nvSpPr>
          <p:cNvPr id="22" name="AutoShape 68"/>
          <p:cNvSpPr>
            <a:spLocks noChangeArrowheads="1"/>
          </p:cNvSpPr>
          <p:nvPr/>
        </p:nvSpPr>
        <p:spPr bwMode="auto">
          <a:xfrm>
            <a:off x="6341365" y="3589252"/>
            <a:ext cx="204814" cy="204814"/>
          </a:xfrm>
          <a:prstGeom prst="diamond">
            <a:avLst/>
          </a:prstGeom>
          <a:solidFill>
            <a:schemeClr val="accent5">
              <a:lumMod val="60000"/>
              <a:lumOff val="40000"/>
            </a:schemeClr>
          </a:solidFill>
          <a:ln w="19050" algn="ctr">
            <a:solidFill>
              <a:schemeClr val="accent5">
                <a:lumMod val="60000"/>
                <a:lumOff val="40000"/>
              </a:schemeClr>
            </a:solidFill>
            <a:miter lim="800000"/>
            <a:headEnd/>
            <a:tailEnd/>
          </a:ln>
          <a:effectLst/>
        </p:spPr>
        <p:txBody>
          <a:bodyPr wrap="none" lIns="128016" tIns="64008" rIns="128016" bIns="64008" anchor="ctr"/>
          <a:lstStyle/>
          <a:p>
            <a:pPr marL="228918" indent="-228918" algn="r" defTabSz="1251268"/>
            <a:endParaRPr lang="en-GB" sz="1000" dirty="0">
              <a:solidFill>
                <a:prstClr val="black"/>
              </a:solidFill>
              <a:latin typeface="Calibri" pitchFamily="34" charset="0"/>
              <a:cs typeface="Calibri" pitchFamily="34" charset="0"/>
            </a:endParaRPr>
          </a:p>
        </p:txBody>
      </p:sp>
      <p:sp>
        <p:nvSpPr>
          <p:cNvPr id="41" name="Rectangle 40"/>
          <p:cNvSpPr/>
          <p:nvPr/>
        </p:nvSpPr>
        <p:spPr>
          <a:xfrm>
            <a:off x="900074" y="7200917"/>
            <a:ext cx="11481418" cy="300040"/>
          </a:xfrm>
          <a:prstGeom prst="rect">
            <a:avLst/>
          </a:prstGeom>
          <a:solidFill>
            <a:schemeClr val="accent1">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100" b="1" dirty="0" smtClean="0">
                <a:solidFill>
                  <a:schemeClr val="tx1"/>
                </a:solidFill>
                <a:latin typeface="Calibri" panose="020F0502020204030204" pitchFamily="34" charset="0"/>
                <a:cs typeface="Calibri" panose="020F0502020204030204" pitchFamily="34" charset="0"/>
              </a:rPr>
              <a:t>Continual communications and engagement</a:t>
            </a:r>
            <a:endParaRPr lang="en-GB" sz="1100" b="1" dirty="0">
              <a:solidFill>
                <a:schemeClr val="tx1"/>
              </a:solidFill>
              <a:latin typeface="Calibri" panose="020F0502020204030204" pitchFamily="34" charset="0"/>
              <a:cs typeface="Calibri" panose="020F0502020204030204" pitchFamily="34" charset="0"/>
            </a:endParaRPr>
          </a:p>
        </p:txBody>
      </p:sp>
      <p:sp>
        <p:nvSpPr>
          <p:cNvPr id="53" name="TextBox 52"/>
          <p:cNvSpPr txBox="1"/>
          <p:nvPr/>
        </p:nvSpPr>
        <p:spPr>
          <a:xfrm>
            <a:off x="1250064" y="5757693"/>
            <a:ext cx="1416296" cy="769441"/>
          </a:xfrm>
          <a:prstGeom prst="rect">
            <a:avLst/>
          </a:prstGeom>
          <a:noFill/>
        </p:spPr>
        <p:txBody>
          <a:bodyPr wrap="square" rtlCol="0">
            <a:spAutoFit/>
          </a:bodyPr>
          <a:lstStyle/>
          <a:p>
            <a:r>
              <a:rPr lang="en-GB" sz="1100" dirty="0" smtClean="0">
                <a:solidFill>
                  <a:prstClr val="black"/>
                </a:solidFill>
                <a:latin typeface="Calibri" panose="020F0502020204030204" pitchFamily="34" charset="0"/>
                <a:cs typeface="Calibri" panose="020F0502020204030204" pitchFamily="34" charset="0"/>
              </a:rPr>
              <a:t>Initial support and communications on the new Tariff  from August 2014</a:t>
            </a:r>
            <a:endParaRPr lang="en-GB" sz="1100" dirty="0">
              <a:solidFill>
                <a:prstClr val="black"/>
              </a:solidFill>
              <a:latin typeface="Calibri" panose="020F0502020204030204" pitchFamily="34" charset="0"/>
              <a:cs typeface="Calibri" panose="020F0502020204030204" pitchFamily="34" charset="0"/>
            </a:endParaRPr>
          </a:p>
        </p:txBody>
      </p:sp>
      <p:sp>
        <p:nvSpPr>
          <p:cNvPr id="126" name="AutoShape 68"/>
          <p:cNvSpPr>
            <a:spLocks noChangeArrowheads="1"/>
          </p:cNvSpPr>
          <p:nvPr/>
        </p:nvSpPr>
        <p:spPr bwMode="auto">
          <a:xfrm>
            <a:off x="2728392" y="516064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18" name="AutoShape 68"/>
          <p:cNvSpPr>
            <a:spLocks noChangeArrowheads="1"/>
          </p:cNvSpPr>
          <p:nvPr/>
        </p:nvSpPr>
        <p:spPr bwMode="auto">
          <a:xfrm>
            <a:off x="1000087" y="3400415"/>
            <a:ext cx="204814" cy="204814"/>
          </a:xfrm>
          <a:prstGeom prst="diamond">
            <a:avLst/>
          </a:prstGeom>
          <a:solidFill>
            <a:srgbClr val="00B050"/>
          </a:solidFill>
          <a:ln w="19050" algn="ctr">
            <a:solidFill>
              <a:srgbClr val="00B050"/>
            </a:solidFill>
            <a:miter lim="800000"/>
            <a:headEnd/>
            <a:tailEnd/>
          </a:ln>
          <a:effectLst/>
        </p:spPr>
        <p:txBody>
          <a:bodyPr wrap="none" lIns="128016" tIns="64008" rIns="128016" bIns="64008" anchor="ctr"/>
          <a:lstStyle/>
          <a:p>
            <a:pPr marL="228918" indent="-228918" algn="r" defTabSz="1251268"/>
            <a:endParaRPr lang="en-GB" sz="1000" dirty="0">
              <a:solidFill>
                <a:prstClr val="black"/>
              </a:solidFill>
              <a:latin typeface="Calibri" pitchFamily="34" charset="0"/>
              <a:cs typeface="Calibri" pitchFamily="34" charset="0"/>
            </a:endParaRPr>
          </a:p>
        </p:txBody>
      </p:sp>
      <p:sp>
        <p:nvSpPr>
          <p:cNvPr id="128" name="Rectangle 127"/>
          <p:cNvSpPr/>
          <p:nvPr/>
        </p:nvSpPr>
        <p:spPr>
          <a:xfrm>
            <a:off x="182966" y="3400415"/>
            <a:ext cx="1897354"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r"/>
            <a:r>
              <a:rPr lang="en-GB" sz="1100" dirty="0" smtClean="0">
                <a:solidFill>
                  <a:prstClr val="black"/>
                </a:solidFill>
                <a:latin typeface="Calibri" panose="020F0502020204030204" pitchFamily="34" charset="0"/>
                <a:cs typeface="Calibri" panose="020F0502020204030204" pitchFamily="34" charset="0"/>
              </a:rPr>
              <a:t>UCAS Board</a:t>
            </a:r>
          </a:p>
          <a:p>
            <a:pPr algn="r"/>
            <a:r>
              <a:rPr lang="en-GB" sz="1100" dirty="0" smtClean="0">
                <a:solidFill>
                  <a:prstClr val="black"/>
                </a:solidFill>
                <a:latin typeface="Calibri" panose="020F0502020204030204" pitchFamily="34" charset="0"/>
                <a:cs typeface="Calibri" panose="020F0502020204030204" pitchFamily="34" charset="0"/>
              </a:rPr>
              <a:t>approved </a:t>
            </a:r>
          </a:p>
          <a:p>
            <a:pPr algn="r"/>
            <a:r>
              <a:rPr lang="en-GB" sz="1100" dirty="0" smtClean="0">
                <a:solidFill>
                  <a:prstClr val="black"/>
                </a:solidFill>
                <a:latin typeface="Calibri" panose="020F0502020204030204" pitchFamily="34" charset="0"/>
                <a:cs typeface="Calibri" panose="020F0502020204030204" pitchFamily="34" charset="0"/>
              </a:rPr>
              <a:t>new Tariff &amp; plan</a:t>
            </a:r>
          </a:p>
          <a:p>
            <a:pPr algn="r"/>
            <a:r>
              <a:rPr lang="en-GB" sz="1100" dirty="0" smtClean="0">
                <a:solidFill>
                  <a:prstClr val="black"/>
                </a:solidFill>
                <a:latin typeface="Calibri" panose="020F0502020204030204" pitchFamily="34" charset="0"/>
                <a:cs typeface="Calibri" panose="020F0502020204030204" pitchFamily="34" charset="0"/>
              </a:rPr>
              <a:t>Jun 14</a:t>
            </a:r>
            <a:endParaRPr lang="en-GB" sz="1100" dirty="0">
              <a:solidFill>
                <a:prstClr val="black"/>
              </a:solidFill>
              <a:latin typeface="Calibri" panose="020F0502020204030204" pitchFamily="34" charset="0"/>
              <a:cs typeface="Calibri" panose="020F0502020204030204" pitchFamily="34" charset="0"/>
            </a:endParaRPr>
          </a:p>
        </p:txBody>
      </p:sp>
      <p:sp>
        <p:nvSpPr>
          <p:cNvPr id="86" name="Rectangle 85"/>
          <p:cNvSpPr/>
          <p:nvPr/>
        </p:nvSpPr>
        <p:spPr>
          <a:xfrm>
            <a:off x="900074" y="1920280"/>
            <a:ext cx="2600343" cy="300040"/>
          </a:xfrm>
          <a:prstGeom prst="rect">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100" b="1" dirty="0" smtClean="0">
                <a:solidFill>
                  <a:schemeClr val="tx1"/>
                </a:solidFill>
                <a:latin typeface="Calibri" pitchFamily="34" charset="0"/>
                <a:cs typeface="Calibri" pitchFamily="34" charset="0"/>
              </a:rPr>
              <a:t>2014 entry cycle</a:t>
            </a:r>
            <a:endParaRPr lang="en-GB" sz="1100" dirty="0">
              <a:solidFill>
                <a:schemeClr val="tx1"/>
              </a:solidFill>
              <a:latin typeface="Calibri" pitchFamily="34" charset="0"/>
              <a:cs typeface="Calibri" pitchFamily="34" charset="0"/>
            </a:endParaRPr>
          </a:p>
        </p:txBody>
      </p:sp>
      <p:sp>
        <p:nvSpPr>
          <p:cNvPr id="88" name="Rectangle 87"/>
          <p:cNvSpPr/>
          <p:nvPr/>
        </p:nvSpPr>
        <p:spPr>
          <a:xfrm>
            <a:off x="2700311" y="2148312"/>
            <a:ext cx="3300436" cy="300040"/>
          </a:xfrm>
          <a:prstGeom prst="rect">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100" b="1" dirty="0" smtClean="0">
                <a:solidFill>
                  <a:schemeClr val="tx1"/>
                </a:solidFill>
                <a:latin typeface="Calibri" pitchFamily="34" charset="0"/>
                <a:cs typeface="Calibri" pitchFamily="34" charset="0"/>
              </a:rPr>
              <a:t>2015 entry cycle </a:t>
            </a:r>
            <a:endParaRPr lang="en-GB" sz="1100" dirty="0">
              <a:solidFill>
                <a:schemeClr val="tx1"/>
              </a:solidFill>
              <a:latin typeface="Calibri" pitchFamily="34" charset="0"/>
              <a:cs typeface="Calibri" pitchFamily="34" charset="0"/>
            </a:endParaRPr>
          </a:p>
        </p:txBody>
      </p:sp>
      <p:sp>
        <p:nvSpPr>
          <p:cNvPr id="89" name="Rectangle 88"/>
          <p:cNvSpPr/>
          <p:nvPr/>
        </p:nvSpPr>
        <p:spPr>
          <a:xfrm>
            <a:off x="5100628" y="2340320"/>
            <a:ext cx="3300436" cy="300040"/>
          </a:xfrm>
          <a:prstGeom prst="rect">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100" b="1" dirty="0" smtClean="0">
                <a:solidFill>
                  <a:schemeClr val="tx1"/>
                </a:solidFill>
                <a:latin typeface="Calibri" pitchFamily="34" charset="0"/>
                <a:cs typeface="Calibri" pitchFamily="34" charset="0"/>
              </a:rPr>
              <a:t>2016 entry cycle</a:t>
            </a:r>
            <a:endParaRPr lang="en-GB" sz="1100" dirty="0">
              <a:solidFill>
                <a:schemeClr val="tx1"/>
              </a:solidFill>
              <a:latin typeface="Calibri" pitchFamily="34" charset="0"/>
              <a:cs typeface="Calibri" pitchFamily="34" charset="0"/>
            </a:endParaRPr>
          </a:p>
        </p:txBody>
      </p:sp>
      <p:sp>
        <p:nvSpPr>
          <p:cNvPr id="91" name="Rectangle 90"/>
          <p:cNvSpPr/>
          <p:nvPr/>
        </p:nvSpPr>
        <p:spPr>
          <a:xfrm>
            <a:off x="7600958" y="2568352"/>
            <a:ext cx="3300436" cy="300040"/>
          </a:xfrm>
          <a:prstGeom prst="rect">
            <a:avLst/>
          </a:prstGeom>
          <a:solidFill>
            <a:schemeClr val="tx2"/>
          </a:solidFill>
          <a:ln w="63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100" b="1" dirty="0" smtClean="0">
                <a:solidFill>
                  <a:schemeClr val="bg1"/>
                </a:solidFill>
                <a:latin typeface="Calibri" pitchFamily="34" charset="0"/>
                <a:cs typeface="Calibri" pitchFamily="34" charset="0"/>
              </a:rPr>
              <a:t>2017 entry cycle</a:t>
            </a:r>
            <a:endParaRPr lang="en-GB" sz="1100" dirty="0">
              <a:solidFill>
                <a:schemeClr val="bg1"/>
              </a:solidFill>
              <a:latin typeface="Calibri" pitchFamily="34" charset="0"/>
              <a:cs typeface="Calibri" pitchFamily="34" charset="0"/>
            </a:endParaRPr>
          </a:p>
        </p:txBody>
      </p:sp>
      <p:sp>
        <p:nvSpPr>
          <p:cNvPr id="93" name="Rectangle 92"/>
          <p:cNvSpPr/>
          <p:nvPr/>
        </p:nvSpPr>
        <p:spPr>
          <a:xfrm>
            <a:off x="2872408" y="5203056"/>
            <a:ext cx="1080120"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New Tariff published</a:t>
            </a:r>
          </a:p>
          <a:p>
            <a:r>
              <a:rPr lang="en-GB" sz="1100" dirty="0" smtClean="0">
                <a:solidFill>
                  <a:prstClr val="black"/>
                </a:solidFill>
                <a:latin typeface="Calibri" panose="020F0502020204030204" pitchFamily="34" charset="0"/>
                <a:cs typeface="Calibri" panose="020F0502020204030204" pitchFamily="34" charset="0"/>
              </a:rPr>
              <a:t> Sep 2014</a:t>
            </a:r>
            <a:endParaRPr lang="en-GB" sz="1100" dirty="0">
              <a:solidFill>
                <a:prstClr val="black"/>
              </a:solidFill>
              <a:latin typeface="Calibri" panose="020F0502020204030204" pitchFamily="34" charset="0"/>
              <a:cs typeface="Calibri" panose="020F0502020204030204" pitchFamily="34" charset="0"/>
            </a:endParaRPr>
          </a:p>
        </p:txBody>
      </p:sp>
      <p:sp>
        <p:nvSpPr>
          <p:cNvPr id="95" name="AutoShape 68"/>
          <p:cNvSpPr>
            <a:spLocks noChangeArrowheads="1"/>
          </p:cNvSpPr>
          <p:nvPr/>
        </p:nvSpPr>
        <p:spPr bwMode="auto">
          <a:xfrm>
            <a:off x="3300391" y="480060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97" name="Rectangle 96"/>
          <p:cNvSpPr/>
          <p:nvPr/>
        </p:nvSpPr>
        <p:spPr>
          <a:xfrm>
            <a:off x="3328966" y="4792844"/>
            <a:ext cx="1071569"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r"/>
            <a:r>
              <a:rPr lang="en-GB" sz="1100" dirty="0" smtClean="0">
                <a:solidFill>
                  <a:prstClr val="black"/>
                </a:solidFill>
                <a:latin typeface="Calibri" panose="020F0502020204030204" pitchFamily="34" charset="0"/>
                <a:cs typeface="Calibri" panose="020F0502020204030204" pitchFamily="34" charset="0"/>
              </a:rPr>
              <a:t>New Tariff Calculator rolled out to HEPs</a:t>
            </a:r>
          </a:p>
          <a:p>
            <a:pPr algn="r"/>
            <a:r>
              <a:rPr lang="en-GB" sz="1100" dirty="0" smtClean="0">
                <a:solidFill>
                  <a:prstClr val="black"/>
                </a:solidFill>
                <a:latin typeface="Calibri" panose="020F0502020204030204" pitchFamily="34" charset="0"/>
                <a:cs typeface="Calibri" panose="020F0502020204030204" pitchFamily="34" charset="0"/>
              </a:rPr>
              <a:t>Dec 2014</a:t>
            </a:r>
            <a:endParaRPr lang="en-GB" sz="1100" dirty="0">
              <a:solidFill>
                <a:prstClr val="black"/>
              </a:solidFill>
              <a:latin typeface="Calibri" panose="020F0502020204030204" pitchFamily="34" charset="0"/>
              <a:cs typeface="Calibri" panose="020F0502020204030204" pitchFamily="34" charset="0"/>
            </a:endParaRPr>
          </a:p>
        </p:txBody>
      </p:sp>
      <p:sp>
        <p:nvSpPr>
          <p:cNvPr id="100" name="Rectangle 99"/>
          <p:cNvSpPr/>
          <p:nvPr/>
        </p:nvSpPr>
        <p:spPr>
          <a:xfrm>
            <a:off x="4800588" y="7554951"/>
            <a:ext cx="1816197" cy="302716"/>
          </a:xfrm>
          <a:prstGeom prst="rect">
            <a:avLst/>
          </a:prstGeom>
          <a:solidFill>
            <a:schemeClr val="accent6">
              <a:lumMod val="40000"/>
              <a:lumOff val="60000"/>
            </a:schemeClr>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100" b="1" dirty="0" smtClean="0">
                <a:solidFill>
                  <a:schemeClr val="tx1"/>
                </a:solidFill>
                <a:latin typeface="Calibri" pitchFamily="34" charset="0"/>
                <a:cs typeface="Calibri" pitchFamily="34" charset="0"/>
              </a:rPr>
              <a:t>UCAS IT development</a:t>
            </a:r>
          </a:p>
          <a:p>
            <a:pPr algn="ctr"/>
            <a:r>
              <a:rPr lang="en-GB" sz="1100" dirty="0" smtClean="0">
                <a:solidFill>
                  <a:schemeClr val="tx1"/>
                </a:solidFill>
                <a:latin typeface="Calibri" pitchFamily="34" charset="0"/>
                <a:cs typeface="Calibri" pitchFamily="34" charset="0"/>
              </a:rPr>
              <a:t>Jul 2015– Mar 2016</a:t>
            </a:r>
            <a:endParaRPr lang="en-GB" sz="1100" dirty="0">
              <a:solidFill>
                <a:schemeClr val="tx1"/>
              </a:solidFill>
              <a:latin typeface="Calibri" pitchFamily="34" charset="0"/>
              <a:cs typeface="Calibri" pitchFamily="34" charset="0"/>
            </a:endParaRPr>
          </a:p>
        </p:txBody>
      </p:sp>
      <p:grpSp>
        <p:nvGrpSpPr>
          <p:cNvPr id="2" name="Group 124"/>
          <p:cNvGrpSpPr/>
          <p:nvPr/>
        </p:nvGrpSpPr>
        <p:grpSpPr>
          <a:xfrm>
            <a:off x="1413319" y="6509761"/>
            <a:ext cx="1484778" cy="769440"/>
            <a:chOff x="1385862" y="4483653"/>
            <a:chExt cx="1060557" cy="549599"/>
          </a:xfrm>
          <a:effectLst>
            <a:outerShdw blurRad="50800" dist="38100" dir="2700000" algn="tl" rotWithShape="0">
              <a:prstClr val="black">
                <a:alpha val="40000"/>
              </a:prstClr>
            </a:outerShdw>
          </a:effectLst>
        </p:grpSpPr>
        <p:sp>
          <p:nvSpPr>
            <p:cNvPr id="127" name="AutoShape 68"/>
            <p:cNvSpPr>
              <a:spLocks noChangeArrowheads="1"/>
            </p:cNvSpPr>
            <p:nvPr/>
          </p:nvSpPr>
          <p:spPr bwMode="auto">
            <a:xfrm>
              <a:off x="2292143" y="4595425"/>
              <a:ext cx="154276" cy="154276"/>
            </a:xfrm>
            <a:prstGeom prst="diamond">
              <a:avLst/>
            </a:prstGeom>
            <a:solidFill>
              <a:schemeClr val="accent5"/>
            </a:solidFill>
            <a:ln w="19050" algn="ctr">
              <a:noFill/>
              <a:miter lim="800000"/>
              <a:headEnd/>
              <a:tailEnd/>
            </a:ln>
            <a:effectLst/>
          </p:spPr>
          <p:txBody>
            <a:bodyPr wrap="none"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29" name="TextBox 128"/>
            <p:cNvSpPr txBox="1"/>
            <p:nvPr/>
          </p:nvSpPr>
          <p:spPr>
            <a:xfrm>
              <a:off x="1385862" y="4483653"/>
              <a:ext cx="987389" cy="549599"/>
            </a:xfrm>
            <a:prstGeom prst="rect">
              <a:avLst/>
            </a:prstGeom>
            <a:noFill/>
          </p:spPr>
          <p:txBody>
            <a:bodyPr wrap="square" rtlCol="0">
              <a:spAutoFit/>
            </a:bodyPr>
            <a:lstStyle/>
            <a:p>
              <a:r>
                <a:rPr lang="en-GB" sz="1100" dirty="0" smtClean="0">
                  <a:solidFill>
                    <a:prstClr val="black"/>
                  </a:solidFill>
                  <a:latin typeface="Calibri" panose="020F0502020204030204" pitchFamily="34" charset="0"/>
                  <a:cs typeface="Calibri" panose="020F0502020204030204" pitchFamily="34" charset="0"/>
                </a:rPr>
                <a:t>Schools and colleges advise level 3/SCQF level 6 students from Sep 2014</a:t>
              </a:r>
              <a:endParaRPr lang="en-GB" sz="1100" dirty="0">
                <a:solidFill>
                  <a:prstClr val="black"/>
                </a:solidFill>
                <a:latin typeface="Calibri" panose="020F0502020204030204" pitchFamily="34" charset="0"/>
                <a:cs typeface="Calibri" panose="020F0502020204030204" pitchFamily="34" charset="0"/>
              </a:endParaRPr>
            </a:p>
          </p:txBody>
        </p:sp>
      </p:grpSp>
      <p:sp>
        <p:nvSpPr>
          <p:cNvPr id="130" name="AutoShape 68"/>
          <p:cNvSpPr>
            <a:spLocks noChangeArrowheads="1"/>
          </p:cNvSpPr>
          <p:nvPr/>
        </p:nvSpPr>
        <p:spPr bwMode="auto">
          <a:xfrm>
            <a:off x="5375685" y="4648697"/>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31" name="Rectangle 130"/>
          <p:cNvSpPr/>
          <p:nvPr/>
        </p:nvSpPr>
        <p:spPr>
          <a:xfrm>
            <a:off x="4536572" y="4512568"/>
            <a:ext cx="1000132"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Course Collect (entry 2017) opens</a:t>
            </a:r>
          </a:p>
          <a:p>
            <a:r>
              <a:rPr lang="en-GB" sz="1100" dirty="0" smtClean="0">
                <a:solidFill>
                  <a:prstClr val="black"/>
                </a:solidFill>
                <a:latin typeface="Calibri" panose="020F0502020204030204" pitchFamily="34" charset="0"/>
                <a:cs typeface="Calibri" panose="020F0502020204030204" pitchFamily="34" charset="0"/>
              </a:rPr>
              <a:t>Oct 2015</a:t>
            </a:r>
            <a:endParaRPr lang="en-GB" sz="1100" dirty="0">
              <a:solidFill>
                <a:prstClr val="black"/>
              </a:solidFill>
              <a:latin typeface="Calibri" panose="020F0502020204030204" pitchFamily="34" charset="0"/>
              <a:cs typeface="Calibri" panose="020F0502020204030204" pitchFamily="34" charset="0"/>
            </a:endParaRPr>
          </a:p>
        </p:txBody>
      </p:sp>
      <p:sp>
        <p:nvSpPr>
          <p:cNvPr id="134" name="TextBox 133"/>
          <p:cNvSpPr txBox="1"/>
          <p:nvPr/>
        </p:nvSpPr>
        <p:spPr>
          <a:xfrm>
            <a:off x="3717348" y="7840366"/>
            <a:ext cx="1819357" cy="938719"/>
          </a:xfrm>
          <a:prstGeom prst="rect">
            <a:avLst/>
          </a:prstGeom>
          <a:noFill/>
        </p:spPr>
        <p:txBody>
          <a:bodyPr wrap="square" rtlCol="0">
            <a:spAutoFit/>
          </a:bodyPr>
          <a:lstStyle/>
          <a:p>
            <a:r>
              <a:rPr lang="en-GB" sz="1100" dirty="0" smtClean="0">
                <a:solidFill>
                  <a:prstClr val="black"/>
                </a:solidFill>
                <a:latin typeface="Calibri" panose="020F0502020204030204" pitchFamily="34" charset="0"/>
                <a:cs typeface="Calibri" panose="020F0502020204030204" pitchFamily="34" charset="0"/>
              </a:rPr>
              <a:t>IT test environment opens</a:t>
            </a:r>
          </a:p>
          <a:p>
            <a:endParaRPr lang="en-GB" sz="1100" dirty="0" smtClean="0">
              <a:solidFill>
                <a:prstClr val="black"/>
              </a:solidFill>
              <a:latin typeface="Calibri" panose="020F0502020204030204" pitchFamily="34" charset="0"/>
              <a:cs typeface="Calibri" panose="020F0502020204030204" pitchFamily="34" charset="0"/>
            </a:endParaRPr>
          </a:p>
          <a:p>
            <a:r>
              <a:rPr lang="en-GB" sz="1100" dirty="0" smtClean="0">
                <a:solidFill>
                  <a:prstClr val="black"/>
                </a:solidFill>
                <a:latin typeface="Calibri" panose="020F0502020204030204" pitchFamily="34" charset="0"/>
                <a:cs typeface="Calibri" panose="020F0502020204030204" pitchFamily="34" charset="0"/>
              </a:rPr>
              <a:t>IT suppliers commence development and testing  Nov 2015</a:t>
            </a:r>
            <a:endParaRPr lang="en-GB" sz="1100" dirty="0">
              <a:solidFill>
                <a:prstClr val="black"/>
              </a:solidFill>
              <a:latin typeface="Calibri" panose="020F0502020204030204" pitchFamily="34" charset="0"/>
              <a:cs typeface="Calibri" panose="020F0502020204030204" pitchFamily="34" charset="0"/>
            </a:endParaRPr>
          </a:p>
        </p:txBody>
      </p:sp>
      <p:sp>
        <p:nvSpPr>
          <p:cNvPr id="135" name="AutoShape 68"/>
          <p:cNvSpPr>
            <a:spLocks noChangeArrowheads="1"/>
          </p:cNvSpPr>
          <p:nvPr/>
        </p:nvSpPr>
        <p:spPr bwMode="auto">
          <a:xfrm>
            <a:off x="6760878" y="444056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36" name="Rectangle 135"/>
          <p:cNvSpPr/>
          <p:nvPr/>
        </p:nvSpPr>
        <p:spPr>
          <a:xfrm>
            <a:off x="6688832" y="4512568"/>
            <a:ext cx="856156" cy="537814"/>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r"/>
            <a:r>
              <a:rPr lang="en-GB" sz="1100" dirty="0" smtClean="0">
                <a:solidFill>
                  <a:prstClr val="black"/>
                </a:solidFill>
                <a:latin typeface="Calibri" panose="020F0502020204030204" pitchFamily="34" charset="0"/>
                <a:cs typeface="Calibri" panose="020F0502020204030204" pitchFamily="34" charset="0"/>
              </a:rPr>
              <a:t>UCAS search tool opens (entry 2017)</a:t>
            </a:r>
          </a:p>
        </p:txBody>
      </p:sp>
      <p:cxnSp>
        <p:nvCxnSpPr>
          <p:cNvPr id="20" name="Straight Connector 19"/>
          <p:cNvCxnSpPr/>
          <p:nvPr/>
        </p:nvCxnSpPr>
        <p:spPr>
          <a:xfrm>
            <a:off x="7700025" y="1884980"/>
            <a:ext cx="26750" cy="684199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38" name="Rounded Rectangular Callout 137"/>
          <p:cNvSpPr/>
          <p:nvPr/>
        </p:nvSpPr>
        <p:spPr>
          <a:xfrm>
            <a:off x="8204081" y="6548019"/>
            <a:ext cx="1552165" cy="561663"/>
          </a:xfrm>
          <a:prstGeom prst="wedgeRoundRectCallout">
            <a:avLst>
              <a:gd name="adj1" fmla="val -79532"/>
              <a:gd name="adj2" fmla="val -59453"/>
              <a:gd name="adj3" fmla="val 16667"/>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1400" dirty="0" smtClean="0"/>
              <a:t>Tariff switchover</a:t>
            </a:r>
            <a:endParaRPr lang="en-GB" sz="1400" dirty="0"/>
          </a:p>
        </p:txBody>
      </p:sp>
      <p:sp>
        <p:nvSpPr>
          <p:cNvPr id="139" name="AutoShape 68"/>
          <p:cNvSpPr>
            <a:spLocks noChangeArrowheads="1"/>
          </p:cNvSpPr>
          <p:nvPr/>
        </p:nvSpPr>
        <p:spPr bwMode="auto">
          <a:xfrm>
            <a:off x="7600959" y="447040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40" name="Rectangle 139"/>
          <p:cNvSpPr/>
          <p:nvPr/>
        </p:nvSpPr>
        <p:spPr>
          <a:xfrm>
            <a:off x="7768952" y="4398392"/>
            <a:ext cx="1432182" cy="1296144"/>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UCAS  begins to process 2017 applications</a:t>
            </a:r>
          </a:p>
          <a:p>
            <a:endParaRPr lang="en-GB" sz="1100" dirty="0" smtClean="0">
              <a:solidFill>
                <a:prstClr val="black"/>
              </a:solidFill>
              <a:latin typeface="Calibri" panose="020F0502020204030204" pitchFamily="34" charset="0"/>
              <a:cs typeface="Calibri" panose="020F0502020204030204" pitchFamily="34" charset="0"/>
            </a:endParaRPr>
          </a:p>
          <a:p>
            <a:r>
              <a:rPr lang="en-GB" sz="1100" dirty="0" smtClean="0">
                <a:solidFill>
                  <a:prstClr val="black"/>
                </a:solidFill>
                <a:latin typeface="Calibri" panose="020F0502020204030204" pitchFamily="34" charset="0"/>
                <a:cs typeface="Calibri" panose="020F0502020204030204" pitchFamily="34" charset="0"/>
              </a:rPr>
              <a:t>HEPs make decisions /offers using new Tariff from Sep 2016 </a:t>
            </a:r>
            <a:endParaRPr lang="en-GB" sz="1100" dirty="0">
              <a:solidFill>
                <a:prstClr val="black"/>
              </a:solidFill>
              <a:latin typeface="Calibri" panose="020F0502020204030204" pitchFamily="34" charset="0"/>
              <a:cs typeface="Calibri" panose="020F0502020204030204" pitchFamily="34" charset="0"/>
            </a:endParaRPr>
          </a:p>
        </p:txBody>
      </p:sp>
      <p:sp>
        <p:nvSpPr>
          <p:cNvPr id="141" name="Rectangle 140"/>
          <p:cNvSpPr/>
          <p:nvPr/>
        </p:nvSpPr>
        <p:spPr>
          <a:xfrm>
            <a:off x="5511558" y="3573838"/>
            <a:ext cx="1897354"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r"/>
            <a:r>
              <a:rPr lang="en-GB" sz="1100" dirty="0" smtClean="0">
                <a:solidFill>
                  <a:prstClr val="black"/>
                </a:solidFill>
                <a:cs typeface="Calibri" panose="020F0502020204030204" pitchFamily="34" charset="0"/>
              </a:rPr>
              <a:t>UCAS Board</a:t>
            </a:r>
          </a:p>
          <a:p>
            <a:pPr algn="r"/>
            <a:r>
              <a:rPr lang="en-GB" sz="1100" dirty="0" smtClean="0">
                <a:solidFill>
                  <a:schemeClr val="tx1"/>
                </a:solidFill>
              </a:rPr>
              <a:t>preparedness review</a:t>
            </a:r>
            <a:endParaRPr lang="en-GB" sz="1100" dirty="0" smtClean="0">
              <a:solidFill>
                <a:schemeClr val="tx1"/>
              </a:solidFill>
              <a:cs typeface="Calibri" panose="020F0502020204030204" pitchFamily="34" charset="0"/>
            </a:endParaRPr>
          </a:p>
          <a:p>
            <a:pPr algn="r"/>
            <a:r>
              <a:rPr lang="en-GB" sz="1100" dirty="0" smtClean="0">
                <a:solidFill>
                  <a:prstClr val="black"/>
                </a:solidFill>
                <a:cs typeface="Calibri" panose="020F0502020204030204" pitchFamily="34" charset="0"/>
              </a:rPr>
              <a:t>April 2016</a:t>
            </a:r>
            <a:endParaRPr lang="en-GB" sz="1100" dirty="0">
              <a:solidFill>
                <a:prstClr val="black"/>
              </a:solidFill>
              <a:cs typeface="Calibri" panose="020F0502020204030204" pitchFamily="34" charset="0"/>
            </a:endParaRPr>
          </a:p>
        </p:txBody>
      </p:sp>
      <p:sp>
        <p:nvSpPr>
          <p:cNvPr id="144" name="TextBox 143"/>
          <p:cNvSpPr txBox="1"/>
          <p:nvPr/>
        </p:nvSpPr>
        <p:spPr>
          <a:xfrm>
            <a:off x="6616824" y="8126806"/>
            <a:ext cx="1200159" cy="600164"/>
          </a:xfrm>
          <a:prstGeom prst="rect">
            <a:avLst/>
          </a:prstGeom>
          <a:noFill/>
        </p:spPr>
        <p:txBody>
          <a:bodyPr wrap="square" rtlCol="0">
            <a:spAutoFit/>
          </a:bodyPr>
          <a:lstStyle/>
          <a:p>
            <a:r>
              <a:rPr lang="en-GB" sz="1000" dirty="0" smtClean="0">
                <a:solidFill>
                  <a:prstClr val="black"/>
                </a:solidFill>
                <a:latin typeface="Calibri" panose="020F0502020204030204" pitchFamily="34" charset="0"/>
                <a:cs typeface="Calibri" panose="020F0502020204030204" pitchFamily="34" charset="0"/>
              </a:rPr>
              <a:t> </a:t>
            </a:r>
            <a:r>
              <a:rPr lang="en-GB" sz="1100" dirty="0" smtClean="0">
                <a:solidFill>
                  <a:prstClr val="black"/>
                </a:solidFill>
                <a:latin typeface="Calibri" panose="020F0502020204030204" pitchFamily="34" charset="0"/>
                <a:cs typeface="Calibri" panose="020F0502020204030204" pitchFamily="34" charset="0"/>
              </a:rPr>
              <a:t>IT sign-off for implementation Mar 2016</a:t>
            </a:r>
            <a:endParaRPr lang="en-GB" sz="1100" dirty="0">
              <a:solidFill>
                <a:prstClr val="black"/>
              </a:solidFill>
              <a:latin typeface="Calibri" panose="020F0502020204030204" pitchFamily="34" charset="0"/>
              <a:cs typeface="Calibri" panose="020F0502020204030204" pitchFamily="34" charset="0"/>
            </a:endParaRPr>
          </a:p>
        </p:txBody>
      </p:sp>
      <p:sp>
        <p:nvSpPr>
          <p:cNvPr id="147" name="TextBox 146"/>
          <p:cNvSpPr txBox="1"/>
          <p:nvPr/>
        </p:nvSpPr>
        <p:spPr>
          <a:xfrm>
            <a:off x="8033006" y="7937433"/>
            <a:ext cx="1591537" cy="430887"/>
          </a:xfrm>
          <a:prstGeom prst="rect">
            <a:avLst/>
          </a:prstGeom>
          <a:noFill/>
        </p:spPr>
        <p:txBody>
          <a:bodyPr wrap="square" rtlCol="0">
            <a:spAutoFit/>
          </a:bodyPr>
          <a:lstStyle/>
          <a:p>
            <a:r>
              <a:rPr lang="en-GB" sz="1100" dirty="0" smtClean="0">
                <a:solidFill>
                  <a:prstClr val="black"/>
                </a:solidFill>
                <a:latin typeface="Calibri" panose="020F0502020204030204" pitchFamily="34" charset="0"/>
                <a:cs typeface="Calibri" panose="020F0502020204030204" pitchFamily="34" charset="0"/>
              </a:rPr>
              <a:t>Link products rolled out</a:t>
            </a:r>
          </a:p>
          <a:p>
            <a:r>
              <a:rPr lang="en-GB" sz="1100" dirty="0" smtClean="0">
                <a:solidFill>
                  <a:prstClr val="black"/>
                </a:solidFill>
                <a:latin typeface="Calibri" panose="020F0502020204030204" pitchFamily="34" charset="0"/>
                <a:cs typeface="Calibri" panose="020F0502020204030204" pitchFamily="34" charset="0"/>
              </a:rPr>
              <a:t>Oct 2016</a:t>
            </a:r>
            <a:endParaRPr lang="en-GB" sz="1100" dirty="0">
              <a:solidFill>
                <a:prstClr val="black"/>
              </a:solidFill>
              <a:latin typeface="Calibri" panose="020F0502020204030204" pitchFamily="34" charset="0"/>
              <a:cs typeface="Calibri" panose="020F0502020204030204" pitchFamily="34" charset="0"/>
            </a:endParaRPr>
          </a:p>
        </p:txBody>
      </p:sp>
      <p:sp>
        <p:nvSpPr>
          <p:cNvPr id="148" name="Rectangle 147"/>
          <p:cNvSpPr/>
          <p:nvPr/>
        </p:nvSpPr>
        <p:spPr>
          <a:xfrm>
            <a:off x="9353128" y="4800600"/>
            <a:ext cx="1300172"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r"/>
            <a:r>
              <a:rPr lang="en-GB" sz="1100" dirty="0" smtClean="0">
                <a:solidFill>
                  <a:prstClr val="black"/>
                </a:solidFill>
                <a:latin typeface="Calibri" panose="020F0502020204030204" pitchFamily="34" charset="0"/>
                <a:cs typeface="Calibri" panose="020F0502020204030204" pitchFamily="34" charset="0"/>
              </a:rPr>
              <a:t>C&amp;C reporting </a:t>
            </a:r>
          </a:p>
          <a:p>
            <a:pPr algn="r"/>
            <a:r>
              <a:rPr lang="en-GB" sz="1100" dirty="0" smtClean="0">
                <a:solidFill>
                  <a:prstClr val="black"/>
                </a:solidFill>
                <a:latin typeface="Calibri" panose="020F0502020204030204" pitchFamily="34" charset="0"/>
                <a:cs typeface="Calibri" panose="020F0502020204030204" pitchFamily="34" charset="0"/>
              </a:rPr>
              <a:t>(new Tariff) </a:t>
            </a:r>
          </a:p>
          <a:p>
            <a:pPr algn="r"/>
            <a:r>
              <a:rPr lang="en-GB" sz="1100" dirty="0" smtClean="0">
                <a:solidFill>
                  <a:prstClr val="black"/>
                </a:solidFill>
                <a:latin typeface="Calibri" panose="020F0502020204030204" pitchFamily="34" charset="0"/>
                <a:cs typeface="Calibri" panose="020F0502020204030204" pitchFamily="34" charset="0"/>
              </a:rPr>
              <a:t>Jul/Aug 2017 </a:t>
            </a:r>
            <a:endParaRPr lang="en-GB" sz="1100" dirty="0">
              <a:solidFill>
                <a:prstClr val="black"/>
              </a:solidFill>
              <a:latin typeface="Calibri" panose="020F0502020204030204" pitchFamily="34" charset="0"/>
              <a:cs typeface="Calibri" panose="020F0502020204030204" pitchFamily="34" charset="0"/>
            </a:endParaRPr>
          </a:p>
        </p:txBody>
      </p:sp>
      <p:sp>
        <p:nvSpPr>
          <p:cNvPr id="149" name="AutoShape 68"/>
          <p:cNvSpPr>
            <a:spLocks noChangeArrowheads="1"/>
          </p:cNvSpPr>
          <p:nvPr/>
        </p:nvSpPr>
        <p:spPr bwMode="auto">
          <a:xfrm>
            <a:off x="10793288" y="447040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52" name="Rectangle 151"/>
          <p:cNvSpPr/>
          <p:nvPr/>
        </p:nvSpPr>
        <p:spPr>
          <a:xfrm>
            <a:off x="11081319" y="4398392"/>
            <a:ext cx="1512169"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End of Cycle Report</a:t>
            </a:r>
          </a:p>
          <a:p>
            <a:r>
              <a:rPr lang="en-GB" sz="1100" dirty="0" smtClean="0">
                <a:solidFill>
                  <a:prstClr val="black"/>
                </a:solidFill>
                <a:latin typeface="Calibri" panose="020F0502020204030204" pitchFamily="34" charset="0"/>
                <a:cs typeface="Calibri" panose="020F0502020204030204" pitchFamily="34" charset="0"/>
              </a:rPr>
              <a:t>published with new Tariff   Jan 2018 </a:t>
            </a:r>
            <a:endParaRPr lang="en-GB" sz="1100" dirty="0">
              <a:solidFill>
                <a:prstClr val="black"/>
              </a:solidFill>
              <a:latin typeface="Calibri" panose="020F0502020204030204" pitchFamily="34" charset="0"/>
              <a:cs typeface="Calibri" panose="020F0502020204030204" pitchFamily="34" charset="0"/>
            </a:endParaRPr>
          </a:p>
        </p:txBody>
      </p:sp>
      <p:sp>
        <p:nvSpPr>
          <p:cNvPr id="153" name="AutoShape 68"/>
          <p:cNvSpPr>
            <a:spLocks noChangeArrowheads="1"/>
          </p:cNvSpPr>
          <p:nvPr/>
        </p:nvSpPr>
        <p:spPr bwMode="auto">
          <a:xfrm>
            <a:off x="9425136" y="480060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54" name="AutoShape 68"/>
          <p:cNvSpPr>
            <a:spLocks noChangeArrowheads="1"/>
          </p:cNvSpPr>
          <p:nvPr/>
        </p:nvSpPr>
        <p:spPr bwMode="auto">
          <a:xfrm>
            <a:off x="10937304" y="5334496"/>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155" name="Rectangle 154"/>
          <p:cNvSpPr/>
          <p:nvPr/>
        </p:nvSpPr>
        <p:spPr>
          <a:xfrm>
            <a:off x="11081320" y="5302030"/>
            <a:ext cx="1584138"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HESA publish Performance Indicators (new Tariff) Dec 2018-Mar 2019</a:t>
            </a:r>
            <a:endParaRPr lang="en-GB" sz="1100" dirty="0">
              <a:solidFill>
                <a:prstClr val="black"/>
              </a:solidFill>
              <a:latin typeface="Calibri" panose="020F0502020204030204" pitchFamily="34" charset="0"/>
              <a:cs typeface="Calibri" panose="020F0502020204030204" pitchFamily="34" charset="0"/>
            </a:endParaRPr>
          </a:p>
        </p:txBody>
      </p:sp>
      <p:sp>
        <p:nvSpPr>
          <p:cNvPr id="59" name="AutoShape 68"/>
          <p:cNvSpPr>
            <a:spLocks noChangeArrowheads="1"/>
          </p:cNvSpPr>
          <p:nvPr/>
        </p:nvSpPr>
        <p:spPr bwMode="auto">
          <a:xfrm>
            <a:off x="3074031" y="6096744"/>
            <a:ext cx="215986" cy="215986"/>
          </a:xfrm>
          <a:prstGeom prst="diamond">
            <a:avLst/>
          </a:prstGeom>
          <a:solidFill>
            <a:schemeClr val="accent5"/>
          </a:solidFill>
          <a:ln w="19050" algn="ctr">
            <a:no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60" name="Rectangle 59"/>
          <p:cNvSpPr/>
          <p:nvPr/>
        </p:nvSpPr>
        <p:spPr>
          <a:xfrm>
            <a:off x="3246850" y="6096744"/>
            <a:ext cx="2217846" cy="302434"/>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schemeClr val="tx1"/>
                </a:solidFill>
                <a:latin typeface="Calibri" panose="020F0502020204030204" pitchFamily="34" charset="0"/>
                <a:cs typeface="Calibri" panose="020F0502020204030204" pitchFamily="34" charset="0"/>
              </a:rPr>
              <a:t>Regional Training for schools and colleges commences Oct 2014</a:t>
            </a:r>
            <a:endParaRPr lang="en-GB" sz="1100" dirty="0">
              <a:solidFill>
                <a:schemeClr val="tx1"/>
              </a:solidFill>
              <a:latin typeface="Calibri" panose="020F0502020204030204" pitchFamily="34" charset="0"/>
              <a:cs typeface="Calibri" panose="020F0502020204030204" pitchFamily="34" charset="0"/>
            </a:endParaRPr>
          </a:p>
        </p:txBody>
      </p:sp>
      <p:sp>
        <p:nvSpPr>
          <p:cNvPr id="61" name="Rectangle 60"/>
          <p:cNvSpPr/>
          <p:nvPr/>
        </p:nvSpPr>
        <p:spPr>
          <a:xfrm>
            <a:off x="4053339" y="6716013"/>
            <a:ext cx="1915413" cy="302434"/>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schemeClr val="tx1"/>
                </a:solidFill>
                <a:latin typeface="Calibri" panose="020F0502020204030204" pitchFamily="34" charset="0"/>
                <a:cs typeface="Calibri" panose="020F0502020204030204" pitchFamily="34" charset="0"/>
              </a:rPr>
              <a:t>Regional training for HEPs commences  Jan 2015</a:t>
            </a:r>
            <a:endParaRPr lang="en-GB" sz="1100" dirty="0">
              <a:solidFill>
                <a:schemeClr val="tx1"/>
              </a:solidFill>
              <a:latin typeface="Calibri" panose="020F0502020204030204" pitchFamily="34" charset="0"/>
              <a:cs typeface="Calibri" panose="020F0502020204030204" pitchFamily="34" charset="0"/>
            </a:endParaRPr>
          </a:p>
        </p:txBody>
      </p:sp>
      <p:sp>
        <p:nvSpPr>
          <p:cNvPr id="62" name="AutoShape 68"/>
          <p:cNvSpPr>
            <a:spLocks noChangeArrowheads="1"/>
          </p:cNvSpPr>
          <p:nvPr/>
        </p:nvSpPr>
        <p:spPr bwMode="auto">
          <a:xfrm>
            <a:off x="3880558" y="6744854"/>
            <a:ext cx="215986" cy="215986"/>
          </a:xfrm>
          <a:prstGeom prst="diamond">
            <a:avLst/>
          </a:prstGeom>
          <a:solidFill>
            <a:schemeClr val="accent5"/>
          </a:solidFill>
          <a:ln w="19050" algn="ctr">
            <a:no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54" name="AutoShape 68"/>
          <p:cNvSpPr>
            <a:spLocks noChangeArrowheads="1"/>
          </p:cNvSpPr>
          <p:nvPr/>
        </p:nvSpPr>
        <p:spPr bwMode="auto">
          <a:xfrm>
            <a:off x="7624936" y="505849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55" name="AutoShape 68"/>
          <p:cNvSpPr>
            <a:spLocks noChangeArrowheads="1"/>
          </p:cNvSpPr>
          <p:nvPr/>
        </p:nvSpPr>
        <p:spPr bwMode="auto">
          <a:xfrm>
            <a:off x="6976902" y="5448672"/>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56" name="Rectangle 55"/>
          <p:cNvSpPr/>
          <p:nvPr/>
        </p:nvSpPr>
        <p:spPr>
          <a:xfrm>
            <a:off x="6478773" y="5232648"/>
            <a:ext cx="642108" cy="46674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Apply  Opens (entry 2017</a:t>
            </a:r>
            <a:r>
              <a:rPr lang="en-GB" sz="1000" dirty="0" smtClean="0">
                <a:solidFill>
                  <a:prstClr val="black"/>
                </a:solidFill>
                <a:latin typeface="Calibri" panose="020F0502020204030204" pitchFamily="34" charset="0"/>
                <a:cs typeface="Calibri" panose="020F0502020204030204" pitchFamily="34" charset="0"/>
              </a:rPr>
              <a:t>)</a:t>
            </a:r>
            <a:endParaRPr lang="en-GB" sz="1000" dirty="0">
              <a:solidFill>
                <a:prstClr val="black"/>
              </a:solidFill>
              <a:latin typeface="Calibri" panose="020F0502020204030204" pitchFamily="34" charset="0"/>
              <a:cs typeface="Calibri" panose="020F0502020204030204" pitchFamily="34" charset="0"/>
            </a:endParaRPr>
          </a:p>
        </p:txBody>
      </p:sp>
      <p:sp>
        <p:nvSpPr>
          <p:cNvPr id="57" name="AutoShape 68"/>
          <p:cNvSpPr>
            <a:spLocks noChangeArrowheads="1"/>
          </p:cNvSpPr>
          <p:nvPr/>
        </p:nvSpPr>
        <p:spPr bwMode="auto">
          <a:xfrm>
            <a:off x="1576264" y="4800600"/>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58" name="Rectangle 57"/>
          <p:cNvSpPr/>
          <p:nvPr/>
        </p:nvSpPr>
        <p:spPr>
          <a:xfrm>
            <a:off x="1432248" y="5088632"/>
            <a:ext cx="1296144" cy="504056"/>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Feedback Survey published Jul 14</a:t>
            </a:r>
            <a:endParaRPr lang="en-GB" sz="1100" dirty="0">
              <a:solidFill>
                <a:prstClr val="black"/>
              </a:solidFill>
              <a:latin typeface="Calibri" panose="020F0502020204030204" pitchFamily="34" charset="0"/>
              <a:cs typeface="Calibri" panose="020F0502020204030204" pitchFamily="34" charset="0"/>
            </a:endParaRPr>
          </a:p>
        </p:txBody>
      </p:sp>
      <p:sp>
        <p:nvSpPr>
          <p:cNvPr id="65" name="AutoShape 68"/>
          <p:cNvSpPr>
            <a:spLocks noChangeArrowheads="1"/>
          </p:cNvSpPr>
          <p:nvPr/>
        </p:nvSpPr>
        <p:spPr bwMode="auto">
          <a:xfrm>
            <a:off x="2502774" y="5945978"/>
            <a:ext cx="215986" cy="215986"/>
          </a:xfrm>
          <a:prstGeom prst="diamond">
            <a:avLst/>
          </a:prstGeom>
          <a:solidFill>
            <a:schemeClr val="accent5"/>
          </a:solidFill>
          <a:ln w="19050" algn="ctr">
            <a:no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66" name="AutoShape 68"/>
          <p:cNvSpPr>
            <a:spLocks noChangeArrowheads="1"/>
          </p:cNvSpPr>
          <p:nvPr/>
        </p:nvSpPr>
        <p:spPr bwMode="auto">
          <a:xfrm>
            <a:off x="5320680" y="8162297"/>
            <a:ext cx="215986" cy="261344"/>
          </a:xfrm>
          <a:prstGeom prst="diamond">
            <a:avLst/>
          </a:prstGeom>
          <a:solidFill>
            <a:schemeClr val="accent6"/>
          </a:solidFill>
          <a:ln w="19050" algn="ctr">
            <a:solidFill>
              <a:schemeClr val="accent6"/>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67" name="AutoShape 68"/>
          <p:cNvSpPr>
            <a:spLocks noChangeArrowheads="1"/>
          </p:cNvSpPr>
          <p:nvPr/>
        </p:nvSpPr>
        <p:spPr bwMode="auto">
          <a:xfrm>
            <a:off x="7840998" y="8018281"/>
            <a:ext cx="215986" cy="261344"/>
          </a:xfrm>
          <a:prstGeom prst="diamond">
            <a:avLst/>
          </a:prstGeom>
          <a:solidFill>
            <a:schemeClr val="accent6"/>
          </a:solidFill>
          <a:ln w="19050" algn="ctr">
            <a:solidFill>
              <a:schemeClr val="accent6"/>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68" name="AutoShape 68"/>
          <p:cNvSpPr>
            <a:spLocks noChangeArrowheads="1"/>
          </p:cNvSpPr>
          <p:nvPr/>
        </p:nvSpPr>
        <p:spPr bwMode="auto">
          <a:xfrm>
            <a:off x="6400800" y="8306313"/>
            <a:ext cx="215986" cy="261344"/>
          </a:xfrm>
          <a:prstGeom prst="diamond">
            <a:avLst/>
          </a:prstGeom>
          <a:solidFill>
            <a:schemeClr val="accent6"/>
          </a:solidFill>
          <a:ln w="19050" algn="ctr">
            <a:solidFill>
              <a:schemeClr val="accent6"/>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52" name="AutoShape 68"/>
          <p:cNvSpPr>
            <a:spLocks noChangeArrowheads="1"/>
          </p:cNvSpPr>
          <p:nvPr/>
        </p:nvSpPr>
        <p:spPr bwMode="auto">
          <a:xfrm>
            <a:off x="6292807" y="6096782"/>
            <a:ext cx="215986" cy="215986"/>
          </a:xfrm>
          <a:prstGeom prst="diamond">
            <a:avLst/>
          </a:prstGeom>
          <a:solidFill>
            <a:schemeClr val="accent5"/>
          </a:solidFill>
          <a:ln w="19050" algn="ctr">
            <a:no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63" name="Rectangle 62"/>
          <p:cNvSpPr/>
          <p:nvPr/>
        </p:nvSpPr>
        <p:spPr>
          <a:xfrm>
            <a:off x="6400800" y="6129627"/>
            <a:ext cx="1393311" cy="327157"/>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schemeClr val="tx1"/>
                </a:solidFill>
                <a:latin typeface="Calibri" panose="020F0502020204030204" pitchFamily="34" charset="0"/>
                <a:cs typeface="Calibri" panose="020F0502020204030204" pitchFamily="34" charset="0"/>
              </a:rPr>
              <a:t>UCAS HE conventions </a:t>
            </a:r>
          </a:p>
          <a:p>
            <a:r>
              <a:rPr lang="en-GB" sz="1100" dirty="0" smtClean="0">
                <a:solidFill>
                  <a:schemeClr val="tx1"/>
                </a:solidFill>
                <a:latin typeface="Calibri" panose="020F0502020204030204" pitchFamily="34" charset="0"/>
                <a:cs typeface="Calibri" panose="020F0502020204030204" pitchFamily="34" charset="0"/>
              </a:rPr>
              <a:t>for applicants </a:t>
            </a:r>
          </a:p>
          <a:p>
            <a:r>
              <a:rPr lang="en-GB" sz="1100" dirty="0" smtClean="0">
                <a:solidFill>
                  <a:schemeClr val="tx1"/>
                </a:solidFill>
                <a:latin typeface="Calibri" panose="020F0502020204030204" pitchFamily="34" charset="0"/>
                <a:cs typeface="Calibri" panose="020F0502020204030204" pitchFamily="34" charset="0"/>
              </a:rPr>
              <a:t>Mar 2016 </a:t>
            </a:r>
            <a:endParaRPr lang="en-GB" sz="1100" dirty="0">
              <a:solidFill>
                <a:schemeClr val="tx1"/>
              </a:solidFill>
              <a:latin typeface="Calibri" panose="020F0502020204030204" pitchFamily="34" charset="0"/>
              <a:cs typeface="Calibri" panose="020F0502020204030204" pitchFamily="34" charset="0"/>
            </a:endParaRPr>
          </a:p>
        </p:txBody>
      </p:sp>
      <p:sp>
        <p:nvSpPr>
          <p:cNvPr id="64" name="AutoShape 68"/>
          <p:cNvSpPr>
            <a:spLocks noChangeArrowheads="1"/>
          </p:cNvSpPr>
          <p:nvPr/>
        </p:nvSpPr>
        <p:spPr bwMode="auto">
          <a:xfrm>
            <a:off x="6110792" y="5232628"/>
            <a:ext cx="215986" cy="215986"/>
          </a:xfrm>
          <a:prstGeom prst="diamond">
            <a:avLst/>
          </a:prstGeom>
          <a:solidFill>
            <a:srgbClr val="00B0F0"/>
          </a:solidFill>
          <a:ln w="19050" algn="ctr">
            <a:solidFill>
              <a:srgbClr val="00B0F0"/>
            </a:solidFill>
            <a:miter lim="800000"/>
            <a:headEnd/>
            <a:tailEnd/>
          </a:ln>
          <a:effectLst>
            <a:outerShdw blurRad="50800" dist="38100" dir="2700000" algn="tl" rotWithShape="0">
              <a:prstClr val="black">
                <a:alpha val="40000"/>
              </a:prstClr>
            </a:outerShdw>
          </a:effectLst>
        </p:spPr>
        <p:txBody>
          <a:bodyPr wrap="none" lIns="128016" tIns="64008" rIns="128016" bIns="64008" anchor="ctr"/>
          <a:lstStyle/>
          <a:p>
            <a:pPr marL="228918" indent="-228918" algn="ctr" defTabSz="1251268"/>
            <a:endParaRPr lang="en-GB" sz="1000" dirty="0">
              <a:solidFill>
                <a:prstClr val="black"/>
              </a:solidFill>
              <a:latin typeface="Calibri" pitchFamily="34" charset="0"/>
              <a:cs typeface="Calibri" pitchFamily="34" charset="0"/>
            </a:endParaRPr>
          </a:p>
        </p:txBody>
      </p:sp>
      <p:sp>
        <p:nvSpPr>
          <p:cNvPr id="69" name="Rectangle 68"/>
          <p:cNvSpPr/>
          <p:nvPr/>
        </p:nvSpPr>
        <p:spPr>
          <a:xfrm>
            <a:off x="5328660" y="4955348"/>
            <a:ext cx="1048106" cy="650698"/>
          </a:xfrm>
          <a:prstGeom prst="rect">
            <a:avLst/>
          </a:prstGeom>
          <a:no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100" dirty="0" smtClean="0">
                <a:solidFill>
                  <a:prstClr val="black"/>
                </a:solidFill>
                <a:latin typeface="Calibri" panose="020F0502020204030204" pitchFamily="34" charset="0"/>
                <a:cs typeface="Calibri" panose="020F0502020204030204" pitchFamily="34" charset="0"/>
              </a:rPr>
              <a:t>HEPs publish prospectuses for 2017</a:t>
            </a:r>
          </a:p>
          <a:p>
            <a:r>
              <a:rPr lang="en-GB" sz="1100" dirty="0" smtClean="0">
                <a:solidFill>
                  <a:prstClr val="black"/>
                </a:solidFill>
                <a:latin typeface="Calibri" panose="020F0502020204030204" pitchFamily="34" charset="0"/>
                <a:cs typeface="Calibri" panose="020F0502020204030204" pitchFamily="34" charset="0"/>
              </a:rPr>
              <a:t>Jan-Feb 2016</a:t>
            </a:r>
            <a:endParaRPr lang="en-GB" sz="1100" dirty="0">
              <a:solidFill>
                <a:prstClr val="black"/>
              </a:solidFill>
              <a:latin typeface="Calibri" panose="020F0502020204030204" pitchFamily="34" charset="0"/>
              <a:cs typeface="Calibri" panose="020F0502020204030204" pitchFamily="34" charset="0"/>
            </a:endParaRPr>
          </a:p>
        </p:txBody>
      </p:sp>
      <p:sp>
        <p:nvSpPr>
          <p:cNvPr id="70" name="AutoShape 68"/>
          <p:cNvSpPr>
            <a:spLocks noChangeArrowheads="1"/>
          </p:cNvSpPr>
          <p:nvPr/>
        </p:nvSpPr>
        <p:spPr bwMode="auto">
          <a:xfrm>
            <a:off x="1000200" y="3416440"/>
            <a:ext cx="216024" cy="232032"/>
          </a:xfrm>
          <a:prstGeom prst="diamond">
            <a:avLst/>
          </a:prstGeom>
          <a:solidFill>
            <a:schemeClr val="accent5">
              <a:lumMod val="60000"/>
              <a:lumOff val="40000"/>
            </a:schemeClr>
          </a:solidFill>
          <a:ln w="19050" algn="ctr">
            <a:solidFill>
              <a:schemeClr val="accent5">
                <a:lumMod val="60000"/>
                <a:lumOff val="40000"/>
              </a:schemeClr>
            </a:solidFill>
            <a:miter lim="800000"/>
            <a:headEnd/>
            <a:tailEnd/>
          </a:ln>
          <a:effectLst/>
        </p:spPr>
        <p:txBody>
          <a:bodyPr wrap="none" lIns="128016" tIns="64008" rIns="128016" bIns="64008" anchor="ctr"/>
          <a:lstStyle/>
          <a:p>
            <a:pPr marL="228918" indent="-228918" algn="r" defTabSz="1251268"/>
            <a:endParaRPr lang="en-GB" sz="10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60244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0400" y="2984376"/>
            <a:ext cx="3672488" cy="1600200"/>
          </a:xfrm>
        </p:spPr>
        <p:txBody>
          <a:bodyPr>
            <a:normAutofit fontScale="90000"/>
          </a:bodyPr>
          <a:lstStyle/>
          <a:p>
            <a:r>
              <a:rPr lang="en-GB" sz="4400" dirty="0" smtClean="0"/>
              <a:t>6. Resources available to you</a:t>
            </a:r>
            <a:endParaRPr lang="en-US" sz="44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29</a:t>
            </a:fld>
            <a:endParaRPr lang="en-GB" dirty="0">
              <a:solidFill>
                <a:srgbClr val="000000"/>
              </a:solidFill>
            </a:endParaRPr>
          </a:p>
        </p:txBody>
      </p:sp>
    </p:spTree>
    <p:extLst>
      <p:ext uri="{BB962C8B-B14F-4D97-AF65-F5344CB8AC3E}">
        <p14:creationId xmlns:p14="http://schemas.microsoft.com/office/powerpoint/2010/main" val="3277700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Contents</a:t>
            </a:r>
            <a:endParaRPr lang="en-GB"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06095940"/>
              </p:ext>
            </p:extLst>
          </p:nvPr>
        </p:nvGraphicFramePr>
        <p:xfrm>
          <a:off x="640080" y="1272208"/>
          <a:ext cx="10297224" cy="6374670"/>
        </p:xfrm>
        <a:graphic>
          <a:graphicData uri="http://schemas.openxmlformats.org/drawingml/2006/table">
            <a:tbl>
              <a:tblPr firstRow="1" bandRow="1">
                <a:tableStyleId>{5C22544A-7EE6-4342-B048-85BDC9FD1C3A}</a:tableStyleId>
              </a:tblPr>
              <a:tblGrid>
                <a:gridCol w="749894"/>
                <a:gridCol w="7772338"/>
                <a:gridCol w="1774992"/>
              </a:tblGrid>
              <a:tr h="469771">
                <a:tc gridSpan="2">
                  <a:txBody>
                    <a:bodyPr/>
                    <a:lstStyle/>
                    <a:p>
                      <a:endParaRPr lang="en-GB" sz="2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2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500" dirty="0" smtClean="0"/>
                        <a:t>Page</a:t>
                      </a:r>
                      <a:endParaRPr lang="en-GB" sz="2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672">
                <a:tc>
                  <a:txBody>
                    <a:bodyPr/>
                    <a:lstStyle/>
                    <a:p>
                      <a:pPr marL="457200" indent="-457200">
                        <a:buFontTx/>
                        <a:buNone/>
                      </a:pPr>
                      <a:r>
                        <a:rPr lang="en-GB" sz="2500"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t>Summary</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4</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672">
                <a:tc>
                  <a:txBody>
                    <a:bodyPr/>
                    <a:lstStyle/>
                    <a:p>
                      <a:pPr marL="457200" indent="-457200">
                        <a:buFontTx/>
                        <a:buNone/>
                      </a:pPr>
                      <a:r>
                        <a:rPr lang="en-GB" sz="2500" dirty="0" smtClean="0"/>
                        <a:t>2.</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rPr>
                        <a:t>Why</a:t>
                      </a:r>
                      <a:r>
                        <a:rPr lang="en-GB" sz="2400" baseline="0" dirty="0" smtClean="0">
                          <a:solidFill>
                            <a:schemeClr val="tx1"/>
                          </a:solidFill>
                        </a:rPr>
                        <a:t> the Tariff is </a:t>
                      </a:r>
                      <a:r>
                        <a:rPr lang="en-GB" sz="2400" baseline="0" dirty="0" smtClean="0"/>
                        <a:t>changing</a:t>
                      </a:r>
                      <a:endParaRPr lang="en-GB" sz="2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6</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672">
                <a:tc>
                  <a:txBody>
                    <a:bodyPr/>
                    <a:lstStyle/>
                    <a:p>
                      <a:pPr marL="457200" indent="-457200">
                        <a:buFontTx/>
                        <a:buNone/>
                      </a:pPr>
                      <a:r>
                        <a:rPr lang="en-GB" sz="2500" dirty="0" smtClean="0"/>
                        <a:t>3.</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2400" dirty="0" smtClean="0"/>
                        <a:t>How the new Tariff works </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8</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672">
                <a:tc>
                  <a:txBody>
                    <a:bodyPr/>
                    <a:lstStyle/>
                    <a:p>
                      <a:pPr marL="457200" indent="-457200">
                        <a:buFontTx/>
                        <a:buNone/>
                      </a:pPr>
                      <a:r>
                        <a:rPr lang="en-GB" sz="2500" dirty="0" smtClean="0"/>
                        <a:t>4.</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t>Preparin</a:t>
                      </a:r>
                      <a:r>
                        <a:rPr lang="en-GB" sz="2400" baseline="0" dirty="0" smtClean="0"/>
                        <a:t>g for transition</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19</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26">
                <a:tc>
                  <a:txBody>
                    <a:bodyPr/>
                    <a:lstStyle/>
                    <a:p>
                      <a:pPr marL="457200" indent="-457200">
                        <a:buFontTx/>
                        <a:buNone/>
                      </a:pPr>
                      <a:r>
                        <a:rPr lang="en-GB" sz="2500" dirty="0" smtClean="0"/>
                        <a:t>5.</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78928" rtl="0" eaLnBrk="1" fontAlgn="auto" latinLnBrk="0" hangingPunct="1">
                        <a:lnSpc>
                          <a:spcPct val="100000"/>
                        </a:lnSpc>
                        <a:spcBef>
                          <a:spcPts val="0"/>
                        </a:spcBef>
                        <a:spcAft>
                          <a:spcPts val="0"/>
                        </a:spcAft>
                        <a:buClrTx/>
                        <a:buSzTx/>
                        <a:buFontTx/>
                        <a:buNone/>
                        <a:tabLst/>
                        <a:defRPr/>
                      </a:pPr>
                      <a:r>
                        <a:rPr lang="en-GB" sz="2400" dirty="0" smtClean="0"/>
                        <a:t>Implementation</a:t>
                      </a:r>
                      <a:r>
                        <a:rPr lang="en-GB" sz="2400" baseline="0" dirty="0" smtClean="0"/>
                        <a:t> and switchover date</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23</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672">
                <a:tc>
                  <a:txBody>
                    <a:bodyPr/>
                    <a:lstStyle/>
                    <a:p>
                      <a:pPr marL="457200" indent="-457200">
                        <a:buFontTx/>
                        <a:buNone/>
                      </a:pPr>
                      <a:r>
                        <a:rPr lang="en-GB" sz="2500" dirty="0" smtClean="0"/>
                        <a:t>6.</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t>Resources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29</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672">
                <a:tc>
                  <a:txBody>
                    <a:bodyPr/>
                    <a:lstStyle/>
                    <a:p>
                      <a:r>
                        <a:rPr lang="en-GB" dirty="0" smtClean="0"/>
                        <a:t>7.</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80006" rtl="0" eaLnBrk="1" fontAlgn="auto" latinLnBrk="0" hangingPunct="1">
                        <a:lnSpc>
                          <a:spcPct val="100000"/>
                        </a:lnSpc>
                        <a:spcBef>
                          <a:spcPts val="0"/>
                        </a:spcBef>
                        <a:spcAft>
                          <a:spcPts val="0"/>
                        </a:spcAft>
                        <a:buClrTx/>
                        <a:buSzTx/>
                        <a:buFontTx/>
                        <a:buNone/>
                        <a:tabLst/>
                        <a:defRPr/>
                      </a:pPr>
                      <a:r>
                        <a:rPr lang="en-US" sz="2400" dirty="0" smtClean="0"/>
                        <a:t>Key factors to consider</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33</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672">
                <a:tc>
                  <a:txBody>
                    <a:bodyPr/>
                    <a:lstStyle/>
                    <a:p>
                      <a:pPr marL="457200" indent="-457200">
                        <a:buFontTx/>
                        <a:buNone/>
                      </a:pP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smtClean="0"/>
                        <a:t>Appendix</a:t>
                      </a:r>
                      <a:r>
                        <a:rPr lang="en-GB" sz="2400" i="0" baseline="0" dirty="0" smtClean="0"/>
                        <a:t> A: Tariff point grade combinations</a:t>
                      </a: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dirty="0" smtClean="0"/>
                        <a:t>35</a:t>
                      </a:r>
                      <a:endParaRPr lang="en-GB"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3</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200" dirty="0" smtClean="0"/>
              <a:t>6.1   Resources</a:t>
            </a:r>
            <a:endParaRPr lang="en-US" sz="3200" dirty="0">
              <a:solidFill>
                <a:srgbClr val="0070C0"/>
              </a:solidFill>
            </a:endParaRPr>
          </a:p>
        </p:txBody>
      </p:sp>
      <p:sp>
        <p:nvSpPr>
          <p:cNvPr id="7" name="Content Placeholder 6"/>
          <p:cNvSpPr>
            <a:spLocks noGrp="1"/>
          </p:cNvSpPr>
          <p:nvPr>
            <p:ph idx="1"/>
          </p:nvPr>
        </p:nvSpPr>
        <p:spPr/>
        <p:txBody>
          <a:bodyPr>
            <a:normAutofit/>
          </a:bodyPr>
          <a:lstStyle/>
          <a:p>
            <a:pPr marL="0" indent="0">
              <a:buNone/>
            </a:pPr>
            <a:r>
              <a:rPr lang="en-GB" sz="2000" dirty="0" smtClean="0"/>
              <a:t>The new UCAS Tariff Tables are available on ucas.com. The contents have been organised to list UK benchmark qualifications first, then other qualifications in alphabetical order, followed by international qualifications and legacy qualifications.</a:t>
            </a:r>
          </a:p>
          <a:p>
            <a:pPr marL="0" indent="0">
              <a:spcBef>
                <a:spcPts val="0"/>
              </a:spcBef>
              <a:buNone/>
            </a:pPr>
            <a:endParaRPr lang="en-GB" sz="2000" dirty="0" smtClean="0"/>
          </a:p>
          <a:p>
            <a:pPr marL="0" indent="0">
              <a:buNone/>
            </a:pPr>
            <a:r>
              <a:rPr lang="en-GB" sz="2000" dirty="0" smtClean="0"/>
              <a:t>There are other information tools available on ucas.com such as factsheets for teachers to use with parents/carers, applicants and staff, plus the detailed implementation plan.  A video for applicants will be available in January 2014. </a:t>
            </a:r>
            <a:endParaRPr lang="en-GB" sz="2000" dirty="0"/>
          </a:p>
        </p:txBody>
      </p:sp>
      <p:sp>
        <p:nvSpPr>
          <p:cNvPr id="5" name="Slide Number Placeholder 4"/>
          <p:cNvSpPr>
            <a:spLocks noGrp="1"/>
          </p:cNvSpPr>
          <p:nvPr>
            <p:ph type="sldNum" sz="quarter" idx="12"/>
          </p:nvPr>
        </p:nvSpPr>
        <p:spPr/>
        <p:txBody>
          <a:bodyPr/>
          <a:lstStyle/>
          <a:p>
            <a:fld id="{4A73001F-84D8-48B7-9690-BD096A4D8920}" type="slidenum">
              <a:rPr lang="en-GB" smtClean="0"/>
              <a:pPr/>
              <a:t>30</a:t>
            </a:fld>
            <a:endParaRPr lang="en-GB" dirty="0"/>
          </a:p>
        </p:txBody>
      </p:sp>
      <p:pic>
        <p:nvPicPr>
          <p:cNvPr id="2" name="Picture 1"/>
          <p:cNvPicPr>
            <a:picLocks noChangeAspect="1"/>
          </p:cNvPicPr>
          <p:nvPr/>
        </p:nvPicPr>
        <p:blipFill>
          <a:blip r:embed="rId3"/>
          <a:stretch>
            <a:fillRect/>
          </a:stretch>
        </p:blipFill>
        <p:spPr>
          <a:xfrm>
            <a:off x="7672544" y="3489174"/>
            <a:ext cx="3229464" cy="4627063"/>
          </a:xfrm>
          <a:prstGeom prst="rect">
            <a:avLst/>
          </a:prstGeom>
        </p:spPr>
      </p:pic>
      <p:pic>
        <p:nvPicPr>
          <p:cNvPr id="3" name="Picture 2"/>
          <p:cNvPicPr>
            <a:picLocks noChangeAspect="1"/>
          </p:cNvPicPr>
          <p:nvPr/>
        </p:nvPicPr>
        <p:blipFill>
          <a:blip r:embed="rId4"/>
          <a:stretch>
            <a:fillRect/>
          </a:stretch>
        </p:blipFill>
        <p:spPr>
          <a:xfrm>
            <a:off x="1852656" y="3709725"/>
            <a:ext cx="4801703" cy="440651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1055" y="1776264"/>
            <a:ext cx="6087777" cy="3238564"/>
          </a:xfrm>
          <a:prstGeom prst="rect">
            <a:avLst/>
          </a:prstGeom>
        </p:spPr>
      </p:pic>
      <p:sp>
        <p:nvSpPr>
          <p:cNvPr id="10" name="Title 1"/>
          <p:cNvSpPr>
            <a:spLocks noGrp="1"/>
          </p:cNvSpPr>
          <p:nvPr>
            <p:ph type="title"/>
          </p:nvPr>
        </p:nvSpPr>
        <p:spPr/>
        <p:txBody>
          <a:bodyPr>
            <a:normAutofit/>
          </a:bodyPr>
          <a:lstStyle/>
          <a:p>
            <a:r>
              <a:rPr lang="en-GB" sz="3200" dirty="0" smtClean="0"/>
              <a:t>6.2   Resources – the Tariff Tables</a:t>
            </a:r>
            <a:endParaRPr lang="en-US" sz="3200" dirty="0"/>
          </a:p>
        </p:txBody>
      </p:sp>
      <p:sp>
        <p:nvSpPr>
          <p:cNvPr id="5" name="Slide Number Placeholder 4"/>
          <p:cNvSpPr>
            <a:spLocks noGrp="1"/>
          </p:cNvSpPr>
          <p:nvPr>
            <p:ph type="sldNum" sz="quarter" idx="12"/>
          </p:nvPr>
        </p:nvSpPr>
        <p:spPr/>
        <p:txBody>
          <a:bodyPr/>
          <a:lstStyle/>
          <a:p>
            <a:fld id="{4A73001F-84D8-48B7-9690-BD096A4D8920}" type="slidenum">
              <a:rPr lang="en-GB" smtClean="0"/>
              <a:pPr/>
              <a:t>31</a:t>
            </a:fld>
            <a:endParaRPr lang="en-GB" dirty="0"/>
          </a:p>
        </p:txBody>
      </p:sp>
      <p:sp>
        <p:nvSpPr>
          <p:cNvPr id="9" name="Rectangle 8"/>
          <p:cNvSpPr/>
          <p:nvPr/>
        </p:nvSpPr>
        <p:spPr>
          <a:xfrm>
            <a:off x="7972436" y="984176"/>
            <a:ext cx="4071966" cy="3780522"/>
          </a:xfrm>
          <a:prstGeom prst="rect">
            <a:avLst/>
          </a:prstGeom>
          <a:solidFill>
            <a:schemeClr val="bg1">
              <a:lumMod val="85000"/>
            </a:schemeClr>
          </a:solidFill>
        </p:spPr>
        <p:txBody>
          <a:bodyPr wrap="square">
            <a:spAutoFit/>
          </a:bodyPr>
          <a:lstStyle/>
          <a:p>
            <a:pPr marL="261938" indent="-261938">
              <a:spcAft>
                <a:spcPts val="2520"/>
              </a:spcAft>
              <a:buFont typeface="Wingdings" pitchFamily="2" charset="2"/>
              <a:buChar char="§"/>
            </a:pPr>
            <a:r>
              <a:rPr lang="en-US" sz="1800" dirty="0" smtClean="0"/>
              <a:t>The Tariff Tables show the new Tariff points, plus the awarding organisations that offer the qualification.</a:t>
            </a:r>
          </a:p>
          <a:p>
            <a:pPr marL="261938" indent="-261938">
              <a:spcAft>
                <a:spcPts val="2520"/>
              </a:spcAft>
              <a:buFont typeface="Wingdings" pitchFamily="2" charset="2"/>
              <a:buChar char="§"/>
            </a:pPr>
            <a:r>
              <a:rPr lang="en-US" sz="1800" dirty="0" smtClean="0"/>
              <a:t>The size and grade bands are also shown. These bands determine the total points. </a:t>
            </a:r>
          </a:p>
          <a:p>
            <a:pPr marL="261938" indent="-261938">
              <a:spcAft>
                <a:spcPts val="2520"/>
              </a:spcAft>
              <a:buFont typeface="Wingdings" pitchFamily="2" charset="2"/>
              <a:buChar char="§"/>
            </a:pPr>
            <a:r>
              <a:rPr lang="en-US" sz="1800" dirty="0" smtClean="0"/>
              <a:t>The full calculation for each qualification is shown in the Qualifications List which is a technical document primarily aimed at HEPs. </a:t>
            </a:r>
          </a:p>
        </p:txBody>
      </p:sp>
      <p:cxnSp>
        <p:nvCxnSpPr>
          <p:cNvPr id="12" name="Straight Arrow Connector 11"/>
          <p:cNvCxnSpPr/>
          <p:nvPr/>
        </p:nvCxnSpPr>
        <p:spPr>
          <a:xfrm flipH="1">
            <a:off x="4954085" y="1657328"/>
            <a:ext cx="2946913" cy="418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1864296" y="3157526"/>
            <a:ext cx="6036702" cy="1427050"/>
          </a:xfrm>
          <a:prstGeom prst="bentConnector3">
            <a:avLst>
              <a:gd name="adj1" fmla="val 1297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4257660" y="1106984"/>
            <a:ext cx="7786742" cy="3786214"/>
          </a:xfrm>
          <a:prstGeom prst="bentConnector3">
            <a:avLst>
              <a:gd name="adj1" fmla="val -480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566174" y="6096744"/>
            <a:ext cx="5396274" cy="1955740"/>
          </a:xfrm>
          <a:prstGeom prst="rect">
            <a:avLst/>
          </a:prstGeom>
        </p:spPr>
      </p:pic>
      <p:pic>
        <p:nvPicPr>
          <p:cNvPr id="15" name="Picture 14"/>
          <p:cNvPicPr>
            <a:picLocks noChangeAspect="1"/>
          </p:cNvPicPr>
          <p:nvPr/>
        </p:nvPicPr>
        <p:blipFill>
          <a:blip r:embed="rId5"/>
          <a:stretch>
            <a:fillRect/>
          </a:stretch>
        </p:blipFill>
        <p:spPr>
          <a:xfrm>
            <a:off x="6730188" y="6096744"/>
            <a:ext cx="5381242" cy="170412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6.3   Resources – helpful links</a:t>
            </a:r>
            <a:endParaRPr lang="en-GB" sz="3200" dirty="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32</a:t>
            </a:fld>
            <a:endParaRPr lang="en-GB" dirty="0">
              <a:solidFill>
                <a:srgbClr val="000000"/>
              </a:solidFill>
            </a:endParaRPr>
          </a:p>
        </p:txBody>
      </p:sp>
      <p:sp>
        <p:nvSpPr>
          <p:cNvPr id="7" name="Content Placeholder 2"/>
          <p:cNvSpPr txBox="1">
            <a:spLocks/>
          </p:cNvSpPr>
          <p:nvPr/>
        </p:nvSpPr>
        <p:spPr>
          <a:xfrm>
            <a:off x="694471" y="2100636"/>
            <a:ext cx="11521440" cy="5702882"/>
          </a:xfrm>
          <a:prstGeom prst="rect">
            <a:avLst/>
          </a:prstGeom>
        </p:spPr>
        <p:txBody>
          <a:bodyPr vert="horz" lIns="127893" tIns="63952" rIns="127893" bIns="63952" rtlCol="0">
            <a:noAutofit/>
          </a:bodyPr>
          <a:lstStyle>
            <a:lvl1pPr marL="479601" indent="-479601" algn="l" defTabSz="1278928"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1039133" indent="-399659" algn="l" defTabSz="1278928"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598666"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38130"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7594"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7060"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6526"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5994"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5461" indent="-319732" algn="l" defTabSz="1278928"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lvl="1" indent="0">
              <a:spcBef>
                <a:spcPts val="0"/>
              </a:spcBef>
              <a:spcAft>
                <a:spcPts val="1680"/>
              </a:spcAft>
              <a:buFont typeface="Arial" pitchFamily="34" charset="0"/>
              <a:buNone/>
            </a:pPr>
            <a:r>
              <a:rPr lang="en-GB" sz="2400" u="sng" dirty="0" smtClean="0">
                <a:hlinkClick r:id="rId3"/>
              </a:rPr>
              <a:t>www.ucas.com/about-us/our-work-sector/ucas-consultations</a:t>
            </a:r>
            <a:endParaRPr lang="en-GB" sz="2400" u="sng" dirty="0" smtClean="0"/>
          </a:p>
          <a:p>
            <a:pPr>
              <a:spcBef>
                <a:spcPts val="0"/>
              </a:spcBef>
              <a:spcAft>
                <a:spcPts val="1680"/>
              </a:spcAft>
              <a:buFont typeface="Wingdings" pitchFamily="2" charset="2"/>
              <a:buChar char="§"/>
            </a:pPr>
            <a:r>
              <a:rPr lang="en-US" sz="2400" dirty="0" smtClean="0"/>
              <a:t>Qualifications Information Review (QIR) Findings and Recommendations</a:t>
            </a:r>
            <a:endParaRPr lang="en-GB" sz="2400" dirty="0" smtClean="0"/>
          </a:p>
          <a:p>
            <a:pPr>
              <a:spcBef>
                <a:spcPts val="0"/>
              </a:spcBef>
              <a:spcAft>
                <a:spcPts val="1680"/>
              </a:spcAft>
              <a:buFont typeface="Wingdings" pitchFamily="2" charset="2"/>
              <a:buChar char="§"/>
            </a:pPr>
            <a:r>
              <a:rPr lang="en-US" sz="2400" dirty="0" smtClean="0"/>
              <a:t>UCAS Tariff technical briefing document </a:t>
            </a:r>
          </a:p>
          <a:p>
            <a:pPr>
              <a:spcBef>
                <a:spcPts val="0"/>
              </a:spcBef>
              <a:spcAft>
                <a:spcPts val="1680"/>
              </a:spcAft>
              <a:buFont typeface="Wingdings" pitchFamily="2" charset="2"/>
              <a:buChar char="§"/>
            </a:pPr>
            <a:r>
              <a:rPr lang="en-US" sz="2400" dirty="0" smtClean="0"/>
              <a:t>New Tariff feedback exercise – outcomes</a:t>
            </a:r>
          </a:p>
          <a:p>
            <a:pPr>
              <a:spcBef>
                <a:spcPts val="0"/>
              </a:spcBef>
              <a:spcAft>
                <a:spcPts val="1680"/>
              </a:spcAft>
              <a:buFont typeface="Wingdings" pitchFamily="2" charset="2"/>
              <a:buChar char="§"/>
            </a:pPr>
            <a:endParaRPr lang="en-US" sz="2400" dirty="0" smtClean="0"/>
          </a:p>
          <a:p>
            <a:pPr marL="0" indent="0">
              <a:spcBef>
                <a:spcPts val="0"/>
              </a:spcBef>
              <a:spcAft>
                <a:spcPts val="1680"/>
              </a:spcAft>
              <a:buNone/>
            </a:pPr>
            <a:r>
              <a:rPr lang="en-GB" sz="2400" u="sng" dirty="0">
                <a:hlinkClick r:id="rId4"/>
              </a:rPr>
              <a:t>https://www.ucas.com/members-providers/qualifications/new-ucas-tariff </a:t>
            </a:r>
            <a:endParaRPr lang="en-GB" sz="2400" u="sng" dirty="0" smtClean="0"/>
          </a:p>
          <a:p>
            <a:pPr>
              <a:spcBef>
                <a:spcPts val="0"/>
              </a:spcBef>
              <a:spcAft>
                <a:spcPts val="1680"/>
              </a:spcAft>
              <a:buFont typeface="Wingdings" pitchFamily="2" charset="2"/>
              <a:buChar char="§"/>
            </a:pPr>
            <a:r>
              <a:rPr lang="en-US" sz="2400" dirty="0" smtClean="0"/>
              <a:t>Tariff tables</a:t>
            </a:r>
          </a:p>
          <a:p>
            <a:pPr>
              <a:spcBef>
                <a:spcPts val="0"/>
              </a:spcBef>
              <a:spcAft>
                <a:spcPts val="1680"/>
              </a:spcAft>
              <a:buFont typeface="Wingdings" pitchFamily="2" charset="2"/>
              <a:buChar char="§"/>
            </a:pPr>
            <a:r>
              <a:rPr lang="en-US" sz="2400" dirty="0"/>
              <a:t>Qualifications List</a:t>
            </a:r>
          </a:p>
          <a:p>
            <a:pPr>
              <a:spcBef>
                <a:spcPts val="0"/>
              </a:spcBef>
              <a:spcAft>
                <a:spcPts val="1680"/>
              </a:spcAft>
              <a:buFont typeface="Wingdings" pitchFamily="2" charset="2"/>
              <a:buChar char="§"/>
            </a:pPr>
            <a:r>
              <a:rPr lang="en-US" sz="2400" dirty="0" smtClean="0"/>
              <a:t>FAQs</a:t>
            </a:r>
          </a:p>
          <a:p>
            <a:pPr>
              <a:spcBef>
                <a:spcPts val="0"/>
              </a:spcBef>
              <a:spcAft>
                <a:spcPts val="1680"/>
              </a:spcAft>
              <a:buFont typeface="Wingdings" pitchFamily="2" charset="2"/>
              <a:buChar char="§"/>
            </a:pPr>
            <a:r>
              <a:rPr lang="en-US" sz="2400" dirty="0" smtClean="0"/>
              <a:t>Factsheets</a:t>
            </a:r>
          </a:p>
          <a:p>
            <a:pPr>
              <a:spcBef>
                <a:spcPts val="0"/>
              </a:spcBef>
              <a:spcAft>
                <a:spcPts val="1680"/>
              </a:spcAft>
              <a:buFont typeface="Wingdings" pitchFamily="2" charset="2"/>
              <a:buChar char="§"/>
            </a:pPr>
            <a:r>
              <a:rPr lang="en-US" sz="2400" dirty="0" smtClean="0"/>
              <a:t>Toolkit and </a:t>
            </a:r>
            <a:r>
              <a:rPr lang="en-US" sz="2400" smtClean="0"/>
              <a:t>implementation plan</a:t>
            </a:r>
            <a:endParaRPr lang="en-US" sz="2400" dirty="0" smtClean="0"/>
          </a:p>
        </p:txBody>
      </p:sp>
      <p:sp>
        <p:nvSpPr>
          <p:cNvPr id="8" name="Rectangle 7"/>
          <p:cNvSpPr/>
          <p:nvPr/>
        </p:nvSpPr>
        <p:spPr>
          <a:xfrm>
            <a:off x="685760" y="1112083"/>
            <a:ext cx="11215766" cy="830997"/>
          </a:xfrm>
          <a:prstGeom prst="rect">
            <a:avLst/>
          </a:prstGeom>
        </p:spPr>
        <p:txBody>
          <a:bodyPr wrap="square">
            <a:spAutoFit/>
          </a:bodyPr>
          <a:lstStyle/>
          <a:p>
            <a:r>
              <a:rPr lang="en-GB" sz="2400" dirty="0" smtClean="0"/>
              <a:t>Resources currently available to support the transition, referred to in this deck, are available on the UCAS website: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5037" y="2984376"/>
            <a:ext cx="6763955" cy="1600200"/>
          </a:xfrm>
        </p:spPr>
        <p:txBody>
          <a:bodyPr>
            <a:normAutofit/>
          </a:bodyPr>
          <a:lstStyle/>
          <a:p>
            <a:r>
              <a:rPr lang="en-GB" sz="4400" dirty="0" smtClean="0"/>
              <a:t>7. Key factors to consider</a:t>
            </a:r>
            <a:endParaRPr lang="en-US" sz="44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33</a:t>
            </a:fld>
            <a:endParaRPr lang="en-GB" dirty="0">
              <a:solidFill>
                <a:srgbClr val="000000"/>
              </a:solidFill>
            </a:endParaRPr>
          </a:p>
        </p:txBody>
      </p:sp>
    </p:spTree>
    <p:extLst>
      <p:ext uri="{BB962C8B-B14F-4D97-AF65-F5344CB8AC3E}">
        <p14:creationId xmlns:p14="http://schemas.microsoft.com/office/powerpoint/2010/main" val="602191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5" y="384493"/>
            <a:ext cx="11834579" cy="1600200"/>
          </a:xfrm>
        </p:spPr>
        <p:txBody>
          <a:bodyPr>
            <a:normAutofit/>
          </a:bodyPr>
          <a:lstStyle/>
          <a:p>
            <a:r>
              <a:rPr lang="en-GB" sz="3200" dirty="0" smtClean="0"/>
              <a:t>7. Key factors to consider – possible questions for your </a:t>
            </a:r>
            <a:r>
              <a:rPr lang="en-GB" dirty="0" smtClean="0"/>
              <a:t>organisation</a:t>
            </a:r>
            <a:endParaRPr lang="en-GB" sz="3200" dirty="0"/>
          </a:p>
        </p:txBody>
      </p:sp>
      <p:pic>
        <p:nvPicPr>
          <p:cNvPr id="16" name="Content Placeholder 15" descr="faculties-team-PowerPoint-icon (2).png"/>
          <p:cNvPicPr>
            <a:picLocks noGrp="1" noChangeAspect="1"/>
          </p:cNvPicPr>
          <p:nvPr>
            <p:ph idx="1"/>
          </p:nvPr>
        </p:nvPicPr>
        <p:blipFill>
          <a:blip r:embed="rId3"/>
          <a:stretch>
            <a:fillRect/>
          </a:stretch>
        </p:blipFill>
        <p:spPr>
          <a:xfrm>
            <a:off x="529251" y="2580282"/>
            <a:ext cx="2161036" cy="967898"/>
          </a:xfrm>
        </p:spPr>
      </p:pic>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34</a:t>
            </a:fld>
            <a:endParaRPr lang="en-GB" dirty="0">
              <a:solidFill>
                <a:srgbClr val="000000"/>
              </a:solidFill>
            </a:endParaRPr>
          </a:p>
        </p:txBody>
      </p:sp>
      <p:sp>
        <p:nvSpPr>
          <p:cNvPr id="11" name="Rounded Rectangular Callout 10"/>
          <p:cNvSpPr/>
          <p:nvPr/>
        </p:nvSpPr>
        <p:spPr>
          <a:xfrm>
            <a:off x="2900338" y="1128192"/>
            <a:ext cx="9360000" cy="1080000"/>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800" b="1" dirty="0" smtClean="0">
                <a:solidFill>
                  <a:schemeClr val="tx2"/>
                </a:solidFill>
              </a:rPr>
              <a:t>1.</a:t>
            </a:r>
            <a:r>
              <a:rPr lang="en-GB" sz="1800" dirty="0" smtClean="0">
                <a:solidFill>
                  <a:schemeClr val="tx1"/>
                </a:solidFill>
              </a:rPr>
              <a:t> How will you support other teams in </a:t>
            </a:r>
            <a:r>
              <a:rPr lang="en-GB" sz="1800" smtClean="0">
                <a:solidFill>
                  <a:schemeClr val="tx1"/>
                </a:solidFill>
              </a:rPr>
              <a:t>your organisation, </a:t>
            </a:r>
            <a:r>
              <a:rPr lang="en-GB" sz="1800" dirty="0" smtClean="0">
                <a:solidFill>
                  <a:schemeClr val="tx1"/>
                </a:solidFill>
              </a:rPr>
              <a:t>such as  academic, planning, registry, student records, marketing and communications and faculty </a:t>
            </a:r>
            <a:r>
              <a:rPr lang="en-GB" sz="1800" smtClean="0">
                <a:solidFill>
                  <a:schemeClr val="tx1"/>
                </a:solidFill>
              </a:rPr>
              <a:t>teams as </a:t>
            </a:r>
            <a:r>
              <a:rPr lang="en-GB" sz="1800" dirty="0" smtClean="0">
                <a:solidFill>
                  <a:schemeClr val="tx1"/>
                </a:solidFill>
              </a:rPr>
              <a:t>well as your Senior </a:t>
            </a:r>
            <a:r>
              <a:rPr lang="en-GB" sz="1800" smtClean="0">
                <a:solidFill>
                  <a:schemeClr val="tx1"/>
                </a:solidFill>
              </a:rPr>
              <a:t>Leadership Team, </a:t>
            </a:r>
            <a:r>
              <a:rPr lang="en-GB" sz="1800" dirty="0" smtClean="0">
                <a:solidFill>
                  <a:schemeClr val="tx1"/>
                </a:solidFill>
              </a:rPr>
              <a:t>understand the changes?  </a:t>
            </a:r>
            <a:endParaRPr lang="en-GB" sz="1800" dirty="0">
              <a:solidFill>
                <a:schemeClr val="tx1"/>
              </a:solidFill>
            </a:endParaRPr>
          </a:p>
        </p:txBody>
      </p:sp>
      <p:sp>
        <p:nvSpPr>
          <p:cNvPr id="12" name="Rounded Rectangular Callout 11"/>
          <p:cNvSpPr/>
          <p:nvPr/>
        </p:nvSpPr>
        <p:spPr>
          <a:xfrm>
            <a:off x="2903662" y="5314279"/>
            <a:ext cx="9360000" cy="1080000"/>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800" b="1" dirty="0" smtClean="0">
                <a:solidFill>
                  <a:schemeClr val="tx2"/>
                </a:solidFill>
              </a:rPr>
              <a:t>4.</a:t>
            </a:r>
            <a:r>
              <a:rPr lang="en-GB" sz="1800" dirty="0" smtClean="0">
                <a:solidFill>
                  <a:schemeClr val="tx1"/>
                </a:solidFill>
              </a:rPr>
              <a:t> Is your Planning Team prepared to manage the change to the new Tariff?  For example have they thought through implications for the 2017/18 HESA data returns? </a:t>
            </a:r>
            <a:endParaRPr lang="en-GB" sz="1800" dirty="0">
              <a:solidFill>
                <a:schemeClr val="tx1"/>
              </a:solidFill>
            </a:endParaRPr>
          </a:p>
        </p:txBody>
      </p:sp>
      <p:sp>
        <p:nvSpPr>
          <p:cNvPr id="13" name="Rounded Rectangular Callout 12"/>
          <p:cNvSpPr/>
          <p:nvPr/>
        </p:nvSpPr>
        <p:spPr>
          <a:xfrm>
            <a:off x="2900338" y="3937260"/>
            <a:ext cx="9360000" cy="1080000"/>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800" b="1" dirty="0" smtClean="0">
                <a:solidFill>
                  <a:schemeClr val="tx2"/>
                </a:solidFill>
              </a:rPr>
              <a:t>3.</a:t>
            </a:r>
            <a:r>
              <a:rPr lang="en-GB" sz="1800" dirty="0" smtClean="0">
                <a:solidFill>
                  <a:schemeClr val="tx1"/>
                </a:solidFill>
              </a:rPr>
              <a:t> What questions do you think your outreach teams will get from teachers, advisers and applicants? </a:t>
            </a:r>
          </a:p>
        </p:txBody>
      </p:sp>
      <p:sp>
        <p:nvSpPr>
          <p:cNvPr id="14" name="Rounded Rectangular Callout 13"/>
          <p:cNvSpPr/>
          <p:nvPr/>
        </p:nvSpPr>
        <p:spPr>
          <a:xfrm>
            <a:off x="2900338" y="2530252"/>
            <a:ext cx="9358377" cy="1080000"/>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800" b="1" dirty="0" smtClean="0">
                <a:solidFill>
                  <a:schemeClr val="tx2"/>
                </a:solidFill>
              </a:rPr>
              <a:t>2.</a:t>
            </a:r>
            <a:r>
              <a:rPr lang="en-GB" sz="1800" dirty="0" smtClean="0">
                <a:solidFill>
                  <a:schemeClr val="tx1"/>
                </a:solidFill>
              </a:rPr>
              <a:t> If you use the Tariff in your entry requirements and offer making strategies, how will the new Tariff affect your admissions policy? Is your marketing and communications team prepared to update course marketing material in line with your new entry requirements?</a:t>
            </a:r>
            <a:endParaRPr lang="en-GB" sz="1800" dirty="0">
              <a:solidFill>
                <a:schemeClr val="tx1"/>
              </a:solidFill>
            </a:endParaRPr>
          </a:p>
        </p:txBody>
      </p:sp>
      <p:sp>
        <p:nvSpPr>
          <p:cNvPr id="15" name="Rounded Rectangular Callout 14"/>
          <p:cNvSpPr/>
          <p:nvPr/>
        </p:nvSpPr>
        <p:spPr>
          <a:xfrm>
            <a:off x="2907606" y="8091931"/>
            <a:ext cx="9360000" cy="528566"/>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800" b="1" dirty="0" smtClean="0">
                <a:solidFill>
                  <a:schemeClr val="tx2"/>
                </a:solidFill>
              </a:rPr>
              <a:t>6.</a:t>
            </a:r>
            <a:r>
              <a:rPr lang="en-GB" sz="1800" dirty="0" smtClean="0">
                <a:solidFill>
                  <a:schemeClr val="tx1"/>
                </a:solidFill>
              </a:rPr>
              <a:t> What additional support do you need from UCAS?</a:t>
            </a:r>
            <a:endParaRPr lang="en-GB" sz="1800" dirty="0">
              <a:solidFill>
                <a:schemeClr val="tx1"/>
              </a:solidFill>
            </a:endParaRPr>
          </a:p>
        </p:txBody>
      </p:sp>
      <p:pic>
        <p:nvPicPr>
          <p:cNvPr id="17" name="Picture 16" descr="planning-team-PowerPoint-icon.png"/>
          <p:cNvPicPr>
            <a:picLocks noChangeAspect="1"/>
          </p:cNvPicPr>
          <p:nvPr/>
        </p:nvPicPr>
        <p:blipFill>
          <a:blip r:embed="rId4"/>
          <a:stretch>
            <a:fillRect/>
          </a:stretch>
        </p:blipFill>
        <p:spPr>
          <a:xfrm>
            <a:off x="529251" y="5349503"/>
            <a:ext cx="2107494" cy="1071570"/>
          </a:xfrm>
          <a:prstGeom prst="rect">
            <a:avLst/>
          </a:prstGeom>
        </p:spPr>
      </p:pic>
      <p:pic>
        <p:nvPicPr>
          <p:cNvPr id="21" name="Picture 20" descr="school-PowerPoint-icon.png"/>
          <p:cNvPicPr>
            <a:picLocks noChangeAspect="1"/>
          </p:cNvPicPr>
          <p:nvPr/>
        </p:nvPicPr>
        <p:blipFill>
          <a:blip r:embed="rId5"/>
          <a:stretch>
            <a:fillRect/>
          </a:stretch>
        </p:blipFill>
        <p:spPr>
          <a:xfrm>
            <a:off x="475709" y="1168126"/>
            <a:ext cx="2161036" cy="1000131"/>
          </a:xfrm>
          <a:prstGeom prst="rect">
            <a:avLst/>
          </a:prstGeom>
        </p:spPr>
      </p:pic>
      <p:pic>
        <p:nvPicPr>
          <p:cNvPr id="22" name="Picture 21" descr="university-PowerPoint-icon.png"/>
          <p:cNvPicPr>
            <a:picLocks noChangeAspect="1"/>
          </p:cNvPicPr>
          <p:nvPr/>
        </p:nvPicPr>
        <p:blipFill>
          <a:blip r:embed="rId6"/>
          <a:stretch>
            <a:fillRect/>
          </a:stretch>
        </p:blipFill>
        <p:spPr>
          <a:xfrm>
            <a:off x="529251" y="3977194"/>
            <a:ext cx="2161036" cy="1000132"/>
          </a:xfrm>
          <a:prstGeom prst="rect">
            <a:avLst/>
          </a:prstGeom>
        </p:spPr>
      </p:pic>
      <p:sp>
        <p:nvSpPr>
          <p:cNvPr id="18" name="Rounded Rectangular Callout 17"/>
          <p:cNvSpPr/>
          <p:nvPr/>
        </p:nvSpPr>
        <p:spPr>
          <a:xfrm>
            <a:off x="2900338" y="6729426"/>
            <a:ext cx="9360000" cy="1080000"/>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1800" b="1" dirty="0" smtClean="0">
                <a:solidFill>
                  <a:schemeClr val="tx2"/>
                </a:solidFill>
              </a:rPr>
              <a:t>5.</a:t>
            </a:r>
            <a:r>
              <a:rPr lang="en-GB" sz="1800" dirty="0" smtClean="0">
                <a:solidFill>
                  <a:schemeClr val="tx1"/>
                </a:solidFill>
              </a:rPr>
              <a:t> How are you going to lead the change within your organisation and monitor progress? What  are the immediate next steps? </a:t>
            </a:r>
            <a:endParaRPr lang="en-GB" sz="1800" dirty="0">
              <a:solidFill>
                <a:schemeClr val="tx1"/>
              </a:solidFill>
            </a:endParaRPr>
          </a:p>
        </p:txBody>
      </p:sp>
      <p:pic>
        <p:nvPicPr>
          <p:cNvPr id="23" name="Picture 22" descr="school-PowerPoint-icon.png"/>
          <p:cNvPicPr>
            <a:picLocks noChangeAspect="1"/>
          </p:cNvPicPr>
          <p:nvPr/>
        </p:nvPicPr>
        <p:blipFill>
          <a:blip r:embed="rId5"/>
          <a:stretch>
            <a:fillRect/>
          </a:stretch>
        </p:blipFill>
        <p:spPr>
          <a:xfrm>
            <a:off x="475709" y="6750747"/>
            <a:ext cx="2161036" cy="100013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812" y="4152528"/>
            <a:ext cx="11521440" cy="1600200"/>
          </a:xfrm>
        </p:spPr>
        <p:txBody>
          <a:bodyPr>
            <a:normAutofit fontScale="90000"/>
          </a:bodyPr>
          <a:lstStyle/>
          <a:p>
            <a:r>
              <a:rPr lang="en-GB" sz="4900" dirty="0" smtClean="0"/>
              <a:t>Appendix A</a:t>
            </a:r>
            <a:r>
              <a:rPr lang="en-GB" sz="5400" dirty="0" smtClean="0"/>
              <a:t/>
            </a:r>
            <a:br>
              <a:rPr lang="en-GB" sz="5400" dirty="0" smtClean="0"/>
            </a:br>
            <a:r>
              <a:rPr lang="en-GB" sz="3600" dirty="0" smtClean="0">
                <a:solidFill>
                  <a:schemeClr val="tx1"/>
                </a:solidFill>
              </a:rPr>
              <a:t/>
            </a:r>
            <a:br>
              <a:rPr lang="en-GB" sz="3600" dirty="0" smtClean="0">
                <a:solidFill>
                  <a:schemeClr val="tx1"/>
                </a:solidFill>
              </a:rPr>
            </a:br>
            <a:r>
              <a:rPr lang="en-GB" sz="3100" b="0" dirty="0">
                <a:solidFill>
                  <a:schemeClr val="tx1"/>
                </a:solidFill>
              </a:rPr>
              <a:t>New and current Tariff grade </a:t>
            </a:r>
            <a:r>
              <a:rPr lang="en-GB" sz="3100" b="0" dirty="0" smtClean="0">
                <a:solidFill>
                  <a:schemeClr val="tx1"/>
                </a:solidFill>
              </a:rPr>
              <a:t>combinations</a:t>
            </a:r>
            <a:br>
              <a:rPr lang="en-GB" sz="3100" b="0" dirty="0" smtClean="0">
                <a:solidFill>
                  <a:schemeClr val="tx1"/>
                </a:solidFill>
              </a:rPr>
            </a:br>
            <a:r>
              <a:rPr lang="en-GB" sz="3100" b="0" dirty="0" smtClean="0">
                <a:solidFill>
                  <a:schemeClr val="tx1"/>
                </a:solidFill>
              </a:rPr>
              <a:t>for </a:t>
            </a:r>
            <a:r>
              <a:rPr lang="en-GB" sz="3100" b="0" dirty="0">
                <a:solidFill>
                  <a:schemeClr val="tx1"/>
                </a:solidFill>
              </a:rPr>
              <a:t>a range of qualifications suites </a:t>
            </a:r>
            <a:r>
              <a:rPr lang="en-GB" sz="3100" b="0" dirty="0" smtClean="0">
                <a:solidFill>
                  <a:schemeClr val="tx1"/>
                </a:solidFill>
              </a:rPr>
              <a:t/>
            </a:r>
            <a:br>
              <a:rPr lang="en-GB" sz="3100" b="0" dirty="0" smtClean="0">
                <a:solidFill>
                  <a:schemeClr val="tx1"/>
                </a:solidFill>
              </a:rPr>
            </a:br>
            <a:r>
              <a:rPr lang="en-GB" sz="3100" b="0" dirty="0" smtClean="0">
                <a:solidFill>
                  <a:schemeClr val="tx1"/>
                </a:solidFill>
              </a:rPr>
              <a:t>for </a:t>
            </a:r>
            <a:r>
              <a:rPr lang="en-GB" sz="3100" b="0" dirty="0">
                <a:solidFill>
                  <a:schemeClr val="tx1"/>
                </a:solidFill>
              </a:rPr>
              <a:t>illustrative purposes. </a:t>
            </a:r>
            <a:r>
              <a:rPr lang="en-GB" sz="1800" dirty="0" smtClean="0">
                <a:solidFill>
                  <a:schemeClr val="tx1"/>
                </a:solidFill>
              </a:rPr>
              <a:t/>
            </a:r>
            <a:br>
              <a:rPr lang="en-GB" sz="1800" dirty="0" smtClean="0">
                <a:solidFill>
                  <a:schemeClr val="tx1"/>
                </a:solidFill>
              </a:rPr>
            </a:br>
            <a:r>
              <a:rPr lang="en-GB" sz="3600" dirty="0"/>
              <a:t/>
            </a:r>
            <a:br>
              <a:rPr lang="en-GB" sz="3600" dirty="0"/>
            </a:br>
            <a:endParaRPr lang="en-US" sz="36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35</a:t>
            </a:fld>
            <a:endParaRPr lang="en-GB" dirty="0">
              <a:solidFill>
                <a:srgbClr val="000000"/>
              </a:solidFill>
            </a:endParaRPr>
          </a:p>
        </p:txBody>
      </p:sp>
      <p:sp>
        <p:nvSpPr>
          <p:cNvPr id="4" name="Rectangle 3"/>
          <p:cNvSpPr/>
          <p:nvPr/>
        </p:nvSpPr>
        <p:spPr>
          <a:xfrm>
            <a:off x="720080" y="6672808"/>
            <a:ext cx="6400800" cy="923330"/>
          </a:xfrm>
          <a:prstGeom prst="rect">
            <a:avLst/>
          </a:prstGeom>
          <a:ln w="25400">
            <a:solidFill>
              <a:schemeClr val="tx1"/>
            </a:solidFill>
          </a:ln>
        </p:spPr>
        <p:txBody>
          <a:bodyPr>
            <a:spAutoFit/>
          </a:bodyPr>
          <a:lstStyle/>
          <a:p>
            <a:r>
              <a:rPr lang="en-GB" sz="1800" dirty="0" smtClean="0"/>
              <a:t>The Welsh Baccalaureate is not included because it is being revised for first teaching from September 2015, as explained on slide 8.  </a:t>
            </a:r>
            <a:endParaRPr lang="en-GB" sz="1800" dirty="0"/>
          </a:p>
        </p:txBody>
      </p:sp>
    </p:spTree>
    <p:extLst>
      <p:ext uri="{BB962C8B-B14F-4D97-AF65-F5344CB8AC3E}">
        <p14:creationId xmlns:p14="http://schemas.microsoft.com/office/powerpoint/2010/main" val="3893920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grade combinations</a:t>
            </a:r>
            <a:endParaRPr lang="en-US" sz="3200" dirty="0"/>
          </a:p>
        </p:txBody>
      </p:sp>
      <p:sp>
        <p:nvSpPr>
          <p:cNvPr id="2" name="Content Placeholder 1"/>
          <p:cNvSpPr>
            <a:spLocks noGrp="1"/>
          </p:cNvSpPr>
          <p:nvPr>
            <p:ph idx="1"/>
          </p:nvPr>
        </p:nvSpPr>
        <p:spPr>
          <a:xfrm>
            <a:off x="640080" y="1056184"/>
            <a:ext cx="11521440" cy="6336348"/>
          </a:xfrm>
        </p:spPr>
        <p:txBody>
          <a:bodyPr>
            <a:normAutofit/>
          </a:bodyPr>
          <a:lstStyle/>
          <a:p>
            <a:pPr marL="0" indent="0">
              <a:buNone/>
            </a:pPr>
            <a:r>
              <a:rPr lang="en-US" sz="1600" dirty="0" smtClean="0"/>
              <a:t>Page 36 </a:t>
            </a:r>
            <a:r>
              <a:rPr lang="en-US" sz="1600" dirty="0"/>
              <a:t>to </a:t>
            </a:r>
            <a:r>
              <a:rPr lang="en-US" sz="1600" dirty="0" smtClean="0"/>
              <a:t>42 </a:t>
            </a:r>
            <a:r>
              <a:rPr lang="en-US" sz="1600" dirty="0">
                <a:solidFill>
                  <a:srgbClr val="000000"/>
                </a:solidFill>
              </a:rPr>
              <a:t>provide examples of total new Tariff points for certain grade combinations for a small range of qualifications. </a:t>
            </a:r>
            <a:endParaRPr lang="en-US" sz="1600" dirty="0" smtClean="0">
              <a:solidFill>
                <a:srgbClr val="000000"/>
              </a:solidFill>
            </a:endParaRPr>
          </a:p>
          <a:p>
            <a:pPr marL="0" indent="0">
              <a:buNone/>
            </a:pPr>
            <a:r>
              <a:rPr lang="en-US" sz="1600" dirty="0" smtClean="0">
                <a:solidFill>
                  <a:srgbClr val="000000"/>
                </a:solidFill>
              </a:rPr>
              <a:t>The </a:t>
            </a:r>
            <a:r>
              <a:rPr lang="en-US" sz="1600" dirty="0">
                <a:solidFill>
                  <a:srgbClr val="000000"/>
                </a:solidFill>
              </a:rPr>
              <a:t>new Tariff calculator will be developed to show totals for any qualification and grade combinations that are on the new Tariff Qualifications List. </a:t>
            </a:r>
            <a:endParaRPr lang="en-GB" sz="1600" dirty="0">
              <a:solidFill>
                <a:srgbClr val="000000"/>
              </a:solidFill>
            </a:endParaRPr>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36</a:t>
            </a:fld>
            <a:endParaRPr lang="en-GB"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41670251"/>
              </p:ext>
            </p:extLst>
          </p:nvPr>
        </p:nvGraphicFramePr>
        <p:xfrm>
          <a:off x="856184" y="2014518"/>
          <a:ext cx="10601401" cy="6655345"/>
        </p:xfrm>
        <a:graphic>
          <a:graphicData uri="http://schemas.openxmlformats.org/drawingml/2006/table">
            <a:tbl>
              <a:tblPr/>
              <a:tblGrid>
                <a:gridCol w="3549368"/>
                <a:gridCol w="3152400"/>
                <a:gridCol w="3899633"/>
              </a:tblGrid>
              <a:tr h="440055">
                <a:tc gridSpan="3">
                  <a:txBody>
                    <a:bodyPr/>
                    <a:lstStyle/>
                    <a:p>
                      <a:pPr algn="ctr" fontAlgn="b"/>
                      <a:r>
                        <a:rPr lang="en-GB" sz="2800" b="1" i="0" u="none" strike="noStrike" dirty="0">
                          <a:solidFill>
                            <a:srgbClr val="000000"/>
                          </a:solidFill>
                          <a:latin typeface="Calibri"/>
                        </a:rPr>
                        <a:t>A level grade</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453685">
                <a:tc>
                  <a:txBody>
                    <a:bodyPr/>
                    <a:lstStyle/>
                    <a:p>
                      <a:pPr algn="ctr" fontAlgn="ctr"/>
                      <a:r>
                        <a:rPr lang="en-GB" sz="2800" b="1" i="0" u="none" strike="noStrike" dirty="0">
                          <a:solidFill>
                            <a:srgbClr val="000000"/>
                          </a:solidFill>
                          <a:latin typeface="Calibri"/>
                        </a:rPr>
                        <a:t>A level grade</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2800" b="1" i="0" u="none" strike="noStrike" dirty="0">
                          <a:solidFill>
                            <a:srgbClr val="000000"/>
                          </a:solidFill>
                          <a:latin typeface="Calibri"/>
                        </a:rPr>
                        <a:t>Old Tariff</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2800" b="1" i="0" u="none" strike="noStrike" dirty="0">
                          <a:solidFill>
                            <a:srgbClr val="000000"/>
                          </a:solidFill>
                          <a:latin typeface="Calibri"/>
                        </a:rPr>
                        <a:t>New Tariff</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53685">
                <a:tc>
                  <a:txBody>
                    <a:bodyPr/>
                    <a:lstStyle/>
                    <a:p>
                      <a:pPr algn="ctr" fontAlgn="ctr"/>
                      <a:r>
                        <a:rPr lang="en-GB" sz="2800" b="0" i="0" u="none" strike="noStrike" dirty="0">
                          <a:solidFill>
                            <a:srgbClr val="000000"/>
                          </a:solidFill>
                          <a:latin typeface="Calibri"/>
                        </a:rPr>
                        <a:t>A*A*A*</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420</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168</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5">
                <a:tc>
                  <a:txBody>
                    <a:bodyPr/>
                    <a:lstStyle/>
                    <a:p>
                      <a:pPr algn="ctr" fontAlgn="ctr"/>
                      <a:r>
                        <a:rPr lang="en-GB" sz="2800" b="0" i="0" u="none" strike="noStrike" dirty="0">
                          <a:solidFill>
                            <a:srgbClr val="000000"/>
                          </a:solidFill>
                          <a:latin typeface="Calibri"/>
                        </a:rPr>
                        <a:t>A*A*A</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400</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160</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5">
                <a:tc>
                  <a:txBody>
                    <a:bodyPr/>
                    <a:lstStyle/>
                    <a:p>
                      <a:pPr algn="ctr" fontAlgn="ctr"/>
                      <a:r>
                        <a:rPr lang="en-GB" sz="2800" b="0" i="0" u="none" strike="noStrike" dirty="0">
                          <a:solidFill>
                            <a:srgbClr val="000000"/>
                          </a:solidFill>
                          <a:latin typeface="Calibri"/>
                        </a:rPr>
                        <a:t>A*AA</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380</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152</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AAA</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144</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AAB</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136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ABB</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BBB</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300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BBC</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280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112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BCC</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104</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CCC</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96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CCD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88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CDD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200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80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t"/>
                      <a:r>
                        <a:rPr lang="en-GB" sz="2800" b="0" i="0" u="none" strike="noStrike" dirty="0">
                          <a:solidFill>
                            <a:srgbClr val="000000"/>
                          </a:solidFill>
                          <a:latin typeface="Calibri"/>
                        </a:rPr>
                        <a:t>DDD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180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72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within grade combinations</a:t>
            </a:r>
            <a:endParaRPr lang="en-US" sz="32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37</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88702471"/>
              </p:ext>
            </p:extLst>
          </p:nvPr>
        </p:nvGraphicFramePr>
        <p:xfrm>
          <a:off x="856184" y="1848272"/>
          <a:ext cx="10141233" cy="4400580"/>
        </p:xfrm>
        <a:graphic>
          <a:graphicData uri="http://schemas.openxmlformats.org/drawingml/2006/table">
            <a:tbl>
              <a:tblPr/>
              <a:tblGrid>
                <a:gridCol w="3355316"/>
                <a:gridCol w="3033440"/>
                <a:gridCol w="3752477"/>
              </a:tblGrid>
              <a:tr h="440058">
                <a:tc gridSpan="3">
                  <a:txBody>
                    <a:bodyPr/>
                    <a:lstStyle/>
                    <a:p>
                      <a:pPr algn="ctr" fontAlgn="b"/>
                      <a:r>
                        <a:rPr lang="en-GB" sz="2800" b="1" i="0" u="none" strike="noStrike" dirty="0">
                          <a:solidFill>
                            <a:srgbClr val="000000"/>
                          </a:solidFill>
                          <a:latin typeface="Calibri"/>
                        </a:rPr>
                        <a:t>BTEC Extended Diploma</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440058">
                <a:tc>
                  <a:txBody>
                    <a:bodyPr/>
                    <a:lstStyle/>
                    <a:p>
                      <a:pPr algn="ctr" fontAlgn="b"/>
                      <a:r>
                        <a:rPr lang="en-GB" sz="2800" b="1" i="0" u="none" strike="noStrike" dirty="0">
                          <a:solidFill>
                            <a:srgbClr val="000000"/>
                          </a:solidFill>
                          <a:latin typeface="Calibri"/>
                        </a:rPr>
                        <a:t>Grade</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Old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New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40058">
                <a:tc>
                  <a:txBody>
                    <a:bodyPr/>
                    <a:lstStyle/>
                    <a:p>
                      <a:pPr algn="ctr" fontAlgn="t"/>
                      <a:r>
                        <a:rPr lang="en-GB" sz="2800" b="0" i="0" u="none" strike="noStrike" dirty="0">
                          <a:solidFill>
                            <a:srgbClr val="000000"/>
                          </a:solidFill>
                          <a:latin typeface="Calibri"/>
                        </a:rPr>
                        <a:t>D*D*D*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420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168</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D*D*D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400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160</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D*DD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380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solidFill>
                            <a:srgbClr val="000000"/>
                          </a:solidFill>
                          <a:latin typeface="Calibri"/>
                        </a:rPr>
                        <a:t>152</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DDD</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800" b="0" i="0" u="none" strike="noStrike" dirty="0">
                          <a:solidFill>
                            <a:srgbClr val="000000"/>
                          </a:solidFill>
                          <a:latin typeface="Calibri"/>
                        </a:rPr>
                        <a:t>144</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DDM</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800" b="0" i="0" u="none" strike="noStrike" dirty="0">
                          <a:solidFill>
                            <a:srgbClr val="000000"/>
                          </a:solidFill>
                          <a:latin typeface="Calibri"/>
                        </a:rPr>
                        <a:t>128</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DMM</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280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800" b="0" i="0" u="none" strike="noStrike" dirty="0">
                          <a:solidFill>
                            <a:srgbClr val="000000"/>
                          </a:solidFill>
                          <a:latin typeface="Calibri"/>
                        </a:rPr>
                        <a:t>112</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MMM</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800" b="0" i="0" u="none" strike="noStrike" dirty="0">
                          <a:solidFill>
                            <a:srgbClr val="000000"/>
                          </a:solidFill>
                          <a:latin typeface="Calibri"/>
                        </a:rPr>
                        <a:t>96</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8">
                <a:tc>
                  <a:txBody>
                    <a:bodyPr/>
                    <a:lstStyle/>
                    <a:p>
                      <a:pPr algn="ctr" fontAlgn="t"/>
                      <a:r>
                        <a:rPr lang="en-GB" sz="2800" b="0" i="0" u="none" strike="noStrike" dirty="0">
                          <a:solidFill>
                            <a:srgbClr val="000000"/>
                          </a:solidFill>
                          <a:latin typeface="Calibri"/>
                        </a:rPr>
                        <a:t>MMP</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200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800" b="0" i="0" u="none" strike="noStrike" dirty="0">
                          <a:solidFill>
                            <a:srgbClr val="000000"/>
                          </a:solidFill>
                          <a:latin typeface="Calibri"/>
                        </a:rPr>
                        <a:t>80</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grade combinations</a:t>
            </a:r>
            <a:endParaRPr lang="en-US" sz="32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38</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60670993"/>
              </p:ext>
            </p:extLst>
          </p:nvPr>
        </p:nvGraphicFramePr>
        <p:xfrm>
          <a:off x="784176" y="1848272"/>
          <a:ext cx="11001452" cy="3993542"/>
        </p:xfrm>
        <a:graphic>
          <a:graphicData uri="http://schemas.openxmlformats.org/drawingml/2006/table">
            <a:tbl>
              <a:tblPr/>
              <a:tblGrid>
                <a:gridCol w="3683306"/>
                <a:gridCol w="3271358"/>
                <a:gridCol w="4046788"/>
              </a:tblGrid>
              <a:tr h="473102">
                <a:tc gridSpan="3">
                  <a:txBody>
                    <a:bodyPr/>
                    <a:lstStyle/>
                    <a:p>
                      <a:pPr algn="ctr" fontAlgn="b"/>
                      <a:r>
                        <a:rPr lang="en-GB" sz="2800" b="1" i="0" u="none" strike="noStrike" dirty="0">
                          <a:solidFill>
                            <a:srgbClr val="000000"/>
                          </a:solidFill>
                          <a:latin typeface="Calibri"/>
                        </a:rPr>
                        <a:t>International Baccalaureate </a:t>
                      </a:r>
                      <a:r>
                        <a:rPr lang="en-GB" sz="2800" b="1" i="0" u="none" strike="noStrike" dirty="0" smtClean="0">
                          <a:solidFill>
                            <a:srgbClr val="000000"/>
                          </a:solidFill>
                          <a:latin typeface="Calibri"/>
                        </a:rPr>
                        <a:t>– Higher Level (HL)</a:t>
                      </a:r>
                      <a:endParaRPr lang="en-GB" sz="2800" b="1" i="0" u="none" strike="noStrike" dirty="0">
                        <a:solidFill>
                          <a:srgbClr val="000000"/>
                        </a:solidFill>
                        <a:latin typeface="Calibri"/>
                      </a:endParaRP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440055">
                <a:tc>
                  <a:txBody>
                    <a:bodyPr/>
                    <a:lstStyle/>
                    <a:p>
                      <a:pPr algn="ctr" fontAlgn="b"/>
                      <a:r>
                        <a:rPr lang="en-GB" sz="2800" b="1" i="0" u="none" strike="noStrike" dirty="0">
                          <a:solidFill>
                            <a:srgbClr val="000000"/>
                          </a:solidFill>
                          <a:latin typeface="Calibri"/>
                        </a:rPr>
                        <a:t>Grade (HL)</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Old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New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40055">
                <a:tc>
                  <a:txBody>
                    <a:bodyPr/>
                    <a:lstStyle/>
                    <a:p>
                      <a:pPr algn="ctr" fontAlgn="b"/>
                      <a:r>
                        <a:rPr lang="en-GB" sz="2800" b="0" i="0" u="none" strike="noStrike" dirty="0">
                          <a:solidFill>
                            <a:srgbClr val="000000"/>
                          </a:solidFill>
                          <a:latin typeface="Calibri"/>
                        </a:rPr>
                        <a:t>777</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390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776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370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766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350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152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666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330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144</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665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300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655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270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112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555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96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grade combinations</a:t>
            </a:r>
            <a:endParaRPr lang="en-US" sz="3200" dirty="0"/>
          </a:p>
        </p:txBody>
      </p:sp>
      <p:sp>
        <p:nvSpPr>
          <p:cNvPr id="4" name="Content Placeholder 3"/>
          <p:cNvSpPr>
            <a:spLocks noGrp="1"/>
          </p:cNvSpPr>
          <p:nvPr>
            <p:ph idx="1"/>
          </p:nvPr>
        </p:nvSpPr>
        <p:spPr/>
        <p:txBody>
          <a:bodyPr>
            <a:noAutofit/>
          </a:bodyPr>
          <a:lstStyle/>
          <a:p>
            <a:pPr indent="0">
              <a:spcBef>
                <a:spcPts val="840"/>
              </a:spcBef>
              <a:spcAft>
                <a:spcPts val="840"/>
              </a:spcAft>
              <a:buNone/>
            </a:pPr>
            <a:r>
              <a:rPr lang="en-US" sz="2500" b="1" dirty="0" smtClean="0">
                <a:solidFill>
                  <a:srgbClr val="FF0000"/>
                </a:solidFill>
              </a:rPr>
              <a:t> </a:t>
            </a:r>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39</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94291547"/>
              </p:ext>
            </p:extLst>
          </p:nvPr>
        </p:nvGraphicFramePr>
        <p:xfrm>
          <a:off x="784176" y="1056184"/>
          <a:ext cx="11001452" cy="7536842"/>
        </p:xfrm>
        <a:graphic>
          <a:graphicData uri="http://schemas.openxmlformats.org/drawingml/2006/table">
            <a:tbl>
              <a:tblPr/>
              <a:tblGrid>
                <a:gridCol w="3683306"/>
                <a:gridCol w="3271358"/>
                <a:gridCol w="4046788"/>
              </a:tblGrid>
              <a:tr h="473102">
                <a:tc gridSpan="3">
                  <a:txBody>
                    <a:bodyPr/>
                    <a:lstStyle/>
                    <a:p>
                      <a:pPr algn="ctr" fontAlgn="b"/>
                      <a:r>
                        <a:rPr lang="en-GB" sz="2400" b="1" i="0" u="none" strike="noStrike" dirty="0">
                          <a:solidFill>
                            <a:srgbClr val="000000"/>
                          </a:solidFill>
                          <a:latin typeface="Calibri"/>
                        </a:rPr>
                        <a:t>International Baccalaureate </a:t>
                      </a:r>
                      <a:r>
                        <a:rPr lang="en-GB" sz="2400" b="1" i="0" u="none" strike="noStrike" dirty="0" smtClean="0">
                          <a:solidFill>
                            <a:srgbClr val="000000"/>
                          </a:solidFill>
                          <a:latin typeface="Calibri"/>
                        </a:rPr>
                        <a:t>– Diploma</a:t>
                      </a:r>
                      <a:endParaRPr lang="en-GB" sz="2400" b="1"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440055">
                <a:tc>
                  <a:txBody>
                    <a:bodyPr/>
                    <a:lstStyle/>
                    <a:p>
                      <a:pPr algn="ctr" fontAlgn="b"/>
                      <a:r>
                        <a:rPr lang="en-GB" sz="2400" b="1" i="0" u="none" strike="noStrike" dirty="0">
                          <a:solidFill>
                            <a:srgbClr val="000000"/>
                          </a:solidFill>
                          <a:latin typeface="Calibri"/>
                        </a:rPr>
                        <a:t>Grade </a:t>
                      </a:r>
                      <a:r>
                        <a:rPr lang="en-GB" sz="2400" b="1" i="0" u="none" strike="noStrike" dirty="0" smtClean="0">
                          <a:solidFill>
                            <a:srgbClr val="000000"/>
                          </a:solidFill>
                          <a:latin typeface="Calibri"/>
                        </a:rPr>
                        <a:t>(Diploma)</a:t>
                      </a:r>
                      <a:endParaRPr lang="en-GB" sz="2400" b="1"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400" b="1" i="0" u="none" strike="noStrike" dirty="0">
                          <a:solidFill>
                            <a:srgbClr val="000000"/>
                          </a:solidFill>
                          <a:latin typeface="Calibri"/>
                        </a:rPr>
                        <a:t>Old Tariff</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400" b="1" i="0" u="none" strike="noStrike" dirty="0">
                          <a:solidFill>
                            <a:srgbClr val="000000"/>
                          </a:solidFill>
                          <a:latin typeface="Calibri"/>
                        </a:rPr>
                        <a:t>New Tariff</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40055">
                <a:tc>
                  <a:txBody>
                    <a:bodyPr/>
                    <a:lstStyle/>
                    <a:p>
                      <a:pPr algn="ctr" fontAlgn="b"/>
                      <a:r>
                        <a:rPr lang="en-GB" sz="2400" b="0" i="0" u="none" strike="noStrike" dirty="0" smtClean="0">
                          <a:solidFill>
                            <a:srgbClr val="000000"/>
                          </a:solidFill>
                          <a:latin typeface="Calibri"/>
                        </a:rPr>
                        <a:t>45 (Max)</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0" i="0" u="none" strike="noStrike" dirty="0" smtClean="0">
                          <a:solidFill>
                            <a:srgbClr val="000000"/>
                          </a:solidFill>
                          <a:latin typeface="Calibri"/>
                        </a:rPr>
                        <a:t>720</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0" i="0" u="none" strike="noStrike" dirty="0" smtClean="0">
                          <a:solidFill>
                            <a:srgbClr val="000000"/>
                          </a:solidFill>
                          <a:latin typeface="Calibri"/>
                        </a:rPr>
                        <a:t>HL</a:t>
                      </a:r>
                      <a:r>
                        <a:rPr lang="en-GB" sz="2400" b="0" i="0" u="none" strike="noStrike" baseline="0" dirty="0" smtClean="0">
                          <a:solidFill>
                            <a:srgbClr val="000000"/>
                          </a:solidFill>
                          <a:latin typeface="Calibri"/>
                        </a:rPr>
                        <a:t> = 7,7,7 (168)</a:t>
                      </a:r>
                    </a:p>
                    <a:p>
                      <a:pPr algn="ctr" fontAlgn="b"/>
                      <a:r>
                        <a:rPr lang="en-GB" sz="2400" b="0" i="0" u="none" strike="noStrike" baseline="0" dirty="0" smtClean="0">
                          <a:solidFill>
                            <a:srgbClr val="000000"/>
                          </a:solidFill>
                          <a:latin typeface="Calibri"/>
                        </a:rPr>
                        <a:t>SL = 7,7,7 (84)</a:t>
                      </a:r>
                    </a:p>
                    <a:p>
                      <a:pPr algn="ctr" fontAlgn="b"/>
                      <a:r>
                        <a:rPr lang="en-GB" sz="2400" b="0" i="0" u="none" strike="noStrike" baseline="0" dirty="0" smtClean="0">
                          <a:solidFill>
                            <a:srgbClr val="000000"/>
                          </a:solidFill>
                          <a:latin typeface="Calibri"/>
                        </a:rPr>
                        <a:t>EE = A (12)</a:t>
                      </a:r>
                    </a:p>
                    <a:p>
                      <a:pPr algn="ctr" fontAlgn="b"/>
                      <a:r>
                        <a:rPr lang="en-GB" sz="2400" b="0" i="0" u="none" strike="noStrike" baseline="0" dirty="0" smtClean="0">
                          <a:solidFill>
                            <a:srgbClr val="000000"/>
                          </a:solidFill>
                          <a:latin typeface="Calibri"/>
                        </a:rPr>
                        <a:t>ToK = A (12)</a:t>
                      </a:r>
                    </a:p>
                    <a:p>
                      <a:pPr algn="ctr" fontAlgn="b"/>
                      <a:endParaRPr lang="en-GB" sz="2400" b="0" i="0" u="none" strike="noStrike" baseline="0" dirty="0" smtClean="0">
                        <a:solidFill>
                          <a:srgbClr val="000000"/>
                        </a:solidFill>
                        <a:latin typeface="Calibri"/>
                      </a:endParaRPr>
                    </a:p>
                    <a:p>
                      <a:pPr algn="ctr" fontAlgn="b"/>
                      <a:r>
                        <a:rPr lang="en-GB" sz="2400" b="0" i="0" u="none" strike="noStrike" baseline="0" dirty="0" smtClean="0">
                          <a:solidFill>
                            <a:srgbClr val="000000"/>
                          </a:solidFill>
                          <a:latin typeface="Calibri"/>
                        </a:rPr>
                        <a:t>276</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400" b="0" i="0" u="none" strike="noStrike" dirty="0" smtClean="0">
                          <a:solidFill>
                            <a:srgbClr val="000000"/>
                          </a:solidFill>
                          <a:latin typeface="Calibri"/>
                        </a:rPr>
                        <a:t>38</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0" i="0" u="none" strike="noStrike" dirty="0" smtClean="0">
                          <a:solidFill>
                            <a:srgbClr val="000000"/>
                          </a:solidFill>
                          <a:latin typeface="Calibri"/>
                        </a:rPr>
                        <a:t>567</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0" i="0" u="none" strike="noStrike" dirty="0" smtClean="0">
                          <a:solidFill>
                            <a:srgbClr val="000000"/>
                          </a:solidFill>
                          <a:latin typeface="Calibri"/>
                        </a:rPr>
                        <a:t>HL = 7,6,5 (136)</a:t>
                      </a:r>
                    </a:p>
                    <a:p>
                      <a:pPr algn="ctr" fontAlgn="b"/>
                      <a:r>
                        <a:rPr lang="en-GB" sz="2400" b="0" i="0" u="none" strike="noStrike" dirty="0" smtClean="0">
                          <a:solidFill>
                            <a:srgbClr val="000000"/>
                          </a:solidFill>
                          <a:latin typeface="Calibri"/>
                        </a:rPr>
                        <a:t>SL = 7,6,5 (68)</a:t>
                      </a:r>
                    </a:p>
                    <a:p>
                      <a:pPr algn="ctr" fontAlgn="b"/>
                      <a:r>
                        <a:rPr lang="en-GB" sz="2400" b="0" i="0" u="none" strike="noStrike" dirty="0" smtClean="0">
                          <a:solidFill>
                            <a:srgbClr val="000000"/>
                          </a:solidFill>
                          <a:latin typeface="Calibri"/>
                        </a:rPr>
                        <a:t>EE = B (10)</a:t>
                      </a:r>
                    </a:p>
                    <a:p>
                      <a:pPr algn="ctr" fontAlgn="b"/>
                      <a:r>
                        <a:rPr lang="en-GB" sz="2400" b="0" i="0" u="none" strike="noStrike" dirty="0" err="1" smtClean="0">
                          <a:solidFill>
                            <a:srgbClr val="000000"/>
                          </a:solidFill>
                          <a:latin typeface="Calibri"/>
                        </a:rPr>
                        <a:t>ToK</a:t>
                      </a:r>
                      <a:r>
                        <a:rPr lang="en-GB" sz="2400" b="0" i="0" u="none" strike="noStrike" baseline="0" dirty="0" smtClean="0">
                          <a:solidFill>
                            <a:srgbClr val="000000"/>
                          </a:solidFill>
                          <a:latin typeface="Calibri"/>
                        </a:rPr>
                        <a:t> =B (10)</a:t>
                      </a:r>
                    </a:p>
                    <a:p>
                      <a:pPr algn="ctr" fontAlgn="b"/>
                      <a:endParaRPr lang="en-GB" sz="2400" b="0" i="0" u="none" strike="noStrike" baseline="0" dirty="0" smtClean="0">
                        <a:solidFill>
                          <a:srgbClr val="000000"/>
                        </a:solidFill>
                        <a:latin typeface="Calibri"/>
                      </a:endParaRPr>
                    </a:p>
                    <a:p>
                      <a:pPr algn="ctr" fontAlgn="b"/>
                      <a:r>
                        <a:rPr lang="en-GB" sz="2400" b="0" i="0" u="none" strike="noStrike" baseline="0" dirty="0" smtClean="0">
                          <a:solidFill>
                            <a:srgbClr val="000000"/>
                          </a:solidFill>
                          <a:latin typeface="Calibri"/>
                        </a:rPr>
                        <a:t>224</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400" b="0" i="0" u="none" strike="noStrike" dirty="0" smtClean="0">
                          <a:solidFill>
                            <a:srgbClr val="000000"/>
                          </a:solidFill>
                          <a:latin typeface="Calibri"/>
                        </a:rPr>
                        <a:t>25</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0" i="0" u="none" strike="noStrike" dirty="0" smtClean="0">
                          <a:solidFill>
                            <a:srgbClr val="000000"/>
                          </a:solidFill>
                          <a:latin typeface="Calibri"/>
                        </a:rPr>
                        <a:t>260</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0" i="0" u="none" strike="noStrike" dirty="0" smtClean="0">
                          <a:solidFill>
                            <a:srgbClr val="000000"/>
                          </a:solidFill>
                          <a:latin typeface="Calibri"/>
                        </a:rPr>
                        <a:t>HL</a:t>
                      </a:r>
                      <a:r>
                        <a:rPr lang="en-GB" sz="2400" b="0" i="0" u="none" strike="noStrike" baseline="0" dirty="0" smtClean="0">
                          <a:solidFill>
                            <a:srgbClr val="000000"/>
                          </a:solidFill>
                          <a:latin typeface="Calibri"/>
                        </a:rPr>
                        <a:t> = 4,4,4 (72)</a:t>
                      </a:r>
                    </a:p>
                    <a:p>
                      <a:pPr algn="ctr" fontAlgn="b"/>
                      <a:r>
                        <a:rPr lang="en-GB" sz="2400" b="0" i="0" u="none" strike="noStrike" baseline="0" dirty="0" smtClean="0">
                          <a:solidFill>
                            <a:srgbClr val="000000"/>
                          </a:solidFill>
                          <a:latin typeface="Calibri"/>
                        </a:rPr>
                        <a:t>SL = 4,4,4 (36)</a:t>
                      </a:r>
                    </a:p>
                    <a:p>
                      <a:pPr algn="ctr" fontAlgn="b"/>
                      <a:r>
                        <a:rPr lang="en-GB" sz="2400" b="0" i="0" u="none" strike="noStrike" baseline="0" dirty="0" smtClean="0">
                          <a:solidFill>
                            <a:srgbClr val="000000"/>
                          </a:solidFill>
                          <a:latin typeface="Calibri"/>
                        </a:rPr>
                        <a:t>EE = C (8)</a:t>
                      </a:r>
                    </a:p>
                    <a:p>
                      <a:pPr algn="ctr" fontAlgn="b"/>
                      <a:r>
                        <a:rPr lang="en-GB" sz="2400" b="0" i="0" u="none" strike="noStrike" baseline="0" dirty="0" smtClean="0">
                          <a:solidFill>
                            <a:srgbClr val="000000"/>
                          </a:solidFill>
                          <a:latin typeface="Calibri"/>
                        </a:rPr>
                        <a:t>ToK = C (8)</a:t>
                      </a:r>
                    </a:p>
                    <a:p>
                      <a:pPr algn="ctr" fontAlgn="b"/>
                      <a:endParaRPr lang="en-GB" sz="2400" b="0" i="0" u="none" strike="noStrike" baseline="0" dirty="0" smtClean="0">
                        <a:solidFill>
                          <a:srgbClr val="000000"/>
                        </a:solidFill>
                        <a:latin typeface="Calibri"/>
                      </a:endParaRPr>
                    </a:p>
                    <a:p>
                      <a:pPr algn="ctr" fontAlgn="b"/>
                      <a:r>
                        <a:rPr lang="en-GB" sz="2400" b="0" i="0" u="none" strike="noStrike" baseline="0" dirty="0" smtClean="0">
                          <a:solidFill>
                            <a:srgbClr val="000000"/>
                          </a:solidFill>
                          <a:latin typeface="Calibri"/>
                        </a:rPr>
                        <a:t>124</a:t>
                      </a:r>
                      <a:endParaRPr lang="en-GB" sz="2400" b="0" i="0" u="none" strike="noStrike" dirty="0">
                        <a:solidFill>
                          <a:srgbClr val="000000"/>
                        </a:solidFill>
                        <a:latin typeface="Calibri"/>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314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8472" y="2840360"/>
            <a:ext cx="3456464" cy="1600200"/>
          </a:xfrm>
        </p:spPr>
        <p:txBody>
          <a:bodyPr>
            <a:normAutofit/>
          </a:bodyPr>
          <a:lstStyle/>
          <a:p>
            <a:r>
              <a:rPr lang="en-GB" sz="4400" dirty="0" smtClean="0"/>
              <a:t>1. Summary</a:t>
            </a:r>
            <a:endParaRPr lang="en-US" sz="44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4</a:t>
            </a:fld>
            <a:endParaRPr lang="en-GB" dirty="0">
              <a:solidFill>
                <a:srgbClr val="000000"/>
              </a:solidFill>
            </a:endParaRPr>
          </a:p>
        </p:txBody>
      </p:sp>
    </p:spTree>
    <p:extLst>
      <p:ext uri="{BB962C8B-B14F-4D97-AF65-F5344CB8AC3E}">
        <p14:creationId xmlns:p14="http://schemas.microsoft.com/office/powerpoint/2010/main" val="521619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grade combinations</a:t>
            </a:r>
            <a:endParaRPr lang="en-US" sz="32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40</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197488079"/>
              </p:ext>
            </p:extLst>
          </p:nvPr>
        </p:nvGraphicFramePr>
        <p:xfrm>
          <a:off x="856184" y="1900219"/>
          <a:ext cx="9523460" cy="4842141"/>
        </p:xfrm>
        <a:graphic>
          <a:graphicData uri="http://schemas.openxmlformats.org/drawingml/2006/table">
            <a:tbl>
              <a:tblPr/>
              <a:tblGrid>
                <a:gridCol w="3188471"/>
                <a:gridCol w="2831867"/>
                <a:gridCol w="3503122"/>
              </a:tblGrid>
              <a:tr h="524117">
                <a:tc gridSpan="3">
                  <a:txBody>
                    <a:bodyPr/>
                    <a:lstStyle/>
                    <a:p>
                      <a:pPr algn="ctr" fontAlgn="b"/>
                      <a:r>
                        <a:rPr lang="en-GB" sz="2800" b="1" i="0" u="none" strike="noStrike" dirty="0">
                          <a:solidFill>
                            <a:srgbClr val="000000"/>
                          </a:solidFill>
                          <a:latin typeface="Calibri"/>
                        </a:rPr>
                        <a:t>Scottish Advanced Highers</a:t>
                      </a:r>
                    </a:p>
                  </a:txBody>
                  <a:tcPr marL="13335" marR="13335" marT="13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539753">
                <a:tc>
                  <a:txBody>
                    <a:bodyPr/>
                    <a:lstStyle/>
                    <a:p>
                      <a:pPr algn="ctr" fontAlgn="b"/>
                      <a:r>
                        <a:rPr lang="en-GB" sz="2800" b="1" i="0" u="none" strike="noStrike" dirty="0">
                          <a:solidFill>
                            <a:srgbClr val="000000"/>
                          </a:solidFill>
                          <a:latin typeface="Calibri"/>
                        </a:rPr>
                        <a:t>Grade</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Old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New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39753">
                <a:tc>
                  <a:txBody>
                    <a:bodyPr/>
                    <a:lstStyle/>
                    <a:p>
                      <a:pPr algn="ctr" fontAlgn="b"/>
                      <a:r>
                        <a:rPr lang="en-GB" sz="2800" b="0" i="0" u="none" strike="noStrike" dirty="0">
                          <a:solidFill>
                            <a:srgbClr val="000000"/>
                          </a:solidFill>
                          <a:latin typeface="Calibri"/>
                        </a:rPr>
                        <a:t>AAA</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390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53">
                <a:tc>
                  <a:txBody>
                    <a:bodyPr/>
                    <a:lstStyle/>
                    <a:p>
                      <a:pPr algn="ctr" fontAlgn="b"/>
                      <a:r>
                        <a:rPr lang="en-GB" sz="2800" b="0" i="0" u="none" strike="noStrike" dirty="0">
                          <a:solidFill>
                            <a:srgbClr val="000000"/>
                          </a:solidFill>
                          <a:latin typeface="Calibri"/>
                        </a:rPr>
                        <a:t>AAB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370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53">
                <a:tc>
                  <a:txBody>
                    <a:bodyPr/>
                    <a:lstStyle/>
                    <a:p>
                      <a:pPr algn="ctr" fontAlgn="b"/>
                      <a:r>
                        <a:rPr lang="en-GB" sz="2800" b="0" i="0" u="none" strike="noStrike" dirty="0">
                          <a:solidFill>
                            <a:srgbClr val="000000"/>
                          </a:solidFill>
                          <a:latin typeface="Calibri"/>
                        </a:rPr>
                        <a:t>ABB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350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152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53">
                <a:tc>
                  <a:txBody>
                    <a:bodyPr/>
                    <a:lstStyle/>
                    <a:p>
                      <a:pPr algn="ctr" fontAlgn="b"/>
                      <a:r>
                        <a:rPr lang="en-GB" sz="2800" b="0" i="0" u="none" strike="noStrike" dirty="0">
                          <a:solidFill>
                            <a:srgbClr val="000000"/>
                          </a:solidFill>
                          <a:latin typeface="Calibri"/>
                        </a:rPr>
                        <a:t>BBB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330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144</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53">
                <a:tc>
                  <a:txBody>
                    <a:bodyPr/>
                    <a:lstStyle/>
                    <a:p>
                      <a:pPr algn="ctr" fontAlgn="b"/>
                      <a:r>
                        <a:rPr lang="en-GB" sz="2800" b="0" i="0" u="none" strike="noStrike" dirty="0">
                          <a:solidFill>
                            <a:srgbClr val="000000"/>
                          </a:solidFill>
                          <a:latin typeface="Calibri"/>
                        </a:rPr>
                        <a:t>BBC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310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136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53">
                <a:tc>
                  <a:txBody>
                    <a:bodyPr/>
                    <a:lstStyle/>
                    <a:p>
                      <a:pPr algn="ctr" fontAlgn="b"/>
                      <a:r>
                        <a:rPr lang="en-GB" sz="2800" b="0" i="0" u="none" strike="noStrike" dirty="0">
                          <a:solidFill>
                            <a:srgbClr val="000000"/>
                          </a:solidFill>
                          <a:latin typeface="Calibri"/>
                        </a:rPr>
                        <a:t>BCC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290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53">
                <a:tc>
                  <a:txBody>
                    <a:bodyPr/>
                    <a:lstStyle/>
                    <a:p>
                      <a:pPr algn="ctr" fontAlgn="b"/>
                      <a:r>
                        <a:rPr lang="en-GB" sz="2800" b="0" i="0" u="none" strike="noStrike" dirty="0">
                          <a:solidFill>
                            <a:srgbClr val="000000"/>
                          </a:solidFill>
                          <a:latin typeface="Calibri"/>
                        </a:rPr>
                        <a:t>CCC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270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grade combinations</a:t>
            </a:r>
            <a:endParaRPr lang="en-US" sz="32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41</a:t>
            </a:fld>
            <a:endParaRPr lang="en-GB"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24407066"/>
              </p:ext>
            </p:extLst>
          </p:nvPr>
        </p:nvGraphicFramePr>
        <p:xfrm>
          <a:off x="856184" y="1920280"/>
          <a:ext cx="10401373" cy="5720715"/>
        </p:xfrm>
        <a:graphic>
          <a:graphicData uri="http://schemas.openxmlformats.org/drawingml/2006/table">
            <a:tbl>
              <a:tblPr/>
              <a:tblGrid>
                <a:gridCol w="3482398"/>
                <a:gridCol w="3092919"/>
                <a:gridCol w="3826056"/>
              </a:tblGrid>
              <a:tr h="440055">
                <a:tc gridSpan="3">
                  <a:txBody>
                    <a:bodyPr/>
                    <a:lstStyle/>
                    <a:p>
                      <a:pPr algn="ctr" fontAlgn="b"/>
                      <a:r>
                        <a:rPr lang="en-GB" sz="2800" b="1" i="0" u="none" strike="noStrike" dirty="0">
                          <a:solidFill>
                            <a:srgbClr val="000000"/>
                          </a:solidFill>
                          <a:latin typeface="Calibri"/>
                        </a:rPr>
                        <a:t>Scottish Highers</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440055">
                <a:tc>
                  <a:txBody>
                    <a:bodyPr/>
                    <a:lstStyle/>
                    <a:p>
                      <a:pPr algn="ctr" fontAlgn="b"/>
                      <a:r>
                        <a:rPr lang="en-GB" sz="2800" b="1" i="0" u="none" strike="noStrike" dirty="0">
                          <a:solidFill>
                            <a:srgbClr val="000000"/>
                          </a:solidFill>
                          <a:latin typeface="Calibri"/>
                        </a:rPr>
                        <a:t>Grade</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Old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New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40055">
                <a:tc>
                  <a:txBody>
                    <a:bodyPr/>
                    <a:lstStyle/>
                    <a:p>
                      <a:pPr algn="ctr" fontAlgn="b"/>
                      <a:r>
                        <a:rPr lang="en-GB" sz="2800" b="0" i="0" u="none" strike="noStrike" dirty="0">
                          <a:solidFill>
                            <a:srgbClr val="000000"/>
                          </a:solidFill>
                          <a:latin typeface="Calibri"/>
                        </a:rPr>
                        <a:t>AAAAA</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400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AAAAB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385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159</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AAABB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370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153</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AABBB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355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147</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ABBBB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BBBBB</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325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135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BBBBC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310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129</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BBBCC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295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123</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BBCCC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280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117</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BCCCC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265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111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CCCCC</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250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105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sz="3200" dirty="0" smtClean="0"/>
              <a:t>New Tariff points – examples of grade combinations</a:t>
            </a:r>
            <a:r>
              <a:rPr lang="en-US" sz="3200" dirty="0" smtClean="0"/>
              <a:t/>
            </a:r>
            <a:br>
              <a:rPr lang="en-US" sz="3200" dirty="0" smtClean="0"/>
            </a:br>
            <a:endParaRPr lang="en-US" sz="32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42</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76521780"/>
              </p:ext>
            </p:extLst>
          </p:nvPr>
        </p:nvGraphicFramePr>
        <p:xfrm>
          <a:off x="784176" y="1632248"/>
          <a:ext cx="11001452" cy="6600825"/>
        </p:xfrm>
        <a:graphic>
          <a:graphicData uri="http://schemas.openxmlformats.org/drawingml/2006/table">
            <a:tbl>
              <a:tblPr/>
              <a:tblGrid>
                <a:gridCol w="3683306"/>
                <a:gridCol w="3271358"/>
                <a:gridCol w="4046788"/>
              </a:tblGrid>
              <a:tr h="440055">
                <a:tc gridSpan="3">
                  <a:txBody>
                    <a:bodyPr/>
                    <a:lstStyle/>
                    <a:p>
                      <a:pPr algn="ctr" fontAlgn="b"/>
                      <a:r>
                        <a:rPr lang="en-GB" sz="2800" b="1" i="0" u="none" strike="noStrike" dirty="0">
                          <a:solidFill>
                            <a:srgbClr val="000000"/>
                          </a:solidFill>
                          <a:latin typeface="Calibri"/>
                        </a:rPr>
                        <a:t>Cambridge Pre-U (3 principal subjects)</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440055">
                <a:tc>
                  <a:txBody>
                    <a:bodyPr/>
                    <a:lstStyle/>
                    <a:p>
                      <a:pPr algn="ctr" fontAlgn="b"/>
                      <a:r>
                        <a:rPr lang="en-GB" sz="2800" b="1" i="0" u="none" strike="noStrike" dirty="0">
                          <a:solidFill>
                            <a:srgbClr val="000000"/>
                          </a:solidFill>
                          <a:latin typeface="Calibri"/>
                        </a:rPr>
                        <a:t>Grade</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Old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GB" sz="2800" b="1" i="0" u="none" strike="noStrike" dirty="0">
                          <a:solidFill>
                            <a:srgbClr val="000000"/>
                          </a:solidFill>
                          <a:latin typeface="Calibri"/>
                        </a:rPr>
                        <a:t>New Tariff</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40055">
                <a:tc>
                  <a:txBody>
                    <a:bodyPr/>
                    <a:lstStyle/>
                    <a:p>
                      <a:pPr algn="ctr" fontAlgn="b"/>
                      <a:r>
                        <a:rPr lang="en-GB" sz="2800" b="0" i="0" u="none" strike="noStrike" dirty="0">
                          <a:solidFill>
                            <a:srgbClr val="000000"/>
                          </a:solidFill>
                          <a:latin typeface="Calibri"/>
                        </a:rPr>
                        <a:t>D1 D1 D1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N/A</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D1 D1 D2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D1 D2 D2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290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D2 D2 D2 </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435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D2 D2 D3</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420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164</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D2 D3 D3</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405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D3 D3 D3 </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390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156</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D3 D3 M1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375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D3 M1 M1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360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M1 M1 M1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345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132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M1 M1 M2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331</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M1 M2 M2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317</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124</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55">
                <a:tc>
                  <a:txBody>
                    <a:bodyPr/>
                    <a:lstStyle/>
                    <a:p>
                      <a:pPr algn="ctr" fontAlgn="b"/>
                      <a:r>
                        <a:rPr lang="en-GB" sz="2800" b="0" i="0" u="none" strike="noStrike" dirty="0">
                          <a:solidFill>
                            <a:srgbClr val="000000"/>
                          </a:solidFill>
                          <a:latin typeface="Calibri"/>
                        </a:rPr>
                        <a:t>M2 M2 M2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303</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800" b="0" i="0" u="none" strike="noStrike" dirty="0">
                          <a:solidFill>
                            <a:srgbClr val="000000"/>
                          </a:solidFill>
                          <a:latin typeface="Calibri"/>
                        </a:rPr>
                        <a:t>120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6151880" algn="l"/>
              </a:tabLst>
            </a:pPr>
            <a:r>
              <a:rPr lang="en-GB" sz="4400" dirty="0" smtClean="0">
                <a:solidFill>
                  <a:schemeClr val="tx1"/>
                </a:solidFill>
              </a:rPr>
              <a:t>Feedback</a:t>
            </a:r>
            <a:r>
              <a:rPr lang="en-GB" dirty="0" smtClean="0">
                <a:solidFill>
                  <a:schemeClr val="tx1"/>
                </a:solidFill>
              </a:rPr>
              <a:t>	</a:t>
            </a:r>
            <a:endParaRPr lang="en-GB" sz="5600" dirty="0">
              <a:solidFill>
                <a:schemeClr val="tx1"/>
              </a:solidFill>
            </a:endParaRPr>
          </a:p>
        </p:txBody>
      </p:sp>
      <p:sp>
        <p:nvSpPr>
          <p:cNvPr id="3" name="Content Placeholder 2"/>
          <p:cNvSpPr>
            <a:spLocks noGrp="1"/>
          </p:cNvSpPr>
          <p:nvPr>
            <p:ph idx="1"/>
          </p:nvPr>
        </p:nvSpPr>
        <p:spPr>
          <a:xfrm>
            <a:off x="672492" y="4829178"/>
            <a:ext cx="6768832" cy="2128270"/>
          </a:xfrm>
        </p:spPr>
        <p:txBody>
          <a:bodyPr>
            <a:normAutofit/>
          </a:bodyPr>
          <a:lstStyle/>
          <a:p>
            <a:pPr marL="0" indent="0">
              <a:buNone/>
            </a:pPr>
            <a:r>
              <a:rPr lang="en-GB" sz="2400" b="1" dirty="0" smtClean="0"/>
              <a:t>Margaret Farragher</a:t>
            </a:r>
          </a:p>
          <a:p>
            <a:pPr marL="0" indent="0">
              <a:buNone/>
            </a:pPr>
            <a:r>
              <a:rPr lang="en-GB" sz="2400" dirty="0" smtClean="0"/>
              <a:t>Head of Policy and Qualifications</a:t>
            </a:r>
          </a:p>
          <a:p>
            <a:pPr marL="0" indent="0">
              <a:buNone/>
            </a:pPr>
            <a:r>
              <a:rPr lang="en-GB" sz="2400" dirty="0" smtClean="0">
                <a:cs typeface="Arial" charset="0"/>
                <a:sym typeface="Wingdings" pitchFamily="2" charset="2"/>
              </a:rPr>
              <a:t>0</a:t>
            </a:r>
            <a:r>
              <a:rPr lang="en-GB" sz="2400" dirty="0" smtClean="0"/>
              <a:t>1242 223 765</a:t>
            </a:r>
          </a:p>
          <a:p>
            <a:pPr marL="0" indent="0">
              <a:buNone/>
            </a:pPr>
            <a:r>
              <a:rPr lang="en-GB" sz="2400" dirty="0" smtClean="0">
                <a:sym typeface="Wingdings" pitchFamily="2" charset="2"/>
              </a:rPr>
              <a:t>m.farragher</a:t>
            </a:r>
            <a:r>
              <a:rPr lang="en-GB" sz="2400" dirty="0" smtClean="0"/>
              <a:t>@ucas.ac.uk</a:t>
            </a:r>
            <a:endParaRPr lang="en-US" sz="2400" dirty="0"/>
          </a:p>
        </p:txBody>
      </p:sp>
      <p:sp>
        <p:nvSpPr>
          <p:cNvPr id="6" name="Slide Number Placeholder 5"/>
          <p:cNvSpPr>
            <a:spLocks noGrp="1"/>
          </p:cNvSpPr>
          <p:nvPr>
            <p:ph type="sldNum" sz="quarter" idx="12"/>
          </p:nvPr>
        </p:nvSpPr>
        <p:spPr/>
        <p:txBody>
          <a:bodyPr/>
          <a:lstStyle/>
          <a:p>
            <a:fld id="{4A73001F-84D8-48B7-9690-BD096A4D8920}" type="slidenum">
              <a:rPr lang="en-GB" smtClean="0"/>
              <a:pPr/>
              <a:t>43</a:t>
            </a:fld>
            <a:endParaRPr lang="en-GB" dirty="0"/>
          </a:p>
        </p:txBody>
      </p:sp>
      <p:sp>
        <p:nvSpPr>
          <p:cNvPr id="14" name="Rectangle 13"/>
          <p:cNvSpPr/>
          <p:nvPr/>
        </p:nvSpPr>
        <p:spPr>
          <a:xfrm>
            <a:off x="672492" y="2208312"/>
            <a:ext cx="7488832" cy="2400657"/>
          </a:xfrm>
          <a:prstGeom prst="rect">
            <a:avLst/>
          </a:prstGeom>
        </p:spPr>
        <p:txBody>
          <a:bodyPr wrap="square">
            <a:spAutoFit/>
          </a:bodyPr>
          <a:lstStyle/>
          <a:p>
            <a:pPr>
              <a:lnSpc>
                <a:spcPct val="150000"/>
              </a:lnSpc>
            </a:pPr>
            <a:r>
              <a:rPr lang="en-GB" sz="2000" dirty="0" smtClean="0"/>
              <a:t>To provide us with feedback on this pack, if you require additional content or want to get in touch to discuss any queries you may have on the new Tariff, email us on </a:t>
            </a:r>
            <a:r>
              <a:rPr lang="en-GB" sz="2000" b="1" dirty="0" smtClean="0"/>
              <a:t>newtariff-feedback@ucas.ac.uk</a:t>
            </a:r>
          </a:p>
          <a:p>
            <a:endParaRPr lang="en-GB" sz="2000" b="1" dirty="0" smtClean="0"/>
          </a:p>
          <a:p>
            <a:endParaRPr lang="en-GB" sz="2000" b="1" dirty="0"/>
          </a:p>
          <a:p>
            <a:r>
              <a:rPr lang="en-GB" sz="2000" dirty="0" smtClean="0"/>
              <a:t>Alternatively contact the UCAS Policy Team directly: </a:t>
            </a:r>
            <a:endParaRPr lang="en-GB" sz="2000" dirty="0"/>
          </a:p>
        </p:txBody>
      </p:sp>
    </p:spTree>
    <p:extLst>
      <p:ext uri="{BB962C8B-B14F-4D97-AF65-F5344CB8AC3E}">
        <p14:creationId xmlns:p14="http://schemas.microsoft.com/office/powerpoint/2010/main" val="3005293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1. High level summary</a:t>
            </a:r>
            <a:endParaRPr lang="en-GB" sz="3200" dirty="0"/>
          </a:p>
        </p:txBody>
      </p:sp>
      <p:sp>
        <p:nvSpPr>
          <p:cNvPr id="3" name="Content Placeholder 2"/>
          <p:cNvSpPr>
            <a:spLocks noGrp="1"/>
          </p:cNvSpPr>
          <p:nvPr>
            <p:ph idx="1"/>
          </p:nvPr>
        </p:nvSpPr>
        <p:spPr/>
        <p:txBody>
          <a:bodyPr>
            <a:noAutofit/>
          </a:bodyPr>
          <a:lstStyle/>
          <a:p>
            <a:pPr>
              <a:spcBef>
                <a:spcPts val="0"/>
              </a:spcBef>
              <a:spcAft>
                <a:spcPts val="2520"/>
              </a:spcAft>
              <a:buClr>
                <a:schemeClr val="tx2"/>
              </a:buClr>
            </a:pPr>
            <a:r>
              <a:rPr lang="en-GB" sz="2400" dirty="0" smtClean="0"/>
              <a:t>UCAS is introducing a new Tariff for the 2017 admissions cycle i.e. for courses starting from September 2017 for the 2017-18 academic year.</a:t>
            </a:r>
          </a:p>
          <a:p>
            <a:pPr>
              <a:spcBef>
                <a:spcPts val="0"/>
              </a:spcBef>
              <a:spcAft>
                <a:spcPts val="2520"/>
              </a:spcAft>
              <a:buClr>
                <a:schemeClr val="tx2"/>
              </a:buClr>
            </a:pPr>
            <a:r>
              <a:rPr lang="en-GB" sz="2400" dirty="0" smtClean="0"/>
              <a:t>The new Tariff addresses many of the shortcomings of the current model and enables international qualifications to be included.</a:t>
            </a:r>
          </a:p>
          <a:p>
            <a:pPr>
              <a:spcBef>
                <a:spcPts val="0"/>
              </a:spcBef>
              <a:spcAft>
                <a:spcPts val="2520"/>
              </a:spcAft>
              <a:buClr>
                <a:schemeClr val="tx2"/>
              </a:buClr>
            </a:pPr>
            <a:r>
              <a:rPr lang="en-GB" sz="2400" dirty="0" smtClean="0"/>
              <a:t>The new Tariff is based on a significantly different number system to the current Tariff.</a:t>
            </a:r>
          </a:p>
          <a:p>
            <a:pPr>
              <a:spcBef>
                <a:spcPts val="0"/>
              </a:spcBef>
              <a:spcAft>
                <a:spcPts val="2520"/>
              </a:spcAft>
              <a:buClr>
                <a:schemeClr val="tx2"/>
              </a:buClr>
            </a:pPr>
            <a:r>
              <a:rPr lang="en-GB" sz="2400" dirty="0" smtClean="0"/>
              <a:t>The new Tariff will be used for reporting qualifications held on entry to HE to HESA for the 2017-18 Student Records onwards. </a:t>
            </a:r>
            <a:r>
              <a:rPr lang="en-US" sz="2400" dirty="0" smtClean="0"/>
              <a:t>This will apply to students starting courses from September 2017 and the HESA data collection which closes in the October of 2018.</a:t>
            </a:r>
            <a:endParaRPr lang="en-GB" sz="2400" dirty="0" smtClean="0"/>
          </a:p>
          <a:p>
            <a:pPr>
              <a:spcBef>
                <a:spcPts val="0"/>
              </a:spcBef>
              <a:spcAft>
                <a:spcPts val="2520"/>
              </a:spcAft>
              <a:buClr>
                <a:schemeClr val="tx2"/>
              </a:buClr>
            </a:pPr>
            <a:r>
              <a:rPr lang="en-GB" sz="2400" dirty="0" smtClean="0"/>
              <a:t>Where applicable, entry requirements, offer libraries and associated material for entry in 2017-18 will need to be updated.</a:t>
            </a:r>
          </a:p>
          <a:p>
            <a:pPr>
              <a:spcBef>
                <a:spcPts val="0"/>
              </a:spcBef>
              <a:spcAft>
                <a:spcPts val="2520"/>
              </a:spcAft>
              <a:buClr>
                <a:schemeClr val="tx2"/>
              </a:buClr>
            </a:pPr>
            <a:r>
              <a:rPr lang="en-GB" sz="2400" dirty="0" smtClean="0"/>
              <a:t>Associated systems, processes and guidance material will also need to be reviewed and revised.</a:t>
            </a:r>
          </a:p>
          <a:p>
            <a:pPr>
              <a:spcBef>
                <a:spcPts val="0"/>
              </a:spcBef>
              <a:spcAft>
                <a:spcPts val="2520"/>
              </a:spcAft>
              <a:buFont typeface="Wingdings" pitchFamily="2" charset="2"/>
              <a:buChar char="§"/>
            </a:pPr>
            <a:endParaRPr lang="en-GB" sz="2800" dirty="0" smtClean="0"/>
          </a:p>
        </p:txBody>
      </p:sp>
      <p:sp>
        <p:nvSpPr>
          <p:cNvPr id="6" name="Slide Number Placeholder 5"/>
          <p:cNvSpPr>
            <a:spLocks noGrp="1"/>
          </p:cNvSpPr>
          <p:nvPr>
            <p:ph type="sldNum" sz="quarter" idx="12"/>
          </p:nvPr>
        </p:nvSpPr>
        <p:spPr/>
        <p:txBody>
          <a:bodyPr/>
          <a:lstStyle/>
          <a:p>
            <a:fld id="{4A73001F-84D8-48B7-9690-BD096A4D8920}" type="slidenum">
              <a:rPr lang="en-GB" smtClean="0">
                <a:solidFill>
                  <a:srgbClr val="000000"/>
                </a:solidFill>
              </a:rPr>
              <a:pPr/>
              <a:t>5</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6064" y="2840360"/>
            <a:ext cx="7704936" cy="1600200"/>
          </a:xfrm>
        </p:spPr>
        <p:txBody>
          <a:bodyPr>
            <a:normAutofit/>
          </a:bodyPr>
          <a:lstStyle/>
          <a:p>
            <a:r>
              <a:rPr lang="en-GB" sz="4400" dirty="0"/>
              <a:t>2. Why the Tariff is changing</a:t>
            </a:r>
            <a:endParaRPr lang="en-US" sz="44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6</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0160" y="6616760"/>
            <a:ext cx="11501518" cy="200026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en-GB" sz="2200" b="1" dirty="0">
                <a:solidFill>
                  <a:schemeClr val="tx1"/>
                </a:solidFill>
              </a:rPr>
              <a:t>Outcome: </a:t>
            </a:r>
            <a:r>
              <a:rPr lang="en-GB" sz="2200" dirty="0">
                <a:solidFill>
                  <a:schemeClr val="tx1"/>
                </a:solidFill>
              </a:rPr>
              <a:t>The review found that HEPs wanted more information regarding qualifications and that there were issues with the current Tariff that needed to be resolved. As a result the UCAS Board agreed to develop a new simple Tariff and support the development of qualification information profiles (QIPs) to provide clear and consistent information on different qualifications to support admissions staff. </a:t>
            </a:r>
          </a:p>
        </p:txBody>
      </p:sp>
      <p:sp>
        <p:nvSpPr>
          <p:cNvPr id="11" name="Title 1"/>
          <p:cNvSpPr>
            <a:spLocks noGrp="1"/>
          </p:cNvSpPr>
          <p:nvPr>
            <p:ph type="title"/>
          </p:nvPr>
        </p:nvSpPr>
        <p:spPr/>
        <p:txBody>
          <a:bodyPr>
            <a:normAutofit/>
          </a:bodyPr>
          <a:lstStyle/>
          <a:p>
            <a:r>
              <a:rPr lang="en-GB" sz="3200" dirty="0" smtClean="0"/>
              <a:t>2. Why the Tariff is changing</a:t>
            </a:r>
            <a:endParaRPr lang="en-US" sz="3200" dirty="0"/>
          </a:p>
        </p:txBody>
      </p:sp>
      <p:sp>
        <p:nvSpPr>
          <p:cNvPr id="4" name="Content Placeholder 3"/>
          <p:cNvSpPr>
            <a:spLocks noGrp="1"/>
          </p:cNvSpPr>
          <p:nvPr>
            <p:ph idx="1"/>
          </p:nvPr>
        </p:nvSpPr>
        <p:spPr>
          <a:xfrm>
            <a:off x="640080" y="1260000"/>
            <a:ext cx="11521440" cy="6336348"/>
          </a:xfrm>
        </p:spPr>
        <p:txBody>
          <a:bodyPr>
            <a:noAutofit/>
          </a:bodyPr>
          <a:lstStyle/>
          <a:p>
            <a:pPr marL="0" indent="0">
              <a:spcBef>
                <a:spcPts val="840"/>
              </a:spcBef>
              <a:spcAft>
                <a:spcPts val="840"/>
              </a:spcAft>
              <a:buNone/>
            </a:pPr>
            <a:r>
              <a:rPr lang="en-US" sz="2200" dirty="0" smtClean="0"/>
              <a:t>UCAS completed a UK-wide Qualifications Information Review in 2012, consulting with HEPs, teachers and advisers, applicants and other education specialists. </a:t>
            </a:r>
          </a:p>
          <a:p>
            <a:pPr marL="0" indent="0">
              <a:spcBef>
                <a:spcPts val="840"/>
              </a:spcBef>
              <a:spcAft>
                <a:spcPts val="840"/>
              </a:spcAft>
              <a:buNone/>
            </a:pPr>
            <a:r>
              <a:rPr lang="en-US" sz="2200" dirty="0" smtClean="0"/>
              <a:t>A number of concerns were raised with the current Tariff:</a:t>
            </a:r>
          </a:p>
          <a:p>
            <a:pPr>
              <a:spcBef>
                <a:spcPts val="840"/>
              </a:spcBef>
              <a:spcAft>
                <a:spcPts val="840"/>
              </a:spcAft>
              <a:buClr>
                <a:schemeClr val="tx2"/>
              </a:buClr>
            </a:pPr>
            <a:r>
              <a:rPr lang="en-US" sz="2200" dirty="0" smtClean="0"/>
              <a:t>many qualifications cannot be accommodated on the current Tariff as the Tariff domains are not suited to vocational qualifications </a:t>
            </a:r>
          </a:p>
          <a:p>
            <a:pPr>
              <a:spcBef>
                <a:spcPts val="840"/>
              </a:spcBef>
              <a:spcAft>
                <a:spcPts val="840"/>
              </a:spcAft>
              <a:buClr>
                <a:schemeClr val="tx2"/>
              </a:buClr>
            </a:pPr>
            <a:r>
              <a:rPr lang="en-US" sz="2200" dirty="0" smtClean="0"/>
              <a:t>the process is awarding organisation led as they pay for qualifications to be added</a:t>
            </a:r>
          </a:p>
          <a:p>
            <a:pPr>
              <a:spcBef>
                <a:spcPts val="840"/>
              </a:spcBef>
              <a:spcAft>
                <a:spcPts val="840"/>
              </a:spcAft>
              <a:buClr>
                <a:schemeClr val="tx2"/>
              </a:buClr>
            </a:pPr>
            <a:r>
              <a:rPr lang="en-US" sz="2200" dirty="0" smtClean="0"/>
              <a:t>the process is expensive to administer</a:t>
            </a:r>
          </a:p>
          <a:p>
            <a:pPr>
              <a:spcBef>
                <a:spcPts val="840"/>
              </a:spcBef>
              <a:spcAft>
                <a:spcPts val="840"/>
              </a:spcAft>
              <a:buClr>
                <a:schemeClr val="tx2"/>
              </a:buClr>
            </a:pPr>
            <a:r>
              <a:rPr lang="en-US" sz="2200" dirty="0" smtClean="0"/>
              <a:t>it is complex and unclear exactly how points are allocated qualifications in terms of size and difficulty. There are also concerns with the points allocated to some large qualifications</a:t>
            </a:r>
          </a:p>
          <a:p>
            <a:pPr>
              <a:spcBef>
                <a:spcPts val="840"/>
              </a:spcBef>
              <a:spcAft>
                <a:spcPts val="840"/>
              </a:spcAft>
              <a:buClr>
                <a:schemeClr val="tx2"/>
              </a:buClr>
            </a:pPr>
            <a:r>
              <a:rPr lang="en-US" sz="2200" dirty="0" smtClean="0"/>
              <a:t>it cannot easily accommodate international qualifications</a:t>
            </a:r>
          </a:p>
          <a:p>
            <a:pPr>
              <a:spcBef>
                <a:spcPts val="840"/>
              </a:spcBef>
              <a:spcAft>
                <a:spcPts val="840"/>
              </a:spcAft>
              <a:buClr>
                <a:schemeClr val="tx2"/>
              </a:buClr>
            </a:pPr>
            <a:r>
              <a:rPr lang="en-US" sz="2200" dirty="0" smtClean="0"/>
              <a:t>it is not aligned with the UK qualification regulatory process. </a:t>
            </a:r>
          </a:p>
          <a:p>
            <a:pPr marL="0" indent="0">
              <a:spcBef>
                <a:spcPts val="840"/>
              </a:spcBef>
              <a:spcAft>
                <a:spcPts val="840"/>
              </a:spcAft>
              <a:buNone/>
            </a:pPr>
            <a:endParaRPr lang="en-GB" sz="2200" b="1" dirty="0" smtClean="0"/>
          </a:p>
          <a:p>
            <a:pPr marL="363495" indent="-363495">
              <a:spcBef>
                <a:spcPts val="840"/>
              </a:spcBef>
              <a:spcAft>
                <a:spcPts val="840"/>
              </a:spcAft>
              <a:buFont typeface="Wingdings" pitchFamily="2" charset="2"/>
              <a:buChar char="§"/>
            </a:pPr>
            <a:endParaRPr lang="en-US" sz="2200" dirty="0" smtClean="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7</a:t>
            </a:fld>
            <a:endParaRPr lang="en-GB" dirty="0">
              <a:solidFill>
                <a:srgbClr val="000000"/>
              </a:solidFill>
            </a:endParaRPr>
          </a:p>
        </p:txBody>
      </p:sp>
    </p:spTree>
    <p:extLst>
      <p:ext uri="{BB962C8B-B14F-4D97-AF65-F5344CB8AC3E}">
        <p14:creationId xmlns:p14="http://schemas.microsoft.com/office/powerpoint/2010/main" val="279792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8152" y="2840360"/>
            <a:ext cx="7399671" cy="1600200"/>
          </a:xfrm>
        </p:spPr>
        <p:txBody>
          <a:bodyPr>
            <a:normAutofit/>
          </a:bodyPr>
          <a:lstStyle/>
          <a:p>
            <a:r>
              <a:rPr lang="en-GB" sz="4400" dirty="0"/>
              <a:t>3. How the new Tariff works </a:t>
            </a:r>
            <a:endParaRPr lang="en-US" sz="4400" dirty="0"/>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8</a:t>
            </a:fld>
            <a:endParaRPr lang="en-GB" dirty="0">
              <a:solidFill>
                <a:srgbClr val="000000"/>
              </a:solidFill>
            </a:endParaRPr>
          </a:p>
        </p:txBody>
      </p:sp>
    </p:spTree>
    <p:extLst>
      <p:ext uri="{BB962C8B-B14F-4D97-AF65-F5344CB8AC3E}">
        <p14:creationId xmlns:p14="http://schemas.microsoft.com/office/powerpoint/2010/main" val="3419148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GB" dirty="0" smtClean="0"/>
              <a:t>3.1</a:t>
            </a:r>
            <a:r>
              <a:rPr lang="en-GB" sz="3200" dirty="0" smtClean="0"/>
              <a:t>   How the new Tariff works </a:t>
            </a:r>
            <a:r>
              <a:rPr lang="en-GB" dirty="0"/>
              <a:t>– </a:t>
            </a:r>
            <a:r>
              <a:rPr lang="en-GB" sz="3200" dirty="0" smtClean="0"/>
              <a:t>design principles</a:t>
            </a:r>
            <a:endParaRPr lang="en-US" sz="3200" dirty="0"/>
          </a:p>
        </p:txBody>
      </p:sp>
      <p:sp>
        <p:nvSpPr>
          <p:cNvPr id="4" name="Content Placeholder 3"/>
          <p:cNvSpPr>
            <a:spLocks noGrp="1"/>
          </p:cNvSpPr>
          <p:nvPr>
            <p:ph idx="1"/>
          </p:nvPr>
        </p:nvSpPr>
        <p:spPr>
          <a:xfrm>
            <a:off x="640080" y="1260000"/>
            <a:ext cx="10513248" cy="1452368"/>
          </a:xfrm>
        </p:spPr>
        <p:txBody>
          <a:bodyPr>
            <a:noAutofit/>
          </a:bodyPr>
          <a:lstStyle/>
          <a:p>
            <a:pPr marL="0" indent="0">
              <a:spcBef>
                <a:spcPts val="840"/>
              </a:spcBef>
              <a:spcAft>
                <a:spcPts val="840"/>
              </a:spcAft>
              <a:buNone/>
            </a:pPr>
            <a:r>
              <a:rPr lang="en-US" sz="2200" dirty="0" smtClean="0"/>
              <a:t>The new Tariff has been developed and tested in partnership with HEPs, teachers and teaching representative bodies such as ASCL, SPA, </a:t>
            </a:r>
            <a:r>
              <a:rPr lang="en-US" sz="2200" dirty="0" err="1" smtClean="0"/>
              <a:t>AoC</a:t>
            </a:r>
            <a:r>
              <a:rPr lang="en-US" sz="2200" dirty="0" smtClean="0"/>
              <a:t> and HELOA. </a:t>
            </a:r>
          </a:p>
          <a:p>
            <a:pPr marL="0" indent="0">
              <a:spcBef>
                <a:spcPts val="840"/>
              </a:spcBef>
              <a:spcAft>
                <a:spcPts val="840"/>
              </a:spcAft>
              <a:buNone/>
            </a:pPr>
            <a:r>
              <a:rPr lang="en-US" sz="2200" dirty="0" smtClean="0"/>
              <a:t>The new Tariff is based on the following design principles: </a:t>
            </a:r>
          </a:p>
        </p:txBody>
      </p:sp>
      <p:sp>
        <p:nvSpPr>
          <p:cNvPr id="7" name="Slide Number Placeholder 6"/>
          <p:cNvSpPr>
            <a:spLocks noGrp="1"/>
          </p:cNvSpPr>
          <p:nvPr>
            <p:ph type="sldNum" sz="quarter" idx="12"/>
          </p:nvPr>
        </p:nvSpPr>
        <p:spPr/>
        <p:txBody>
          <a:bodyPr/>
          <a:lstStyle/>
          <a:p>
            <a:fld id="{4A73001F-84D8-48B7-9690-BD096A4D8920}" type="slidenum">
              <a:rPr lang="en-GB" smtClean="0">
                <a:solidFill>
                  <a:srgbClr val="000000"/>
                </a:solidFill>
              </a:rPr>
              <a:pPr/>
              <a:t>9</a:t>
            </a:fld>
            <a:endParaRPr lang="en-GB"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66771705"/>
              </p:ext>
            </p:extLst>
          </p:nvPr>
        </p:nvGraphicFramePr>
        <p:xfrm>
          <a:off x="800063" y="2845628"/>
          <a:ext cx="10315646" cy="5718516"/>
        </p:xfrm>
        <a:graphic>
          <a:graphicData uri="http://schemas.openxmlformats.org/drawingml/2006/table">
            <a:tbl>
              <a:tblPr firstRow="1" bandRow="1">
                <a:tableStyleId>{5C22544A-7EE6-4342-B048-85BDC9FD1C3A}</a:tableStyleId>
              </a:tblPr>
              <a:tblGrid>
                <a:gridCol w="3361492"/>
                <a:gridCol w="6954154"/>
              </a:tblGrid>
              <a:tr h="805140">
                <a:tc>
                  <a:txBody>
                    <a:bodyPr/>
                    <a:lstStyle/>
                    <a:p>
                      <a:pPr marL="342900" indent="-342900" algn="l">
                        <a:buFont typeface="+mj-lt"/>
                        <a:buAutoNum type="arabicPeriod"/>
                      </a:pPr>
                      <a:r>
                        <a:rPr lang="en-US" sz="2400" b="1" baseline="0" dirty="0" smtClean="0">
                          <a:solidFill>
                            <a:schemeClr val="bg1"/>
                          </a:solidFill>
                        </a:rPr>
                        <a:t>Transparency</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r>
                        <a:rPr lang="en-GB" sz="2000" b="0" dirty="0" smtClean="0">
                          <a:solidFill>
                            <a:schemeClr val="tx1"/>
                          </a:solidFill>
                        </a:rPr>
                        <a:t>Clear</a:t>
                      </a:r>
                      <a:r>
                        <a:rPr lang="en-GB" sz="2000" b="0" baseline="0" dirty="0" smtClean="0">
                          <a:solidFill>
                            <a:schemeClr val="tx1"/>
                          </a:solidFill>
                        </a:rPr>
                        <a:t> process for allocating Tariff points</a:t>
                      </a:r>
                      <a:endParaRPr lang="en-GB" sz="2000" b="0" dirty="0">
                        <a:solidFill>
                          <a:schemeClr val="tx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0768">
                <a:tc>
                  <a:txBody>
                    <a:bodyPr/>
                    <a:lstStyle/>
                    <a:p>
                      <a:pPr marL="342900" indent="-342900" algn="l">
                        <a:buFont typeface="+mj-lt"/>
                        <a:buAutoNum type="arabicPeriod" startAt="2"/>
                      </a:pPr>
                      <a:r>
                        <a:rPr lang="en-GB" sz="2400" b="1" dirty="0" smtClean="0">
                          <a:solidFill>
                            <a:schemeClr val="bg1"/>
                          </a:solidFill>
                        </a:rPr>
                        <a:t>Meets the needs of the HE sector</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r>
                        <a:rPr lang="en-GB" sz="2000" b="0" dirty="0" smtClean="0">
                          <a:solidFill>
                            <a:schemeClr val="tx1"/>
                          </a:solidFill>
                        </a:rPr>
                        <a:t>Supports</a:t>
                      </a:r>
                      <a:r>
                        <a:rPr lang="en-GB" sz="2000" b="0" baseline="0" dirty="0" smtClean="0">
                          <a:solidFill>
                            <a:schemeClr val="tx1"/>
                          </a:solidFill>
                        </a:rPr>
                        <a:t> HEPs that use the Tariff </a:t>
                      </a:r>
                      <a:r>
                        <a:rPr lang="en-US" sz="2000" dirty="0" smtClean="0"/>
                        <a:t>for management information purposes and admissions purposes</a:t>
                      </a:r>
                      <a:endParaRPr lang="en-GB" sz="2000" b="0" dirty="0">
                        <a:solidFill>
                          <a:schemeClr val="tx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0768">
                <a:tc>
                  <a:txBody>
                    <a:bodyPr/>
                    <a:lstStyle/>
                    <a:p>
                      <a:pPr marL="342900" indent="-342900" algn="l">
                        <a:buFont typeface="+mj-lt"/>
                        <a:buAutoNum type="arabicPeriod" startAt="3"/>
                      </a:pPr>
                      <a:r>
                        <a:rPr lang="en-GB" sz="2400" b="1" baseline="0" dirty="0" smtClean="0">
                          <a:solidFill>
                            <a:schemeClr val="bg1"/>
                          </a:solidFill>
                        </a:rPr>
                        <a:t>Cost effective</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r>
                        <a:rPr lang="en-US" sz="2000" dirty="0" smtClean="0"/>
                        <a:t>Lower cost than the current process and no charge to awarding organisations </a:t>
                      </a:r>
                      <a:endParaRPr lang="en-GB" sz="2000" b="0" dirty="0">
                        <a:solidFill>
                          <a:srgbClr val="FF0000"/>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0768">
                <a:tc>
                  <a:txBody>
                    <a:bodyPr/>
                    <a:lstStyle/>
                    <a:p>
                      <a:pPr marL="342900" indent="-342900" algn="l">
                        <a:buFont typeface="+mj-lt"/>
                        <a:buAutoNum type="arabicPeriod" startAt="4"/>
                      </a:pPr>
                      <a:r>
                        <a:rPr lang="en-GB" sz="2400" b="1" dirty="0" smtClean="0">
                          <a:solidFill>
                            <a:schemeClr val="bg1"/>
                          </a:solidFill>
                        </a:rPr>
                        <a:t>Comprehensive</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r>
                        <a:rPr lang="en-US" sz="2000" dirty="0" smtClean="0"/>
                        <a:t>Has the scope to accommodate all UK regulated Level 3 /SCQF Level 6 qualifications</a:t>
                      </a:r>
                      <a:endParaRPr lang="en-GB" sz="2000" b="0" dirty="0">
                        <a:solidFill>
                          <a:schemeClr val="tx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0768">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2400" b="1" dirty="0" smtClean="0">
                          <a:solidFill>
                            <a:schemeClr val="bg1"/>
                          </a:solidFill>
                        </a:rPr>
                        <a:t>Sustainable</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Robust enough to cope with qualifications reforms across the UK and last for a minimum of ten years</a:t>
                      </a:r>
                      <a:endParaRPr lang="en-GB" sz="2000" b="0" dirty="0">
                        <a:solidFill>
                          <a:schemeClr val="tx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0768">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GB" sz="2400" b="1" dirty="0" smtClean="0">
                          <a:solidFill>
                            <a:schemeClr val="bg1"/>
                          </a:solidFill>
                        </a:rPr>
                        <a:t>Flexible</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Sufficiently flexible to cope with the widest range of qualifications and accommodate future changes to them</a:t>
                      </a:r>
                      <a:endParaRPr lang="en-GB" sz="2000" b="0" dirty="0">
                        <a:solidFill>
                          <a:schemeClr val="tx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0768">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2400" b="1" dirty="0" smtClean="0">
                          <a:solidFill>
                            <a:schemeClr val="bg1"/>
                          </a:solidFill>
                        </a:rPr>
                        <a:t>Support fairness</a:t>
                      </a:r>
                      <a:endParaRPr lang="en-GB" sz="2400" b="1" dirty="0">
                        <a:solidFill>
                          <a:schemeClr val="bg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Fair to</a:t>
                      </a:r>
                      <a:r>
                        <a:rPr lang="en-US" sz="2000" baseline="0" dirty="0" smtClean="0"/>
                        <a:t> </a:t>
                      </a:r>
                      <a:r>
                        <a:rPr lang="en-US" sz="2000" dirty="0" smtClean="0"/>
                        <a:t>the greatest number of applicants across the UK and supports the widening participation agenda</a:t>
                      </a:r>
                      <a:endParaRPr lang="en-GB" sz="2000" b="0" dirty="0">
                        <a:solidFill>
                          <a:schemeClr val="tx1"/>
                        </a:solidFill>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CAS Core">
      <a:dk1>
        <a:srgbClr val="000000"/>
      </a:dk1>
      <a:lt1>
        <a:srgbClr val="FFFFFF"/>
      </a:lt1>
      <a:dk2>
        <a:srgbClr val="E00023"/>
      </a:dk2>
      <a:lt2>
        <a:srgbClr val="FFFFFF"/>
      </a:lt2>
      <a:accent1>
        <a:srgbClr val="C60018"/>
      </a:accent1>
      <a:accent2>
        <a:srgbClr val="A60013"/>
      </a:accent2>
      <a:accent3>
        <a:srgbClr val="B58857"/>
      </a:accent3>
      <a:accent4>
        <a:srgbClr val="B4D000"/>
      </a:accent4>
      <a:accent5>
        <a:srgbClr val="69187F"/>
      </a:accent5>
      <a:accent6>
        <a:srgbClr val="F69E00"/>
      </a:accent6>
      <a:hlink>
        <a:srgbClr val="0076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12390</TotalTime>
  <Words>5339</Words>
  <Application>Microsoft Office PowerPoint</Application>
  <PresentationFormat>A3 Paper (297x420 mm)</PresentationFormat>
  <Paragraphs>925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Cambria</vt:lpstr>
      <vt:lpstr>Times New Roman</vt:lpstr>
      <vt:lpstr>Wingdings</vt:lpstr>
      <vt:lpstr>Office Theme</vt:lpstr>
      <vt:lpstr>The new UCAS Tariff – for entry into higher education  from September 2017 onwards  PowerPoint Toolkit for HEPs </vt:lpstr>
      <vt:lpstr>The purpose of this pack</vt:lpstr>
      <vt:lpstr>Contents</vt:lpstr>
      <vt:lpstr>1. Summary</vt:lpstr>
      <vt:lpstr>1. High level summary</vt:lpstr>
      <vt:lpstr>2. Why the Tariff is changing</vt:lpstr>
      <vt:lpstr>2. Why the Tariff is changing</vt:lpstr>
      <vt:lpstr>3. How the new Tariff works </vt:lpstr>
      <vt:lpstr>3.1   How the new Tariff works – design principles</vt:lpstr>
      <vt:lpstr>3.2   How the new Tariff works – new Tariff method </vt:lpstr>
      <vt:lpstr>3.3   How the new Tariff works – size bands</vt:lpstr>
      <vt:lpstr>3.4   How the new Tariff works - size band examples</vt:lpstr>
      <vt:lpstr>3.5   How the new Tariff works – grade band examples</vt:lpstr>
      <vt:lpstr>3.6   How the new Tariff works –  in comparison with the current Tariff</vt:lpstr>
      <vt:lpstr>3.7   How the new Tariff works –  repositioning of AS</vt:lpstr>
      <vt:lpstr>3.8   How the new Tariff works - example student profiles  </vt:lpstr>
      <vt:lpstr>3.9   How the new Tariff works - example student profiles</vt:lpstr>
      <vt:lpstr>3.10   How the new Tariff works – key points to note </vt:lpstr>
      <vt:lpstr>4. Preparing for transition</vt:lpstr>
      <vt:lpstr>4.1   Preparing for transition – statutory reporting to HESA</vt:lpstr>
      <vt:lpstr>4.2   Preparing for transition – supporting the admissions process </vt:lpstr>
      <vt:lpstr>4.3   Preparing for transition – supporting schools and colleges</vt:lpstr>
      <vt:lpstr>5. Implementation and  switchover date</vt:lpstr>
      <vt:lpstr>5.1   Implementation and switchover date</vt:lpstr>
      <vt:lpstr>PowerPoint Presentation</vt:lpstr>
      <vt:lpstr>5.2   Implementation and switchover date – key milestones</vt:lpstr>
      <vt:lpstr>5.3   Implementation and switchover date – implementation plan  </vt:lpstr>
      <vt:lpstr>Implementation and switchover date –  high level one page plan</vt:lpstr>
      <vt:lpstr>6. Resources available to you</vt:lpstr>
      <vt:lpstr>6.1   Resources</vt:lpstr>
      <vt:lpstr>6.2   Resources – the Tariff Tables</vt:lpstr>
      <vt:lpstr>6.3   Resources – helpful links</vt:lpstr>
      <vt:lpstr>7. Key factors to consider</vt:lpstr>
      <vt:lpstr>7. Key factors to consider – possible questions for your organisation</vt:lpstr>
      <vt:lpstr>Appendix A  New and current Tariff grade combinations for a range of qualifications suites  for illustrative purposes.   </vt:lpstr>
      <vt:lpstr>New Tariff points – examples of grade combinations</vt:lpstr>
      <vt:lpstr>New Tariff points – examples of within grade combinations</vt:lpstr>
      <vt:lpstr>New Tariff points – examples of grade combinations</vt:lpstr>
      <vt:lpstr>New Tariff points – examples of grade combinations</vt:lpstr>
      <vt:lpstr>New Tariff points – examples of grade combinations</vt:lpstr>
      <vt:lpstr>New Tariff points – examples of grade combinations</vt:lpstr>
      <vt:lpstr>New Tariff points – examples of grade combinations </vt:lpstr>
      <vt:lpstr>Feedback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c:title>
  <dc:creator>Cader Rattray</dc:creator>
  <cp:lastModifiedBy>Alexis de Vere</cp:lastModifiedBy>
  <cp:revision>1249</cp:revision>
  <cp:lastPrinted>2014-09-24T18:01:00Z</cp:lastPrinted>
  <dcterms:created xsi:type="dcterms:W3CDTF">2013-01-24T08:44:03Z</dcterms:created>
  <dcterms:modified xsi:type="dcterms:W3CDTF">2015-01-07T12:04:42Z</dcterms:modified>
  <cp:contentStatus/>
</cp:coreProperties>
</file>