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79" r:id="rId6"/>
    <p:sldId id="280" r:id="rId7"/>
    <p:sldId id="289" r:id="rId8"/>
    <p:sldId id="264" r:id="rId9"/>
    <p:sldId id="265" r:id="rId10"/>
    <p:sldId id="281" r:id="rId11"/>
    <p:sldId id="266" r:id="rId12"/>
    <p:sldId id="267" r:id="rId13"/>
    <p:sldId id="283" r:id="rId14"/>
    <p:sldId id="284" r:id="rId15"/>
    <p:sldId id="268" r:id="rId16"/>
    <p:sldId id="286" r:id="rId17"/>
    <p:sldId id="287" r:id="rId18"/>
    <p:sldId id="288" r:id="rId19"/>
    <p:sldId id="276" r:id="rId20"/>
    <p:sldId id="29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FF66"/>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78255" autoAdjust="0"/>
  </p:normalViewPr>
  <p:slideViewPr>
    <p:cSldViewPr>
      <p:cViewPr varScale="1">
        <p:scale>
          <a:sx n="69" d="100"/>
          <a:sy n="69" d="100"/>
        </p:scale>
        <p:origin x="1950" y="78"/>
      </p:cViewPr>
      <p:guideLst>
        <p:guide orient="horz" pos="2160"/>
        <p:guide pos="2880"/>
      </p:guideLst>
    </p:cSldViewPr>
  </p:slideViewPr>
  <p:notesTextViewPr>
    <p:cViewPr>
      <p:scale>
        <a:sx n="1" d="1"/>
        <a:sy n="1" d="1"/>
      </p:scale>
      <p:origin x="0" y="-468"/>
    </p:cViewPr>
  </p:notesTextViewPr>
  <p:sorterViewPr>
    <p:cViewPr>
      <p:scale>
        <a:sx n="140" d="100"/>
        <a:sy n="140" d="100"/>
      </p:scale>
      <p:origin x="0" y="36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0C8D39-C781-48AE-8420-894342790EB2}" type="doc">
      <dgm:prSet loTypeId="urn:microsoft.com/office/officeart/2005/8/layout/cycle1" loCatId="cycle" qsTypeId="urn:microsoft.com/office/officeart/2005/8/quickstyle/simple1" qsCatId="simple" csTypeId="urn:microsoft.com/office/officeart/2005/8/colors/accent0_1" csCatId="mainScheme" phldr="1"/>
      <dgm:spPr/>
      <dgm:t>
        <a:bodyPr/>
        <a:lstStyle/>
        <a:p>
          <a:endParaRPr lang="en-GB"/>
        </a:p>
      </dgm:t>
    </dgm:pt>
    <dgm:pt modelId="{8B40AB95-5CBC-42F6-8590-991207AE5316}">
      <dgm:prSet phldrT="[Text]"/>
      <dgm:spPr/>
      <dgm:t>
        <a:bodyPr/>
        <a:lstStyle/>
        <a:p>
          <a:r>
            <a:rPr lang="en-GB" dirty="0" smtClean="0"/>
            <a:t>If unsuccessful applicant can start again</a:t>
          </a:r>
          <a:endParaRPr lang="en-GB" dirty="0"/>
        </a:p>
      </dgm:t>
    </dgm:pt>
    <dgm:pt modelId="{0C2C23FE-338E-4BDA-8B83-BD70D4D81178}" type="parTrans" cxnId="{AF7F022B-B05F-4212-AA24-09197050AA17}">
      <dgm:prSet/>
      <dgm:spPr/>
      <dgm:t>
        <a:bodyPr/>
        <a:lstStyle/>
        <a:p>
          <a:endParaRPr lang="en-GB"/>
        </a:p>
      </dgm:t>
    </dgm:pt>
    <dgm:pt modelId="{412974F2-6587-4E99-B475-A8B740AAD682}" type="sibTrans" cxnId="{AF7F022B-B05F-4212-AA24-09197050AA17}">
      <dgm:prSet/>
      <dgm:spPr>
        <a:solidFill>
          <a:srgbClr val="FF0000"/>
        </a:solidFill>
        <a:ln>
          <a:noFill/>
        </a:ln>
      </dgm:spPr>
      <dgm:t>
        <a:bodyPr/>
        <a:lstStyle/>
        <a:p>
          <a:endParaRPr lang="en-GB" dirty="0">
            <a:solidFill>
              <a:srgbClr val="FF0000"/>
            </a:solidFill>
          </a:endParaRPr>
        </a:p>
      </dgm:t>
    </dgm:pt>
    <dgm:pt modelId="{771D7270-2257-4490-B1B1-00BE318FE7F4}">
      <dgm:prSet phldrT="[Text]"/>
      <dgm:spPr/>
      <dgm:t>
        <a:bodyPr/>
        <a:lstStyle/>
        <a:p>
          <a:r>
            <a:rPr lang="en-GB" dirty="0" smtClean="0"/>
            <a:t>Applicant contacts university or college to discuss vacancies</a:t>
          </a:r>
          <a:endParaRPr lang="en-GB" dirty="0"/>
        </a:p>
      </dgm:t>
    </dgm:pt>
    <dgm:pt modelId="{5922D5EC-80CA-4922-814A-990557AEE41B}" type="parTrans" cxnId="{1829FCC9-D60D-4F14-8EEA-6868815767E0}">
      <dgm:prSet/>
      <dgm:spPr/>
      <dgm:t>
        <a:bodyPr/>
        <a:lstStyle/>
        <a:p>
          <a:endParaRPr lang="en-US"/>
        </a:p>
      </dgm:t>
    </dgm:pt>
    <dgm:pt modelId="{25ABA74D-0639-4247-A7E4-04B458ED815D}" type="sibTrans" cxnId="{1829FCC9-D60D-4F14-8EEA-6868815767E0}">
      <dgm:prSet/>
      <dgm:spPr>
        <a:solidFill>
          <a:srgbClr val="FF0000"/>
        </a:solidFill>
        <a:ln>
          <a:noFill/>
        </a:ln>
      </dgm:spPr>
      <dgm:t>
        <a:bodyPr/>
        <a:lstStyle/>
        <a:p>
          <a:endParaRPr lang="en-US" dirty="0"/>
        </a:p>
      </dgm:t>
    </dgm:pt>
    <dgm:pt modelId="{1A1661FA-9050-4B1E-8D5A-A300C6675972}">
      <dgm:prSet phldrT="[Text]"/>
      <dgm:spPr/>
      <dgm:t>
        <a:bodyPr/>
        <a:lstStyle/>
        <a:p>
          <a:r>
            <a:rPr lang="en-GB" dirty="0" smtClean="0"/>
            <a:t>University or college will make a decision</a:t>
          </a:r>
          <a:endParaRPr lang="en-GB" dirty="0"/>
        </a:p>
      </dgm:t>
    </dgm:pt>
    <dgm:pt modelId="{AF8D8B9C-EB24-48AD-ABD6-76061FAB0C5D}" type="parTrans" cxnId="{E32AC4CD-AD2A-4D75-9466-589C04D8F23C}">
      <dgm:prSet/>
      <dgm:spPr/>
      <dgm:t>
        <a:bodyPr/>
        <a:lstStyle/>
        <a:p>
          <a:endParaRPr lang="en-US"/>
        </a:p>
      </dgm:t>
    </dgm:pt>
    <dgm:pt modelId="{4252FB25-8812-463C-AF9C-0EB5D6AEDB44}" type="sibTrans" cxnId="{E32AC4CD-AD2A-4D75-9466-589C04D8F23C}">
      <dgm:prSet/>
      <dgm:spPr>
        <a:solidFill>
          <a:srgbClr val="FF0000"/>
        </a:solidFill>
        <a:ln>
          <a:noFill/>
        </a:ln>
      </dgm:spPr>
      <dgm:t>
        <a:bodyPr/>
        <a:lstStyle/>
        <a:p>
          <a:endParaRPr lang="en-US" dirty="0"/>
        </a:p>
      </dgm:t>
    </dgm:pt>
    <dgm:pt modelId="{DF789AEA-F321-49A0-A240-0E18B12BD359}">
      <dgm:prSet phldrT="[Text]"/>
      <dgm:spPr/>
      <dgm:t>
        <a:bodyPr/>
        <a:lstStyle/>
        <a:p>
          <a:r>
            <a:rPr lang="en-GB" dirty="0" smtClean="0"/>
            <a:t>Applicant enters choice details on </a:t>
          </a:r>
          <a:r>
            <a:rPr lang="en-GB" i="1" dirty="0" smtClean="0"/>
            <a:t>Track</a:t>
          </a:r>
          <a:endParaRPr lang="en-GB" dirty="0"/>
        </a:p>
      </dgm:t>
    </dgm:pt>
    <dgm:pt modelId="{92653332-D164-40C4-B709-9667A7F7F941}" type="parTrans" cxnId="{284719D3-807B-430D-96AA-77AEFC9DEDC0}">
      <dgm:prSet/>
      <dgm:spPr/>
      <dgm:t>
        <a:bodyPr/>
        <a:lstStyle/>
        <a:p>
          <a:endParaRPr lang="en-US"/>
        </a:p>
      </dgm:t>
    </dgm:pt>
    <dgm:pt modelId="{9F60D376-3BDD-4E2D-9FFD-D08832892EC5}" type="sibTrans" cxnId="{284719D3-807B-430D-96AA-77AEFC9DEDC0}">
      <dgm:prSet/>
      <dgm:spPr>
        <a:solidFill>
          <a:srgbClr val="FF0000"/>
        </a:solidFill>
        <a:ln>
          <a:noFill/>
        </a:ln>
      </dgm:spPr>
      <dgm:t>
        <a:bodyPr/>
        <a:lstStyle/>
        <a:p>
          <a:endParaRPr lang="en-US" dirty="0"/>
        </a:p>
      </dgm:t>
    </dgm:pt>
    <dgm:pt modelId="{36E6C3E8-1F48-489A-AD79-0E2275D34D97}" type="pres">
      <dgm:prSet presAssocID="{160C8D39-C781-48AE-8420-894342790EB2}" presName="cycle" presStyleCnt="0">
        <dgm:presLayoutVars>
          <dgm:dir/>
          <dgm:resizeHandles val="exact"/>
        </dgm:presLayoutVars>
      </dgm:prSet>
      <dgm:spPr/>
      <dgm:t>
        <a:bodyPr/>
        <a:lstStyle/>
        <a:p>
          <a:endParaRPr lang="en-GB"/>
        </a:p>
      </dgm:t>
    </dgm:pt>
    <dgm:pt modelId="{1DC9F0E6-E35D-4397-8401-C56E603F0821}" type="pres">
      <dgm:prSet presAssocID="{DF789AEA-F321-49A0-A240-0E18B12BD359}" presName="dummy" presStyleCnt="0"/>
      <dgm:spPr/>
    </dgm:pt>
    <dgm:pt modelId="{E9832D4F-2F5B-41FB-810C-EA5B624E6B89}" type="pres">
      <dgm:prSet presAssocID="{DF789AEA-F321-49A0-A240-0E18B12BD359}" presName="node" presStyleLbl="revTx" presStyleIdx="0" presStyleCnt="4">
        <dgm:presLayoutVars>
          <dgm:bulletEnabled val="1"/>
        </dgm:presLayoutVars>
      </dgm:prSet>
      <dgm:spPr/>
      <dgm:t>
        <a:bodyPr/>
        <a:lstStyle/>
        <a:p>
          <a:endParaRPr lang="en-US"/>
        </a:p>
      </dgm:t>
    </dgm:pt>
    <dgm:pt modelId="{E9CFC2FB-B786-4585-86D0-C2DCBD7B3D59}" type="pres">
      <dgm:prSet presAssocID="{9F60D376-3BDD-4E2D-9FFD-D08832892EC5}" presName="sibTrans" presStyleLbl="node1" presStyleIdx="0" presStyleCnt="4"/>
      <dgm:spPr/>
      <dgm:t>
        <a:bodyPr/>
        <a:lstStyle/>
        <a:p>
          <a:endParaRPr lang="en-US"/>
        </a:p>
      </dgm:t>
    </dgm:pt>
    <dgm:pt modelId="{B6E11D1D-CBEE-44B4-B782-021FE80040B2}" type="pres">
      <dgm:prSet presAssocID="{1A1661FA-9050-4B1E-8D5A-A300C6675972}" presName="dummy" presStyleCnt="0"/>
      <dgm:spPr/>
    </dgm:pt>
    <dgm:pt modelId="{4D690DC4-F33A-4816-891E-BAEE3E4FB317}" type="pres">
      <dgm:prSet presAssocID="{1A1661FA-9050-4B1E-8D5A-A300C6675972}" presName="node" presStyleLbl="revTx" presStyleIdx="1" presStyleCnt="4">
        <dgm:presLayoutVars>
          <dgm:bulletEnabled val="1"/>
        </dgm:presLayoutVars>
      </dgm:prSet>
      <dgm:spPr/>
      <dgm:t>
        <a:bodyPr/>
        <a:lstStyle/>
        <a:p>
          <a:endParaRPr lang="en-US"/>
        </a:p>
      </dgm:t>
    </dgm:pt>
    <dgm:pt modelId="{4BA78BFC-8CD1-4F5C-AF7A-BABF5754A19A}" type="pres">
      <dgm:prSet presAssocID="{4252FB25-8812-463C-AF9C-0EB5D6AEDB44}" presName="sibTrans" presStyleLbl="node1" presStyleIdx="1" presStyleCnt="4"/>
      <dgm:spPr/>
      <dgm:t>
        <a:bodyPr/>
        <a:lstStyle/>
        <a:p>
          <a:endParaRPr lang="en-US"/>
        </a:p>
      </dgm:t>
    </dgm:pt>
    <dgm:pt modelId="{860A3F3A-D46B-4728-86F1-0C27994BEC55}" type="pres">
      <dgm:prSet presAssocID="{8B40AB95-5CBC-42F6-8590-991207AE5316}" presName="dummy" presStyleCnt="0"/>
      <dgm:spPr/>
      <dgm:t>
        <a:bodyPr/>
        <a:lstStyle/>
        <a:p>
          <a:endParaRPr lang="en-US"/>
        </a:p>
      </dgm:t>
    </dgm:pt>
    <dgm:pt modelId="{877BDC91-02A5-4616-9C83-427C2698A7D4}" type="pres">
      <dgm:prSet presAssocID="{8B40AB95-5CBC-42F6-8590-991207AE5316}" presName="node" presStyleLbl="revTx" presStyleIdx="2" presStyleCnt="4">
        <dgm:presLayoutVars>
          <dgm:bulletEnabled val="1"/>
        </dgm:presLayoutVars>
      </dgm:prSet>
      <dgm:spPr/>
      <dgm:t>
        <a:bodyPr/>
        <a:lstStyle/>
        <a:p>
          <a:endParaRPr lang="en-GB"/>
        </a:p>
      </dgm:t>
    </dgm:pt>
    <dgm:pt modelId="{08620AC7-8FB7-482F-B9A4-1F5C0688EA85}" type="pres">
      <dgm:prSet presAssocID="{412974F2-6587-4E99-B475-A8B740AAD682}" presName="sibTrans" presStyleLbl="node1" presStyleIdx="2" presStyleCnt="4"/>
      <dgm:spPr/>
      <dgm:t>
        <a:bodyPr/>
        <a:lstStyle/>
        <a:p>
          <a:endParaRPr lang="en-GB"/>
        </a:p>
      </dgm:t>
    </dgm:pt>
    <dgm:pt modelId="{18846AA1-0F63-45B0-8DAA-ABF6F054EFA5}" type="pres">
      <dgm:prSet presAssocID="{771D7270-2257-4490-B1B1-00BE318FE7F4}" presName="dummy" presStyleCnt="0"/>
      <dgm:spPr/>
      <dgm:t>
        <a:bodyPr/>
        <a:lstStyle/>
        <a:p>
          <a:endParaRPr lang="en-US"/>
        </a:p>
      </dgm:t>
    </dgm:pt>
    <dgm:pt modelId="{3ACB18EA-B97F-4F7F-91C8-5D369A81F9B2}" type="pres">
      <dgm:prSet presAssocID="{771D7270-2257-4490-B1B1-00BE318FE7F4}" presName="node" presStyleLbl="revTx" presStyleIdx="3" presStyleCnt="4">
        <dgm:presLayoutVars>
          <dgm:bulletEnabled val="1"/>
        </dgm:presLayoutVars>
      </dgm:prSet>
      <dgm:spPr/>
      <dgm:t>
        <a:bodyPr/>
        <a:lstStyle/>
        <a:p>
          <a:endParaRPr lang="en-US"/>
        </a:p>
      </dgm:t>
    </dgm:pt>
    <dgm:pt modelId="{455A707F-9CC6-488B-9CC5-6E4ED007501A}" type="pres">
      <dgm:prSet presAssocID="{25ABA74D-0639-4247-A7E4-04B458ED815D}" presName="sibTrans" presStyleLbl="node1" presStyleIdx="3" presStyleCnt="4"/>
      <dgm:spPr/>
      <dgm:t>
        <a:bodyPr/>
        <a:lstStyle/>
        <a:p>
          <a:endParaRPr lang="en-US"/>
        </a:p>
      </dgm:t>
    </dgm:pt>
  </dgm:ptLst>
  <dgm:cxnLst>
    <dgm:cxn modelId="{AF7F022B-B05F-4212-AA24-09197050AA17}" srcId="{160C8D39-C781-48AE-8420-894342790EB2}" destId="{8B40AB95-5CBC-42F6-8590-991207AE5316}" srcOrd="2" destOrd="0" parTransId="{0C2C23FE-338E-4BDA-8B83-BD70D4D81178}" sibTransId="{412974F2-6587-4E99-B475-A8B740AAD682}"/>
    <dgm:cxn modelId="{7A7FA097-2C95-4673-BA4D-794CA62D9A04}" type="presOf" srcId="{4252FB25-8812-463C-AF9C-0EB5D6AEDB44}" destId="{4BA78BFC-8CD1-4F5C-AF7A-BABF5754A19A}" srcOrd="0" destOrd="0" presId="urn:microsoft.com/office/officeart/2005/8/layout/cycle1"/>
    <dgm:cxn modelId="{7150E10D-4CE4-4EA4-A564-C608153307AE}" type="presOf" srcId="{771D7270-2257-4490-B1B1-00BE318FE7F4}" destId="{3ACB18EA-B97F-4F7F-91C8-5D369A81F9B2}" srcOrd="0" destOrd="0" presId="urn:microsoft.com/office/officeart/2005/8/layout/cycle1"/>
    <dgm:cxn modelId="{1829FCC9-D60D-4F14-8EEA-6868815767E0}" srcId="{160C8D39-C781-48AE-8420-894342790EB2}" destId="{771D7270-2257-4490-B1B1-00BE318FE7F4}" srcOrd="3" destOrd="0" parTransId="{5922D5EC-80CA-4922-814A-990557AEE41B}" sibTransId="{25ABA74D-0639-4247-A7E4-04B458ED815D}"/>
    <dgm:cxn modelId="{E32AC4CD-AD2A-4D75-9466-589C04D8F23C}" srcId="{160C8D39-C781-48AE-8420-894342790EB2}" destId="{1A1661FA-9050-4B1E-8D5A-A300C6675972}" srcOrd="1" destOrd="0" parTransId="{AF8D8B9C-EB24-48AD-ABD6-76061FAB0C5D}" sibTransId="{4252FB25-8812-463C-AF9C-0EB5D6AEDB44}"/>
    <dgm:cxn modelId="{A9364484-DCC0-4793-B6B7-E334DF4049EE}" type="presOf" srcId="{412974F2-6587-4E99-B475-A8B740AAD682}" destId="{08620AC7-8FB7-482F-B9A4-1F5C0688EA85}" srcOrd="0" destOrd="0" presId="urn:microsoft.com/office/officeart/2005/8/layout/cycle1"/>
    <dgm:cxn modelId="{F9E9A67D-056C-4BA7-93FD-7991845EBF9F}" type="presOf" srcId="{25ABA74D-0639-4247-A7E4-04B458ED815D}" destId="{455A707F-9CC6-488B-9CC5-6E4ED007501A}" srcOrd="0" destOrd="0" presId="urn:microsoft.com/office/officeart/2005/8/layout/cycle1"/>
    <dgm:cxn modelId="{44DC3B19-5E91-470A-A584-780D809EE9B9}" type="presOf" srcId="{160C8D39-C781-48AE-8420-894342790EB2}" destId="{36E6C3E8-1F48-489A-AD79-0E2275D34D97}" srcOrd="0" destOrd="0" presId="urn:microsoft.com/office/officeart/2005/8/layout/cycle1"/>
    <dgm:cxn modelId="{678B90C7-C68A-46F7-A7B8-A63D0CDFDB19}" type="presOf" srcId="{9F60D376-3BDD-4E2D-9FFD-D08832892EC5}" destId="{E9CFC2FB-B786-4585-86D0-C2DCBD7B3D59}" srcOrd="0" destOrd="0" presId="urn:microsoft.com/office/officeart/2005/8/layout/cycle1"/>
    <dgm:cxn modelId="{43791C35-F374-47FC-84BB-BD8604B51090}" type="presOf" srcId="{8B40AB95-5CBC-42F6-8590-991207AE5316}" destId="{877BDC91-02A5-4616-9C83-427C2698A7D4}" srcOrd="0" destOrd="0" presId="urn:microsoft.com/office/officeart/2005/8/layout/cycle1"/>
    <dgm:cxn modelId="{EF041522-EFF1-4568-B2E1-6F5C1A1CA439}" type="presOf" srcId="{1A1661FA-9050-4B1E-8D5A-A300C6675972}" destId="{4D690DC4-F33A-4816-891E-BAEE3E4FB317}" srcOrd="0" destOrd="0" presId="urn:microsoft.com/office/officeart/2005/8/layout/cycle1"/>
    <dgm:cxn modelId="{DB159412-E6AC-471F-82A9-39B7DCF96581}" type="presOf" srcId="{DF789AEA-F321-49A0-A240-0E18B12BD359}" destId="{E9832D4F-2F5B-41FB-810C-EA5B624E6B89}" srcOrd="0" destOrd="0" presId="urn:microsoft.com/office/officeart/2005/8/layout/cycle1"/>
    <dgm:cxn modelId="{284719D3-807B-430D-96AA-77AEFC9DEDC0}" srcId="{160C8D39-C781-48AE-8420-894342790EB2}" destId="{DF789AEA-F321-49A0-A240-0E18B12BD359}" srcOrd="0" destOrd="0" parTransId="{92653332-D164-40C4-B709-9667A7F7F941}" sibTransId="{9F60D376-3BDD-4E2D-9FFD-D08832892EC5}"/>
    <dgm:cxn modelId="{D8D2FBDF-4F3D-45E5-92CF-F672D180BF28}" type="presParOf" srcId="{36E6C3E8-1F48-489A-AD79-0E2275D34D97}" destId="{1DC9F0E6-E35D-4397-8401-C56E603F0821}" srcOrd="0" destOrd="0" presId="urn:microsoft.com/office/officeart/2005/8/layout/cycle1"/>
    <dgm:cxn modelId="{75BF02B8-A045-46C7-989C-E6C9DD519F7E}" type="presParOf" srcId="{36E6C3E8-1F48-489A-AD79-0E2275D34D97}" destId="{E9832D4F-2F5B-41FB-810C-EA5B624E6B89}" srcOrd="1" destOrd="0" presId="urn:microsoft.com/office/officeart/2005/8/layout/cycle1"/>
    <dgm:cxn modelId="{6999C75D-3D50-4812-800F-A9EBD5CCDAC0}" type="presParOf" srcId="{36E6C3E8-1F48-489A-AD79-0E2275D34D97}" destId="{E9CFC2FB-B786-4585-86D0-C2DCBD7B3D59}" srcOrd="2" destOrd="0" presId="urn:microsoft.com/office/officeart/2005/8/layout/cycle1"/>
    <dgm:cxn modelId="{F37E6ED7-5084-4FA9-92E0-7AAEE985C342}" type="presParOf" srcId="{36E6C3E8-1F48-489A-AD79-0E2275D34D97}" destId="{B6E11D1D-CBEE-44B4-B782-021FE80040B2}" srcOrd="3" destOrd="0" presId="urn:microsoft.com/office/officeart/2005/8/layout/cycle1"/>
    <dgm:cxn modelId="{F8DD5BB9-3E0A-4DE3-8F1A-021B65C4837C}" type="presParOf" srcId="{36E6C3E8-1F48-489A-AD79-0E2275D34D97}" destId="{4D690DC4-F33A-4816-891E-BAEE3E4FB317}" srcOrd="4" destOrd="0" presId="urn:microsoft.com/office/officeart/2005/8/layout/cycle1"/>
    <dgm:cxn modelId="{DC502896-8A74-4C15-A446-9429206AABE0}" type="presParOf" srcId="{36E6C3E8-1F48-489A-AD79-0E2275D34D97}" destId="{4BA78BFC-8CD1-4F5C-AF7A-BABF5754A19A}" srcOrd="5" destOrd="0" presId="urn:microsoft.com/office/officeart/2005/8/layout/cycle1"/>
    <dgm:cxn modelId="{828F6AE4-4E25-42BF-81F9-B2F75BE88918}" type="presParOf" srcId="{36E6C3E8-1F48-489A-AD79-0E2275D34D97}" destId="{860A3F3A-D46B-4728-86F1-0C27994BEC55}" srcOrd="6" destOrd="0" presId="urn:microsoft.com/office/officeart/2005/8/layout/cycle1"/>
    <dgm:cxn modelId="{624354E9-DE87-4E99-902A-90A1D23B1E21}" type="presParOf" srcId="{36E6C3E8-1F48-489A-AD79-0E2275D34D97}" destId="{877BDC91-02A5-4616-9C83-427C2698A7D4}" srcOrd="7" destOrd="0" presId="urn:microsoft.com/office/officeart/2005/8/layout/cycle1"/>
    <dgm:cxn modelId="{388FCA4F-4FD7-48AD-A520-BCC8D8DEC852}" type="presParOf" srcId="{36E6C3E8-1F48-489A-AD79-0E2275D34D97}" destId="{08620AC7-8FB7-482F-B9A4-1F5C0688EA85}" srcOrd="8" destOrd="0" presId="urn:microsoft.com/office/officeart/2005/8/layout/cycle1"/>
    <dgm:cxn modelId="{CC2FB5E7-BEFD-490E-B1BC-2DFFF56CF2A5}" type="presParOf" srcId="{36E6C3E8-1F48-489A-AD79-0E2275D34D97}" destId="{18846AA1-0F63-45B0-8DAA-ABF6F054EFA5}" srcOrd="9" destOrd="0" presId="urn:microsoft.com/office/officeart/2005/8/layout/cycle1"/>
    <dgm:cxn modelId="{317BD54E-FC9F-47C1-92BA-3CF1C6D201D0}" type="presParOf" srcId="{36E6C3E8-1F48-489A-AD79-0E2275D34D97}" destId="{3ACB18EA-B97F-4F7F-91C8-5D369A81F9B2}" srcOrd="10" destOrd="0" presId="urn:microsoft.com/office/officeart/2005/8/layout/cycle1"/>
    <dgm:cxn modelId="{C2757E4E-D07E-45F1-8624-AC2FFC3280B7}" type="presParOf" srcId="{36E6C3E8-1F48-489A-AD79-0E2275D34D97}" destId="{455A707F-9CC6-488B-9CC5-6E4ED007501A}"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7A4DA9-1846-4D5E-9104-03B16B698B0F}" type="datetimeFigureOut">
              <a:rPr lang="en-US" smtClean="0"/>
              <a:pPr/>
              <a:t>1/6/2015</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708A74-3EC2-4B99-847E-145690E11B8F}" type="slidenum">
              <a:rPr lang="en-GB" smtClean="0"/>
              <a:pPr/>
              <a:t>‹#›</a:t>
            </a:fld>
            <a:endParaRPr lang="en-GB" dirty="0"/>
          </a:p>
        </p:txBody>
      </p:sp>
    </p:spTree>
    <p:extLst>
      <p:ext uri="{BB962C8B-B14F-4D97-AF65-F5344CB8AC3E}">
        <p14:creationId xmlns:p14="http://schemas.microsoft.com/office/powerpoint/2010/main" val="424374711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865DA-4357-4903-9CB8-863A10EEE0FA}" type="datetimeFigureOut">
              <a:rPr lang="en-GB" smtClean="0"/>
              <a:pPr/>
              <a:t>06/01/2015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087A4-34AA-4176-9487-BC24DDCA00CC}" type="slidenum">
              <a:rPr lang="en-GB" smtClean="0"/>
              <a:pPr/>
              <a:t>‹#›</a:t>
            </a:fld>
            <a:endParaRPr lang="en-GB" dirty="0"/>
          </a:p>
        </p:txBody>
      </p:sp>
    </p:spTree>
    <p:extLst>
      <p:ext uri="{BB962C8B-B14F-4D97-AF65-F5344CB8AC3E}">
        <p14:creationId xmlns:p14="http://schemas.microsoft.com/office/powerpoint/2010/main" val="46671173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GB" dirty="0" smtClean="0">
                <a:latin typeface="Arial" pitchFamily="34" charset="0"/>
              </a:rPr>
              <a:t>This presentation is designed can be edited as required.</a:t>
            </a:r>
          </a:p>
          <a:p>
            <a:pPr eaLnBrk="1" hangingPunct="1"/>
            <a:endParaRPr lang="en-GB" dirty="0" smtClean="0">
              <a:latin typeface="Arial" pitchFamily="34" charset="0"/>
            </a:endParaRPr>
          </a:p>
          <a:p>
            <a:r>
              <a:rPr lang="en-US" b="1" dirty="0" smtClean="0">
                <a:latin typeface="Arial" pitchFamily="34" charset="0"/>
              </a:rPr>
              <a:t>To order </a:t>
            </a:r>
            <a:r>
              <a:rPr lang="en-US" dirty="0" smtClean="0">
                <a:latin typeface="Arial" pitchFamily="34" charset="0"/>
              </a:rPr>
              <a:t>UCAS Parent Guide for 2014 entry - Free of charge </a:t>
            </a:r>
            <a:r>
              <a:rPr lang="en-US" b="1" dirty="0" smtClean="0">
                <a:latin typeface="Arial" pitchFamily="34" charset="0"/>
              </a:rPr>
              <a:t>please call 0844 894 0013</a:t>
            </a:r>
            <a:r>
              <a:rPr lang="en-US" dirty="0" smtClean="0">
                <a:latin typeface="Arial" pitchFamily="34" charset="0"/>
              </a:rPr>
              <a:t> with your order and have your credit/debit card ready</a:t>
            </a:r>
            <a:r>
              <a:rPr lang="en-US" b="1" dirty="0" smtClean="0">
                <a:latin typeface="Arial" pitchFamily="34" charset="0"/>
              </a:rPr>
              <a:t>.  </a:t>
            </a:r>
            <a:r>
              <a:rPr lang="en-US" dirty="0" smtClean="0">
                <a:latin typeface="Arial" pitchFamily="34" charset="0"/>
              </a:rPr>
              <a:t>Orders will only be taken by phone between 08.30 and 17.30 (UK time). There will be a charge to cover postage, packing and processing of the order. The charge will be dependent upon the overall weight of the order, up to a maximum of £13 up to 25kgs.  </a:t>
            </a:r>
            <a:r>
              <a:rPr lang="en-US" b="0" dirty="0" smtClean="0">
                <a:latin typeface="Arial" pitchFamily="34" charset="0"/>
              </a:rPr>
              <a:t>We are unable to offer an invoicing facility for these orders.</a:t>
            </a:r>
            <a:endParaRPr lang="en-GB" b="0" dirty="0"/>
          </a:p>
        </p:txBody>
      </p:sp>
    </p:spTree>
    <p:extLst>
      <p:ext uri="{BB962C8B-B14F-4D97-AF65-F5344CB8AC3E}">
        <p14:creationId xmlns:p14="http://schemas.microsoft.com/office/powerpoint/2010/main" val="1719027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If a student is applying to both dance and horticulture the personal statement will struggle to convey their commitment to both subjects.</a:t>
            </a:r>
          </a:p>
          <a:p>
            <a:r>
              <a:rPr lang="en-GB" dirty="0" smtClean="0">
                <a:latin typeface="Arial" pitchFamily="34" charset="0"/>
              </a:rPr>
              <a:t>UCAS checks all personal statements against a library of the last 5 years and against all major websites – more info on www.ucas.com</a:t>
            </a:r>
          </a:p>
          <a:p>
            <a:r>
              <a:rPr lang="en-GB" dirty="0" smtClean="0">
                <a:latin typeface="Arial" pitchFamily="34" charset="0"/>
              </a:rPr>
              <a:t>Personal statement guides are available to help a student ask relevant questions, plan their timetable for writing the personal statement and include or exclude the correct information – these are downloadable from  www.ucas.com</a:t>
            </a:r>
          </a:p>
          <a:p>
            <a:endParaRPr lang="en-GB" dirty="0" smtClean="0"/>
          </a:p>
          <a:p>
            <a:pPr>
              <a:spcBef>
                <a:spcPts val="600"/>
              </a:spcBef>
              <a:spcAft>
                <a:spcPts val="600"/>
              </a:spcAft>
              <a:buClr>
                <a:srgbClr val="FF0000"/>
              </a:buClr>
            </a:pPr>
            <a:r>
              <a:rPr lang="en-GB" sz="2100" b="1" dirty="0" smtClean="0"/>
              <a:t>Write it early:</a:t>
            </a:r>
          </a:p>
          <a:p>
            <a:pPr lvl="1">
              <a:spcBef>
                <a:spcPts val="600"/>
              </a:spcBef>
              <a:spcAft>
                <a:spcPts val="600"/>
              </a:spcAft>
              <a:buClr>
                <a:srgbClr val="FF0000"/>
              </a:buClr>
            </a:pPr>
            <a:r>
              <a:rPr lang="en-GB" sz="2100" dirty="0" smtClean="0"/>
              <a:t>You will need to write a few drafts</a:t>
            </a:r>
          </a:p>
          <a:p>
            <a:pPr lvl="1">
              <a:spcBef>
                <a:spcPts val="600"/>
              </a:spcBef>
              <a:spcAft>
                <a:spcPts val="600"/>
              </a:spcAft>
              <a:buClr>
                <a:srgbClr val="FF0000"/>
              </a:buClr>
            </a:pPr>
            <a:r>
              <a:rPr lang="en-GB" sz="2100" dirty="0" smtClean="0"/>
              <a:t>Get someone to read through it</a:t>
            </a:r>
          </a:p>
          <a:p>
            <a:pPr lvl="1">
              <a:spcBef>
                <a:spcPts val="600"/>
              </a:spcBef>
              <a:spcAft>
                <a:spcPts val="600"/>
              </a:spcAft>
              <a:buClr>
                <a:srgbClr val="FF0000"/>
              </a:buClr>
            </a:pPr>
            <a:r>
              <a:rPr lang="en-GB" sz="2100" dirty="0" smtClean="0"/>
              <a:t>Apply has NO SPELL CHECK facility!</a:t>
            </a:r>
          </a:p>
          <a:p>
            <a:endParaRPr lang="en-GB" dirty="0"/>
          </a:p>
        </p:txBody>
      </p:sp>
    </p:spTree>
    <p:extLst>
      <p:ext uri="{BB962C8B-B14F-4D97-AF65-F5344CB8AC3E}">
        <p14:creationId xmlns:p14="http://schemas.microsoft.com/office/powerpoint/2010/main" val="1868014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pitchFamily="34" charset="0"/>
              </a:rPr>
              <a:t>So it’s important to make sure all aspects of your application are the best they can be, and that you have undertaken sufficient research so you know what your universities are looking for.</a:t>
            </a:r>
          </a:p>
          <a:p>
            <a:endParaRPr lang="en-GB" dirty="0"/>
          </a:p>
        </p:txBody>
      </p:sp>
    </p:spTree>
    <p:extLst>
      <p:ext uri="{BB962C8B-B14F-4D97-AF65-F5344CB8AC3E}">
        <p14:creationId xmlns:p14="http://schemas.microsoft.com/office/powerpoint/2010/main" val="740352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rPr>
              <a:t>If an applicant does not receive offers at the same time as their friends – this is normal. Each HEI makes offers in different ways and at different rates.</a:t>
            </a:r>
          </a:p>
          <a:p>
            <a:endParaRPr lang="en-GB" dirty="0"/>
          </a:p>
        </p:txBody>
      </p:sp>
    </p:spTree>
    <p:extLst>
      <p:ext uri="{BB962C8B-B14F-4D97-AF65-F5344CB8AC3E}">
        <p14:creationId xmlns:p14="http://schemas.microsoft.com/office/powerpoint/2010/main" val="2965401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pitchFamily="34" charset="0"/>
              </a:rPr>
              <a:t>Applicants do not </a:t>
            </a:r>
            <a:r>
              <a:rPr lang="en-US" b="1" dirty="0" smtClean="0">
                <a:latin typeface="Arial" pitchFamily="34" charset="0"/>
              </a:rPr>
              <a:t>have</a:t>
            </a:r>
            <a:r>
              <a:rPr lang="en-US" dirty="0" smtClean="0">
                <a:latin typeface="Arial" pitchFamily="34" charset="0"/>
              </a:rPr>
              <a:t> to have an insurance choice if they are certain they would only be interested in one of their offers.</a:t>
            </a:r>
          </a:p>
          <a:p>
            <a:r>
              <a:rPr lang="en-US" dirty="0" smtClean="0">
                <a:latin typeface="Arial" pitchFamily="34" charset="0"/>
              </a:rPr>
              <a:t>Applicants cannot swap between the insurance and firm choices.</a:t>
            </a:r>
          </a:p>
          <a:p>
            <a:r>
              <a:rPr lang="en-US" dirty="0" smtClean="0">
                <a:latin typeface="Arial" pitchFamily="34" charset="0"/>
              </a:rPr>
              <a:t>The insurance choice disappears once they have been placed with their firm choice.</a:t>
            </a:r>
            <a:endParaRPr lang="en-GB" dirty="0"/>
          </a:p>
        </p:txBody>
      </p:sp>
    </p:spTree>
    <p:extLst>
      <p:ext uri="{BB962C8B-B14F-4D97-AF65-F5344CB8AC3E}">
        <p14:creationId xmlns:p14="http://schemas.microsoft.com/office/powerpoint/2010/main" val="1487408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More</a:t>
            </a:r>
            <a:r>
              <a:rPr lang="en-GB" baseline="0" dirty="0" smtClean="0"/>
              <a:t> information can be found on www.ucas.com/extra.</a:t>
            </a:r>
            <a:endParaRPr lang="en-GB" dirty="0"/>
          </a:p>
        </p:txBody>
      </p:sp>
    </p:spTree>
    <p:extLst>
      <p:ext uri="{BB962C8B-B14F-4D97-AF65-F5344CB8AC3E}">
        <p14:creationId xmlns:p14="http://schemas.microsoft.com/office/powerpoint/2010/main" val="540886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Arial" pitchFamily="34" charset="0"/>
              </a:rPr>
              <a:t>Most exam results will be passed automatically from awarding bodies to UCAS before the school or applicant sees them to enable us to process Confirmation decisions, ucas.com displays the qualifications this is applicable to.</a:t>
            </a:r>
          </a:p>
          <a:p>
            <a:endParaRPr lang="en-GB" dirty="0"/>
          </a:p>
        </p:txBody>
      </p:sp>
    </p:spTree>
    <p:extLst>
      <p:ext uri="{BB962C8B-B14F-4D97-AF65-F5344CB8AC3E}">
        <p14:creationId xmlns:p14="http://schemas.microsoft.com/office/powerpoint/2010/main" val="3449940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charset="0"/>
              </a:rPr>
              <a:t>An applicant may add any choice that is open in Clearing.</a:t>
            </a:r>
          </a:p>
          <a:p>
            <a:r>
              <a:rPr lang="en-GB" dirty="0" smtClean="0">
                <a:latin typeface="Arial" charset="0"/>
              </a:rPr>
              <a:t>An applicant will only be able to substitute a Clearing choice when an institution declines the applicant (on screen decision reply shows as Clearing Accept  Declined) which will release the applicant into Clearing.  </a:t>
            </a:r>
          </a:p>
          <a:p>
            <a:r>
              <a:rPr lang="en-GB" dirty="0" smtClean="0">
                <a:latin typeface="Arial" charset="0"/>
              </a:rPr>
              <a:t>The applicant will not be allowed to withdraw a Clearing choice.</a:t>
            </a:r>
          </a:p>
          <a:p>
            <a:r>
              <a:rPr lang="en-GB" dirty="0" smtClean="0">
                <a:latin typeface="Arial" charset="0"/>
              </a:rPr>
              <a:t>If an applicant receives a Clearing</a:t>
            </a:r>
            <a:r>
              <a:rPr lang="en-GB" baseline="0" dirty="0" smtClean="0">
                <a:latin typeface="Arial" charset="0"/>
              </a:rPr>
              <a:t> ‘accept’</a:t>
            </a:r>
            <a:r>
              <a:rPr lang="en-GB" dirty="0" smtClean="0">
                <a:latin typeface="Arial" charset="0"/>
              </a:rPr>
              <a:t> decision through the Clearing process they will not have the option of accepting or declining the offer in Track.</a:t>
            </a:r>
          </a:p>
          <a:p>
            <a:r>
              <a:rPr lang="en-GB" dirty="0" smtClean="0">
                <a:latin typeface="Arial" charset="0"/>
              </a:rPr>
              <a:t>More information is available at www.ucas.com/clearing.</a:t>
            </a:r>
          </a:p>
        </p:txBody>
      </p:sp>
    </p:spTree>
    <p:extLst>
      <p:ext uri="{BB962C8B-B14F-4D97-AF65-F5344CB8AC3E}">
        <p14:creationId xmlns:p14="http://schemas.microsoft.com/office/powerpoint/2010/main" val="765244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1181806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Arial" pitchFamily="34" charset="0"/>
              </a:rPr>
              <a:t>Designed to cover the main areas parents have questions about and provide a greater understanding of the application process for higher</a:t>
            </a:r>
            <a:r>
              <a:rPr lang="en-GB" baseline="0" dirty="0" smtClean="0">
                <a:latin typeface="Arial" pitchFamily="34" charset="0"/>
              </a:rPr>
              <a:t> education</a:t>
            </a:r>
            <a:r>
              <a:rPr lang="en-GB" dirty="0" smtClean="0">
                <a:latin typeface="Arial" pitchFamily="34" charset="0"/>
              </a:rPr>
              <a:t>.</a:t>
            </a:r>
          </a:p>
          <a:p>
            <a:endParaRPr lang="en-GB" dirty="0"/>
          </a:p>
        </p:txBody>
      </p:sp>
    </p:spTree>
    <p:extLst>
      <p:ext uri="{BB962C8B-B14F-4D97-AF65-F5344CB8AC3E}">
        <p14:creationId xmlns:p14="http://schemas.microsoft.com/office/powerpoint/2010/main" val="760752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Usually on this slide we ask the audience before clicking – what are the main reasons to go to HE?</a:t>
            </a:r>
          </a:p>
          <a:p>
            <a:r>
              <a:rPr lang="en-GB" dirty="0" smtClean="0">
                <a:latin typeface="Arial" pitchFamily="34" charset="0"/>
              </a:rPr>
              <a:t>You may like to get some up-to-date statistics to support the bullet points eg on average graduates earn X more than non graduates in 2013.</a:t>
            </a:r>
          </a:p>
          <a:p>
            <a:r>
              <a:rPr lang="en-GB" dirty="0" smtClean="0">
                <a:latin typeface="Arial" pitchFamily="34" charset="0"/>
              </a:rPr>
              <a:t>If you Google ‘why go to university?’ these are some of the reasons that come up as articulated by researchers and applicants alike.</a:t>
            </a:r>
          </a:p>
        </p:txBody>
      </p:sp>
    </p:spTree>
    <p:extLst>
      <p:ext uri="{BB962C8B-B14F-4D97-AF65-F5344CB8AC3E}">
        <p14:creationId xmlns:p14="http://schemas.microsoft.com/office/powerpoint/2010/main" val="2631377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The steps all applicants will take to get to uni.</a:t>
            </a:r>
          </a:p>
          <a:p>
            <a:r>
              <a:rPr lang="en-GB" dirty="0" smtClean="0">
                <a:latin typeface="Arial" pitchFamily="34" charset="0"/>
              </a:rPr>
              <a:t>1 – Research, what are you looking for and do you have what the universities/colleges are looking for?</a:t>
            </a:r>
          </a:p>
          <a:p>
            <a:r>
              <a:rPr lang="en-GB" dirty="0" smtClean="0">
                <a:latin typeface="Arial" pitchFamily="34" charset="0"/>
              </a:rPr>
              <a:t>2 – Making your application</a:t>
            </a:r>
          </a:p>
          <a:p>
            <a:r>
              <a:rPr lang="en-GB" dirty="0" smtClean="0">
                <a:latin typeface="Arial" pitchFamily="34" charset="0"/>
              </a:rPr>
              <a:t>3 – Starting uni – enrolment, finance, life at uni.</a:t>
            </a:r>
          </a:p>
          <a:p>
            <a:endParaRPr lang="en-GB" dirty="0" smtClean="0">
              <a:latin typeface="Arial" pitchFamily="34" charset="0"/>
            </a:endParaRPr>
          </a:p>
          <a:p>
            <a:r>
              <a:rPr lang="en-GB" dirty="0" smtClean="0">
                <a:latin typeface="Arial" pitchFamily="34" charset="0"/>
              </a:rPr>
              <a:t>More detail on ucas.com, and in Parent Guides if you have given them these.</a:t>
            </a:r>
          </a:p>
        </p:txBody>
      </p:sp>
    </p:spTree>
    <p:extLst>
      <p:ext uri="{BB962C8B-B14F-4D97-AF65-F5344CB8AC3E}">
        <p14:creationId xmlns:p14="http://schemas.microsoft.com/office/powerpoint/2010/main" val="3519965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Research is the most important part of the journey – you need to be fully prepared before you start your application  in order to identify skill gaps in a timely fashion.</a:t>
            </a:r>
          </a:p>
          <a:p>
            <a:r>
              <a:rPr lang="en-GB" dirty="0" smtClean="0">
                <a:latin typeface="Arial" pitchFamily="34" charset="0"/>
              </a:rPr>
              <a:t>Every year so many applicants are unsuccessful for reasons that could have been avoided if they had undertaken better research.</a:t>
            </a:r>
          </a:p>
          <a:p>
            <a:r>
              <a:rPr lang="en-GB" dirty="0" smtClean="0">
                <a:latin typeface="Arial" pitchFamily="34" charset="0"/>
              </a:rPr>
              <a:t>When UCAS interviewed current students in their second year asking them what advice they would give to their 18 year old self, ALL of the students said – ‘do more research!’</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Arial" pitchFamily="34" charset="0"/>
              </a:rPr>
              <a:t>Nearly all courses on ucas.com have an Entry Profile which is very detailed information about what the institution is looking for in terms of their applicants – a bit like a job description!</a:t>
            </a:r>
          </a:p>
          <a:p>
            <a:r>
              <a:rPr lang="en-GB" dirty="0" smtClean="0">
                <a:latin typeface="Arial" pitchFamily="34" charset="0"/>
              </a:rPr>
              <a:t>The best time to attend open days is before you submit your application – in plenty of time!  For example Y12.</a:t>
            </a:r>
          </a:p>
          <a:p>
            <a:r>
              <a:rPr lang="en-GB" dirty="0" smtClean="0">
                <a:latin typeface="Arial" pitchFamily="34" charset="0"/>
              </a:rPr>
              <a:t>Think about the number you are going to attend – do not go to too many as you will struggle to remember each institution and their individual features and benefits will all roll into one.</a:t>
            </a:r>
          </a:p>
          <a:p>
            <a:endParaRPr lang="en-GB" dirty="0"/>
          </a:p>
        </p:txBody>
      </p:sp>
    </p:spTree>
    <p:extLst>
      <p:ext uri="{BB962C8B-B14F-4D97-AF65-F5344CB8AC3E}">
        <p14:creationId xmlns:p14="http://schemas.microsoft.com/office/powerpoint/2010/main" val="2318258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Although work experience is not mandatory, it helps enormously in being able to get the required skills and experience for university and to be able to write a good  personal statement, it also helps applicants decide what they are interested in.  Students that have done this kind of thing are the ones that STAND OUT FROM THE CROWD!</a:t>
            </a:r>
          </a:p>
          <a:p>
            <a:endParaRPr lang="en-GB" dirty="0" smtClean="0">
              <a:latin typeface="Arial" pitchFamily="34" charset="0"/>
            </a:endParaRPr>
          </a:p>
          <a:p>
            <a:r>
              <a:rPr lang="en-GB" dirty="0" smtClean="0">
                <a:latin typeface="Arial" pitchFamily="34" charset="0"/>
              </a:rPr>
              <a:t>Catering  - a foot in the door. It’s frequently difficult to get work experience directly in many vocations so don’t forget about catering opportunities in eg care homes or hospitals, and charities such as Cancer Research UK who are nearly always looking for volunteers.</a:t>
            </a:r>
          </a:p>
          <a:p>
            <a:endParaRPr lang="en-GB" dirty="0" smtClean="0">
              <a:latin typeface="Arial" pitchFamily="34" charset="0"/>
            </a:endParaRPr>
          </a:p>
          <a:p>
            <a:r>
              <a:rPr lang="en-GB" dirty="0" smtClean="0">
                <a:latin typeface="Arial" pitchFamily="34" charset="0"/>
              </a:rPr>
              <a:t>Even undertaking roles within school or college or at your local town/village can help and be counted. Eg helping with brownies, your local church, or helping at a local gig venue.</a:t>
            </a:r>
          </a:p>
        </p:txBody>
      </p:sp>
    </p:spTree>
    <p:extLst>
      <p:ext uri="{BB962C8B-B14F-4D97-AF65-F5344CB8AC3E}">
        <p14:creationId xmlns:p14="http://schemas.microsoft.com/office/powerpoint/2010/main" val="2706293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only exception where </a:t>
            </a:r>
            <a:r>
              <a:rPr lang="en-GB" baseline="0" dirty="0" smtClean="0"/>
              <a:t>students can not make five choices is for m</a:t>
            </a:r>
            <a:r>
              <a:rPr lang="en-GB" sz="1200" dirty="0" smtClean="0">
                <a:latin typeface="Arial" pitchFamily="34" charset="0"/>
              </a:rPr>
              <a:t>edicine, veterinary science/medicine and dentistry  courses, where students can only make 4 choices. </a:t>
            </a:r>
            <a:endParaRPr lang="en-GB" sz="1200" dirty="0">
              <a:latin typeface="+mn-lt"/>
            </a:endParaRPr>
          </a:p>
          <a:p>
            <a:r>
              <a:rPr lang="en-GB" sz="1200" dirty="0" smtClean="0">
                <a:latin typeface="+mn-lt"/>
              </a:rPr>
              <a:t>Students</a:t>
            </a:r>
            <a:r>
              <a:rPr lang="en-GB" sz="1200" baseline="0" dirty="0" smtClean="0">
                <a:latin typeface="+mn-lt"/>
              </a:rPr>
              <a:t> can also only apply to study one course at either Oxford and Cambridge – not both. </a:t>
            </a:r>
            <a:endParaRPr lang="en-GB" sz="1200" dirty="0" smtClean="0">
              <a:latin typeface="Arial" pitchFamily="34" charset="0"/>
            </a:endParaRPr>
          </a:p>
        </p:txBody>
      </p:sp>
    </p:spTree>
    <p:extLst>
      <p:ext uri="{BB962C8B-B14F-4D97-AF65-F5344CB8AC3E}">
        <p14:creationId xmlns:p14="http://schemas.microsoft.com/office/powerpoint/2010/main" val="2773202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latin typeface="Arial" pitchFamily="34" charset="0"/>
              </a:rPr>
              <a:t>This is a good opportunity to talk about how it is managed within your school or college – that your deadlines are as important as the UCAS ones. At this point you can also suggest to applicants to use their summer holidays wisely.</a:t>
            </a:r>
          </a:p>
          <a:p>
            <a:endParaRPr lang="en-GB"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latin typeface="Arial" pitchFamily="34" charset="0"/>
              </a:rPr>
              <a:t>Admissions test </a:t>
            </a:r>
            <a:r>
              <a:rPr lang="en-GB" sz="1200" b="1" i="1" dirty="0" smtClean="0">
                <a:solidFill>
                  <a:srgbClr val="FF0000"/>
                </a:solidFill>
                <a:latin typeface="Arial" pitchFamily="34" charset="0"/>
              </a:rPr>
              <a:t>may</a:t>
            </a:r>
            <a:r>
              <a:rPr lang="en-GB" sz="1200" dirty="0" smtClean="0">
                <a:solidFill>
                  <a:srgbClr val="FF0000"/>
                </a:solidFill>
                <a:latin typeface="Arial" pitchFamily="34" charset="0"/>
              </a:rPr>
              <a:t> need to be completed prior to applying.</a:t>
            </a:r>
            <a:endParaRPr lang="en-US" sz="1200" dirty="0" smtClean="0">
              <a:solidFill>
                <a:srgbClr val="FF0000"/>
              </a:solidFill>
              <a:latin typeface="Arial" pitchFamily="34" charset="0"/>
            </a:endParaRPr>
          </a:p>
          <a:p>
            <a:endParaRPr lang="en-GB" dirty="0" smtClean="0">
              <a:latin typeface="Arial" pitchFamily="34" charset="0"/>
            </a:endParaRPr>
          </a:p>
          <a:p>
            <a:r>
              <a:rPr lang="en-GB" dirty="0" smtClean="0">
                <a:latin typeface="Arial" pitchFamily="34" charset="0"/>
              </a:rPr>
              <a:t>All applications received up to a deadline will be considered by universities – following the deadline it is up to a university if they wish to consider the application or not, after a deadline they are able to close courses.  When an applicant applies after a deadline date the application is passed on and marked as late – many will still  have vacancies and can make the student an offer as normal, but popular courses/universities will not be in this position so it would be wise to check this with universities directly first. </a:t>
            </a:r>
          </a:p>
        </p:txBody>
      </p:sp>
    </p:spTree>
    <p:extLst>
      <p:ext uri="{BB962C8B-B14F-4D97-AF65-F5344CB8AC3E}">
        <p14:creationId xmlns:p14="http://schemas.microsoft.com/office/powerpoint/2010/main" val="1500343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defRPr/>
            </a:pPr>
            <a:r>
              <a:rPr lang="en-GB" dirty="0" smtClean="0"/>
              <a:t>To register with Apply takes 10 minutes, then the applicant is able to log in and out of their form as much as they want to</a:t>
            </a:r>
            <a:r>
              <a:rPr lang="en-GB" baseline="0" dirty="0" smtClean="0"/>
              <a:t> before completing it</a:t>
            </a:r>
            <a:r>
              <a:rPr lang="en-GB" dirty="0" smtClean="0"/>
              <a:t>.  To register they will need the school/college BUZZ word – you may give it out now?</a:t>
            </a:r>
          </a:p>
          <a:p>
            <a:pPr>
              <a:defRPr/>
            </a:pPr>
            <a:endParaRPr lang="en-GB" dirty="0" smtClean="0"/>
          </a:p>
          <a:p>
            <a:pPr>
              <a:defRPr/>
            </a:pPr>
            <a:r>
              <a:rPr lang="en-GB" b="1" dirty="0" smtClean="0"/>
              <a:t>Personal details </a:t>
            </a:r>
            <a:r>
              <a:rPr lang="en-GB" dirty="0" smtClean="0"/>
              <a:t>– information about the applicant, nationality,  </a:t>
            </a:r>
            <a:r>
              <a:rPr lang="en-GB" b="1" dirty="0" smtClean="0"/>
              <a:t>nominated access (if parents wish to help and talk to UCAS or uni’s directly)</a:t>
            </a:r>
            <a:r>
              <a:rPr lang="en-GB" b="0" dirty="0" smtClean="0"/>
              <a:t> and </a:t>
            </a:r>
            <a:r>
              <a:rPr lang="en-GB" dirty="0" smtClean="0"/>
              <a:t>how we contact them. A section alongside this is additional information – ethnicity, care, parents’ background questions – remind parents that not all information will be used to make decisions, some is used for statistical purposes.</a:t>
            </a:r>
          </a:p>
          <a:p>
            <a:pPr>
              <a:defRPr/>
            </a:pPr>
            <a:r>
              <a:rPr lang="en-GB" b="1" dirty="0" smtClean="0"/>
              <a:t>Student finance </a:t>
            </a:r>
            <a:r>
              <a:rPr lang="en-GB" dirty="0" smtClean="0"/>
              <a:t>– if filled in we’ll remind students to apply for this and pre-populate some fields in their application with data from Apply.</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Choices</a:t>
            </a:r>
            <a:r>
              <a:rPr lang="en-GB" dirty="0" smtClean="0"/>
              <a:t> – students</a:t>
            </a:r>
            <a:r>
              <a:rPr lang="en-GB" baseline="0" dirty="0" smtClean="0"/>
              <a:t> can make five choices. </a:t>
            </a:r>
            <a:r>
              <a:rPr lang="en-GB" dirty="0" smtClean="0"/>
              <a:t>The exception is where </a:t>
            </a:r>
            <a:r>
              <a:rPr lang="en-GB" baseline="0" dirty="0" smtClean="0"/>
              <a:t>students can only make four choices for m</a:t>
            </a:r>
            <a:r>
              <a:rPr lang="en-GB" sz="1200" dirty="0" smtClean="0">
                <a:latin typeface="Arial" pitchFamily="34" charset="0"/>
              </a:rPr>
              <a:t>edicine, dentistry or</a:t>
            </a:r>
            <a:r>
              <a:rPr lang="en-GB" sz="1200" baseline="0" dirty="0" smtClean="0">
                <a:latin typeface="Arial" pitchFamily="34" charset="0"/>
              </a:rPr>
              <a:t> </a:t>
            </a:r>
            <a:r>
              <a:rPr lang="en-GB" sz="1200" dirty="0" smtClean="0">
                <a:latin typeface="Arial" pitchFamily="34" charset="0"/>
              </a:rPr>
              <a:t>veterinary medicine/science courses, although the remaining choice(s)</a:t>
            </a:r>
            <a:r>
              <a:rPr lang="en-GB" sz="1200" baseline="0" dirty="0" smtClean="0">
                <a:latin typeface="Arial" pitchFamily="34" charset="0"/>
              </a:rPr>
              <a:t> can be used for any other subject.</a:t>
            </a:r>
            <a:r>
              <a:rPr lang="en-GB" sz="1200" dirty="0" smtClean="0">
                <a:latin typeface="Arial" pitchFamily="34" charset="0"/>
              </a:rPr>
              <a:t> </a:t>
            </a:r>
            <a:r>
              <a:rPr lang="en-GB" sz="1200" dirty="0" smtClean="0">
                <a:latin typeface="+mn-lt"/>
              </a:rPr>
              <a:t>Students</a:t>
            </a:r>
            <a:r>
              <a:rPr lang="en-GB" sz="1200" baseline="0" dirty="0" smtClean="0">
                <a:latin typeface="+mn-lt"/>
              </a:rPr>
              <a:t> can also only apply to study one course at either Oxford and Cambridge – not both. </a:t>
            </a:r>
          </a:p>
          <a:p>
            <a:pPr>
              <a:defRPr/>
            </a:pPr>
            <a:r>
              <a:rPr lang="en-GB" b="1" dirty="0" smtClean="0"/>
              <a:t>Education</a:t>
            </a:r>
            <a:r>
              <a:rPr lang="en-GB" dirty="0" smtClean="0"/>
              <a:t>  - is the area where most errors take place so take care eg know which BTEC you’re taking.</a:t>
            </a:r>
          </a:p>
          <a:p>
            <a:pPr>
              <a:defRPr/>
            </a:pPr>
            <a:r>
              <a:rPr lang="en-GB" b="1" dirty="0" smtClean="0"/>
              <a:t>Employment</a:t>
            </a:r>
            <a:r>
              <a:rPr lang="en-GB" dirty="0" smtClean="0"/>
              <a:t> – can be marked blank, and it is paid employment only.</a:t>
            </a:r>
          </a:p>
          <a:p>
            <a:pPr>
              <a:defRPr/>
            </a:pPr>
            <a:endParaRPr lang="en-GB" dirty="0" smtClean="0"/>
          </a:p>
          <a:p>
            <a:pPr>
              <a:defRPr/>
            </a:pPr>
            <a:r>
              <a:rPr lang="en-GB" dirty="0" smtClean="0"/>
              <a:t>Students send form to school/college they then send it to UCAS after the reference and checking.  UCAS sends it to universities within 24-48 hours.</a:t>
            </a:r>
          </a:p>
          <a:p>
            <a:pPr>
              <a:defRPr/>
            </a:pPr>
            <a:endParaRPr lang="en-GB" dirty="0" smtClean="0"/>
          </a:p>
          <a:p>
            <a:pPr>
              <a:defRPr/>
            </a:pPr>
            <a:r>
              <a:rPr lang="en-GB" dirty="0" smtClean="0"/>
              <a:t>Remind about mandatory fields, many are not so you don’t need to fill them in, and the ‘?’ contains help text for each box.</a:t>
            </a:r>
            <a:endParaRPr lang="en-GB" dirty="0"/>
          </a:p>
        </p:txBody>
      </p:sp>
    </p:spTree>
    <p:extLst>
      <p:ext uri="{BB962C8B-B14F-4D97-AF65-F5344CB8AC3E}">
        <p14:creationId xmlns:p14="http://schemas.microsoft.com/office/powerpoint/2010/main" val="30050469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End Slide">
    <p:spTree>
      <p:nvGrpSpPr>
        <p:cNvPr id="1" name=""/>
        <p:cNvGrpSpPr/>
        <p:nvPr/>
      </p:nvGrpSpPr>
      <p:grpSpPr>
        <a:xfrm>
          <a:off x="0" y="0"/>
          <a:ext cx="0" cy="0"/>
          <a:chOff x="0" y="0"/>
          <a:chExt cx="0" cy="0"/>
        </a:xfrm>
      </p:grpSpPr>
      <p:pic>
        <p:nvPicPr>
          <p:cNvPr id="7" name="Picture 6" descr="C:\Users\Cader Rattray\Desktop\UCASsupergraphic-04.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550" t="31008" r="20528" b="23673"/>
          <a:stretch>
            <a:fillRect/>
          </a:stretch>
        </p:blipFill>
        <p:spPr bwMode="auto">
          <a:xfrm>
            <a:off x="2627784" y="2204864"/>
            <a:ext cx="6516216" cy="273630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059832" y="3192775"/>
            <a:ext cx="5904656" cy="646331"/>
          </a:xfrm>
        </p:spPr>
        <p:txBody>
          <a:bodyPr>
            <a:spAutoFit/>
          </a:bodyPr>
          <a:lstStyle>
            <a:lvl1pPr algn="l">
              <a:defRPr sz="3600" b="1">
                <a:solidFill>
                  <a:schemeClr val="bg1"/>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EA957125-F609-42B6-A4A5-5C731C46C479}"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a:t>
            </a:fld>
            <a:endParaRPr lang="en-GB" dirty="0"/>
          </a:p>
        </p:txBody>
      </p:sp>
      <p:pic>
        <p:nvPicPr>
          <p:cNvPr id="8" name="Picture 4" descr="C:\Users\Cader Rattray\Desktop\UCAS-Left_aligned-White_box-Keyline-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12" y="1772816"/>
            <a:ext cx="3042656" cy="86933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hasCustomPrompt="1"/>
          </p:nvPr>
        </p:nvSpPr>
        <p:spPr>
          <a:xfrm>
            <a:off x="3021205" y="4726020"/>
            <a:ext cx="5482952" cy="388640"/>
          </a:xfrm>
        </p:spPr>
        <p:txBody>
          <a:bodyPr>
            <a:noAutofit/>
          </a:bodyPr>
          <a:lstStyle>
            <a:lvl1pPr>
              <a:buNone/>
              <a:defRPr sz="2000" b="1">
                <a:solidFill>
                  <a:srgbClr val="FF0000"/>
                </a:solidFill>
              </a:defRPr>
            </a:lvl1pPr>
          </a:lstStyle>
          <a:p>
            <a:pPr lvl="0"/>
            <a:r>
              <a:rPr lang="en-US" dirty="0" smtClean="0"/>
              <a:t>Name</a:t>
            </a:r>
          </a:p>
        </p:txBody>
      </p:sp>
      <p:sp>
        <p:nvSpPr>
          <p:cNvPr id="10" name="Content Placeholder 2"/>
          <p:cNvSpPr>
            <a:spLocks noGrp="1"/>
          </p:cNvSpPr>
          <p:nvPr>
            <p:ph idx="13" hasCustomPrompt="1"/>
          </p:nvPr>
        </p:nvSpPr>
        <p:spPr>
          <a:xfrm>
            <a:off x="3021205" y="5141713"/>
            <a:ext cx="5482952" cy="341197"/>
          </a:xfrm>
        </p:spPr>
        <p:txBody>
          <a:bodyPr>
            <a:noAutofit/>
          </a:bodyPr>
          <a:lstStyle>
            <a:lvl1pPr>
              <a:buNone/>
              <a:defRPr sz="1800" b="0">
                <a:solidFill>
                  <a:schemeClr val="tx1"/>
                </a:solidFill>
              </a:defRPr>
            </a:lvl1pPr>
          </a:lstStyle>
          <a:p>
            <a:pPr lvl="0"/>
            <a:r>
              <a:rPr lang="en-US" dirty="0" smtClean="0"/>
              <a:t>Title</a:t>
            </a:r>
          </a:p>
        </p:txBody>
      </p:sp>
      <p:sp>
        <p:nvSpPr>
          <p:cNvPr id="11" name="Content Placeholder 2"/>
          <p:cNvSpPr>
            <a:spLocks noGrp="1"/>
          </p:cNvSpPr>
          <p:nvPr>
            <p:ph idx="14" hasCustomPrompt="1"/>
          </p:nvPr>
        </p:nvSpPr>
        <p:spPr>
          <a:xfrm>
            <a:off x="3018138" y="5550071"/>
            <a:ext cx="5482952" cy="807887"/>
          </a:xfrm>
        </p:spPr>
        <p:txBody>
          <a:bodyPr>
            <a:noAutofit/>
          </a:bodyPr>
          <a:lstStyle>
            <a:lvl1pPr marL="0" indent="0">
              <a:buNone/>
              <a:defRPr sz="1600" b="1" baseline="0">
                <a:solidFill>
                  <a:srgbClr val="FF0000"/>
                </a:solidFill>
              </a:defRPr>
            </a:lvl1pPr>
          </a:lstStyle>
          <a:p>
            <a:pPr lvl="0"/>
            <a:r>
              <a:rPr lang="en-US" dirty="0" smtClean="0"/>
              <a:t>Insert content appropriate to presentation:-  could be contact information, product or service </a:t>
            </a:r>
            <a:r>
              <a:rPr lang="en-US" dirty="0" err="1" smtClean="0"/>
              <a:t>strapline</a:t>
            </a:r>
            <a:r>
              <a:rPr lang="en-US" dirty="0" smtClean="0"/>
              <a:t>, web address, or social media info or # etc</a:t>
            </a:r>
          </a:p>
          <a:p>
            <a:pPr lvl="0"/>
            <a:endParaRPr lang="en-US" dirty="0" smtClean="0"/>
          </a:p>
        </p:txBody>
      </p:sp>
    </p:spTree>
    <p:extLst>
      <p:ext uri="{BB962C8B-B14F-4D97-AF65-F5344CB8AC3E}">
        <p14:creationId xmlns:p14="http://schemas.microsoft.com/office/powerpoint/2010/main" val="348966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FF0000"/>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a:lvl4pPr>
            <a:lvl5pP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Footer Placeholder 4"/>
          <p:cNvSpPr>
            <a:spLocks noGrp="1"/>
          </p:cNvSpPr>
          <p:nvPr>
            <p:ph type="ftr" sz="quarter" idx="11"/>
          </p:nvPr>
        </p:nvSpPr>
        <p:spPr>
          <a:xfrm>
            <a:off x="1714480" y="6307786"/>
            <a:ext cx="4312782" cy="365125"/>
          </a:xfrm>
        </p:spPr>
        <p:txBody>
          <a:bodyPr/>
          <a:lstStyle/>
          <a:p>
            <a:r>
              <a:rPr lang="en-GB" dirty="0" smtClean="0"/>
              <a:t>At the heart of connecting people to higher education</a:t>
            </a:r>
            <a:endParaRPr lang="en-GB" dirty="0"/>
          </a:p>
        </p:txBody>
      </p:sp>
      <p:pic>
        <p:nvPicPr>
          <p:cNvPr id="7" name="Picture 4" descr="C:\Users\Cader Rattray\Desktop\UCAS-Left_aligned-White_box-Keyline-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
        <p:nvSpPr>
          <p:cNvPr id="8" name="Date Placeholder 3"/>
          <p:cNvSpPr txBox="1">
            <a:spLocks/>
          </p:cNvSpPr>
          <p:nvPr userDrawn="1"/>
        </p:nvSpPr>
        <p:spPr>
          <a:xfrm>
            <a:off x="7390945" y="6362485"/>
            <a:ext cx="946448"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2358F156-6BAA-45DC-BCD5-D3E7A03531D1}" type="datetime1">
              <a:rPr kumimoji="0" lang="en-GB" sz="1000" b="1"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06/01/2015</a:t>
            </a:fld>
            <a:endParaRPr kumimoji="0" lang="en-GB" sz="10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Slide Number Placeholder 5"/>
          <p:cNvSpPr txBox="1">
            <a:spLocks/>
          </p:cNvSpPr>
          <p:nvPr userDrawn="1"/>
        </p:nvSpPr>
        <p:spPr>
          <a:xfrm>
            <a:off x="8316416" y="6356350"/>
            <a:ext cx="54942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4A73001F-84D8-48B7-9690-BD096A4D8920}" type="slidenum">
              <a:rPr kumimoji="0" lang="en-GB" sz="1000" b="1"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64486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SG1">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FF0000"/>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600200"/>
            <a:ext cx="483488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a:lvl4pPr>
            <a:lvl5pP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2358F156-6BAA-45DC-BCD5-D3E7A03531D1}"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a:t>
            </a:fld>
            <a:endParaRPr lang="en-GB" dirty="0"/>
          </a:p>
        </p:txBody>
      </p:sp>
      <p:pic>
        <p:nvPicPr>
          <p:cNvPr id="8" name="Picture 4"/>
          <p:cNvPicPr>
            <a:picLocks noChangeAspect="1" noChangeArrowheads="1"/>
          </p:cNvPicPr>
          <p:nvPr userDrawn="1"/>
        </p:nvPicPr>
        <p:blipFill>
          <a:blip r:embed="rId2" cstate="print"/>
          <a:srcRect/>
          <a:stretch>
            <a:fillRect/>
          </a:stretch>
        </p:blipFill>
        <p:spPr bwMode="auto">
          <a:xfrm>
            <a:off x="5364088" y="2615646"/>
            <a:ext cx="3600457" cy="1483705"/>
          </a:xfrm>
          <a:prstGeom prst="rect">
            <a:avLst/>
          </a:prstGeom>
          <a:noFill/>
          <a:ln w="9525">
            <a:noFill/>
            <a:miter lim="800000"/>
            <a:headEnd/>
            <a:tailEnd/>
          </a:ln>
          <a:effectLst/>
        </p:spPr>
      </p:pic>
      <p:sp>
        <p:nvSpPr>
          <p:cNvPr id="9" name="Content Placeholder 2"/>
          <p:cNvSpPr>
            <a:spLocks noGrp="1"/>
          </p:cNvSpPr>
          <p:nvPr>
            <p:ph idx="13" hasCustomPrompt="1"/>
          </p:nvPr>
        </p:nvSpPr>
        <p:spPr>
          <a:xfrm>
            <a:off x="5508104" y="2780928"/>
            <a:ext cx="2952328" cy="1152128"/>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pic>
        <p:nvPicPr>
          <p:cNvPr id="10" name="Picture 4" descr="C:\Users\Cader Rattray\Desktop\UCAS-Left_aligned-White_box-Keyline-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86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G2">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FF0000"/>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600200"/>
            <a:ext cx="483488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a:lvl4pPr>
            <a:lvl5pP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A0B2B8DC-E95E-4A23-9D37-08A5A36F8FC3}"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a:t>
            </a:fld>
            <a:endParaRPr lang="en-GB" dirty="0"/>
          </a:p>
        </p:txBody>
      </p:sp>
      <p:pic>
        <p:nvPicPr>
          <p:cNvPr id="7" name="Picture 2"/>
          <p:cNvPicPr>
            <a:picLocks noChangeAspect="1" noChangeArrowheads="1"/>
          </p:cNvPicPr>
          <p:nvPr userDrawn="1"/>
        </p:nvPicPr>
        <p:blipFill>
          <a:blip r:embed="rId2" cstate="print"/>
          <a:srcRect l="9708" t="1501" r="10378" b="5929"/>
          <a:stretch>
            <a:fillRect/>
          </a:stretch>
        </p:blipFill>
        <p:spPr bwMode="auto">
          <a:xfrm>
            <a:off x="5384413" y="1984535"/>
            <a:ext cx="3600400" cy="3456384"/>
          </a:xfrm>
          <a:prstGeom prst="rect">
            <a:avLst/>
          </a:prstGeom>
          <a:noFill/>
          <a:ln w="9525">
            <a:noFill/>
            <a:miter lim="800000"/>
            <a:headEnd/>
            <a:tailEnd/>
          </a:ln>
          <a:effectLst/>
        </p:spPr>
      </p:pic>
      <p:sp>
        <p:nvSpPr>
          <p:cNvPr id="8" name="Content Placeholder 2"/>
          <p:cNvSpPr>
            <a:spLocks noGrp="1"/>
          </p:cNvSpPr>
          <p:nvPr>
            <p:ph idx="13" hasCustomPrompt="1"/>
          </p:nvPr>
        </p:nvSpPr>
        <p:spPr>
          <a:xfrm>
            <a:off x="5600437" y="3496703"/>
            <a:ext cx="2880320" cy="1080120"/>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9" name="Content Placeholder 2"/>
          <p:cNvSpPr>
            <a:spLocks noGrp="1"/>
          </p:cNvSpPr>
          <p:nvPr>
            <p:ph idx="14" hasCustomPrompt="1"/>
          </p:nvPr>
        </p:nvSpPr>
        <p:spPr>
          <a:xfrm>
            <a:off x="6782041" y="2776623"/>
            <a:ext cx="1986748" cy="626806"/>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pic>
        <p:nvPicPr>
          <p:cNvPr id="10" name="Picture 4" descr="C:\Users\Cader Rattray\Desktop\UCAS-Left_aligned-White_box-Keyline-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862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SG3">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rgbClr val="FF0000"/>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600200"/>
            <a:ext cx="483488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a:lvl4pPr>
            <a:lvl5pP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870785BC-A1AA-469D-920F-A52CCFD5CC90}"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a:t>
            </a:fld>
            <a:endParaRPr lang="en-GB" dirty="0"/>
          </a:p>
        </p:txBody>
      </p:sp>
      <p:pic>
        <p:nvPicPr>
          <p:cNvPr id="7" name="Picture 2"/>
          <p:cNvPicPr>
            <a:picLocks noChangeAspect="1" noChangeArrowheads="1"/>
          </p:cNvPicPr>
          <p:nvPr userDrawn="1"/>
        </p:nvPicPr>
        <p:blipFill>
          <a:blip r:embed="rId2" cstate="print"/>
          <a:srcRect l="6119" t="2631" r="4251"/>
          <a:stretch>
            <a:fillRect/>
          </a:stretch>
        </p:blipFill>
        <p:spPr bwMode="auto">
          <a:xfrm>
            <a:off x="5316943" y="1556792"/>
            <a:ext cx="3816424" cy="4590842"/>
          </a:xfrm>
          <a:prstGeom prst="rect">
            <a:avLst/>
          </a:prstGeom>
          <a:noFill/>
          <a:ln w="9525">
            <a:noFill/>
            <a:miter lim="800000"/>
            <a:headEnd/>
            <a:tailEnd/>
          </a:ln>
          <a:effectLst/>
        </p:spPr>
      </p:pic>
      <p:sp>
        <p:nvSpPr>
          <p:cNvPr id="8" name="Content Placeholder 2"/>
          <p:cNvSpPr>
            <a:spLocks noGrp="1"/>
          </p:cNvSpPr>
          <p:nvPr>
            <p:ph idx="13" hasCustomPrompt="1"/>
          </p:nvPr>
        </p:nvSpPr>
        <p:spPr>
          <a:xfrm>
            <a:off x="6084168" y="2996952"/>
            <a:ext cx="1728192" cy="1512168"/>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9" name="Content Placeholder 2"/>
          <p:cNvSpPr>
            <a:spLocks noGrp="1"/>
          </p:cNvSpPr>
          <p:nvPr>
            <p:ph idx="14" hasCustomPrompt="1"/>
          </p:nvPr>
        </p:nvSpPr>
        <p:spPr>
          <a:xfrm>
            <a:off x="7071014" y="4699032"/>
            <a:ext cx="1520378" cy="720080"/>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10" name="Content Placeholder 2"/>
          <p:cNvSpPr>
            <a:spLocks noGrp="1"/>
          </p:cNvSpPr>
          <p:nvPr>
            <p:ph idx="15" hasCustomPrompt="1"/>
          </p:nvPr>
        </p:nvSpPr>
        <p:spPr>
          <a:xfrm>
            <a:off x="6876256" y="1628800"/>
            <a:ext cx="1656184" cy="936104"/>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pic>
        <p:nvPicPr>
          <p:cNvPr id="11" name="Picture 4" descr="C:\Users\Cader Rattray\Desktop\UCAS-Left_aligned-White_box-Keyline-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862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amp; Cont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8219256" cy="639762"/>
          </a:xfrm>
        </p:spPr>
        <p:txBody>
          <a:bodyPr anchor="b"/>
          <a:lstStyle>
            <a:lvl1pPr marL="0" indent="0">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8219256" cy="3951288"/>
          </a:xfrm>
        </p:spPr>
        <p:txBody>
          <a:bodyPr/>
          <a:lstStyle>
            <a:lvl1pPr>
              <a:buFont typeface="Arial" pitchFamily="34" charset="0"/>
              <a:buChar char="•"/>
              <a:defRPr sz="2400"/>
            </a:lvl1pPr>
            <a:lvl2pPr>
              <a:buFont typeface="Arial" pitchFamily="34" charset="0"/>
              <a:buChar char="•"/>
              <a:defRPr sz="2000"/>
            </a:lvl2pPr>
            <a:lvl3pPr>
              <a:buFont typeface="Arial" pitchFamily="34" charset="0"/>
              <a:buChar char="•"/>
              <a:defRPr sz="1800"/>
            </a:lvl3pPr>
            <a:lvl4pPr>
              <a:buFont typeface="Arial" pitchFamily="34" charset="0"/>
              <a:buChar char="•"/>
              <a:defRPr sz="1600"/>
            </a:lvl4pPr>
            <a:lvl5pPr>
              <a:buFont typeface="Arial" pitchFamily="34" charset="0"/>
              <a:buChar cha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sp>
        <p:nvSpPr>
          <p:cNvPr id="7" name="Date Placeholder 6"/>
          <p:cNvSpPr>
            <a:spLocks noGrp="1"/>
          </p:cNvSpPr>
          <p:nvPr>
            <p:ph type="dt" sz="half" idx="10"/>
          </p:nvPr>
        </p:nvSpPr>
        <p:spPr/>
        <p:txBody>
          <a:bodyPr/>
          <a:lstStyle/>
          <a:p>
            <a:fld id="{41C25A2F-DD4B-4206-87EF-554AA521FBB0}" type="datetime1">
              <a:rPr lang="en-GB" smtClean="0"/>
              <a:pPr/>
              <a:t>06/01/2015</a:t>
            </a:fld>
            <a:endParaRPr lang="en-GB" dirty="0"/>
          </a:p>
        </p:txBody>
      </p:sp>
      <p:sp>
        <p:nvSpPr>
          <p:cNvPr id="8" name="Footer Placeholder 7"/>
          <p:cNvSpPr>
            <a:spLocks noGrp="1"/>
          </p:cNvSpPr>
          <p:nvPr>
            <p:ph type="ftr" sz="quarter" idx="11"/>
          </p:nvPr>
        </p:nvSpPr>
        <p:spPr/>
        <p:txBody>
          <a:bodyPr/>
          <a:lstStyle/>
          <a:p>
            <a:r>
              <a:rPr lang="en-GB" dirty="0" smtClean="0"/>
              <a:t>At the heart of connecting people to higher education</a:t>
            </a:r>
            <a:endParaRPr lang="en-GB" dirty="0"/>
          </a:p>
        </p:txBody>
      </p:sp>
      <p:sp>
        <p:nvSpPr>
          <p:cNvPr id="9" name="Slide Number Placeholder 8"/>
          <p:cNvSpPr>
            <a:spLocks noGrp="1"/>
          </p:cNvSpPr>
          <p:nvPr>
            <p:ph type="sldNum" sz="quarter" idx="12"/>
          </p:nvPr>
        </p:nvSpPr>
        <p:spPr/>
        <p:txBody>
          <a:bodyPr/>
          <a:lstStyle/>
          <a:p>
            <a:fld id="{4A73001F-84D8-48B7-9690-BD096A4D8920}" type="slidenum">
              <a:rPr lang="en-GB" smtClean="0"/>
              <a:pPr/>
              <a:t>‹#›</a:t>
            </a:fld>
            <a:endParaRPr lang="en-GB" dirty="0"/>
          </a:p>
        </p:txBody>
      </p:sp>
      <p:sp>
        <p:nvSpPr>
          <p:cNvPr id="10" name="Title 1"/>
          <p:cNvSpPr>
            <a:spLocks noGrp="1"/>
          </p:cNvSpPr>
          <p:nvPr>
            <p:ph type="title"/>
          </p:nvPr>
        </p:nvSpPr>
        <p:spPr>
          <a:xfrm>
            <a:off x="457200" y="274638"/>
            <a:ext cx="8229600" cy="1143000"/>
          </a:xfrm>
        </p:spPr>
        <p:txBody>
          <a:bodyPr>
            <a:normAutofit/>
          </a:bodyPr>
          <a:lstStyle>
            <a:lvl1pPr algn="l">
              <a:defRPr sz="3600" b="1">
                <a:solidFill>
                  <a:srgbClr val="FF0000"/>
                </a:solidFill>
              </a:defRPr>
            </a:lvl1pPr>
          </a:lstStyle>
          <a:p>
            <a:r>
              <a:rPr lang="en-US" dirty="0" smtClean="0"/>
              <a:t>Click to edit Master title style</a:t>
            </a:r>
            <a:endParaRPr lang="en-GB" dirty="0"/>
          </a:p>
        </p:txBody>
      </p:sp>
      <p:pic>
        <p:nvPicPr>
          <p:cNvPr id="11" name="Picture 4" descr="C:\Users\Cader Rattray\Desktop\UCAS-Left_aligned-White_box-Keyline-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87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 &amp; Content - SG2">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a:blip r:embed="rId2" cstate="print"/>
          <a:srcRect l="9708" t="1501" r="10378" b="5929"/>
          <a:stretch>
            <a:fillRect/>
          </a:stretch>
        </p:blipFill>
        <p:spPr bwMode="auto">
          <a:xfrm>
            <a:off x="5384413" y="1984535"/>
            <a:ext cx="3600400" cy="3456384"/>
          </a:xfrm>
          <a:prstGeom prst="rect">
            <a:avLst/>
          </a:prstGeom>
          <a:noFill/>
          <a:ln w="9525">
            <a:noFill/>
            <a:miter lim="800000"/>
            <a:headEnd/>
            <a:tailEnd/>
          </a:ln>
          <a:effectLst/>
        </p:spPr>
      </p:pic>
      <p:sp>
        <p:nvSpPr>
          <p:cNvPr id="12" name="Content Placeholder 2"/>
          <p:cNvSpPr>
            <a:spLocks noGrp="1"/>
          </p:cNvSpPr>
          <p:nvPr>
            <p:ph idx="13" hasCustomPrompt="1"/>
          </p:nvPr>
        </p:nvSpPr>
        <p:spPr>
          <a:xfrm>
            <a:off x="5600437" y="3496703"/>
            <a:ext cx="2880320" cy="1080120"/>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13" name="Content Placeholder 2"/>
          <p:cNvSpPr>
            <a:spLocks noGrp="1"/>
          </p:cNvSpPr>
          <p:nvPr>
            <p:ph idx="14" hasCustomPrompt="1"/>
          </p:nvPr>
        </p:nvSpPr>
        <p:spPr>
          <a:xfrm>
            <a:off x="6782041" y="2776623"/>
            <a:ext cx="1986748" cy="626806"/>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4" name="Content Placeholder 3"/>
          <p:cNvSpPr>
            <a:spLocks noGrp="1"/>
          </p:cNvSpPr>
          <p:nvPr>
            <p:ph sz="half" idx="2"/>
          </p:nvPr>
        </p:nvSpPr>
        <p:spPr>
          <a:xfrm>
            <a:off x="457200" y="2174875"/>
            <a:ext cx="4834880" cy="3951288"/>
          </a:xfrm>
        </p:spPr>
        <p:txBody>
          <a:bodyPr/>
          <a:lstStyle>
            <a:lvl1pPr>
              <a:buFont typeface="Arial" pitchFamily="34" charset="0"/>
              <a:buChar char="•"/>
              <a:defRPr sz="2400"/>
            </a:lvl1pPr>
            <a:lvl2pPr>
              <a:buFont typeface="Arial" pitchFamily="34" charset="0"/>
              <a:buChar char="•"/>
              <a:defRPr sz="2000"/>
            </a:lvl2pPr>
            <a:lvl3pPr>
              <a:buFont typeface="Arial" pitchFamily="34" charset="0"/>
              <a:buChar char="•"/>
              <a:defRPr sz="1800"/>
            </a:lvl3pPr>
            <a:lvl4pPr>
              <a:buFont typeface="Arial" pitchFamily="34" charset="0"/>
              <a:buChar char="•"/>
              <a:defRPr sz="1600"/>
            </a:lvl4pPr>
            <a:lvl5pPr>
              <a:buFont typeface="Arial" pitchFamily="34" charset="0"/>
              <a:buChar cha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sp>
        <p:nvSpPr>
          <p:cNvPr id="7" name="Date Placeholder 6"/>
          <p:cNvSpPr>
            <a:spLocks noGrp="1"/>
          </p:cNvSpPr>
          <p:nvPr>
            <p:ph type="dt" sz="half" idx="10"/>
          </p:nvPr>
        </p:nvSpPr>
        <p:spPr/>
        <p:txBody>
          <a:bodyPr/>
          <a:lstStyle/>
          <a:p>
            <a:fld id="{36002889-CE2C-4079-A817-16C6EC6C59FF}" type="datetime1">
              <a:rPr lang="en-GB" smtClean="0"/>
              <a:pPr/>
              <a:t>06/01/2015</a:t>
            </a:fld>
            <a:endParaRPr lang="en-GB" dirty="0"/>
          </a:p>
        </p:txBody>
      </p:sp>
      <p:sp>
        <p:nvSpPr>
          <p:cNvPr id="8" name="Footer Placeholder 7"/>
          <p:cNvSpPr>
            <a:spLocks noGrp="1"/>
          </p:cNvSpPr>
          <p:nvPr>
            <p:ph type="ftr" sz="quarter" idx="11"/>
          </p:nvPr>
        </p:nvSpPr>
        <p:spPr/>
        <p:txBody>
          <a:bodyPr/>
          <a:lstStyle/>
          <a:p>
            <a:r>
              <a:rPr lang="en-GB" dirty="0" smtClean="0"/>
              <a:t>At the heart of connecting people to higher education</a:t>
            </a:r>
            <a:endParaRPr lang="en-GB" dirty="0"/>
          </a:p>
        </p:txBody>
      </p:sp>
      <p:sp>
        <p:nvSpPr>
          <p:cNvPr id="9" name="Slide Number Placeholder 8"/>
          <p:cNvSpPr>
            <a:spLocks noGrp="1"/>
          </p:cNvSpPr>
          <p:nvPr>
            <p:ph type="sldNum" sz="quarter" idx="12"/>
          </p:nvPr>
        </p:nvSpPr>
        <p:spPr/>
        <p:txBody>
          <a:bodyPr/>
          <a:lstStyle/>
          <a:p>
            <a:fld id="{4A73001F-84D8-48B7-9690-BD096A4D8920}" type="slidenum">
              <a:rPr lang="en-GB" smtClean="0"/>
              <a:pPr/>
              <a:t>‹#›</a:t>
            </a:fld>
            <a:endParaRPr lang="en-GB" dirty="0"/>
          </a:p>
        </p:txBody>
      </p:sp>
      <p:sp>
        <p:nvSpPr>
          <p:cNvPr id="10" name="Title 1"/>
          <p:cNvSpPr>
            <a:spLocks noGrp="1"/>
          </p:cNvSpPr>
          <p:nvPr>
            <p:ph type="title"/>
          </p:nvPr>
        </p:nvSpPr>
        <p:spPr>
          <a:xfrm>
            <a:off x="457200" y="274638"/>
            <a:ext cx="8229600" cy="1143000"/>
          </a:xfrm>
        </p:spPr>
        <p:txBody>
          <a:bodyPr>
            <a:normAutofit/>
          </a:bodyPr>
          <a:lstStyle>
            <a:lvl1pPr algn="l">
              <a:defRPr sz="3600" b="1">
                <a:solidFill>
                  <a:srgbClr val="FF0000"/>
                </a:solidFill>
              </a:defRPr>
            </a:lvl1pPr>
          </a:lstStyle>
          <a:p>
            <a:r>
              <a:rPr lang="en-US" dirty="0" smtClean="0"/>
              <a:t>Click to edit Master title style</a:t>
            </a:r>
            <a:endParaRPr lang="en-GB" dirty="0"/>
          </a:p>
        </p:txBody>
      </p:sp>
      <p:sp>
        <p:nvSpPr>
          <p:cNvPr id="14" name="Text Placeholder 2"/>
          <p:cNvSpPr>
            <a:spLocks noGrp="1"/>
          </p:cNvSpPr>
          <p:nvPr>
            <p:ph type="body" idx="1"/>
          </p:nvPr>
        </p:nvSpPr>
        <p:spPr>
          <a:xfrm>
            <a:off x="457200" y="1535113"/>
            <a:ext cx="6131024" cy="639762"/>
          </a:xfrm>
        </p:spPr>
        <p:txBody>
          <a:bodyPr anchor="b"/>
          <a:lstStyle>
            <a:lvl1pPr marL="0" indent="0">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5" name="Picture 4" descr="C:\Users\Cader Rattray\Desktop\UCAS-Left_aligned-White_box-Keyline-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87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SubTitle &amp; Content - SG3">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C0635397-140F-4BC0-89F0-B05A8EAC4457}" type="datetime1">
              <a:rPr lang="en-GB" smtClean="0"/>
              <a:pPr/>
              <a:t>06/01/2015</a:t>
            </a:fld>
            <a:endParaRPr lang="en-GB" dirty="0"/>
          </a:p>
        </p:txBody>
      </p:sp>
      <p:sp>
        <p:nvSpPr>
          <p:cNvPr id="8" name="Footer Placeholder 7"/>
          <p:cNvSpPr>
            <a:spLocks noGrp="1"/>
          </p:cNvSpPr>
          <p:nvPr>
            <p:ph type="ftr" sz="quarter" idx="11"/>
          </p:nvPr>
        </p:nvSpPr>
        <p:spPr/>
        <p:txBody>
          <a:bodyPr/>
          <a:lstStyle/>
          <a:p>
            <a:r>
              <a:rPr lang="en-GB" dirty="0" smtClean="0"/>
              <a:t>At the heart of connecting people to higher education</a:t>
            </a:r>
            <a:endParaRPr lang="en-GB" dirty="0"/>
          </a:p>
        </p:txBody>
      </p:sp>
      <p:sp>
        <p:nvSpPr>
          <p:cNvPr id="9" name="Slide Number Placeholder 8"/>
          <p:cNvSpPr>
            <a:spLocks noGrp="1"/>
          </p:cNvSpPr>
          <p:nvPr>
            <p:ph type="sldNum" sz="quarter" idx="12"/>
          </p:nvPr>
        </p:nvSpPr>
        <p:spPr/>
        <p:txBody>
          <a:bodyPr/>
          <a:lstStyle/>
          <a:p>
            <a:fld id="{4A73001F-84D8-48B7-9690-BD096A4D8920}" type="slidenum">
              <a:rPr lang="en-GB" smtClean="0"/>
              <a:pPr/>
              <a:t>‹#›</a:t>
            </a:fld>
            <a:endParaRPr lang="en-GB" dirty="0"/>
          </a:p>
        </p:txBody>
      </p:sp>
      <p:sp>
        <p:nvSpPr>
          <p:cNvPr id="10" name="Title 1"/>
          <p:cNvSpPr>
            <a:spLocks noGrp="1"/>
          </p:cNvSpPr>
          <p:nvPr>
            <p:ph type="title"/>
          </p:nvPr>
        </p:nvSpPr>
        <p:spPr>
          <a:xfrm>
            <a:off x="457200" y="274638"/>
            <a:ext cx="8229600" cy="1143000"/>
          </a:xfrm>
        </p:spPr>
        <p:txBody>
          <a:bodyPr>
            <a:normAutofit/>
          </a:bodyPr>
          <a:lstStyle>
            <a:lvl1pPr algn="l">
              <a:defRPr sz="3600" b="1">
                <a:solidFill>
                  <a:srgbClr val="FF0000"/>
                </a:solidFill>
              </a:defRPr>
            </a:lvl1pPr>
          </a:lstStyle>
          <a:p>
            <a:r>
              <a:rPr lang="en-US" dirty="0" smtClean="0"/>
              <a:t>Click to edit Master title style</a:t>
            </a:r>
            <a:endParaRPr lang="en-GB" dirty="0"/>
          </a:p>
        </p:txBody>
      </p:sp>
      <p:pic>
        <p:nvPicPr>
          <p:cNvPr id="11" name="Picture 2"/>
          <p:cNvPicPr>
            <a:picLocks noChangeAspect="1" noChangeArrowheads="1"/>
          </p:cNvPicPr>
          <p:nvPr userDrawn="1"/>
        </p:nvPicPr>
        <p:blipFill>
          <a:blip r:embed="rId2" cstate="print"/>
          <a:srcRect l="6119" t="2631" r="4251"/>
          <a:stretch>
            <a:fillRect/>
          </a:stretch>
        </p:blipFill>
        <p:spPr bwMode="auto">
          <a:xfrm>
            <a:off x="5316943" y="1556792"/>
            <a:ext cx="3816424" cy="4590842"/>
          </a:xfrm>
          <a:prstGeom prst="rect">
            <a:avLst/>
          </a:prstGeom>
          <a:noFill/>
          <a:ln w="9525">
            <a:noFill/>
            <a:miter lim="800000"/>
            <a:headEnd/>
            <a:tailEnd/>
          </a:ln>
          <a:effectLst/>
        </p:spPr>
      </p:pic>
      <p:sp>
        <p:nvSpPr>
          <p:cNvPr id="12" name="Content Placeholder 2"/>
          <p:cNvSpPr>
            <a:spLocks noGrp="1"/>
          </p:cNvSpPr>
          <p:nvPr>
            <p:ph idx="13" hasCustomPrompt="1"/>
          </p:nvPr>
        </p:nvSpPr>
        <p:spPr>
          <a:xfrm>
            <a:off x="6084168" y="2996952"/>
            <a:ext cx="1728192" cy="1512168"/>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13" name="Content Placeholder 2"/>
          <p:cNvSpPr>
            <a:spLocks noGrp="1"/>
          </p:cNvSpPr>
          <p:nvPr>
            <p:ph idx="14" hasCustomPrompt="1"/>
          </p:nvPr>
        </p:nvSpPr>
        <p:spPr>
          <a:xfrm>
            <a:off x="7071014" y="4699032"/>
            <a:ext cx="1520378" cy="720080"/>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14" name="Content Placeholder 2"/>
          <p:cNvSpPr>
            <a:spLocks noGrp="1"/>
          </p:cNvSpPr>
          <p:nvPr>
            <p:ph idx="15" hasCustomPrompt="1"/>
          </p:nvPr>
        </p:nvSpPr>
        <p:spPr>
          <a:xfrm>
            <a:off x="6876256" y="1628800"/>
            <a:ext cx="1656184" cy="936104"/>
          </a:xfrm>
        </p:spPr>
        <p:txBody>
          <a:bodyPr anchor="ctr" anchorCtr="0">
            <a:norm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dirty="0" smtClean="0"/>
              <a:t>Click to edit text</a:t>
            </a:r>
          </a:p>
        </p:txBody>
      </p:sp>
      <p:sp>
        <p:nvSpPr>
          <p:cNvPr id="15" name="Content Placeholder 3"/>
          <p:cNvSpPr>
            <a:spLocks noGrp="1"/>
          </p:cNvSpPr>
          <p:nvPr>
            <p:ph sz="half" idx="2"/>
          </p:nvPr>
        </p:nvSpPr>
        <p:spPr>
          <a:xfrm>
            <a:off x="457200" y="2174875"/>
            <a:ext cx="4834880" cy="3951288"/>
          </a:xfrm>
        </p:spPr>
        <p:txBody>
          <a:bodyPr/>
          <a:lstStyle>
            <a:lvl1pPr>
              <a:buFont typeface="Arial" pitchFamily="34" charset="0"/>
              <a:buChar char="•"/>
              <a:defRPr sz="2400"/>
            </a:lvl1pPr>
            <a:lvl2pPr>
              <a:buFont typeface="Arial" pitchFamily="34" charset="0"/>
              <a:buChar char="•"/>
              <a:defRPr sz="2000"/>
            </a:lvl2pPr>
            <a:lvl3pPr>
              <a:buFont typeface="Arial" pitchFamily="34" charset="0"/>
              <a:buChar char="•"/>
              <a:defRPr sz="1800"/>
            </a:lvl3pPr>
            <a:lvl4pPr>
              <a:buFont typeface="Arial" pitchFamily="34" charset="0"/>
              <a:buChar char="•"/>
              <a:defRPr sz="1600"/>
            </a:lvl4pPr>
            <a:lvl5pPr>
              <a:buFont typeface="Arial" pitchFamily="34" charset="0"/>
              <a:buChar cha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sp>
        <p:nvSpPr>
          <p:cNvPr id="16" name="Text Placeholder 2"/>
          <p:cNvSpPr>
            <a:spLocks noGrp="1"/>
          </p:cNvSpPr>
          <p:nvPr>
            <p:ph type="body" idx="1"/>
          </p:nvPr>
        </p:nvSpPr>
        <p:spPr>
          <a:xfrm>
            <a:off x="457200" y="1535113"/>
            <a:ext cx="6131024" cy="639762"/>
          </a:xfrm>
        </p:spPr>
        <p:txBody>
          <a:bodyPr anchor="b"/>
          <a:lstStyle>
            <a:lvl1pPr marL="0" indent="0">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7" name="Picture 4" descr="C:\Users\Cader Rattray\Desktop\UCAS-Left_aligned-White_box-Keyline-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301110"/>
            <a:ext cx="1521328" cy="43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879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7390945" y="6362485"/>
            <a:ext cx="946448" cy="365125"/>
          </a:xfrm>
          <a:prstGeom prst="rect">
            <a:avLst/>
          </a:prstGeom>
        </p:spPr>
        <p:txBody>
          <a:bodyPr vert="horz" lIns="91440" tIns="45720" rIns="91440" bIns="45720" rtlCol="0" anchor="ctr"/>
          <a:lstStyle>
            <a:lvl1pPr algn="l">
              <a:defRPr sz="1000" b="1">
                <a:solidFill>
                  <a:schemeClr val="tx1"/>
                </a:solidFill>
              </a:defRPr>
            </a:lvl1pPr>
          </a:lstStyle>
          <a:p>
            <a:fld id="{F8E7383E-A3A5-4E41-A054-076302FDC362}" type="datetime1">
              <a:rPr lang="en-GB" smtClean="0"/>
              <a:pPr/>
              <a:t>06/01/2015</a:t>
            </a:fld>
            <a:endParaRPr lang="en-GB" dirty="0"/>
          </a:p>
        </p:txBody>
      </p:sp>
      <p:sp>
        <p:nvSpPr>
          <p:cNvPr id="5" name="Footer Placeholder 4"/>
          <p:cNvSpPr>
            <a:spLocks noGrp="1"/>
          </p:cNvSpPr>
          <p:nvPr>
            <p:ph type="ftr" sz="quarter" idx="3"/>
          </p:nvPr>
        </p:nvSpPr>
        <p:spPr>
          <a:xfrm>
            <a:off x="1699378" y="6303185"/>
            <a:ext cx="4312782" cy="365125"/>
          </a:xfrm>
          <a:prstGeom prst="rect">
            <a:avLst/>
          </a:prstGeom>
        </p:spPr>
        <p:txBody>
          <a:bodyPr vert="horz" lIns="91440" tIns="45720" rIns="91440" bIns="45720" rtlCol="0" anchor="ctr"/>
          <a:lstStyle>
            <a:lvl1pPr algn="l">
              <a:defRPr sz="1200" b="1">
                <a:solidFill>
                  <a:srgbClr val="FF0000"/>
                </a:solidFill>
              </a:defRPr>
            </a:lvl1pPr>
          </a:lstStyle>
          <a:p>
            <a:r>
              <a:rPr lang="en-GB" dirty="0" smtClean="0"/>
              <a:t>At the heart of connecting people to higher education</a:t>
            </a:r>
            <a:endParaRPr lang="en-GB" dirty="0"/>
          </a:p>
        </p:txBody>
      </p:sp>
      <p:sp>
        <p:nvSpPr>
          <p:cNvPr id="6" name="Slide Number Placeholder 5"/>
          <p:cNvSpPr>
            <a:spLocks noGrp="1"/>
          </p:cNvSpPr>
          <p:nvPr>
            <p:ph type="sldNum" sz="quarter" idx="4"/>
          </p:nvPr>
        </p:nvSpPr>
        <p:spPr>
          <a:xfrm>
            <a:off x="8316416" y="6356350"/>
            <a:ext cx="549424" cy="365125"/>
          </a:xfrm>
          <a:prstGeom prst="rect">
            <a:avLst/>
          </a:prstGeom>
        </p:spPr>
        <p:txBody>
          <a:bodyPr vert="horz" lIns="91440" tIns="45720" rIns="91440" bIns="45720" rtlCol="0" anchor="ctr"/>
          <a:lstStyle>
            <a:lvl1pPr algn="r">
              <a:defRPr sz="1000" b="1">
                <a:solidFill>
                  <a:schemeClr val="tx1"/>
                </a:solidFill>
              </a:defRPr>
            </a:lvl1pPr>
          </a:lstStyle>
          <a:p>
            <a:fld id="{4A73001F-84D8-48B7-9690-BD096A4D8920}" type="slidenum">
              <a:rPr lang="en-GB" smtClean="0"/>
              <a:pPr/>
              <a:t>‹#›</a:t>
            </a:fld>
            <a:endParaRPr lang="en-GB" dirty="0"/>
          </a:p>
        </p:txBody>
      </p:sp>
    </p:spTree>
    <p:extLst>
      <p:ext uri="{BB962C8B-B14F-4D97-AF65-F5344CB8AC3E}">
        <p14:creationId xmlns:p14="http://schemas.microsoft.com/office/powerpoint/2010/main" val="1605011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6" r:id="rId4"/>
    <p:sldLayoutId id="2147483657" r:id="rId5"/>
    <p:sldLayoutId id="2147483653" r:id="rId6"/>
    <p:sldLayoutId id="2147483658" r:id="rId7"/>
    <p:sldLayoutId id="2147483659" r:id="rId8"/>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youtube.com/user/UCASonline" TargetMode="External"/><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witter.com/UCAS_online" TargetMode="External"/><Relationship Id="rId11" Type="http://schemas.openxmlformats.org/officeDocument/2006/relationships/image" Target="../media/image11.png"/><Relationship Id="rId5" Type="http://schemas.openxmlformats.org/officeDocument/2006/relationships/image" Target="../media/image8.png"/><Relationship Id="rId10" Type="http://schemas.openxmlformats.org/officeDocument/2006/relationships/hyperlink" Target="http://ucasonline.blogspot.co.uk/" TargetMode="External"/><Relationship Id="rId4" Type="http://schemas.openxmlformats.org/officeDocument/2006/relationships/hyperlink" Target="http://www.facebook.com/ucasonline" TargetMode="External"/><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59832" y="3192775"/>
            <a:ext cx="5904656" cy="646331"/>
          </a:xfrm>
        </p:spPr>
        <p:txBody>
          <a:bodyPr/>
          <a:lstStyle/>
          <a:p>
            <a:r>
              <a:rPr lang="en-GB" dirty="0" smtClean="0"/>
              <a:t>Parents’ evening presentation</a:t>
            </a:r>
            <a:endParaRPr lang="en-GB" dirty="0">
              <a:solidFill>
                <a:schemeClr val="bg1">
                  <a:lumMod val="95000"/>
                </a:schemeClr>
              </a:solidFill>
            </a:endParaRPr>
          </a:p>
        </p:txBody>
      </p:sp>
      <p:sp>
        <p:nvSpPr>
          <p:cNvPr id="3" name="Content Placeholder 2"/>
          <p:cNvSpPr>
            <a:spLocks noGrp="1"/>
          </p:cNvSpPr>
          <p:nvPr>
            <p:ph idx="1"/>
          </p:nvPr>
        </p:nvSpPr>
        <p:spPr>
          <a:xfrm>
            <a:off x="2915816" y="4768552"/>
            <a:ext cx="6120680" cy="388640"/>
          </a:xfrm>
        </p:spPr>
        <p:txBody>
          <a:bodyPr/>
          <a:lstStyle/>
          <a:p>
            <a:r>
              <a:rPr lang="en-GB" dirty="0" smtClean="0"/>
              <a:t>Help your son or daughter through the UCAS process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UCAS application</a:t>
            </a:r>
            <a:endParaRPr lang="en-GB" dirty="0"/>
          </a:p>
        </p:txBody>
      </p:sp>
      <p:sp>
        <p:nvSpPr>
          <p:cNvPr id="3" name="Date Placeholder 4"/>
          <p:cNvSpPr>
            <a:spLocks noGrp="1"/>
          </p:cNvSpPr>
          <p:nvPr>
            <p:ph type="dt" sz="half" idx="10"/>
          </p:nvPr>
        </p:nvSpPr>
        <p:spPr>
          <a:xfrm>
            <a:off x="7390945" y="6362485"/>
            <a:ext cx="946448" cy="365125"/>
          </a:xfrm>
        </p:spPr>
        <p:txBody>
          <a:bodyPr/>
          <a:lstStyle/>
          <a:p>
            <a:fld id="{36002889-CE2C-4079-A817-16C6EC6C59FF}" type="datetime1">
              <a:rPr lang="en-GB" smtClean="0"/>
              <a:pPr/>
              <a:t>06/01/2015</a:t>
            </a:fld>
            <a:endParaRPr lang="en-GB" dirty="0"/>
          </a:p>
        </p:txBody>
      </p:sp>
      <p:sp>
        <p:nvSpPr>
          <p:cNvPr id="4" name="Footer Placeholder 5"/>
          <p:cNvSpPr>
            <a:spLocks noGrp="1"/>
          </p:cNvSpPr>
          <p:nvPr>
            <p:ph type="ftr" sz="quarter" idx="11"/>
          </p:nvPr>
        </p:nvSpPr>
        <p:spPr>
          <a:xfrm>
            <a:off x="1699378" y="6303185"/>
            <a:ext cx="4312782" cy="365125"/>
          </a:xfrm>
        </p:spPr>
        <p:txBody>
          <a:bodyPr/>
          <a:lstStyle/>
          <a:p>
            <a:r>
              <a:rPr lang="en-GB" dirty="0" smtClean="0"/>
              <a:t>At the heart of connecting people to higher education</a:t>
            </a:r>
            <a:endParaRPr lang="en-GB" dirty="0"/>
          </a:p>
        </p:txBody>
      </p:sp>
      <p:sp>
        <p:nvSpPr>
          <p:cNvPr id="5" name="Slide Number Placeholder 6"/>
          <p:cNvSpPr>
            <a:spLocks noGrp="1"/>
          </p:cNvSpPr>
          <p:nvPr>
            <p:ph type="sldNum" sz="quarter" idx="12"/>
          </p:nvPr>
        </p:nvSpPr>
        <p:spPr>
          <a:xfrm>
            <a:off x="8316416" y="6356350"/>
            <a:ext cx="549424" cy="365125"/>
          </a:xfrm>
        </p:spPr>
        <p:txBody>
          <a:bodyPr/>
          <a:lstStyle/>
          <a:p>
            <a:fld id="{4A73001F-84D8-48B7-9690-BD096A4D8920}"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29600" cy="1143000"/>
          </a:xfrm>
        </p:spPr>
        <p:txBody>
          <a:bodyPr/>
          <a:lstStyle/>
          <a:p>
            <a:r>
              <a:rPr lang="en-GB" dirty="0" smtClean="0"/>
              <a:t>Making the application</a:t>
            </a:r>
            <a:endParaRPr lang="en-GB" dirty="0"/>
          </a:p>
        </p:txBody>
      </p:sp>
      <p:sp>
        <p:nvSpPr>
          <p:cNvPr id="3" name="Content Placeholder 2"/>
          <p:cNvSpPr>
            <a:spLocks noGrp="1"/>
          </p:cNvSpPr>
          <p:nvPr>
            <p:ph idx="1"/>
          </p:nvPr>
        </p:nvSpPr>
        <p:spPr>
          <a:xfrm>
            <a:off x="395536" y="1523925"/>
            <a:ext cx="7128792" cy="4929411"/>
          </a:xfrm>
        </p:spPr>
        <p:txBody>
          <a:bodyPr>
            <a:normAutofit/>
          </a:bodyPr>
          <a:lstStyle/>
          <a:p>
            <a:pPr marL="0" indent="0">
              <a:spcBef>
                <a:spcPts val="1200"/>
              </a:spcBef>
              <a:spcAft>
                <a:spcPts val="1200"/>
              </a:spcAft>
              <a:buNone/>
              <a:tabLst>
                <a:tab pos="1701800" algn="l"/>
                <a:tab pos="2954338" algn="l"/>
              </a:tabLst>
            </a:pPr>
            <a:r>
              <a:rPr lang="en-GB" sz="2600" b="1" dirty="0" smtClean="0"/>
              <a:t>Apply</a:t>
            </a:r>
            <a:r>
              <a:rPr lang="en-GB" sz="2600" dirty="0" smtClean="0"/>
              <a:t> is the UCAS online application system.</a:t>
            </a:r>
          </a:p>
          <a:p>
            <a:pPr marL="0" indent="0">
              <a:spcBef>
                <a:spcPts val="1200"/>
              </a:spcBef>
              <a:spcAft>
                <a:spcPts val="1200"/>
              </a:spcAft>
              <a:buFont typeface="Wingdings" pitchFamily="2" charset="2"/>
              <a:buNone/>
              <a:tabLst>
                <a:tab pos="1701800" algn="l"/>
                <a:tab pos="2954338" algn="l"/>
              </a:tabLst>
            </a:pPr>
            <a:r>
              <a:rPr lang="en-GB" sz="2600" dirty="0" smtClean="0"/>
              <a:t>Every applicant has six sections to complete:</a:t>
            </a:r>
          </a:p>
          <a:p>
            <a:pPr lvl="1">
              <a:buClr>
                <a:srgbClr val="FF0000"/>
              </a:buClr>
              <a:tabLst>
                <a:tab pos="1701800" algn="l"/>
                <a:tab pos="2954338" algn="l"/>
              </a:tabLst>
            </a:pPr>
            <a:r>
              <a:rPr lang="en-GB" sz="2200" dirty="0" smtClean="0"/>
              <a:t>Personal details</a:t>
            </a:r>
          </a:p>
          <a:p>
            <a:pPr lvl="1">
              <a:buClr>
                <a:srgbClr val="FF0000"/>
              </a:buClr>
              <a:tabLst>
                <a:tab pos="1701800" algn="l"/>
                <a:tab pos="2954338" algn="l"/>
              </a:tabLst>
            </a:pPr>
            <a:r>
              <a:rPr lang="en-GB" sz="2200" dirty="0" smtClean="0"/>
              <a:t>Student finance (UK and EU only)</a:t>
            </a:r>
          </a:p>
          <a:p>
            <a:pPr lvl="1">
              <a:buClr>
                <a:srgbClr val="FF0000"/>
              </a:buClr>
              <a:tabLst>
                <a:tab pos="1701800" algn="l"/>
                <a:tab pos="2954338" algn="l"/>
              </a:tabLst>
            </a:pPr>
            <a:r>
              <a:rPr lang="en-GB" sz="2200" dirty="0" smtClean="0"/>
              <a:t>Choices</a:t>
            </a:r>
          </a:p>
          <a:p>
            <a:pPr lvl="1">
              <a:buClr>
                <a:srgbClr val="FF0000"/>
              </a:buClr>
              <a:tabLst>
                <a:tab pos="1701800" algn="l"/>
                <a:tab pos="2954338" algn="l"/>
              </a:tabLst>
            </a:pPr>
            <a:r>
              <a:rPr lang="en-GB" sz="2200" dirty="0" smtClean="0"/>
              <a:t>Education</a:t>
            </a:r>
          </a:p>
          <a:p>
            <a:pPr lvl="1">
              <a:buClr>
                <a:srgbClr val="FF0000"/>
              </a:buClr>
              <a:tabLst>
                <a:tab pos="1701800" algn="l"/>
                <a:tab pos="2954338" algn="l"/>
              </a:tabLst>
            </a:pPr>
            <a:r>
              <a:rPr lang="en-GB" sz="2200" dirty="0" smtClean="0"/>
              <a:t>Employment</a:t>
            </a:r>
          </a:p>
          <a:p>
            <a:pPr lvl="1">
              <a:buClr>
                <a:srgbClr val="FF0000"/>
              </a:buClr>
              <a:tabLst>
                <a:tab pos="1701800" algn="l"/>
                <a:tab pos="2954338" algn="l"/>
              </a:tabLst>
            </a:pPr>
            <a:r>
              <a:rPr lang="en-GB" sz="2200" dirty="0" smtClean="0"/>
              <a:t>Personal statement.</a:t>
            </a:r>
          </a:p>
        </p:txBody>
      </p:sp>
      <p:sp>
        <p:nvSpPr>
          <p:cNvPr id="4" name="Date Placeholder 3"/>
          <p:cNvSpPr>
            <a:spLocks noGrp="1"/>
          </p:cNvSpPr>
          <p:nvPr>
            <p:ph type="dt" sz="half" idx="10"/>
          </p:nvPr>
        </p:nvSpPr>
        <p:spPr/>
        <p:txBody>
          <a:bodyPr/>
          <a:lstStyle/>
          <a:p>
            <a:fld id="{2358F156-6BAA-45DC-BCD5-D3E7A03531D1}"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11</a:t>
            </a:fld>
            <a:endParaRPr lang="en-GB" dirty="0"/>
          </a:p>
        </p:txBody>
      </p:sp>
      <p:sp>
        <p:nvSpPr>
          <p:cNvPr id="7" name="Content Placeholder 6"/>
          <p:cNvSpPr>
            <a:spLocks noGrp="1"/>
          </p:cNvSpPr>
          <p:nvPr>
            <p:ph idx="13"/>
          </p:nvPr>
        </p:nvSpPr>
        <p:spPr>
          <a:xfrm>
            <a:off x="5600437" y="3496703"/>
            <a:ext cx="3004011" cy="1156434"/>
          </a:xfrm>
        </p:spPr>
        <p:txBody>
          <a:bodyPr>
            <a:normAutofit fontScale="85000" lnSpcReduction="20000"/>
          </a:bodyPr>
          <a:lstStyle/>
          <a:p>
            <a:pPr algn="ctr"/>
            <a:r>
              <a:rPr lang="en-GB" dirty="0" smtClean="0"/>
              <a:t>Once a student submits their application, the reference is added and it is sent to UCAS who passes it on to the university</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23528" y="1268760"/>
            <a:ext cx="8640960" cy="518457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20000"/>
              </a:lnSpc>
              <a:spcBef>
                <a:spcPts val="300"/>
              </a:spcBef>
              <a:spcAft>
                <a:spcPts val="0"/>
              </a:spcAft>
              <a:buClrTx/>
              <a:buSzTx/>
              <a:buFont typeface="Arial" pitchFamily="34" charset="0"/>
              <a:buNone/>
              <a:tabLst/>
              <a:defRPr/>
            </a:pPr>
            <a:r>
              <a:rPr kumimoji="0" lang="en-GB" sz="28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Personal</a:t>
            </a:r>
            <a:r>
              <a:rPr kumimoji="0" lang="en-GB" sz="2800" b="0" i="0" u="none" strike="noStrike" kern="1200" cap="none" spc="0" normalizeH="0" noProof="0" dirty="0" smtClean="0">
                <a:ln>
                  <a:noFill/>
                </a:ln>
                <a:solidFill>
                  <a:schemeClr val="tx1">
                    <a:lumMod val="95000"/>
                    <a:lumOff val="5000"/>
                  </a:schemeClr>
                </a:solidFill>
                <a:effectLst/>
                <a:uLnTx/>
                <a:uFillTx/>
                <a:latin typeface="+mn-lt"/>
                <a:ea typeface="+mn-ea"/>
                <a:cs typeface="+mn-cs"/>
              </a:rPr>
              <a:t> statements are s</a:t>
            </a:r>
            <a:r>
              <a:rPr kumimoji="0" lang="en-GB" sz="28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o important, make sure</a:t>
            </a:r>
            <a:r>
              <a:rPr kumimoji="0" lang="en-GB" sz="2800" b="0" i="0" u="none" strike="noStrike" kern="1200" cap="none" spc="0" normalizeH="0" noProof="0" dirty="0" smtClean="0">
                <a:ln>
                  <a:noFill/>
                </a:ln>
                <a:solidFill>
                  <a:schemeClr val="tx1">
                    <a:lumMod val="95000"/>
                    <a:lumOff val="5000"/>
                  </a:schemeClr>
                </a:solidFill>
                <a:effectLst/>
                <a:uLnTx/>
                <a:uFillTx/>
                <a:latin typeface="+mn-lt"/>
                <a:ea typeface="+mn-ea"/>
                <a:cs typeface="+mn-cs"/>
              </a:rPr>
              <a:t> your son or daughter includes: </a:t>
            </a:r>
            <a:endParaRPr kumimoji="0" lang="en-GB" sz="28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a:p>
            <a:pPr marL="342900" marR="0" lvl="0" indent="-342900" algn="l" defTabSz="914400" rtl="0" eaLnBrk="1" fontAlgn="auto" latinLnBrk="0" hangingPunct="1">
              <a:lnSpc>
                <a:spcPct val="120000"/>
              </a:lnSpc>
              <a:spcBef>
                <a:spcPts val="300"/>
              </a:spcBef>
              <a:spcAft>
                <a:spcPts val="0"/>
              </a:spcAft>
              <a:buClrTx/>
              <a:buSzTx/>
              <a:buFont typeface="Arial" pitchFamily="34" charset="0"/>
              <a:buNone/>
              <a:tabLst/>
              <a:defRPr/>
            </a:pPr>
            <a:endParaRPr kumimoji="0" lang="en-GB" sz="600" b="0" i="0" u="none" strike="noStrike" kern="1200" cap="none" spc="0" normalizeH="0" baseline="0" noProof="0" dirty="0" smtClean="0">
              <a:ln>
                <a:noFill/>
              </a:ln>
              <a:solidFill>
                <a:srgbClr val="FF0000"/>
              </a:solidFill>
              <a:effectLst/>
              <a:uLnTx/>
              <a:uFillTx/>
              <a:latin typeface="+mn-lt"/>
              <a:ea typeface="+mn-ea"/>
              <a:cs typeface="+mn-cs"/>
            </a:endParaRP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academic achievements, past and present</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interests in the chosen subject area</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knowledge of the subject and enthusiasm to go beyond the syllabus </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what they enjoy about studying</a:t>
            </a:r>
          </a:p>
          <a:p>
            <a:pPr marL="742950" marR="0" lvl="1" indent="-285750" algn="l" defTabSz="914400" rtl="0" eaLnBrk="1" fontAlgn="auto" latinLnBrk="0" hangingPunct="1">
              <a:lnSpc>
                <a:spcPct val="120000"/>
              </a:lnSpc>
              <a:spcBef>
                <a:spcPts val="300"/>
              </a:spcBef>
              <a:spcAft>
                <a:spcPts val="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details of their independent study skills.</a:t>
            </a:r>
          </a:p>
          <a:p>
            <a:pPr marL="742950" marR="0" lvl="1" indent="-285750" algn="ctr" defTabSz="914400" rtl="0" eaLnBrk="1" fontAlgn="auto" latinLnBrk="0" hangingPunct="1">
              <a:lnSpc>
                <a:spcPct val="120000"/>
              </a:lnSpc>
              <a:spcBef>
                <a:spcPts val="300"/>
              </a:spcBef>
              <a:spcAft>
                <a:spcPts val="0"/>
              </a:spcAft>
              <a:buClr>
                <a:srgbClr val="FF0000"/>
              </a:buClr>
              <a:buSzTx/>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20000"/>
              </a:lnSpc>
              <a:spcBef>
                <a:spcPts val="300"/>
              </a:spcBef>
              <a:spcAft>
                <a:spcPts val="0"/>
              </a:spcAft>
              <a:buClrTx/>
              <a:buSzTx/>
              <a:buFont typeface="Arial" pitchFamily="34" charset="0"/>
              <a:buNone/>
              <a:tabLst/>
              <a:defRPr/>
            </a:pPr>
            <a:r>
              <a:rPr kumimoji="0" lang="en-GB" sz="28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The questions universities and colleges will ask: </a:t>
            </a:r>
          </a:p>
          <a:p>
            <a:pPr marL="342900" marR="0" lvl="0" indent="-342900" algn="l" defTabSz="914400" rtl="0" eaLnBrk="1" fontAlgn="auto" latinLnBrk="0" hangingPunct="1">
              <a:lnSpc>
                <a:spcPct val="120000"/>
              </a:lnSpc>
              <a:spcBef>
                <a:spcPts val="300"/>
              </a:spcBef>
              <a:spcAft>
                <a:spcPts val="0"/>
              </a:spcAft>
              <a:buClrTx/>
              <a:buSzTx/>
              <a:buFont typeface="Arial" pitchFamily="34" charset="0"/>
              <a:buNone/>
              <a:tabLst/>
              <a:defRPr/>
            </a:pPr>
            <a:endParaRPr kumimoji="0" lang="en-GB" sz="500" b="0" i="0" u="none" strike="noStrike" kern="1200" cap="none" spc="0" normalizeH="0" baseline="0" noProof="0" dirty="0" smtClean="0">
              <a:ln>
                <a:noFill/>
              </a:ln>
              <a:solidFill>
                <a:srgbClr val="FF0000"/>
              </a:solidFill>
              <a:effectLst/>
              <a:uLnTx/>
              <a:uFillTx/>
              <a:latin typeface="+mn-lt"/>
              <a:ea typeface="+mn-ea"/>
              <a:cs typeface="+mn-cs"/>
            </a:endParaRP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have they chosen the right subject for the right reasons?</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do they have a range of interests?</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does the personal statement confirm their interest in the subject?</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have they studied independently?</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are they motivated and committed?</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do they possess good numeracy and literacy skills?</a:t>
            </a:r>
          </a:p>
          <a:p>
            <a:pPr marL="742950" marR="0" lvl="1" indent="-285750" algn="l" defTabSz="914400" rtl="0" eaLnBrk="1" fontAlgn="auto" latinLnBrk="0" hangingPunct="1">
              <a:lnSpc>
                <a:spcPct val="120000"/>
              </a:lnSpc>
              <a:spcBef>
                <a:spcPts val="200"/>
              </a:spcBef>
              <a:spcAft>
                <a:spcPts val="200"/>
              </a:spcAft>
              <a:buClr>
                <a:srgbClr val="FF0000"/>
              </a:buClr>
              <a:buSzTx/>
              <a:buFont typeface="Arial" pitchFamily="34" charset="0"/>
              <a:buChar char="•"/>
              <a:tabLst/>
              <a:defRPr/>
            </a:pP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Title 1"/>
          <p:cNvSpPr>
            <a:spLocks noGrp="1"/>
          </p:cNvSpPr>
          <p:nvPr>
            <p:ph type="title"/>
          </p:nvPr>
        </p:nvSpPr>
        <p:spPr>
          <a:xfrm>
            <a:off x="323528" y="274638"/>
            <a:ext cx="8229600" cy="1143000"/>
          </a:xfrm>
        </p:spPr>
        <p:txBody>
          <a:bodyPr/>
          <a:lstStyle/>
          <a:p>
            <a:r>
              <a:rPr lang="en-GB" dirty="0" smtClean="0"/>
              <a:t>Personal statement – start early</a:t>
            </a:r>
            <a:endParaRPr lang="en-GB" dirty="0"/>
          </a:p>
        </p:txBody>
      </p:sp>
      <p:sp>
        <p:nvSpPr>
          <p:cNvPr id="4" name="Footer Placeholder 3"/>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Content Placeholder 5"/>
          <p:cNvSpPr>
            <a:spLocks noGrp="1"/>
          </p:cNvSpPr>
          <p:nvPr>
            <p:ph idx="13"/>
          </p:nvPr>
        </p:nvSpPr>
        <p:spPr/>
        <p:txBody>
          <a:bodyPr>
            <a:normAutofit/>
          </a:bodyPr>
          <a:lstStyle/>
          <a:p>
            <a:pPr algn="ctr"/>
            <a:r>
              <a:rPr lang="en-GB" sz="1800" dirty="0" smtClean="0"/>
              <a:t>Personal statements should stand out – tutors receive 200 per week!</a:t>
            </a:r>
            <a:endParaRPr lang="en-GB"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5724128" y="3717032"/>
            <a:ext cx="2952328" cy="1440160"/>
          </a:xfrm>
        </p:spPr>
        <p:txBody>
          <a:bodyPr>
            <a:noAutofit/>
          </a:bodyPr>
          <a:lstStyle/>
          <a:p>
            <a:pPr marL="0" lvl="1" indent="0" algn="ctr">
              <a:spcBef>
                <a:spcPts val="0"/>
              </a:spcBef>
              <a:buClr>
                <a:srgbClr val="FF0000"/>
              </a:buClr>
              <a:buNone/>
            </a:pPr>
            <a:r>
              <a:rPr lang="en-GB" sz="1800" dirty="0" smtClean="0">
                <a:solidFill>
                  <a:schemeClr val="bg1"/>
                </a:solidFill>
              </a:rPr>
              <a:t>Institutions may also offer a place on an alternative course</a:t>
            </a:r>
          </a:p>
          <a:p>
            <a:pPr marL="0" indent="0" algn="ctr">
              <a:spcBef>
                <a:spcPts val="0"/>
              </a:spcBef>
              <a:buClr>
                <a:srgbClr val="FF0000"/>
              </a:buClr>
              <a:buNone/>
            </a:pPr>
            <a:endParaRPr lang="en-GB" sz="1800" dirty="0" smtClean="0">
              <a:solidFill>
                <a:schemeClr val="bg1"/>
              </a:solidFill>
            </a:endParaRPr>
          </a:p>
          <a:p>
            <a:pPr marL="358775" indent="-358775" algn="ctr">
              <a:spcBef>
                <a:spcPts val="0"/>
              </a:spcBef>
            </a:pPr>
            <a:endParaRPr lang="en-GB" sz="1800" dirty="0" smtClean="0">
              <a:solidFill>
                <a:schemeClr val="bg1"/>
              </a:solidFill>
            </a:endParaRPr>
          </a:p>
          <a:p>
            <a:pPr algn="ctr">
              <a:spcBef>
                <a:spcPts val="0"/>
              </a:spcBef>
            </a:pPr>
            <a:endParaRPr lang="en-GB" sz="1800" dirty="0">
              <a:solidFill>
                <a:schemeClr val="bg1"/>
              </a:solidFill>
            </a:endParaRPr>
          </a:p>
        </p:txBody>
      </p:sp>
      <p:sp>
        <p:nvSpPr>
          <p:cNvPr id="5" name="Date Placeholder 4"/>
          <p:cNvSpPr>
            <a:spLocks noGrp="1"/>
          </p:cNvSpPr>
          <p:nvPr>
            <p:ph type="dt" sz="half" idx="10"/>
          </p:nvPr>
        </p:nvSpPr>
        <p:spPr/>
        <p:txBody>
          <a:bodyPr/>
          <a:lstStyle/>
          <a:p>
            <a:fld id="{36002889-CE2C-4079-A817-16C6EC6C59FF}" type="datetime1">
              <a:rPr lang="en-GB" smtClean="0"/>
              <a:pPr/>
              <a:t>06/01/2015</a:t>
            </a:fld>
            <a:endParaRPr lang="en-GB" dirty="0"/>
          </a:p>
        </p:txBody>
      </p:sp>
      <p:sp>
        <p:nvSpPr>
          <p:cNvPr id="6" name="Footer Placeholder 5"/>
          <p:cNvSpPr>
            <a:spLocks noGrp="1"/>
          </p:cNvSpPr>
          <p:nvPr>
            <p:ph type="ftr" sz="quarter" idx="11"/>
          </p:nvPr>
        </p:nvSpPr>
        <p:spPr/>
        <p:txBody>
          <a:bodyPr/>
          <a:lstStyle/>
          <a:p>
            <a:r>
              <a:rPr lang="en-GB" dirty="0" smtClean="0"/>
              <a:t>At the heart of connecting people to higher education</a:t>
            </a:r>
            <a:endParaRPr lang="en-GB" dirty="0"/>
          </a:p>
        </p:txBody>
      </p:sp>
      <p:sp>
        <p:nvSpPr>
          <p:cNvPr id="7" name="Slide Number Placeholder 6"/>
          <p:cNvSpPr>
            <a:spLocks noGrp="1"/>
          </p:cNvSpPr>
          <p:nvPr>
            <p:ph type="sldNum" sz="quarter" idx="12"/>
          </p:nvPr>
        </p:nvSpPr>
        <p:spPr/>
        <p:txBody>
          <a:bodyPr/>
          <a:lstStyle/>
          <a:p>
            <a:fld id="{4A73001F-84D8-48B7-9690-BD096A4D8920}" type="slidenum">
              <a:rPr lang="en-GB" smtClean="0"/>
              <a:pPr/>
              <a:t>13</a:t>
            </a:fld>
            <a:endParaRPr lang="en-GB" dirty="0"/>
          </a:p>
        </p:txBody>
      </p:sp>
      <p:sp>
        <p:nvSpPr>
          <p:cNvPr id="8" name="Title 7"/>
          <p:cNvSpPr>
            <a:spLocks noGrp="1"/>
          </p:cNvSpPr>
          <p:nvPr>
            <p:ph type="title"/>
          </p:nvPr>
        </p:nvSpPr>
        <p:spPr/>
        <p:txBody>
          <a:bodyPr/>
          <a:lstStyle/>
          <a:p>
            <a:r>
              <a:rPr lang="en-GB" dirty="0" smtClean="0"/>
              <a:t>Decision-making by institutions</a:t>
            </a:r>
            <a:endParaRPr lang="en-GB" dirty="0"/>
          </a:p>
        </p:txBody>
      </p:sp>
      <p:sp>
        <p:nvSpPr>
          <p:cNvPr id="2" name="Content Placeholder 1"/>
          <p:cNvSpPr>
            <a:spLocks noGrp="1"/>
          </p:cNvSpPr>
          <p:nvPr>
            <p:ph idx="13"/>
          </p:nvPr>
        </p:nvSpPr>
        <p:spPr>
          <a:xfrm>
            <a:off x="467544" y="1196752"/>
            <a:ext cx="5040560" cy="4752528"/>
          </a:xfrm>
        </p:spPr>
        <p:txBody>
          <a:bodyPr>
            <a:noAutofit/>
          </a:bodyPr>
          <a:lstStyle/>
          <a:p>
            <a:pPr>
              <a:spcAft>
                <a:spcPts val="1200"/>
              </a:spcAft>
            </a:pPr>
            <a:r>
              <a:rPr lang="en-GB" sz="1600" dirty="0" smtClean="0">
                <a:solidFill>
                  <a:schemeClr val="tx1"/>
                </a:solidFill>
              </a:rPr>
              <a:t>Universities and colleges will review:</a:t>
            </a:r>
          </a:p>
          <a:p>
            <a:pPr lvl="1">
              <a:lnSpc>
                <a:spcPct val="120000"/>
              </a:lnSpc>
              <a:spcBef>
                <a:spcPts val="0"/>
              </a:spcBef>
              <a:buClr>
                <a:srgbClr val="FF0000"/>
              </a:buClr>
            </a:pPr>
            <a:r>
              <a:rPr lang="en-GB" sz="1600" dirty="0" smtClean="0">
                <a:solidFill>
                  <a:schemeClr val="tx1"/>
                </a:solidFill>
              </a:rPr>
              <a:t>Personal statement </a:t>
            </a:r>
          </a:p>
          <a:p>
            <a:pPr lvl="1">
              <a:lnSpc>
                <a:spcPct val="120000"/>
              </a:lnSpc>
              <a:spcBef>
                <a:spcPts val="0"/>
              </a:spcBef>
              <a:buClr>
                <a:srgbClr val="FF0000"/>
              </a:buClr>
            </a:pPr>
            <a:r>
              <a:rPr lang="en-GB" sz="1600" dirty="0" smtClean="0">
                <a:solidFill>
                  <a:schemeClr val="tx1"/>
                </a:solidFill>
              </a:rPr>
              <a:t>Reference</a:t>
            </a:r>
          </a:p>
          <a:p>
            <a:pPr lvl="1">
              <a:lnSpc>
                <a:spcPct val="120000"/>
              </a:lnSpc>
              <a:spcBef>
                <a:spcPts val="0"/>
              </a:spcBef>
              <a:buClr>
                <a:srgbClr val="FF0000"/>
              </a:buClr>
            </a:pPr>
            <a:r>
              <a:rPr lang="en-GB" sz="1600" dirty="0" smtClean="0">
                <a:solidFill>
                  <a:schemeClr val="tx1"/>
                </a:solidFill>
              </a:rPr>
              <a:t>Qualifications</a:t>
            </a:r>
            <a:endParaRPr lang="en-GB" sz="1600" i="1" dirty="0" smtClean="0">
              <a:solidFill>
                <a:schemeClr val="tx1"/>
              </a:solidFill>
            </a:endParaRPr>
          </a:p>
          <a:p>
            <a:pPr lvl="1">
              <a:lnSpc>
                <a:spcPct val="120000"/>
              </a:lnSpc>
              <a:spcBef>
                <a:spcPts val="0"/>
              </a:spcBef>
              <a:buClr>
                <a:srgbClr val="FF0000"/>
              </a:buClr>
            </a:pPr>
            <a:r>
              <a:rPr lang="en-GB" sz="1600" dirty="0" smtClean="0">
                <a:solidFill>
                  <a:schemeClr val="tx1"/>
                </a:solidFill>
              </a:rPr>
              <a:t>Admissions test results</a:t>
            </a:r>
            <a:endParaRPr lang="en-US" sz="1600" dirty="0" smtClean="0">
              <a:solidFill>
                <a:schemeClr val="tx1"/>
              </a:solidFill>
            </a:endParaRPr>
          </a:p>
          <a:p>
            <a:pPr lvl="1">
              <a:lnSpc>
                <a:spcPct val="120000"/>
              </a:lnSpc>
              <a:spcBef>
                <a:spcPts val="0"/>
              </a:spcBef>
              <a:buClr>
                <a:srgbClr val="FF0000"/>
              </a:buClr>
            </a:pPr>
            <a:r>
              <a:rPr lang="en-GB" sz="1600" dirty="0" smtClean="0">
                <a:solidFill>
                  <a:schemeClr val="tx1"/>
                </a:solidFill>
              </a:rPr>
              <a:t>Interviews</a:t>
            </a:r>
            <a:endParaRPr lang="en-GB" sz="1600" i="1" dirty="0" smtClean="0">
              <a:solidFill>
                <a:schemeClr val="tx1"/>
              </a:solidFill>
            </a:endParaRPr>
          </a:p>
          <a:p>
            <a:pPr lvl="1">
              <a:lnSpc>
                <a:spcPct val="120000"/>
              </a:lnSpc>
              <a:spcBef>
                <a:spcPts val="0"/>
              </a:spcBef>
              <a:buClr>
                <a:srgbClr val="FF0000"/>
              </a:buClr>
            </a:pPr>
            <a:r>
              <a:rPr lang="en-GB" sz="1600" dirty="0" smtClean="0">
                <a:solidFill>
                  <a:schemeClr val="tx1"/>
                </a:solidFill>
              </a:rPr>
              <a:t>Portfolios</a:t>
            </a:r>
            <a:endParaRPr lang="en-GB" sz="1600" i="1" dirty="0" smtClean="0">
              <a:solidFill>
                <a:schemeClr val="tx1"/>
              </a:solidFill>
            </a:endParaRPr>
          </a:p>
          <a:p>
            <a:pPr lvl="1">
              <a:lnSpc>
                <a:spcPct val="120000"/>
              </a:lnSpc>
              <a:spcBef>
                <a:spcPts val="0"/>
              </a:spcBef>
              <a:buClr>
                <a:srgbClr val="FF0000"/>
              </a:buClr>
            </a:pPr>
            <a:r>
              <a:rPr lang="en-GB" sz="1600" dirty="0" smtClean="0">
                <a:solidFill>
                  <a:schemeClr val="tx1"/>
                </a:solidFill>
              </a:rPr>
              <a:t>Auditions.</a:t>
            </a:r>
          </a:p>
          <a:p>
            <a:endParaRPr lang="en-GB" sz="400" dirty="0" smtClean="0">
              <a:solidFill>
                <a:schemeClr val="tx1"/>
              </a:solidFill>
            </a:endParaRPr>
          </a:p>
          <a:p>
            <a:pPr>
              <a:spcAft>
                <a:spcPts val="1200"/>
              </a:spcAft>
            </a:pPr>
            <a:r>
              <a:rPr lang="en-GB" sz="1600" dirty="0" smtClean="0">
                <a:solidFill>
                  <a:schemeClr val="tx1"/>
                </a:solidFill>
              </a:rPr>
              <a:t>An admissions tutor may make one of three decisions:</a:t>
            </a:r>
          </a:p>
          <a:p>
            <a:pPr lvl="1" indent="-269875">
              <a:lnSpc>
                <a:spcPct val="100000"/>
              </a:lnSpc>
              <a:buClr>
                <a:srgbClr val="FF0000"/>
              </a:buClr>
            </a:pPr>
            <a:r>
              <a:rPr lang="en-GB" sz="1600" b="1" dirty="0" smtClean="0"/>
              <a:t>Unconditional</a:t>
            </a:r>
            <a:r>
              <a:rPr lang="en-GB" sz="1600" dirty="0" smtClean="0"/>
              <a:t> offer</a:t>
            </a:r>
          </a:p>
          <a:p>
            <a:pPr lvl="1" indent="-269875">
              <a:lnSpc>
                <a:spcPct val="100000"/>
              </a:lnSpc>
              <a:buClr>
                <a:srgbClr val="FF0000"/>
              </a:buClr>
            </a:pPr>
            <a:r>
              <a:rPr lang="en-GB" sz="1600" b="1" dirty="0" smtClean="0"/>
              <a:t>Conditional</a:t>
            </a:r>
            <a:r>
              <a:rPr lang="en-GB" sz="1600" dirty="0" smtClean="0"/>
              <a:t> offer</a:t>
            </a:r>
          </a:p>
          <a:p>
            <a:pPr lvl="1" indent="-269875">
              <a:lnSpc>
                <a:spcPct val="100000"/>
              </a:lnSpc>
              <a:buClr>
                <a:srgbClr val="FF0000"/>
              </a:buClr>
            </a:pPr>
            <a:r>
              <a:rPr lang="en-GB" sz="1600" b="1" dirty="0" smtClean="0"/>
              <a:t>Unsuccessful.</a:t>
            </a:r>
          </a:p>
          <a:p>
            <a:pPr lvl="1" indent="-269875">
              <a:lnSpc>
                <a:spcPct val="100000"/>
              </a:lnSpc>
              <a:buNone/>
            </a:pPr>
            <a:endParaRPr lang="en-GB" sz="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Tracking applications</a:t>
            </a:r>
            <a:endParaRPr lang="en-GB" dirty="0"/>
          </a:p>
        </p:txBody>
      </p:sp>
      <p:sp>
        <p:nvSpPr>
          <p:cNvPr id="3" name="Content Placeholder 2"/>
          <p:cNvSpPr>
            <a:spLocks noGrp="1"/>
          </p:cNvSpPr>
          <p:nvPr>
            <p:ph idx="1"/>
          </p:nvPr>
        </p:nvSpPr>
        <p:spPr>
          <a:xfrm>
            <a:off x="467544" y="1484784"/>
            <a:ext cx="4978896" cy="3168352"/>
          </a:xfrm>
        </p:spPr>
        <p:txBody>
          <a:bodyPr>
            <a:noAutofit/>
          </a:bodyPr>
          <a:lstStyle/>
          <a:p>
            <a:pPr>
              <a:spcBef>
                <a:spcPts val="1200"/>
              </a:spcBef>
              <a:spcAft>
                <a:spcPts val="1200"/>
              </a:spcAft>
              <a:buNone/>
            </a:pPr>
            <a:r>
              <a:rPr lang="en-US" sz="2200" dirty="0" smtClean="0"/>
              <a:t>Track will allow your son or daughter to:</a:t>
            </a:r>
          </a:p>
          <a:p>
            <a:pPr>
              <a:spcBef>
                <a:spcPts val="1200"/>
              </a:spcBef>
              <a:spcAft>
                <a:spcPts val="1200"/>
              </a:spcAft>
              <a:buClr>
                <a:srgbClr val="FF0000"/>
              </a:buClr>
            </a:pPr>
            <a:r>
              <a:rPr lang="en-GB" sz="2200" dirty="0" smtClean="0"/>
              <a:t>follow the progress of their application 24/7</a:t>
            </a:r>
          </a:p>
          <a:p>
            <a:pPr>
              <a:spcBef>
                <a:spcPts val="1200"/>
              </a:spcBef>
              <a:spcAft>
                <a:spcPts val="1200"/>
              </a:spcAft>
              <a:buClr>
                <a:srgbClr val="FF0000"/>
              </a:buClr>
            </a:pPr>
            <a:r>
              <a:rPr lang="en-GB" sz="2200" dirty="0" smtClean="0"/>
              <a:t>see their choices and personal information</a:t>
            </a:r>
          </a:p>
          <a:p>
            <a:pPr>
              <a:spcBef>
                <a:spcPts val="1200"/>
              </a:spcBef>
              <a:spcAft>
                <a:spcPts val="1200"/>
              </a:spcAft>
              <a:buClr>
                <a:srgbClr val="FF0000"/>
              </a:buClr>
            </a:pPr>
            <a:r>
              <a:rPr lang="en-GB" sz="2200" dirty="0" smtClean="0"/>
              <a:t>display their offers</a:t>
            </a:r>
          </a:p>
          <a:p>
            <a:pPr>
              <a:spcBef>
                <a:spcPts val="1200"/>
              </a:spcBef>
              <a:spcAft>
                <a:spcPts val="1200"/>
              </a:spcAft>
              <a:buClr>
                <a:srgbClr val="FF0000"/>
              </a:buClr>
            </a:pPr>
            <a:r>
              <a:rPr lang="en-GB" sz="2200" dirty="0" smtClean="0"/>
              <a:t>reply to offers online.</a:t>
            </a:r>
          </a:p>
          <a:p>
            <a:pPr>
              <a:spcBef>
                <a:spcPts val="600"/>
              </a:spcBef>
              <a:spcAft>
                <a:spcPts val="600"/>
              </a:spcAft>
              <a:buClr>
                <a:srgbClr val="FF0000"/>
              </a:buClr>
            </a:pPr>
            <a:endParaRPr lang="en-US" sz="2000" dirty="0" smtClean="0"/>
          </a:p>
        </p:txBody>
      </p:sp>
      <p:sp>
        <p:nvSpPr>
          <p:cNvPr id="4" name="Date Placeholder 3"/>
          <p:cNvSpPr>
            <a:spLocks noGrp="1"/>
          </p:cNvSpPr>
          <p:nvPr>
            <p:ph type="dt" sz="half" idx="10"/>
          </p:nvPr>
        </p:nvSpPr>
        <p:spPr/>
        <p:txBody>
          <a:bodyPr/>
          <a:lstStyle/>
          <a:p>
            <a:fld id="{870785BC-A1AA-469D-920F-A52CCFD5CC90}"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14</a:t>
            </a:fld>
            <a:endParaRPr lang="en-GB" dirty="0"/>
          </a:p>
        </p:txBody>
      </p:sp>
      <p:sp>
        <p:nvSpPr>
          <p:cNvPr id="7" name="Content Placeholder 6"/>
          <p:cNvSpPr>
            <a:spLocks noGrp="1"/>
          </p:cNvSpPr>
          <p:nvPr>
            <p:ph idx="13"/>
          </p:nvPr>
        </p:nvSpPr>
        <p:spPr>
          <a:xfrm>
            <a:off x="6084168" y="2996952"/>
            <a:ext cx="1728192" cy="1656184"/>
          </a:xfrm>
        </p:spPr>
        <p:txBody>
          <a:bodyPr>
            <a:normAutofit fontScale="62500" lnSpcReduction="20000"/>
          </a:bodyPr>
          <a:lstStyle/>
          <a:p>
            <a:pPr>
              <a:lnSpc>
                <a:spcPct val="120000"/>
              </a:lnSpc>
              <a:spcBef>
                <a:spcPts val="0"/>
              </a:spcBef>
            </a:pPr>
            <a:r>
              <a:rPr lang="en-US" sz="2600" dirty="0" smtClean="0"/>
              <a:t>Track is our online system that allows students to follow the progress of their application</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Replying to offers</a:t>
            </a:r>
            <a:endParaRPr lang="en-GB" dirty="0"/>
          </a:p>
        </p:txBody>
      </p:sp>
      <p:sp>
        <p:nvSpPr>
          <p:cNvPr id="3" name="Content Placeholder 2"/>
          <p:cNvSpPr>
            <a:spLocks noGrp="1"/>
          </p:cNvSpPr>
          <p:nvPr>
            <p:ph idx="1"/>
          </p:nvPr>
        </p:nvSpPr>
        <p:spPr>
          <a:xfrm>
            <a:off x="457200" y="1600200"/>
            <a:ext cx="5050904" cy="4525963"/>
          </a:xfrm>
        </p:spPr>
        <p:txBody>
          <a:bodyPr>
            <a:noAutofit/>
          </a:bodyPr>
          <a:lstStyle/>
          <a:p>
            <a:pPr marL="358775" indent="-358775">
              <a:buClr>
                <a:srgbClr val="FF0000"/>
              </a:buClr>
              <a:defRPr/>
            </a:pPr>
            <a:r>
              <a:rPr lang="en-GB" sz="1800" dirty="0" smtClean="0"/>
              <a:t>When your son or daughter receives decisions from all of their choices they will need to make their replies by a set date.</a:t>
            </a:r>
          </a:p>
          <a:p>
            <a:pPr marL="358775" indent="-358775">
              <a:buClr>
                <a:srgbClr val="FF0000"/>
              </a:buClr>
              <a:defRPr/>
            </a:pPr>
            <a:endParaRPr lang="en-GB" sz="1800" dirty="0" smtClean="0"/>
          </a:p>
          <a:p>
            <a:pPr marL="358775" indent="-358775">
              <a:buClr>
                <a:srgbClr val="FF0000"/>
              </a:buClr>
              <a:defRPr/>
            </a:pPr>
            <a:r>
              <a:rPr lang="en-GB" sz="1800" dirty="0" smtClean="0"/>
              <a:t>They can now hold a maximum of</a:t>
            </a:r>
            <a:r>
              <a:rPr lang="en-GB" sz="1800" b="1" dirty="0" smtClean="0"/>
              <a:t> </a:t>
            </a:r>
            <a:r>
              <a:rPr lang="en-GB" sz="1800" dirty="0" smtClean="0"/>
              <a:t>two</a:t>
            </a:r>
            <a:r>
              <a:rPr lang="en-GB" sz="1800" b="1" dirty="0" smtClean="0"/>
              <a:t> </a:t>
            </a:r>
            <a:r>
              <a:rPr lang="en-GB" sz="1800" dirty="0" smtClean="0"/>
              <a:t>offers:</a:t>
            </a:r>
          </a:p>
          <a:p>
            <a:pPr lvl="1">
              <a:buClr>
                <a:srgbClr val="FF0000"/>
              </a:buClr>
            </a:pPr>
            <a:r>
              <a:rPr lang="en-GB" sz="1800" b="1" dirty="0" smtClean="0"/>
              <a:t>Firm</a:t>
            </a:r>
            <a:r>
              <a:rPr lang="en-GB" sz="1800" dirty="0" smtClean="0"/>
              <a:t>  - their first choice. If they meet the conditions of the offer they will be placed.</a:t>
            </a:r>
          </a:p>
          <a:p>
            <a:pPr lvl="1">
              <a:buClr>
                <a:srgbClr val="FF0000"/>
              </a:buClr>
            </a:pPr>
            <a:r>
              <a:rPr lang="en-GB" sz="1800" b="1" dirty="0" smtClean="0"/>
              <a:t>Insurance</a:t>
            </a:r>
            <a:r>
              <a:rPr lang="en-GB" sz="1800" dirty="0" smtClean="0"/>
              <a:t> – acts as a back-up choice and only comes into play if they are not placed with their firm choice.</a:t>
            </a:r>
          </a:p>
          <a:p>
            <a:endParaRPr lang="en-GB" sz="1800" dirty="0" smtClean="0"/>
          </a:p>
          <a:p>
            <a:pPr>
              <a:buClr>
                <a:srgbClr val="FF0000"/>
              </a:buClr>
            </a:pPr>
            <a:r>
              <a:rPr lang="en-GB" sz="1800" dirty="0" smtClean="0"/>
              <a:t>If your son or daughter fails to reply to their offers by the deadline date, all offers will be automatically declined.</a:t>
            </a:r>
          </a:p>
        </p:txBody>
      </p:sp>
      <p:sp>
        <p:nvSpPr>
          <p:cNvPr id="4" name="Date Placeholder 3"/>
          <p:cNvSpPr>
            <a:spLocks noGrp="1"/>
          </p:cNvSpPr>
          <p:nvPr>
            <p:ph type="dt" sz="half" idx="10"/>
          </p:nvPr>
        </p:nvSpPr>
        <p:spPr/>
        <p:txBody>
          <a:bodyPr/>
          <a:lstStyle/>
          <a:p>
            <a:fld id="{870785BC-A1AA-469D-920F-A52CCFD5CC90}"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15</a:t>
            </a:fld>
            <a:endParaRPr lang="en-GB" dirty="0"/>
          </a:p>
        </p:txBody>
      </p:sp>
      <p:sp>
        <p:nvSpPr>
          <p:cNvPr id="11" name="Content Placeholder 10"/>
          <p:cNvSpPr>
            <a:spLocks noGrp="1"/>
          </p:cNvSpPr>
          <p:nvPr>
            <p:ph idx="13"/>
          </p:nvPr>
        </p:nvSpPr>
        <p:spPr>
          <a:xfrm>
            <a:off x="5580112" y="3573016"/>
            <a:ext cx="3024336" cy="1224136"/>
          </a:xfrm>
        </p:spPr>
        <p:txBody>
          <a:bodyPr>
            <a:noAutofit/>
          </a:bodyPr>
          <a:lstStyle/>
          <a:p>
            <a:pPr marL="0" lvl="1" indent="0" algn="ctr">
              <a:buNone/>
            </a:pPr>
            <a:r>
              <a:rPr lang="en-GB" sz="1800" dirty="0" smtClean="0">
                <a:solidFill>
                  <a:schemeClr val="bg1"/>
                </a:solidFill>
              </a:rPr>
              <a:t>If they do not receive any offers they can make an additional choice through the </a:t>
            </a:r>
            <a:r>
              <a:rPr lang="en-GB" sz="1800" b="1" dirty="0" smtClean="0">
                <a:solidFill>
                  <a:schemeClr val="bg1"/>
                </a:solidFill>
              </a:rPr>
              <a:t>Extra</a:t>
            </a:r>
            <a:r>
              <a:rPr lang="en-GB" sz="1800" dirty="0" smtClean="0">
                <a:solidFill>
                  <a:schemeClr val="bg1"/>
                </a:solidFill>
              </a:rPr>
              <a:t> scheme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a:t>
            </a:r>
            <a:endParaRPr lang="en-GB" dirty="0"/>
          </a:p>
        </p:txBody>
      </p:sp>
      <p:sp>
        <p:nvSpPr>
          <p:cNvPr id="3" name="Content Placeholder 2"/>
          <p:cNvSpPr>
            <a:spLocks noGrp="1"/>
          </p:cNvSpPr>
          <p:nvPr>
            <p:ph idx="1"/>
          </p:nvPr>
        </p:nvSpPr>
        <p:spPr>
          <a:xfrm>
            <a:off x="539552" y="1340768"/>
            <a:ext cx="5050904" cy="4680520"/>
          </a:xfrm>
        </p:spPr>
        <p:txBody>
          <a:bodyPr>
            <a:normAutofit/>
          </a:bodyPr>
          <a:lstStyle/>
          <a:p>
            <a:pPr marL="0" indent="0">
              <a:lnSpc>
                <a:spcPct val="120000"/>
              </a:lnSpc>
              <a:spcBef>
                <a:spcPts val="0"/>
              </a:spcBef>
              <a:buClr>
                <a:srgbClr val="FF0000"/>
              </a:buClr>
              <a:buNone/>
            </a:pPr>
            <a:r>
              <a:rPr lang="en-GB" sz="2200" dirty="0" smtClean="0"/>
              <a:t>If your son or daughter does not get an offer from any of their choices they can use Extra.</a:t>
            </a:r>
          </a:p>
          <a:p>
            <a:pPr marL="0" indent="0">
              <a:lnSpc>
                <a:spcPct val="150000"/>
              </a:lnSpc>
              <a:buClr>
                <a:srgbClr val="FF0000"/>
              </a:buClr>
            </a:pPr>
            <a:r>
              <a:rPr lang="en-GB" sz="2200" dirty="0" smtClean="0"/>
              <a:t>  Students eligible for Extra:</a:t>
            </a:r>
          </a:p>
          <a:p>
            <a:pPr marL="0" indent="0">
              <a:lnSpc>
                <a:spcPct val="150000"/>
              </a:lnSpc>
              <a:buClr>
                <a:srgbClr val="FF0000"/>
              </a:buClr>
            </a:pPr>
            <a:endParaRPr lang="en-GB" sz="500" dirty="0" smtClean="0"/>
          </a:p>
          <a:p>
            <a:pPr marL="400050" lvl="2" indent="0">
              <a:buClr>
                <a:srgbClr val="FF0000"/>
              </a:buClr>
            </a:pPr>
            <a:r>
              <a:rPr lang="en-GB" sz="1800" dirty="0" smtClean="0"/>
              <a:t>  Used all five choices</a:t>
            </a:r>
          </a:p>
          <a:p>
            <a:pPr marL="400050" lvl="2" indent="0">
              <a:buClr>
                <a:srgbClr val="FF0000"/>
              </a:buClr>
            </a:pPr>
            <a:r>
              <a:rPr lang="en-GB" sz="1800" dirty="0" smtClean="0"/>
              <a:t>  All choices unsuccessful, cancelled or offers </a:t>
            </a:r>
          </a:p>
          <a:p>
            <a:pPr marL="400050" lvl="2" indent="0">
              <a:buClr>
                <a:srgbClr val="FF0000"/>
              </a:buClr>
              <a:buNone/>
            </a:pPr>
            <a:r>
              <a:rPr lang="en-GB" sz="1800" dirty="0" smtClean="0"/>
              <a:t>    declined</a:t>
            </a:r>
          </a:p>
          <a:p>
            <a:pPr marL="400050" lvl="2" indent="0">
              <a:buClr>
                <a:srgbClr val="FF0000"/>
              </a:buClr>
            </a:pPr>
            <a:r>
              <a:rPr lang="en-GB" sz="1800" dirty="0" smtClean="0"/>
              <a:t>  No option for firm or insurance</a:t>
            </a:r>
          </a:p>
          <a:p>
            <a:pPr marL="400050" lvl="2" indent="0">
              <a:buClr>
                <a:srgbClr val="FF0000"/>
              </a:buClr>
            </a:pPr>
            <a:r>
              <a:rPr lang="en-GB" sz="1800" dirty="0" smtClean="0"/>
              <a:t>  Universities have 21 days to respond</a:t>
            </a:r>
          </a:p>
          <a:p>
            <a:pPr marL="400050" lvl="2" indent="0">
              <a:buClr>
                <a:srgbClr val="FF0000"/>
              </a:buClr>
            </a:pPr>
            <a:r>
              <a:rPr lang="en-GB" sz="1800" dirty="0" smtClean="0"/>
              <a:t>  Existing apply information used.</a:t>
            </a:r>
            <a:endParaRPr lang="en-GB" sz="2200" dirty="0" smtClean="0"/>
          </a:p>
          <a:p>
            <a:pPr marL="0" indent="0">
              <a:lnSpc>
                <a:spcPct val="150000"/>
              </a:lnSpc>
              <a:buClr>
                <a:srgbClr val="C00000"/>
              </a:buClr>
              <a:buNone/>
            </a:pPr>
            <a:endParaRPr lang="en-GB" sz="2200" dirty="0" smtClean="0"/>
          </a:p>
          <a:p>
            <a:pPr marL="0" indent="0"/>
            <a:endParaRPr lang="en-GB" dirty="0"/>
          </a:p>
        </p:txBody>
      </p:sp>
      <p:sp>
        <p:nvSpPr>
          <p:cNvPr id="4" name="Date Placeholder 3"/>
          <p:cNvSpPr>
            <a:spLocks noGrp="1"/>
          </p:cNvSpPr>
          <p:nvPr>
            <p:ph type="dt" sz="half" idx="10"/>
          </p:nvPr>
        </p:nvSpPr>
        <p:spPr/>
        <p:txBody>
          <a:bodyPr/>
          <a:lstStyle/>
          <a:p>
            <a:fld id="{870785BC-A1AA-469D-920F-A52CCFD5CC90}"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16</a:t>
            </a:fld>
            <a:endParaRPr lang="en-GB" dirty="0"/>
          </a:p>
        </p:txBody>
      </p:sp>
      <p:sp>
        <p:nvSpPr>
          <p:cNvPr id="7" name="Content Placeholder 6"/>
          <p:cNvSpPr>
            <a:spLocks noGrp="1"/>
          </p:cNvSpPr>
          <p:nvPr>
            <p:ph idx="13"/>
          </p:nvPr>
        </p:nvSpPr>
        <p:spPr/>
        <p:txBody>
          <a:bodyPr/>
          <a:lstStyle/>
          <a:p>
            <a:r>
              <a:rPr lang="en-GB" dirty="0" smtClean="0"/>
              <a:t>Extra is open between February - July</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Confirmation </a:t>
            </a:r>
            <a:endParaRPr lang="en-GB" dirty="0"/>
          </a:p>
        </p:txBody>
      </p:sp>
      <p:sp>
        <p:nvSpPr>
          <p:cNvPr id="3" name="Content Placeholder 2"/>
          <p:cNvSpPr>
            <a:spLocks noGrp="1"/>
          </p:cNvSpPr>
          <p:nvPr>
            <p:ph idx="1"/>
          </p:nvPr>
        </p:nvSpPr>
        <p:spPr>
          <a:xfrm>
            <a:off x="457200" y="1196752"/>
            <a:ext cx="8507288" cy="1440160"/>
          </a:xfrm>
        </p:spPr>
        <p:txBody>
          <a:bodyPr>
            <a:noAutofit/>
          </a:bodyPr>
          <a:lstStyle/>
          <a:p>
            <a:pPr indent="-342000">
              <a:spcBef>
                <a:spcPts val="1200"/>
              </a:spcBef>
              <a:spcAft>
                <a:spcPts val="1200"/>
              </a:spcAft>
              <a:buClr>
                <a:srgbClr val="FF0000"/>
              </a:buClr>
            </a:pPr>
            <a:r>
              <a:rPr lang="en-GB" sz="1800" dirty="0" smtClean="0"/>
              <a:t>Exam results are published – many are passed electronically to universities by UCAS.</a:t>
            </a:r>
          </a:p>
          <a:p>
            <a:pPr indent="-342000">
              <a:spcBef>
                <a:spcPts val="1200"/>
              </a:spcBef>
              <a:spcAft>
                <a:spcPts val="1200"/>
              </a:spcAft>
              <a:buClr>
                <a:srgbClr val="FF0000"/>
              </a:buClr>
            </a:pPr>
            <a:r>
              <a:rPr lang="en-GB" sz="1800" dirty="0" smtClean="0"/>
              <a:t>Admissions staff check if the applicant has met the conditions of the offer. There are four possibilities: </a:t>
            </a:r>
          </a:p>
          <a:p>
            <a:pPr indent="0">
              <a:spcBef>
                <a:spcPts val="1200"/>
              </a:spcBef>
              <a:spcAft>
                <a:spcPts val="1200"/>
              </a:spcAft>
              <a:buNone/>
            </a:pPr>
            <a:endParaRPr lang="en-GB" sz="1800" dirty="0" smtClean="0"/>
          </a:p>
          <a:p>
            <a:pPr indent="0">
              <a:spcBef>
                <a:spcPts val="1200"/>
              </a:spcBef>
              <a:spcAft>
                <a:spcPts val="1200"/>
              </a:spcAft>
            </a:pPr>
            <a:endParaRPr lang="en-GB" sz="1800"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4" name="Date Placeholder 3"/>
          <p:cNvSpPr>
            <a:spLocks noGrp="1"/>
          </p:cNvSpPr>
          <p:nvPr>
            <p:ph type="dt" sz="half" idx="4294967295"/>
          </p:nvPr>
        </p:nvSpPr>
        <p:spPr>
          <a:xfrm>
            <a:off x="8197850" y="6362700"/>
            <a:ext cx="946150" cy="365125"/>
          </a:xfrm>
        </p:spPr>
        <p:txBody>
          <a:bodyPr/>
          <a:lstStyle/>
          <a:p>
            <a:fld id="{A0B2B8DC-E95E-4A23-9D37-08A5A36F8FC3}" type="datetime1">
              <a:rPr lang="en-GB" smtClean="0"/>
              <a:pPr/>
              <a:t>06/01/2015</a:t>
            </a:fld>
            <a:endParaRPr lang="en-GB" dirty="0"/>
          </a:p>
        </p:txBody>
      </p:sp>
      <p:sp>
        <p:nvSpPr>
          <p:cNvPr id="6" name="Slide Number Placeholder 5"/>
          <p:cNvSpPr>
            <a:spLocks noGrp="1"/>
          </p:cNvSpPr>
          <p:nvPr>
            <p:ph type="sldNum" sz="quarter" idx="4294967295"/>
          </p:nvPr>
        </p:nvSpPr>
        <p:spPr>
          <a:xfrm>
            <a:off x="8594725" y="6356350"/>
            <a:ext cx="549275" cy="365125"/>
          </a:xfrm>
        </p:spPr>
        <p:txBody>
          <a:bodyPr/>
          <a:lstStyle/>
          <a:p>
            <a:fld id="{4A73001F-84D8-48B7-9690-BD096A4D8920}" type="slidenum">
              <a:rPr lang="en-GB" smtClean="0"/>
              <a:pPr/>
              <a:t>17</a:t>
            </a:fld>
            <a:endParaRPr lang="en-GB" dirty="0"/>
          </a:p>
        </p:txBody>
      </p:sp>
      <p:grpSp>
        <p:nvGrpSpPr>
          <p:cNvPr id="17" name="Group 16"/>
          <p:cNvGrpSpPr/>
          <p:nvPr/>
        </p:nvGrpSpPr>
        <p:grpSpPr>
          <a:xfrm>
            <a:off x="539552" y="2708920"/>
            <a:ext cx="3600457" cy="1534447"/>
            <a:chOff x="5364088" y="2564904"/>
            <a:chExt cx="3600457" cy="1534447"/>
          </a:xfrm>
        </p:grpSpPr>
        <p:pic>
          <p:nvPicPr>
            <p:cNvPr id="11" name="Picture 4"/>
            <p:cNvPicPr>
              <a:picLocks noChangeAspect="1" noChangeArrowheads="1"/>
            </p:cNvPicPr>
            <p:nvPr/>
          </p:nvPicPr>
          <p:blipFill>
            <a:blip r:embed="rId3" cstate="print"/>
            <a:srcRect/>
            <a:stretch>
              <a:fillRect/>
            </a:stretch>
          </p:blipFill>
          <p:spPr bwMode="auto">
            <a:xfrm>
              <a:off x="5364088" y="2564904"/>
              <a:ext cx="3600457" cy="1534447"/>
            </a:xfrm>
            <a:prstGeom prst="rect">
              <a:avLst/>
            </a:prstGeom>
            <a:noFill/>
            <a:ln w="9525">
              <a:noFill/>
              <a:miter lim="800000"/>
              <a:headEnd/>
              <a:tailEnd/>
            </a:ln>
            <a:effectLst/>
          </p:spPr>
        </p:pic>
        <p:sp>
          <p:nvSpPr>
            <p:cNvPr id="12" name="Content Placeholder 2"/>
            <p:cNvSpPr txBox="1">
              <a:spLocks/>
            </p:cNvSpPr>
            <p:nvPr/>
          </p:nvSpPr>
          <p:spPr>
            <a:xfrm>
              <a:off x="5436096" y="2708920"/>
              <a:ext cx="3456384" cy="1296144"/>
            </a:xfrm>
            <a:prstGeom prst="rect">
              <a:avLst/>
            </a:prstGeom>
          </p:spPr>
          <p:txBody>
            <a:bodyPr anchor="ctr" anchorCtr="0">
              <a:no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a:lnSpc>
                  <a:spcPct val="120000"/>
                </a:lnSpc>
              </a:pPr>
              <a:r>
                <a:rPr lang="en-GB" sz="1700" dirty="0" smtClean="0"/>
                <a:t>1. If a student meets the conditions of their firm choice. It’s time to celebrate!</a:t>
              </a:r>
              <a:endParaRPr lang="en-GB" sz="1700" dirty="0"/>
            </a:p>
          </p:txBody>
        </p:sp>
      </p:grpSp>
      <p:grpSp>
        <p:nvGrpSpPr>
          <p:cNvPr id="19" name="Group 18"/>
          <p:cNvGrpSpPr/>
          <p:nvPr/>
        </p:nvGrpSpPr>
        <p:grpSpPr>
          <a:xfrm>
            <a:off x="4439209" y="2564904"/>
            <a:ext cx="4597287" cy="1894487"/>
            <a:chOff x="467543" y="3284984"/>
            <a:chExt cx="4597287" cy="1894487"/>
          </a:xfrm>
        </p:grpSpPr>
        <p:pic>
          <p:nvPicPr>
            <p:cNvPr id="13" name="Picture 4"/>
            <p:cNvPicPr>
              <a:picLocks noChangeAspect="1" noChangeArrowheads="1"/>
            </p:cNvPicPr>
            <p:nvPr/>
          </p:nvPicPr>
          <p:blipFill>
            <a:blip r:embed="rId3" cstate="print"/>
            <a:srcRect/>
            <a:stretch>
              <a:fillRect/>
            </a:stretch>
          </p:blipFill>
          <p:spPr bwMode="auto">
            <a:xfrm>
              <a:off x="467543" y="3284984"/>
              <a:ext cx="4597287" cy="1894487"/>
            </a:xfrm>
            <a:prstGeom prst="rect">
              <a:avLst/>
            </a:prstGeom>
            <a:noFill/>
            <a:ln w="9525">
              <a:noFill/>
              <a:miter lim="800000"/>
              <a:headEnd/>
              <a:tailEnd/>
            </a:ln>
            <a:effectLst/>
          </p:spPr>
        </p:pic>
        <p:sp>
          <p:nvSpPr>
            <p:cNvPr id="14" name="Content Placeholder 2"/>
            <p:cNvSpPr txBox="1">
              <a:spLocks/>
            </p:cNvSpPr>
            <p:nvPr/>
          </p:nvSpPr>
          <p:spPr>
            <a:xfrm>
              <a:off x="611560" y="3429001"/>
              <a:ext cx="4320479" cy="1584176"/>
            </a:xfrm>
            <a:prstGeom prst="rect">
              <a:avLst/>
            </a:prstGeom>
          </p:spPr>
          <p:txBody>
            <a:bodyPr anchor="ctr" anchorCtr="0">
              <a:no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r>
                <a:rPr lang="en-GB" sz="1700" dirty="0" smtClean="0"/>
                <a:t>2. If a student doesn’t meet the conditions of their firm choice, </a:t>
              </a:r>
              <a:r>
                <a:rPr lang="en-GB" sz="1700" kern="0" dirty="0" smtClean="0"/>
                <a:t>but meets the conditions of their insurance choice (which should be        lower),</a:t>
              </a:r>
              <a:r>
                <a:rPr lang="en-GB" sz="1700" dirty="0" smtClean="0"/>
                <a:t> they will be </a:t>
              </a:r>
              <a:r>
                <a:rPr lang="en-GB" sz="1700" kern="0" dirty="0" smtClean="0"/>
                <a:t>placed at their insurance choice. I</a:t>
              </a:r>
              <a:r>
                <a:rPr lang="en-GB" sz="1700" dirty="0" smtClean="0"/>
                <a:t>t’s also time to celebrate!</a:t>
              </a:r>
              <a:endParaRPr lang="en-GB" sz="1700" dirty="0"/>
            </a:p>
          </p:txBody>
        </p:sp>
      </p:grpSp>
      <p:grpSp>
        <p:nvGrpSpPr>
          <p:cNvPr id="18" name="Group 17"/>
          <p:cNvGrpSpPr/>
          <p:nvPr/>
        </p:nvGrpSpPr>
        <p:grpSpPr>
          <a:xfrm>
            <a:off x="539552" y="4509120"/>
            <a:ext cx="3600457" cy="1627721"/>
            <a:chOff x="5364088" y="4365104"/>
            <a:chExt cx="3600457" cy="1627721"/>
          </a:xfrm>
        </p:grpSpPr>
        <p:pic>
          <p:nvPicPr>
            <p:cNvPr id="15" name="Picture 4"/>
            <p:cNvPicPr>
              <a:picLocks noChangeAspect="1" noChangeArrowheads="1"/>
            </p:cNvPicPr>
            <p:nvPr/>
          </p:nvPicPr>
          <p:blipFill>
            <a:blip r:embed="rId3" cstate="print"/>
            <a:srcRect/>
            <a:stretch>
              <a:fillRect/>
            </a:stretch>
          </p:blipFill>
          <p:spPr bwMode="auto">
            <a:xfrm>
              <a:off x="5364088" y="4365104"/>
              <a:ext cx="3600457" cy="1627721"/>
            </a:xfrm>
            <a:prstGeom prst="rect">
              <a:avLst/>
            </a:prstGeom>
            <a:noFill/>
            <a:ln w="9525">
              <a:noFill/>
              <a:miter lim="800000"/>
              <a:headEnd/>
              <a:tailEnd/>
            </a:ln>
            <a:effectLst/>
          </p:spPr>
        </p:pic>
        <p:sp>
          <p:nvSpPr>
            <p:cNvPr id="16" name="Content Placeholder 2"/>
            <p:cNvSpPr txBox="1">
              <a:spLocks/>
            </p:cNvSpPr>
            <p:nvPr/>
          </p:nvSpPr>
          <p:spPr>
            <a:xfrm>
              <a:off x="5436096" y="4509120"/>
              <a:ext cx="3240360" cy="1296144"/>
            </a:xfrm>
            <a:prstGeom prst="rect">
              <a:avLst/>
            </a:prstGeom>
          </p:spPr>
          <p:txBody>
            <a:bodyPr anchor="ctr" anchorCtr="0">
              <a:no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a:spcBef>
                  <a:spcPts val="0"/>
                </a:spcBef>
                <a:defRPr/>
              </a:pPr>
              <a:r>
                <a:rPr lang="en-GB" sz="1700" kern="0" dirty="0" smtClean="0"/>
                <a:t>3. If a student has not met the conditions of their firm or insurance choice (or no insurance), they will be entered into a process known as </a:t>
              </a:r>
              <a:r>
                <a:rPr lang="en-GB" sz="1700" b="1" kern="0" dirty="0" smtClean="0"/>
                <a:t>Clearing.</a:t>
              </a:r>
              <a:endParaRPr lang="en-US" sz="1700" b="1" dirty="0" smtClean="0"/>
            </a:p>
          </p:txBody>
        </p:sp>
      </p:grpSp>
      <p:grpSp>
        <p:nvGrpSpPr>
          <p:cNvPr id="24" name="Group 23"/>
          <p:cNvGrpSpPr/>
          <p:nvPr/>
        </p:nvGrpSpPr>
        <p:grpSpPr>
          <a:xfrm>
            <a:off x="4427984" y="4437112"/>
            <a:ext cx="4597287" cy="1894487"/>
            <a:chOff x="467543" y="3284984"/>
            <a:chExt cx="4597287" cy="1894487"/>
          </a:xfrm>
        </p:grpSpPr>
        <p:pic>
          <p:nvPicPr>
            <p:cNvPr id="25" name="Picture 4"/>
            <p:cNvPicPr>
              <a:picLocks noChangeAspect="1" noChangeArrowheads="1"/>
            </p:cNvPicPr>
            <p:nvPr/>
          </p:nvPicPr>
          <p:blipFill>
            <a:blip r:embed="rId3" cstate="print"/>
            <a:srcRect/>
            <a:stretch>
              <a:fillRect/>
            </a:stretch>
          </p:blipFill>
          <p:spPr bwMode="auto">
            <a:xfrm>
              <a:off x="467543" y="3284984"/>
              <a:ext cx="4597287" cy="1894487"/>
            </a:xfrm>
            <a:prstGeom prst="rect">
              <a:avLst/>
            </a:prstGeom>
            <a:noFill/>
            <a:ln w="9525">
              <a:noFill/>
              <a:miter lim="800000"/>
              <a:headEnd/>
              <a:tailEnd/>
            </a:ln>
            <a:effectLst/>
          </p:spPr>
        </p:pic>
        <p:sp>
          <p:nvSpPr>
            <p:cNvPr id="26" name="Content Placeholder 2"/>
            <p:cNvSpPr txBox="1">
              <a:spLocks/>
            </p:cNvSpPr>
            <p:nvPr/>
          </p:nvSpPr>
          <p:spPr>
            <a:xfrm>
              <a:off x="611559" y="3356992"/>
              <a:ext cx="4320480" cy="1584176"/>
            </a:xfrm>
            <a:prstGeom prst="rect">
              <a:avLst/>
            </a:prstGeom>
          </p:spPr>
          <p:txBody>
            <a:bodyPr anchor="ctr" anchorCtr="0">
              <a:noAutofit/>
            </a:bodyPr>
            <a:lstStyle>
              <a:lvl1pPr marL="0" indent="0">
                <a:buFont typeface="Arial" pitchFamily="34" charset="0"/>
                <a:buNone/>
                <a:defRPr sz="2000">
                  <a:solidFill>
                    <a:schemeClr val="bg1"/>
                  </a:solidFill>
                </a:defRPr>
              </a:lvl1pPr>
              <a:lvl2pPr>
                <a:buFont typeface="Arial" pitchFamily="34" charset="0"/>
                <a:buChar char="•"/>
                <a:defRPr sz="2400"/>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a:defRPr/>
              </a:pPr>
              <a:r>
                <a:rPr lang="en-GB" sz="1700" kern="0" dirty="0" smtClean="0"/>
                <a:t>4. If a student meets and exceeds the conditions of their offer, they are eligible for </a:t>
              </a:r>
              <a:r>
                <a:rPr lang="en-US" sz="1700" b="1" dirty="0" smtClean="0"/>
                <a:t>Adjustment</a:t>
              </a:r>
              <a:r>
                <a:rPr lang="en-US" sz="1700" dirty="0" smtClean="0"/>
                <a:t>. This provides an opportunity for them to reconsider where and what to      study whilst still holding their firm offer.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2"/>
            <p:extLst>
              <p:ext uri="{D42A27DB-BD31-4B8C-83A1-F6EECF244321}">
                <p14:modId xmlns:p14="http://schemas.microsoft.com/office/powerpoint/2010/main" val="3050183811"/>
              </p:ext>
            </p:extLst>
          </p:nvPr>
        </p:nvGraphicFramePr>
        <p:xfrm>
          <a:off x="-324544" y="1196752"/>
          <a:ext cx="8496944"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2358F156-6BAA-45DC-BCD5-D3E7A03531D1}"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18</a:t>
            </a:fld>
            <a:endParaRPr lang="en-GB" dirty="0"/>
          </a:p>
        </p:txBody>
      </p:sp>
      <p:sp>
        <p:nvSpPr>
          <p:cNvPr id="2" name="Title 1"/>
          <p:cNvSpPr>
            <a:spLocks noGrp="1"/>
          </p:cNvSpPr>
          <p:nvPr>
            <p:ph type="title"/>
          </p:nvPr>
        </p:nvSpPr>
        <p:spPr/>
        <p:txBody>
          <a:bodyPr/>
          <a:lstStyle/>
          <a:p>
            <a:r>
              <a:rPr lang="en-GB" dirty="0" smtClean="0"/>
              <a:t>The Clearing process</a:t>
            </a:r>
            <a:endParaRPr lang="en-GB" dirty="0"/>
          </a:p>
        </p:txBody>
      </p:sp>
      <p:sp>
        <p:nvSpPr>
          <p:cNvPr id="10" name="Title 1"/>
          <p:cNvSpPr txBox="1">
            <a:spLocks/>
          </p:cNvSpPr>
          <p:nvPr/>
        </p:nvSpPr>
        <p:spPr>
          <a:xfrm>
            <a:off x="3275856" y="2996952"/>
            <a:ext cx="230425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smtClean="0">
                <a:ln>
                  <a:noFill/>
                </a:ln>
                <a:solidFill>
                  <a:schemeClr val="bg1">
                    <a:lumMod val="50000"/>
                  </a:schemeClr>
                </a:solidFill>
                <a:effectLst/>
                <a:uLnTx/>
                <a:uFillTx/>
                <a:latin typeface="+mj-lt"/>
                <a:ea typeface="+mj-ea"/>
                <a:cs typeface="+mj-cs"/>
              </a:rPr>
              <a:t>Clearing</a:t>
            </a:r>
            <a:endParaRPr kumimoji="0" lang="en-GB" sz="3600" b="1" i="0" u="none" strike="noStrike" kern="1200" cap="none" spc="0" normalizeH="0" baseline="0" noProof="0" dirty="0">
              <a:ln>
                <a:noFill/>
              </a:ln>
              <a:solidFill>
                <a:schemeClr val="bg1">
                  <a:lumMod val="50000"/>
                </a:schemeClr>
              </a:solidFill>
              <a:effectLst/>
              <a:uLnTx/>
              <a:uFillTx/>
              <a:latin typeface="+mj-lt"/>
              <a:ea typeface="+mj-ea"/>
              <a:cs typeface="+mj-cs"/>
            </a:endParaRPr>
          </a:p>
        </p:txBody>
      </p:sp>
      <p:sp>
        <p:nvSpPr>
          <p:cNvPr id="9" name="Right Arrow 8"/>
          <p:cNvSpPr/>
          <p:nvPr/>
        </p:nvSpPr>
        <p:spPr>
          <a:xfrm rot="1983730">
            <a:off x="6178137" y="5339005"/>
            <a:ext cx="1080120" cy="50405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p:cNvSpPr txBox="1"/>
          <p:nvPr/>
        </p:nvSpPr>
        <p:spPr>
          <a:xfrm>
            <a:off x="7236296" y="5301208"/>
            <a:ext cx="1728192" cy="923330"/>
          </a:xfrm>
          <a:prstGeom prst="rect">
            <a:avLst/>
          </a:prstGeom>
          <a:noFill/>
        </p:spPr>
        <p:txBody>
          <a:bodyPr wrap="square" rtlCol="0">
            <a:spAutoFit/>
          </a:bodyPr>
          <a:lstStyle/>
          <a:p>
            <a:r>
              <a:rPr lang="en-GB" dirty="0" smtClean="0"/>
              <a:t>If successfully placed – celebrate!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3ACB18EA-B97F-4F7F-91C8-5D369A81F9B2}"/>
                                            </p:graphicEl>
                                          </p:spTgt>
                                        </p:tgtEl>
                                        <p:attrNameLst>
                                          <p:attrName>style.visibility</p:attrName>
                                        </p:attrNameLst>
                                      </p:cBhvr>
                                      <p:to>
                                        <p:strVal val="visible"/>
                                      </p:to>
                                    </p:set>
                                    <p:animEffect transition="in" filter="fade">
                                      <p:cBhvr>
                                        <p:cTn id="7" dur="1000"/>
                                        <p:tgtEl>
                                          <p:spTgt spid="8">
                                            <p:graphicEl>
                                              <a:dgm id="{3ACB18EA-B97F-4F7F-91C8-5D369A81F9B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455A707F-9CC6-488B-9CC5-6E4ED007501A}"/>
                                            </p:graphicEl>
                                          </p:spTgt>
                                        </p:tgtEl>
                                        <p:attrNameLst>
                                          <p:attrName>style.visibility</p:attrName>
                                        </p:attrNameLst>
                                      </p:cBhvr>
                                      <p:to>
                                        <p:strVal val="visible"/>
                                      </p:to>
                                    </p:set>
                                    <p:animEffect transition="in" filter="fade">
                                      <p:cBhvr>
                                        <p:cTn id="12" dur="1000"/>
                                        <p:tgtEl>
                                          <p:spTgt spid="8">
                                            <p:graphicEl>
                                              <a:dgm id="{455A707F-9CC6-488B-9CC5-6E4ED007501A}"/>
                                            </p:graphicEl>
                                          </p:spTgt>
                                        </p:tgtEl>
                                      </p:cBhvr>
                                    </p:animEffect>
                                  </p:childTnLst>
                                </p:cTn>
                              </p:par>
                            </p:childTnLst>
                          </p:cTn>
                        </p:par>
                        <p:par>
                          <p:cTn id="13" fill="hold">
                            <p:stCondLst>
                              <p:cond delay="1000"/>
                            </p:stCondLst>
                            <p:childTnLst>
                              <p:par>
                                <p:cTn id="14" presetID="10" presetClass="entr" presetSubtype="0" fill="hold" grpId="1" nodeType="afterEffect">
                                  <p:stCondLst>
                                    <p:cond delay="0"/>
                                  </p:stCondLst>
                                  <p:childTnLst>
                                    <p:set>
                                      <p:cBhvr>
                                        <p:cTn id="15" dur="1" fill="hold">
                                          <p:stCondLst>
                                            <p:cond delay="0"/>
                                          </p:stCondLst>
                                        </p:cTn>
                                        <p:tgtEl>
                                          <p:spTgt spid="8">
                                            <p:graphicEl>
                                              <a:dgm id="{E9832D4F-2F5B-41FB-810C-EA5B624E6B89}"/>
                                            </p:graphicEl>
                                          </p:spTgt>
                                        </p:tgtEl>
                                        <p:attrNameLst>
                                          <p:attrName>style.visibility</p:attrName>
                                        </p:attrNameLst>
                                      </p:cBhvr>
                                      <p:to>
                                        <p:strVal val="visible"/>
                                      </p:to>
                                    </p:set>
                                    <p:animEffect transition="in" filter="fade">
                                      <p:cBhvr>
                                        <p:cTn id="16" dur="1000"/>
                                        <p:tgtEl>
                                          <p:spTgt spid="8">
                                            <p:graphicEl>
                                              <a:dgm id="{E9832D4F-2F5B-41FB-810C-EA5B624E6B89}"/>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1" nodeType="clickEffect">
                                  <p:stCondLst>
                                    <p:cond delay="0"/>
                                  </p:stCondLst>
                                  <p:childTnLst>
                                    <p:set>
                                      <p:cBhvr>
                                        <p:cTn id="20" dur="1" fill="hold">
                                          <p:stCondLst>
                                            <p:cond delay="0"/>
                                          </p:stCondLst>
                                        </p:cTn>
                                        <p:tgtEl>
                                          <p:spTgt spid="8">
                                            <p:graphicEl>
                                              <a:dgm id="{E9CFC2FB-B786-4585-86D0-C2DCBD7B3D59}"/>
                                            </p:graphicEl>
                                          </p:spTgt>
                                        </p:tgtEl>
                                        <p:attrNameLst>
                                          <p:attrName>style.visibility</p:attrName>
                                        </p:attrNameLst>
                                      </p:cBhvr>
                                      <p:to>
                                        <p:strVal val="visible"/>
                                      </p:to>
                                    </p:set>
                                    <p:animEffect transition="in" filter="fade">
                                      <p:cBhvr>
                                        <p:cTn id="21" dur="1000"/>
                                        <p:tgtEl>
                                          <p:spTgt spid="8">
                                            <p:graphicEl>
                                              <a:dgm id="{E9CFC2FB-B786-4585-86D0-C2DCBD7B3D59}"/>
                                            </p:graphicEl>
                                          </p:spTgt>
                                        </p:tgtEl>
                                      </p:cBhvr>
                                    </p:animEffect>
                                  </p:childTnLst>
                                </p:cTn>
                              </p:par>
                            </p:childTnLst>
                          </p:cTn>
                        </p:par>
                        <p:par>
                          <p:cTn id="22" fill="hold">
                            <p:stCondLst>
                              <p:cond delay="1000"/>
                            </p:stCondLst>
                            <p:childTnLst>
                              <p:par>
                                <p:cTn id="23" presetID="10" presetClass="entr" presetSubtype="0" fill="hold" grpId="2" nodeType="afterEffect">
                                  <p:stCondLst>
                                    <p:cond delay="0"/>
                                  </p:stCondLst>
                                  <p:childTnLst>
                                    <p:set>
                                      <p:cBhvr>
                                        <p:cTn id="24" dur="1" fill="hold">
                                          <p:stCondLst>
                                            <p:cond delay="0"/>
                                          </p:stCondLst>
                                        </p:cTn>
                                        <p:tgtEl>
                                          <p:spTgt spid="8">
                                            <p:graphicEl>
                                              <a:dgm id="{4D690DC4-F33A-4816-891E-BAEE3E4FB317}"/>
                                            </p:graphicEl>
                                          </p:spTgt>
                                        </p:tgtEl>
                                        <p:attrNameLst>
                                          <p:attrName>style.visibility</p:attrName>
                                        </p:attrNameLst>
                                      </p:cBhvr>
                                      <p:to>
                                        <p:strVal val="visible"/>
                                      </p:to>
                                    </p:set>
                                    <p:animEffect transition="in" filter="fade">
                                      <p:cBhvr>
                                        <p:cTn id="25" dur="1000"/>
                                        <p:tgtEl>
                                          <p:spTgt spid="8">
                                            <p:graphicEl>
                                              <a:dgm id="{4D690DC4-F33A-4816-891E-BAEE3E4FB317}"/>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2" nodeType="clickEffect">
                                  <p:stCondLst>
                                    <p:cond delay="0"/>
                                  </p:stCondLst>
                                  <p:childTnLst>
                                    <p:set>
                                      <p:cBhvr>
                                        <p:cTn id="29" dur="1" fill="hold">
                                          <p:stCondLst>
                                            <p:cond delay="0"/>
                                          </p:stCondLst>
                                        </p:cTn>
                                        <p:tgtEl>
                                          <p:spTgt spid="8">
                                            <p:graphicEl>
                                              <a:dgm id="{4BA78BFC-8CD1-4F5C-AF7A-BABF5754A19A}"/>
                                            </p:graphicEl>
                                          </p:spTgt>
                                        </p:tgtEl>
                                        <p:attrNameLst>
                                          <p:attrName>style.visibility</p:attrName>
                                        </p:attrNameLst>
                                      </p:cBhvr>
                                      <p:to>
                                        <p:strVal val="visible"/>
                                      </p:to>
                                    </p:set>
                                    <p:animEffect transition="in" filter="fade">
                                      <p:cBhvr>
                                        <p:cTn id="30" dur="1000"/>
                                        <p:tgtEl>
                                          <p:spTgt spid="8">
                                            <p:graphicEl>
                                              <a:dgm id="{4BA78BFC-8CD1-4F5C-AF7A-BABF5754A19A}"/>
                                            </p:graphicEl>
                                          </p:spTgt>
                                        </p:tgtEl>
                                      </p:cBhvr>
                                    </p:animEffect>
                                  </p:childTnLst>
                                </p:cTn>
                              </p:par>
                            </p:childTnLst>
                          </p:cTn>
                        </p:par>
                        <p:par>
                          <p:cTn id="31" fill="hold">
                            <p:stCondLst>
                              <p:cond delay="1000"/>
                            </p:stCondLst>
                            <p:childTnLst>
                              <p:par>
                                <p:cTn id="32" presetID="10" presetClass="entr" presetSubtype="0" fill="hold" grpId="3" nodeType="afterEffect">
                                  <p:stCondLst>
                                    <p:cond delay="0"/>
                                  </p:stCondLst>
                                  <p:childTnLst>
                                    <p:set>
                                      <p:cBhvr>
                                        <p:cTn id="33" dur="1" fill="hold">
                                          <p:stCondLst>
                                            <p:cond delay="0"/>
                                          </p:stCondLst>
                                        </p:cTn>
                                        <p:tgtEl>
                                          <p:spTgt spid="8">
                                            <p:graphicEl>
                                              <a:dgm id="{877BDC91-02A5-4616-9C83-427C2698A7D4}"/>
                                            </p:graphicEl>
                                          </p:spTgt>
                                        </p:tgtEl>
                                        <p:attrNameLst>
                                          <p:attrName>style.visibility</p:attrName>
                                        </p:attrNameLst>
                                      </p:cBhvr>
                                      <p:to>
                                        <p:strVal val="visible"/>
                                      </p:to>
                                    </p:set>
                                    <p:animEffect transition="in" filter="fade">
                                      <p:cBhvr>
                                        <p:cTn id="34" dur="1000"/>
                                        <p:tgtEl>
                                          <p:spTgt spid="8">
                                            <p:graphicEl>
                                              <a:dgm id="{877BDC91-02A5-4616-9C83-427C2698A7D4}"/>
                                            </p:graphicEl>
                                          </p:spTgt>
                                        </p:tgtEl>
                                      </p:cBhvr>
                                    </p:animEffect>
                                  </p:childTnLst>
                                </p:cTn>
                              </p:par>
                            </p:childTnLst>
                          </p:cTn>
                        </p:par>
                        <p:par>
                          <p:cTn id="35" fill="hold">
                            <p:stCondLst>
                              <p:cond delay="2000"/>
                            </p:stCondLst>
                            <p:childTnLst>
                              <p:par>
                                <p:cTn id="36" presetID="10" presetClass="entr" presetSubtype="0" fill="hold" grpId="3" nodeType="afterEffect">
                                  <p:stCondLst>
                                    <p:cond delay="0"/>
                                  </p:stCondLst>
                                  <p:childTnLst>
                                    <p:set>
                                      <p:cBhvr>
                                        <p:cTn id="37" dur="1" fill="hold">
                                          <p:stCondLst>
                                            <p:cond delay="0"/>
                                          </p:stCondLst>
                                        </p:cTn>
                                        <p:tgtEl>
                                          <p:spTgt spid="8">
                                            <p:graphicEl>
                                              <a:dgm id="{08620AC7-8FB7-482F-B9A4-1F5C0688EA85}"/>
                                            </p:graphicEl>
                                          </p:spTgt>
                                        </p:tgtEl>
                                        <p:attrNameLst>
                                          <p:attrName>style.visibility</p:attrName>
                                        </p:attrNameLst>
                                      </p:cBhvr>
                                      <p:to>
                                        <p:strVal val="visible"/>
                                      </p:to>
                                    </p:set>
                                    <p:animEffect transition="in" filter="fade">
                                      <p:cBhvr>
                                        <p:cTn id="38" dur="1000"/>
                                        <p:tgtEl>
                                          <p:spTgt spid="8">
                                            <p:graphicEl>
                                              <a:dgm id="{08620AC7-8FB7-482F-B9A4-1F5C0688EA85}"/>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linds(horizontal)">
                                      <p:cBhvr>
                                        <p:cTn id="43" dur="500"/>
                                        <p:tgtEl>
                                          <p:spTgt spid="11"/>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blinds(horizontal)">
                                      <p:cBhvr>
                                        <p:cTn id="4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Graphic spid="8" grpId="1">
        <p:bldSub>
          <a:bldDgm bld="one"/>
        </p:bldSub>
      </p:bldGraphic>
      <p:bldGraphic spid="8" grpId="2">
        <p:bldSub>
          <a:bldDgm bld="one"/>
        </p:bldSub>
      </p:bldGraphic>
      <p:bldGraphic spid="8" grpId="3">
        <p:bldSub>
          <a:bldDgm bld="one"/>
        </p:bldSub>
      </p:bldGraphic>
      <p:bldP spid="9"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can you support the application process?</a:t>
            </a:r>
            <a:endParaRPr lang="en-GB" dirty="0"/>
          </a:p>
        </p:txBody>
      </p:sp>
      <p:sp>
        <p:nvSpPr>
          <p:cNvPr id="3" name="Content Placeholder 2"/>
          <p:cNvSpPr>
            <a:spLocks noGrp="1"/>
          </p:cNvSpPr>
          <p:nvPr>
            <p:ph idx="1"/>
          </p:nvPr>
        </p:nvSpPr>
        <p:spPr>
          <a:xfrm>
            <a:off x="529208" y="1196752"/>
            <a:ext cx="5050904" cy="3816424"/>
          </a:xfrm>
        </p:spPr>
        <p:txBody>
          <a:bodyPr>
            <a:noAutofit/>
          </a:bodyPr>
          <a:lstStyle/>
          <a:p>
            <a:pPr>
              <a:spcBef>
                <a:spcPts val="600"/>
              </a:spcBef>
              <a:spcAft>
                <a:spcPts val="600"/>
              </a:spcAft>
              <a:buClr>
                <a:srgbClr val="FF0000"/>
              </a:buClr>
            </a:pPr>
            <a:r>
              <a:rPr lang="en-GB" sz="2000" dirty="0" smtClean="0"/>
              <a:t>Don’t book holidays at key times </a:t>
            </a:r>
          </a:p>
          <a:p>
            <a:pPr>
              <a:spcBef>
                <a:spcPts val="600"/>
              </a:spcBef>
              <a:spcAft>
                <a:spcPts val="600"/>
              </a:spcAft>
              <a:buClr>
                <a:srgbClr val="FF0000"/>
              </a:buClr>
              <a:buNone/>
            </a:pPr>
            <a:r>
              <a:rPr lang="en-GB" sz="2000" dirty="0" smtClean="0"/>
              <a:t>	e.g. results day</a:t>
            </a:r>
          </a:p>
          <a:p>
            <a:pPr>
              <a:spcBef>
                <a:spcPts val="600"/>
              </a:spcBef>
              <a:spcAft>
                <a:spcPts val="600"/>
              </a:spcAft>
              <a:buClr>
                <a:srgbClr val="FF0000"/>
              </a:buClr>
            </a:pPr>
            <a:r>
              <a:rPr lang="en-GB" sz="2000" dirty="0" smtClean="0"/>
              <a:t>Engage with the school – find out opening times and key contacts, use opportunities provided</a:t>
            </a:r>
          </a:p>
          <a:p>
            <a:pPr>
              <a:spcBef>
                <a:spcPts val="600"/>
              </a:spcBef>
              <a:spcAft>
                <a:spcPts val="600"/>
              </a:spcAft>
              <a:buClr>
                <a:srgbClr val="FF0000"/>
              </a:buClr>
            </a:pPr>
            <a:r>
              <a:rPr lang="en-GB" sz="2000" dirty="0" smtClean="0"/>
              <a:t>Support your son or daughter’s management</a:t>
            </a:r>
            <a:r>
              <a:rPr lang="en-GB" sz="2000" b="1" dirty="0" smtClean="0"/>
              <a:t> </a:t>
            </a:r>
            <a:r>
              <a:rPr lang="en-GB" sz="2000" dirty="0" smtClean="0"/>
              <a:t>of their application.</a:t>
            </a:r>
          </a:p>
          <a:p>
            <a:pPr>
              <a:spcBef>
                <a:spcPts val="600"/>
              </a:spcBef>
              <a:spcAft>
                <a:spcPts val="600"/>
              </a:spcAft>
              <a:buClr>
                <a:srgbClr val="FF0000"/>
              </a:buClr>
            </a:pPr>
            <a:r>
              <a:rPr lang="en-GB" sz="2000" dirty="0" smtClean="0"/>
              <a:t>Make sure they read everything they are sent carefully!</a:t>
            </a:r>
          </a:p>
          <a:p>
            <a:pPr>
              <a:spcBef>
                <a:spcPts val="600"/>
              </a:spcBef>
              <a:spcAft>
                <a:spcPts val="600"/>
              </a:spcAft>
              <a:buClr>
                <a:srgbClr val="FF0000"/>
              </a:buClr>
            </a:pPr>
            <a:r>
              <a:rPr lang="en-GB" sz="2000" dirty="0" smtClean="0"/>
              <a:t>Prepare them for living away from home:</a:t>
            </a:r>
          </a:p>
          <a:p>
            <a:pPr lvl="1">
              <a:spcBef>
                <a:spcPts val="600"/>
              </a:spcBef>
              <a:spcAft>
                <a:spcPts val="600"/>
              </a:spcAft>
              <a:buClr>
                <a:srgbClr val="FF0000"/>
              </a:buClr>
            </a:pPr>
            <a:r>
              <a:rPr lang="en-GB" sz="2000" dirty="0" smtClean="0"/>
              <a:t>Cost of living – paying bills</a:t>
            </a:r>
          </a:p>
          <a:p>
            <a:pPr lvl="1">
              <a:spcBef>
                <a:spcPts val="600"/>
              </a:spcBef>
              <a:spcAft>
                <a:spcPts val="600"/>
              </a:spcAft>
              <a:buClr>
                <a:srgbClr val="FF0000"/>
              </a:buClr>
            </a:pPr>
            <a:r>
              <a:rPr lang="en-GB" sz="2000" dirty="0" smtClean="0"/>
              <a:t>Independent living skills – cooking and washing.</a:t>
            </a:r>
          </a:p>
        </p:txBody>
      </p:sp>
      <p:sp>
        <p:nvSpPr>
          <p:cNvPr id="4" name="Date Placeholder 3"/>
          <p:cNvSpPr>
            <a:spLocks noGrp="1"/>
          </p:cNvSpPr>
          <p:nvPr>
            <p:ph type="dt" sz="half" idx="10"/>
          </p:nvPr>
        </p:nvSpPr>
        <p:spPr/>
        <p:txBody>
          <a:bodyPr/>
          <a:lstStyle/>
          <a:p>
            <a:fld id="{A0B2B8DC-E95E-4A23-9D37-08A5A36F8FC3}"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19</a:t>
            </a:fld>
            <a:endParaRPr lang="en-GB" dirty="0"/>
          </a:p>
        </p:txBody>
      </p:sp>
      <p:sp>
        <p:nvSpPr>
          <p:cNvPr id="7" name="Content Placeholder 6"/>
          <p:cNvSpPr>
            <a:spLocks noGrp="1"/>
          </p:cNvSpPr>
          <p:nvPr>
            <p:ph idx="13"/>
          </p:nvPr>
        </p:nvSpPr>
        <p:spPr>
          <a:xfrm>
            <a:off x="5508104" y="3861048"/>
            <a:ext cx="3168352" cy="1080120"/>
          </a:xfrm>
        </p:spPr>
        <p:txBody>
          <a:bodyPr>
            <a:noAutofit/>
          </a:bodyPr>
          <a:lstStyle/>
          <a:p>
            <a:pPr algn="ctr">
              <a:spcBef>
                <a:spcPts val="0"/>
              </a:spcBef>
              <a:buClr>
                <a:srgbClr val="FF0000"/>
              </a:buClr>
            </a:pPr>
            <a:r>
              <a:rPr lang="en-GB" sz="1900" dirty="0" smtClean="0"/>
              <a:t>Comforting, proofreading,  encouraging, testing, </a:t>
            </a:r>
            <a:r>
              <a:rPr lang="en-GB" sz="1900" dirty="0" smtClean="0"/>
              <a:t>practising </a:t>
            </a:r>
            <a:r>
              <a:rPr lang="en-GB" sz="1900" dirty="0" smtClean="0"/>
              <a:t>etc</a:t>
            </a:r>
            <a:endParaRPr lang="en-US" sz="1900" dirty="0" smtClean="0"/>
          </a:p>
          <a:p>
            <a:pPr>
              <a:spcBef>
                <a:spcPts val="0"/>
              </a:spcBef>
            </a:pPr>
            <a:endParaRPr lang="en-GB" sz="1900" dirty="0"/>
          </a:p>
        </p:txBody>
      </p:sp>
      <p:sp>
        <p:nvSpPr>
          <p:cNvPr id="8" name="Content Placeholder 7"/>
          <p:cNvSpPr>
            <a:spLocks noGrp="1"/>
          </p:cNvSpPr>
          <p:nvPr>
            <p:ph idx="14"/>
          </p:nvPr>
        </p:nvSpPr>
        <p:spPr>
          <a:xfrm>
            <a:off x="6516216" y="3284984"/>
            <a:ext cx="1986748" cy="626806"/>
          </a:xfrm>
        </p:spPr>
        <p:txBody>
          <a:bodyPr/>
          <a:lstStyle/>
          <a:p>
            <a:r>
              <a:rPr lang="en-GB" b="1" dirty="0" smtClean="0"/>
              <a:t>Be there...</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GB" dirty="0"/>
          </a:p>
        </p:txBody>
      </p:sp>
      <p:sp>
        <p:nvSpPr>
          <p:cNvPr id="3" name="Content Placeholder 2"/>
          <p:cNvSpPr>
            <a:spLocks noGrp="1"/>
          </p:cNvSpPr>
          <p:nvPr>
            <p:ph idx="1"/>
          </p:nvPr>
        </p:nvSpPr>
        <p:spPr>
          <a:xfrm>
            <a:off x="457200" y="1268761"/>
            <a:ext cx="8229600" cy="4464495"/>
          </a:xfrm>
        </p:spPr>
        <p:txBody>
          <a:bodyPr>
            <a:normAutofit fontScale="92500" lnSpcReduction="20000"/>
          </a:bodyPr>
          <a:lstStyle/>
          <a:p>
            <a:pPr marL="457200" indent="-457200">
              <a:lnSpc>
                <a:spcPct val="200000"/>
              </a:lnSpc>
              <a:buClr>
                <a:srgbClr val="FF0000"/>
              </a:buClr>
              <a:defRPr/>
            </a:pPr>
            <a:r>
              <a:rPr lang="en-GB" dirty="0" smtClean="0"/>
              <a:t>Why go on to higher education?</a:t>
            </a:r>
          </a:p>
          <a:p>
            <a:pPr marL="457200" indent="-457200">
              <a:lnSpc>
                <a:spcPct val="200000"/>
              </a:lnSpc>
              <a:buClr>
                <a:srgbClr val="FF0000"/>
              </a:buClr>
              <a:defRPr/>
            </a:pPr>
            <a:r>
              <a:rPr lang="en-GB" dirty="0" smtClean="0"/>
              <a:t>The applicant journey and how you can help</a:t>
            </a:r>
          </a:p>
          <a:p>
            <a:pPr marL="912812" lvl="1" indent="-457200">
              <a:lnSpc>
                <a:spcPct val="200000"/>
              </a:lnSpc>
              <a:buClr>
                <a:srgbClr val="FF0000"/>
              </a:buClr>
              <a:defRPr/>
            </a:pPr>
            <a:r>
              <a:rPr lang="en-GB" dirty="0" smtClean="0"/>
              <a:t>Research</a:t>
            </a:r>
          </a:p>
          <a:p>
            <a:pPr marL="912812" lvl="1" indent="-457200">
              <a:lnSpc>
                <a:spcPct val="200000"/>
              </a:lnSpc>
              <a:buClr>
                <a:srgbClr val="FF0000"/>
              </a:buClr>
              <a:defRPr/>
            </a:pPr>
            <a:r>
              <a:rPr lang="en-GB" dirty="0" smtClean="0"/>
              <a:t>Personal statements</a:t>
            </a:r>
          </a:p>
          <a:p>
            <a:pPr marL="912812" lvl="1" indent="-457200">
              <a:lnSpc>
                <a:spcPct val="200000"/>
              </a:lnSpc>
              <a:buClr>
                <a:srgbClr val="FF0000"/>
              </a:buClr>
              <a:defRPr/>
            </a:pPr>
            <a:r>
              <a:rPr lang="en-GB" dirty="0" smtClean="0"/>
              <a:t>Offers and replies</a:t>
            </a:r>
          </a:p>
          <a:p>
            <a:pPr marL="912812" lvl="1" indent="-457200">
              <a:lnSpc>
                <a:spcPct val="200000"/>
              </a:lnSpc>
              <a:buClr>
                <a:srgbClr val="FF0000"/>
              </a:buClr>
              <a:defRPr/>
            </a:pPr>
            <a:r>
              <a:rPr lang="en-GB" dirty="0" smtClean="0"/>
              <a:t>Results</a:t>
            </a:r>
          </a:p>
          <a:p>
            <a:endParaRPr lang="en-GB" dirty="0"/>
          </a:p>
        </p:txBody>
      </p:sp>
      <p:sp>
        <p:nvSpPr>
          <p:cNvPr id="4" name="Footer Placeholder 3"/>
          <p:cNvSpPr>
            <a:spLocks noGrp="1"/>
          </p:cNvSpPr>
          <p:nvPr>
            <p:ph type="ftr" sz="quarter" idx="11"/>
          </p:nvPr>
        </p:nvSpPr>
        <p:spPr/>
        <p:txBody>
          <a:bodyPr/>
          <a:lstStyle/>
          <a:p>
            <a:r>
              <a:rPr lang="en-GB" dirty="0" smtClean="0"/>
              <a:t>At the heart of connecting people to higher education</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 out more</a:t>
            </a:r>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4" name="Date Placeholder 3"/>
          <p:cNvSpPr>
            <a:spLocks noGrp="1"/>
          </p:cNvSpPr>
          <p:nvPr>
            <p:ph type="dt" sz="half" idx="4294967295"/>
          </p:nvPr>
        </p:nvSpPr>
        <p:spPr>
          <a:xfrm>
            <a:off x="8197850" y="6362700"/>
            <a:ext cx="946150" cy="365125"/>
          </a:xfrm>
        </p:spPr>
        <p:txBody>
          <a:bodyPr/>
          <a:lstStyle/>
          <a:p>
            <a:fld id="{A0B2B8DC-E95E-4A23-9D37-08A5A36F8FC3}" type="datetime1">
              <a:rPr lang="en-GB" smtClean="0"/>
              <a:pPr/>
              <a:t>06/01/2015</a:t>
            </a:fld>
            <a:endParaRPr lang="en-GB" dirty="0"/>
          </a:p>
        </p:txBody>
      </p:sp>
      <p:sp>
        <p:nvSpPr>
          <p:cNvPr id="6" name="Slide Number Placeholder 5"/>
          <p:cNvSpPr>
            <a:spLocks noGrp="1"/>
          </p:cNvSpPr>
          <p:nvPr>
            <p:ph type="sldNum" sz="quarter" idx="4294967295"/>
          </p:nvPr>
        </p:nvSpPr>
        <p:spPr>
          <a:xfrm>
            <a:off x="8594725" y="6356350"/>
            <a:ext cx="549275" cy="365125"/>
          </a:xfrm>
        </p:spPr>
        <p:txBody>
          <a:bodyPr/>
          <a:lstStyle/>
          <a:p>
            <a:fld id="{4A73001F-84D8-48B7-9690-BD096A4D8920}" type="slidenum">
              <a:rPr lang="en-GB" smtClean="0"/>
              <a:pPr/>
              <a:t>20</a:t>
            </a:fld>
            <a:endParaRPr lang="en-GB" dirty="0"/>
          </a:p>
        </p:txBody>
      </p:sp>
      <p:pic>
        <p:nvPicPr>
          <p:cNvPr id="1027" name="Picture 3"/>
          <p:cNvPicPr>
            <a:picLocks noChangeAspect="1" noChangeArrowheads="1"/>
          </p:cNvPicPr>
          <p:nvPr/>
        </p:nvPicPr>
        <p:blipFill>
          <a:blip r:embed="rId2" cstate="print"/>
          <a:srcRect l="378" t="6595" r="4964"/>
          <a:stretch>
            <a:fillRect/>
          </a:stretch>
        </p:blipFill>
        <p:spPr bwMode="auto">
          <a:xfrm>
            <a:off x="0" y="1484784"/>
            <a:ext cx="9144000" cy="40793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higher education?</a:t>
            </a:r>
            <a:endParaRPr lang="en-GB" dirty="0"/>
          </a:p>
        </p:txBody>
      </p:sp>
      <p:sp>
        <p:nvSpPr>
          <p:cNvPr id="14" name="Content Placeholder 13"/>
          <p:cNvSpPr>
            <a:spLocks noGrp="1"/>
          </p:cNvSpPr>
          <p:nvPr>
            <p:ph idx="1"/>
          </p:nvPr>
        </p:nvSpPr>
        <p:spPr>
          <a:xfrm>
            <a:off x="457200" y="1412776"/>
            <a:ext cx="7931224" cy="4752528"/>
          </a:xfrm>
        </p:spPr>
        <p:txBody>
          <a:bodyPr>
            <a:normAutofit lnSpcReduction="10000"/>
          </a:bodyPr>
          <a:lstStyle/>
          <a:p>
            <a:pPr marL="108000" indent="-108000">
              <a:lnSpc>
                <a:spcPct val="120000"/>
              </a:lnSpc>
              <a:spcBef>
                <a:spcPts val="600"/>
              </a:spcBef>
              <a:spcAft>
                <a:spcPts val="600"/>
              </a:spcAft>
              <a:buClr>
                <a:srgbClr val="FF0000"/>
              </a:buClr>
            </a:pPr>
            <a:r>
              <a:rPr lang="en-GB" sz="2200" dirty="0" smtClean="0"/>
              <a:t> Increase potential earnings</a:t>
            </a:r>
            <a:r>
              <a:rPr lang="en-GB" sz="2200" dirty="0" smtClean="0">
                <a:solidFill>
                  <a:schemeClr val="bg1">
                    <a:lumMod val="50000"/>
                  </a:schemeClr>
                </a:solidFill>
              </a:rPr>
              <a:t>*</a:t>
            </a:r>
          </a:p>
          <a:p>
            <a:pPr marL="108000" indent="-108000">
              <a:lnSpc>
                <a:spcPct val="120000"/>
              </a:lnSpc>
              <a:spcBef>
                <a:spcPts val="600"/>
              </a:spcBef>
              <a:spcAft>
                <a:spcPts val="600"/>
              </a:spcAft>
              <a:buClr>
                <a:srgbClr val="FF0000"/>
              </a:buClr>
            </a:pPr>
            <a:r>
              <a:rPr lang="en-GB" sz="2200" dirty="0" smtClean="0"/>
              <a:t> Better career prospects</a:t>
            </a:r>
          </a:p>
          <a:p>
            <a:pPr marL="108000" indent="-108000">
              <a:lnSpc>
                <a:spcPct val="120000"/>
              </a:lnSpc>
              <a:spcBef>
                <a:spcPts val="600"/>
              </a:spcBef>
              <a:spcAft>
                <a:spcPts val="600"/>
              </a:spcAft>
              <a:buClr>
                <a:srgbClr val="FF0000"/>
              </a:buClr>
            </a:pPr>
            <a:r>
              <a:rPr lang="en-GB" sz="2200" dirty="0" smtClean="0"/>
              <a:t> Benefit the wider community</a:t>
            </a:r>
          </a:p>
          <a:p>
            <a:pPr marL="108000" indent="-108000">
              <a:lnSpc>
                <a:spcPct val="120000"/>
              </a:lnSpc>
              <a:spcBef>
                <a:spcPts val="600"/>
              </a:spcBef>
              <a:spcAft>
                <a:spcPts val="600"/>
              </a:spcAft>
              <a:buClr>
                <a:srgbClr val="FF0000"/>
              </a:buClr>
            </a:pPr>
            <a:r>
              <a:rPr lang="en-GB" sz="2200" dirty="0" smtClean="0"/>
              <a:t> Social and cultural reasons </a:t>
            </a:r>
          </a:p>
          <a:p>
            <a:pPr marL="144000" lvl="0" indent="-144000">
              <a:lnSpc>
                <a:spcPct val="120000"/>
              </a:lnSpc>
              <a:spcBef>
                <a:spcPts val="600"/>
              </a:spcBef>
              <a:spcAft>
                <a:spcPts val="600"/>
              </a:spcAft>
              <a:buClr>
                <a:srgbClr val="FF0000"/>
              </a:buClr>
            </a:pPr>
            <a:r>
              <a:rPr lang="en-GB" sz="2200" dirty="0" smtClean="0"/>
              <a:t> More independence, self-confidence and responsibility</a:t>
            </a:r>
          </a:p>
          <a:p>
            <a:pPr marL="108000" lvl="0" indent="-108000">
              <a:lnSpc>
                <a:spcPct val="120000"/>
              </a:lnSpc>
              <a:spcBef>
                <a:spcPts val="600"/>
              </a:spcBef>
              <a:spcAft>
                <a:spcPts val="600"/>
              </a:spcAft>
              <a:buClr>
                <a:srgbClr val="FF0000"/>
              </a:buClr>
            </a:pPr>
            <a:r>
              <a:rPr lang="en-GB" sz="2200" dirty="0" smtClean="0"/>
              <a:t> Personal challenge</a:t>
            </a:r>
          </a:p>
          <a:p>
            <a:pPr marL="108000" lvl="0" indent="-108000">
              <a:lnSpc>
                <a:spcPct val="120000"/>
              </a:lnSpc>
              <a:spcBef>
                <a:spcPts val="600"/>
              </a:spcBef>
              <a:spcAft>
                <a:spcPts val="600"/>
              </a:spcAft>
              <a:buClr>
                <a:srgbClr val="FF0000"/>
              </a:buClr>
              <a:defRPr/>
            </a:pPr>
            <a:r>
              <a:rPr lang="en-GB" sz="2200" dirty="0" smtClean="0"/>
              <a:t> Broadens interests and knowledge</a:t>
            </a:r>
          </a:p>
          <a:p>
            <a:pPr marL="108000" lvl="0" indent="-108000">
              <a:lnSpc>
                <a:spcPct val="120000"/>
              </a:lnSpc>
              <a:spcBef>
                <a:spcPts val="600"/>
              </a:spcBef>
              <a:spcAft>
                <a:spcPts val="600"/>
              </a:spcAft>
              <a:buClr>
                <a:srgbClr val="FF0000"/>
              </a:buClr>
              <a:defRPr/>
            </a:pPr>
            <a:r>
              <a:rPr lang="en-GB" sz="2200" dirty="0" smtClean="0"/>
              <a:t> Better health</a:t>
            </a:r>
          </a:p>
          <a:p>
            <a:pPr marL="108000" lvl="0" indent="-108000">
              <a:lnSpc>
                <a:spcPct val="120000"/>
              </a:lnSpc>
              <a:spcBef>
                <a:spcPts val="600"/>
              </a:spcBef>
              <a:spcAft>
                <a:spcPts val="600"/>
              </a:spcAft>
              <a:buClr>
                <a:srgbClr val="FF0000"/>
              </a:buClr>
              <a:defRPr/>
            </a:pPr>
            <a:r>
              <a:rPr lang="en-GB" sz="2200" dirty="0" smtClean="0"/>
              <a:t> It can be immense fun!</a:t>
            </a:r>
          </a:p>
          <a:p>
            <a:pPr marL="108000" lvl="0" indent="-108000">
              <a:lnSpc>
                <a:spcPct val="120000"/>
              </a:lnSpc>
              <a:spcBef>
                <a:spcPts val="600"/>
              </a:spcBef>
              <a:spcAft>
                <a:spcPts val="600"/>
              </a:spcAft>
              <a:buClr>
                <a:srgbClr val="FF0000"/>
              </a:buClr>
            </a:pPr>
            <a:endParaRPr lang="en-GB" sz="2200" dirty="0" smtClean="0"/>
          </a:p>
          <a:p>
            <a:pPr marL="108000" indent="-108000">
              <a:lnSpc>
                <a:spcPct val="120000"/>
              </a:lnSpc>
              <a:spcBef>
                <a:spcPts val="600"/>
              </a:spcBef>
              <a:spcAft>
                <a:spcPts val="600"/>
              </a:spcAft>
              <a:buClr>
                <a:srgbClr val="FF0000"/>
              </a:buClr>
              <a:buFont typeface="Wingdings" pitchFamily="2" charset="2"/>
              <a:buChar char="ü"/>
            </a:pPr>
            <a:endParaRPr lang="en-GB" sz="2200" dirty="0" smtClean="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8" name="TextBox 7"/>
          <p:cNvSpPr txBox="1"/>
          <p:nvPr/>
        </p:nvSpPr>
        <p:spPr>
          <a:xfrm>
            <a:off x="4572000" y="5517232"/>
            <a:ext cx="4392488" cy="738664"/>
          </a:xfrm>
          <a:prstGeom prst="rect">
            <a:avLst/>
          </a:prstGeom>
          <a:noFill/>
        </p:spPr>
        <p:txBody>
          <a:bodyPr wrap="square" rtlCol="0">
            <a:spAutoFit/>
          </a:bodyPr>
          <a:lstStyle/>
          <a:p>
            <a:pPr algn="ctr"/>
            <a:r>
              <a:rPr lang="en-GB" sz="1400" dirty="0" smtClean="0">
                <a:solidFill>
                  <a:schemeClr val="bg1">
                    <a:lumMod val="50000"/>
                  </a:schemeClr>
                </a:solidFill>
              </a:rPr>
              <a:t>*Source: </a:t>
            </a:r>
            <a:r>
              <a:rPr lang="en-GB" sz="1400" dirty="0" smtClean="0">
                <a:solidFill>
                  <a:schemeClr val="bg1">
                    <a:lumMod val="50000"/>
                  </a:schemeClr>
                </a:solidFill>
              </a:rPr>
              <a:t>Pricewaterhouse</a:t>
            </a:r>
            <a:r>
              <a:rPr lang="en-GB" sz="1400" dirty="0" smtClean="0">
                <a:solidFill>
                  <a:schemeClr val="bg1">
                    <a:lumMod val="50000"/>
                  </a:schemeClr>
                </a:solidFill>
              </a:rPr>
              <a:t> Coopers LLP, 2006, in Universities UK, Research Report, The Economic Benefits of a Degree</a:t>
            </a:r>
            <a:endParaRPr lang="en-GB" sz="1400" dirty="0">
              <a:solidFill>
                <a:schemeClr val="bg1">
                  <a:lumMod val="50000"/>
                </a:schemeClr>
              </a:solidFill>
            </a:endParaRPr>
          </a:p>
        </p:txBody>
      </p:sp>
      <p:sp>
        <p:nvSpPr>
          <p:cNvPr id="9" name="Content Placeholder 13"/>
          <p:cNvSpPr txBox="1">
            <a:spLocks/>
          </p:cNvSpPr>
          <p:nvPr/>
        </p:nvSpPr>
        <p:spPr>
          <a:xfrm>
            <a:off x="4716016" y="1700808"/>
            <a:ext cx="5040560" cy="4525963"/>
          </a:xfrm>
          <a:prstGeom prst="rect">
            <a:avLst/>
          </a:prstGeom>
        </p:spPr>
        <p:txBody>
          <a:bodyPr vert="horz" lIns="91440" tIns="45720" rIns="91440" bIns="45720" rtlCol="0">
            <a:normAutofit/>
          </a:bodyPr>
          <a:lstStyle/>
          <a:p>
            <a:pPr marL="108000" marR="0" lvl="0" indent="-108000" algn="l" defTabSz="914400" rtl="0" eaLnBrk="1" fontAlgn="auto" latinLnBrk="0" hangingPunct="1">
              <a:lnSpc>
                <a:spcPct val="120000"/>
              </a:lnSpc>
              <a:spcBef>
                <a:spcPts val="600"/>
              </a:spcBef>
              <a:spcAft>
                <a:spcPts val="600"/>
              </a:spcAft>
              <a:buClr>
                <a:srgbClr val="FF0000"/>
              </a:buClr>
              <a:buSzTx/>
              <a:buFont typeface="Arial" pitchFamily="34" charset="0"/>
              <a:buChar char="•"/>
              <a:tabLst/>
              <a:defRPr/>
            </a:pPr>
            <a:endParaRPr kumimoji="0" lang="en-GB" sz="2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GB" dirty="0" smtClean="0"/>
              <a:t>The UCAS journey </a:t>
            </a:r>
            <a:endParaRPr lang="en-GB" dirty="0"/>
          </a:p>
        </p:txBody>
      </p:sp>
      <p:pic>
        <p:nvPicPr>
          <p:cNvPr id="26" name="Picture 2"/>
          <p:cNvPicPr>
            <a:picLocks noGrp="1" noChangeAspect="1" noChangeArrowheads="1"/>
          </p:cNvPicPr>
          <p:nvPr>
            <p:ph sz="half" idx="4294967295"/>
          </p:nvPr>
        </p:nvPicPr>
        <p:blipFill>
          <a:blip r:embed="rId3" cstate="print"/>
          <a:srcRect/>
          <a:stretch>
            <a:fillRect/>
          </a:stretch>
        </p:blipFill>
        <p:spPr bwMode="auto">
          <a:xfrm>
            <a:off x="539552" y="1052736"/>
            <a:ext cx="7710225" cy="50405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3" cstate="print"/>
          <a:srcRect/>
          <a:stretch>
            <a:fillRect/>
          </a:stretch>
        </p:blipFill>
        <p:spPr bwMode="auto">
          <a:xfrm>
            <a:off x="5148064" y="4465575"/>
            <a:ext cx="3600457" cy="1483705"/>
          </a:xfrm>
          <a:prstGeom prst="rect">
            <a:avLst/>
          </a:prstGeom>
          <a:noFill/>
          <a:ln w="9525">
            <a:noFill/>
            <a:miter lim="800000"/>
            <a:headEnd/>
            <a:tailEnd/>
          </a:ln>
          <a:effectLst/>
        </p:spPr>
      </p:pic>
      <p:sp>
        <p:nvSpPr>
          <p:cNvPr id="9" name="TextBox 8"/>
          <p:cNvSpPr txBox="1"/>
          <p:nvPr/>
        </p:nvSpPr>
        <p:spPr>
          <a:xfrm>
            <a:off x="405880" y="1412776"/>
            <a:ext cx="8208912" cy="4601260"/>
          </a:xfrm>
          <a:prstGeom prst="rect">
            <a:avLst/>
          </a:prstGeom>
          <a:noFill/>
        </p:spPr>
        <p:txBody>
          <a:bodyPr wrap="square" rtlCol="0">
            <a:spAutoFit/>
          </a:bodyPr>
          <a:lstStyle/>
          <a:p>
            <a:pPr marL="342900" indent="-342900">
              <a:lnSpc>
                <a:spcPct val="110000"/>
              </a:lnSpc>
              <a:spcBef>
                <a:spcPts val="600"/>
              </a:spcBef>
              <a:spcAft>
                <a:spcPts val="600"/>
              </a:spcAft>
              <a:buFont typeface="Wingdings" pitchFamily="2" charset="2"/>
              <a:buChar char="§"/>
            </a:pPr>
            <a:r>
              <a:rPr lang="en-GB" sz="2200" b="1" dirty="0" smtClean="0">
                <a:solidFill>
                  <a:srgbClr val="FF0000"/>
                </a:solidFill>
              </a:rPr>
              <a:t>Start at </a:t>
            </a:r>
            <a:r>
              <a:rPr lang="en-GB" sz="2400" b="1" u="sng" dirty="0" smtClean="0">
                <a:solidFill>
                  <a:srgbClr val="FF0000"/>
                </a:solidFill>
              </a:rPr>
              <a:t>www.ucas.com</a:t>
            </a:r>
            <a:r>
              <a:rPr lang="en-GB" sz="2200" b="1" dirty="0" smtClean="0">
                <a:solidFill>
                  <a:srgbClr val="FF0000"/>
                </a:solidFill>
              </a:rPr>
              <a:t> </a:t>
            </a:r>
          </a:p>
          <a:p>
            <a:pPr marL="342900" indent="-342900">
              <a:lnSpc>
                <a:spcPct val="110000"/>
              </a:lnSpc>
              <a:spcBef>
                <a:spcPts val="600"/>
              </a:spcBef>
              <a:spcAft>
                <a:spcPts val="600"/>
              </a:spcAft>
              <a:buFont typeface="Wingdings" pitchFamily="2" charset="2"/>
              <a:buChar char="§"/>
            </a:pPr>
            <a:r>
              <a:rPr lang="en-GB" sz="2200" b="1" dirty="0" smtClean="0">
                <a:solidFill>
                  <a:srgbClr val="FF0000"/>
                </a:solidFill>
              </a:rPr>
              <a:t>Make sure your son or daughter signs up for a UCAS Card </a:t>
            </a:r>
            <a:r>
              <a:rPr lang="en-GB" sz="2200" dirty="0" smtClean="0"/>
              <a:t>– they’ll get monthly emails and discount on top-name brands.</a:t>
            </a:r>
          </a:p>
          <a:p>
            <a:pPr marL="342900" indent="-342900">
              <a:lnSpc>
                <a:spcPct val="110000"/>
              </a:lnSpc>
              <a:spcBef>
                <a:spcPts val="600"/>
              </a:spcBef>
              <a:spcAft>
                <a:spcPts val="600"/>
              </a:spcAft>
              <a:buFont typeface="Wingdings" pitchFamily="2" charset="2"/>
              <a:buChar char="§"/>
            </a:pPr>
            <a:r>
              <a:rPr lang="en-GB" sz="2200" b="1" dirty="0" smtClean="0">
                <a:solidFill>
                  <a:srgbClr val="FF0000"/>
                </a:solidFill>
              </a:rPr>
              <a:t>Research</a:t>
            </a:r>
            <a:r>
              <a:rPr lang="en-GB" sz="2200" dirty="0" smtClean="0"/>
              <a:t> – career options, universities, courses and minimum entry requirements.</a:t>
            </a:r>
          </a:p>
          <a:p>
            <a:pPr marL="342900" indent="-342900">
              <a:lnSpc>
                <a:spcPct val="110000"/>
              </a:lnSpc>
              <a:spcBef>
                <a:spcPts val="600"/>
              </a:spcBef>
              <a:spcAft>
                <a:spcPts val="600"/>
              </a:spcAft>
              <a:buFont typeface="Wingdings" pitchFamily="2" charset="2"/>
              <a:buChar char="§"/>
            </a:pPr>
            <a:r>
              <a:rPr lang="en-GB" sz="2200" b="1" dirty="0" smtClean="0">
                <a:solidFill>
                  <a:srgbClr val="FF0000"/>
                </a:solidFill>
              </a:rPr>
              <a:t>Attend a UCAS event </a:t>
            </a:r>
            <a:r>
              <a:rPr lang="en-GB" sz="2200" dirty="0" smtClean="0"/>
              <a:t>– even if your son or daughter doesn’t know what they want to do, speaking to those in the know will help.</a:t>
            </a:r>
          </a:p>
          <a:p>
            <a:pPr marL="342900" indent="-342900">
              <a:lnSpc>
                <a:spcPct val="110000"/>
              </a:lnSpc>
              <a:spcBef>
                <a:spcPts val="600"/>
              </a:spcBef>
              <a:spcAft>
                <a:spcPts val="600"/>
              </a:spcAft>
              <a:buFont typeface="Wingdings" pitchFamily="2" charset="2"/>
              <a:buChar char="§"/>
            </a:pPr>
            <a:r>
              <a:rPr lang="en-GB" sz="2200" b="1" dirty="0" smtClean="0">
                <a:solidFill>
                  <a:srgbClr val="FF0000"/>
                </a:solidFill>
              </a:rPr>
              <a:t>Learn from others </a:t>
            </a:r>
            <a:r>
              <a:rPr lang="en-GB" sz="2200" dirty="0" smtClean="0"/>
              <a:t>– student videos </a:t>
            </a:r>
          </a:p>
          <a:p>
            <a:pPr marL="342900" indent="-342900">
              <a:lnSpc>
                <a:spcPct val="110000"/>
              </a:lnSpc>
              <a:spcAft>
                <a:spcPts val="600"/>
              </a:spcAft>
            </a:pPr>
            <a:r>
              <a:rPr lang="en-GB" sz="2200" dirty="0" smtClean="0"/>
              <a:t>     are available to watch at UCAS.tv.</a:t>
            </a:r>
          </a:p>
          <a:p>
            <a:pPr marL="342900" indent="-342900">
              <a:spcBef>
                <a:spcPts val="600"/>
              </a:spcBef>
              <a:spcAft>
                <a:spcPts val="600"/>
              </a:spcAft>
              <a:buFont typeface="Arial" pitchFamily="34" charset="0"/>
              <a:buChar char="•"/>
            </a:pPr>
            <a:endParaRPr lang="en-GB" dirty="0" smtClean="0"/>
          </a:p>
        </p:txBody>
      </p:sp>
      <p:sp>
        <p:nvSpPr>
          <p:cNvPr id="2" name="Title 1"/>
          <p:cNvSpPr>
            <a:spLocks noGrp="1"/>
          </p:cNvSpPr>
          <p:nvPr>
            <p:ph type="title"/>
          </p:nvPr>
        </p:nvSpPr>
        <p:spPr/>
        <p:txBody>
          <a:bodyPr/>
          <a:lstStyle/>
          <a:p>
            <a:r>
              <a:rPr lang="en-GB" dirty="0" smtClean="0"/>
              <a:t>Research – it’s free and important to do </a:t>
            </a:r>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4" name="Date Placeholder 3"/>
          <p:cNvSpPr>
            <a:spLocks noGrp="1"/>
          </p:cNvSpPr>
          <p:nvPr>
            <p:ph type="dt" sz="half" idx="4294967295"/>
          </p:nvPr>
        </p:nvSpPr>
        <p:spPr>
          <a:xfrm>
            <a:off x="8197850" y="6362700"/>
            <a:ext cx="946150" cy="365125"/>
          </a:xfrm>
        </p:spPr>
        <p:txBody>
          <a:bodyPr/>
          <a:lstStyle/>
          <a:p>
            <a:fld id="{2358F156-6BAA-45DC-BCD5-D3E7A03531D1}" type="datetime1">
              <a:rPr lang="en-GB" smtClean="0"/>
              <a:pPr/>
              <a:t>06/01/2015</a:t>
            </a:fld>
            <a:endParaRPr lang="en-GB" dirty="0"/>
          </a:p>
        </p:txBody>
      </p:sp>
      <p:sp>
        <p:nvSpPr>
          <p:cNvPr id="6" name="Slide Number Placeholder 5"/>
          <p:cNvSpPr>
            <a:spLocks noGrp="1"/>
          </p:cNvSpPr>
          <p:nvPr>
            <p:ph type="sldNum" sz="quarter" idx="4294967295"/>
          </p:nvPr>
        </p:nvSpPr>
        <p:spPr>
          <a:xfrm>
            <a:off x="8594725" y="6356350"/>
            <a:ext cx="549275" cy="365125"/>
          </a:xfrm>
        </p:spPr>
        <p:txBody>
          <a:bodyPr/>
          <a:lstStyle/>
          <a:p>
            <a:fld id="{4A73001F-84D8-48B7-9690-BD096A4D8920}" type="slidenum">
              <a:rPr lang="en-GB" smtClean="0"/>
              <a:pPr/>
              <a:t>5</a:t>
            </a:fld>
            <a:endParaRPr lang="en-GB" dirty="0"/>
          </a:p>
        </p:txBody>
      </p:sp>
      <p:pic>
        <p:nvPicPr>
          <p:cNvPr id="10" name="Picture 2" descr="http://0.static.wix.com/media/fe57c7_25387c73fb927c55066c746d00d1a80b.png_256">
            <a:hlinkClick r:id="rId4"/>
          </p:cNvPr>
          <p:cNvPicPr>
            <a:picLocks noChangeAspect="1" noChangeArrowheads="1"/>
          </p:cNvPicPr>
          <p:nvPr/>
        </p:nvPicPr>
        <p:blipFill>
          <a:blip r:embed="rId5" cstate="print"/>
          <a:srcRect/>
          <a:stretch>
            <a:fillRect/>
          </a:stretch>
        </p:blipFill>
        <p:spPr bwMode="auto">
          <a:xfrm>
            <a:off x="5436096" y="5139190"/>
            <a:ext cx="594066" cy="594066"/>
          </a:xfrm>
          <a:prstGeom prst="rect">
            <a:avLst/>
          </a:prstGeom>
          <a:noFill/>
        </p:spPr>
      </p:pic>
      <p:pic>
        <p:nvPicPr>
          <p:cNvPr id="11" name="Picture 4" descr="http://www.metcouncil.org/images/content/pagebuilder/15109.png">
            <a:hlinkClick r:id="rId6"/>
          </p:cNvPr>
          <p:cNvPicPr>
            <a:picLocks noChangeAspect="1" noChangeArrowheads="1"/>
          </p:cNvPicPr>
          <p:nvPr/>
        </p:nvPicPr>
        <p:blipFill>
          <a:blip r:embed="rId7" cstate="print"/>
          <a:srcRect/>
          <a:stretch>
            <a:fillRect/>
          </a:stretch>
        </p:blipFill>
        <p:spPr bwMode="auto">
          <a:xfrm>
            <a:off x="6102170" y="5139190"/>
            <a:ext cx="594066" cy="594066"/>
          </a:xfrm>
          <a:prstGeom prst="rect">
            <a:avLst/>
          </a:prstGeom>
          <a:noFill/>
        </p:spPr>
      </p:pic>
      <p:pic>
        <p:nvPicPr>
          <p:cNvPr id="12" name="Picture 6" descr="http://www.indyzoo.com/SiteAssets/YouTube%20icon%20button.png">
            <a:hlinkClick r:id="rId8"/>
          </p:cNvPr>
          <p:cNvPicPr>
            <a:picLocks noChangeAspect="1" noChangeArrowheads="1"/>
          </p:cNvPicPr>
          <p:nvPr/>
        </p:nvPicPr>
        <p:blipFill>
          <a:blip r:embed="rId9" cstate="print"/>
          <a:srcRect/>
          <a:stretch>
            <a:fillRect/>
          </a:stretch>
        </p:blipFill>
        <p:spPr bwMode="auto">
          <a:xfrm>
            <a:off x="6750242" y="5085184"/>
            <a:ext cx="648072" cy="648072"/>
          </a:xfrm>
          <a:prstGeom prst="rect">
            <a:avLst/>
          </a:prstGeom>
          <a:noFill/>
        </p:spPr>
      </p:pic>
      <p:pic>
        <p:nvPicPr>
          <p:cNvPr id="13" name="Picture 8" descr="http://open-up.eu/sites/open-up.eu/files/u2/blogger_icon.png">
            <a:hlinkClick r:id="rId10"/>
          </p:cNvPr>
          <p:cNvPicPr>
            <a:picLocks noChangeAspect="1" noChangeArrowheads="1"/>
          </p:cNvPicPr>
          <p:nvPr/>
        </p:nvPicPr>
        <p:blipFill>
          <a:blip r:embed="rId11" cstate="print"/>
          <a:srcRect/>
          <a:stretch>
            <a:fillRect/>
          </a:stretch>
        </p:blipFill>
        <p:spPr bwMode="auto">
          <a:xfrm>
            <a:off x="7470322" y="5085184"/>
            <a:ext cx="648072" cy="648072"/>
          </a:xfrm>
          <a:prstGeom prst="rect">
            <a:avLst/>
          </a:prstGeom>
          <a:noFill/>
        </p:spPr>
      </p:pic>
      <p:sp>
        <p:nvSpPr>
          <p:cNvPr id="14" name="TextBox 13"/>
          <p:cNvSpPr txBox="1"/>
          <p:nvPr/>
        </p:nvSpPr>
        <p:spPr>
          <a:xfrm>
            <a:off x="5436096" y="4725144"/>
            <a:ext cx="2880320" cy="400110"/>
          </a:xfrm>
          <a:prstGeom prst="rect">
            <a:avLst/>
          </a:prstGeom>
          <a:noFill/>
        </p:spPr>
        <p:txBody>
          <a:bodyPr wrap="square" rtlCol="0">
            <a:spAutoFit/>
          </a:bodyPr>
          <a:lstStyle/>
          <a:p>
            <a:pPr lvl="0"/>
            <a:r>
              <a:rPr lang="en-GB" sz="2000" dirty="0" smtClean="0">
                <a:solidFill>
                  <a:schemeClr val="bg1"/>
                </a:solidFill>
              </a:rPr>
              <a:t>Find us 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things to consider</a:t>
            </a:r>
            <a:endParaRPr lang="en-GB" dirty="0"/>
          </a:p>
        </p:txBody>
      </p:sp>
      <p:sp>
        <p:nvSpPr>
          <p:cNvPr id="3" name="Content Placeholder 2"/>
          <p:cNvSpPr>
            <a:spLocks noGrp="1"/>
          </p:cNvSpPr>
          <p:nvPr>
            <p:ph idx="1"/>
          </p:nvPr>
        </p:nvSpPr>
        <p:spPr>
          <a:xfrm>
            <a:off x="457200" y="1888232"/>
            <a:ext cx="5050904" cy="3989040"/>
          </a:xfrm>
        </p:spPr>
        <p:txBody>
          <a:bodyPr>
            <a:normAutofit/>
          </a:bodyPr>
          <a:lstStyle/>
          <a:p>
            <a:pPr>
              <a:spcBef>
                <a:spcPts val="1200"/>
              </a:spcBef>
              <a:spcAft>
                <a:spcPts val="1200"/>
              </a:spcAft>
              <a:buClr>
                <a:srgbClr val="FF0000"/>
              </a:buClr>
            </a:pPr>
            <a:r>
              <a:rPr lang="en-GB" sz="2400" dirty="0" smtClean="0"/>
              <a:t>Work experience – professional bodies, charities or at events</a:t>
            </a:r>
          </a:p>
          <a:p>
            <a:pPr>
              <a:spcBef>
                <a:spcPts val="1200"/>
              </a:spcBef>
              <a:spcAft>
                <a:spcPts val="1200"/>
              </a:spcAft>
              <a:buClr>
                <a:srgbClr val="FF0000"/>
              </a:buClr>
            </a:pPr>
            <a:r>
              <a:rPr lang="en-GB" sz="2400" dirty="0" smtClean="0"/>
              <a:t>Finance – course fees, grants, travel and living costs</a:t>
            </a:r>
          </a:p>
          <a:p>
            <a:pPr>
              <a:spcBef>
                <a:spcPts val="1200"/>
              </a:spcBef>
              <a:spcAft>
                <a:spcPts val="1200"/>
              </a:spcAft>
              <a:buClr>
                <a:srgbClr val="FF0000"/>
              </a:buClr>
            </a:pPr>
            <a:r>
              <a:rPr lang="en-GB" sz="2400" dirty="0" smtClean="0"/>
              <a:t>Travel – to and from home</a:t>
            </a:r>
          </a:p>
          <a:p>
            <a:pPr>
              <a:spcBef>
                <a:spcPts val="1200"/>
              </a:spcBef>
              <a:spcAft>
                <a:spcPts val="1200"/>
              </a:spcAft>
              <a:buClr>
                <a:srgbClr val="FF0000"/>
              </a:buClr>
            </a:pPr>
            <a:r>
              <a:rPr lang="en-GB" sz="2400" dirty="0" smtClean="0"/>
              <a:t>Accommodation – </a:t>
            </a:r>
            <a:r>
              <a:rPr lang="en-GB" sz="2400" dirty="0" smtClean="0"/>
              <a:t>uni</a:t>
            </a:r>
            <a:r>
              <a:rPr lang="en-GB" sz="2400" dirty="0" smtClean="0"/>
              <a:t> halls or private residences?</a:t>
            </a:r>
          </a:p>
        </p:txBody>
      </p:sp>
      <p:sp>
        <p:nvSpPr>
          <p:cNvPr id="4" name="Date Placeholder 3"/>
          <p:cNvSpPr>
            <a:spLocks noGrp="1"/>
          </p:cNvSpPr>
          <p:nvPr>
            <p:ph type="dt" sz="half" idx="10"/>
          </p:nvPr>
        </p:nvSpPr>
        <p:spPr/>
        <p:txBody>
          <a:bodyPr/>
          <a:lstStyle/>
          <a:p>
            <a:fld id="{870785BC-A1AA-469D-920F-A52CCFD5CC90}"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6</a:t>
            </a:fld>
            <a:endParaRPr lang="en-GB" dirty="0"/>
          </a:p>
        </p:txBody>
      </p:sp>
      <p:sp>
        <p:nvSpPr>
          <p:cNvPr id="9" name="Content Placeholder 8"/>
          <p:cNvSpPr>
            <a:spLocks noGrp="1"/>
          </p:cNvSpPr>
          <p:nvPr>
            <p:ph idx="15"/>
          </p:nvPr>
        </p:nvSpPr>
        <p:spPr>
          <a:xfrm>
            <a:off x="6156176" y="3356992"/>
            <a:ext cx="1656184" cy="936104"/>
          </a:xfrm>
        </p:spPr>
        <p:txBody>
          <a:bodyPr/>
          <a:lstStyle/>
          <a:p>
            <a:r>
              <a:rPr lang="en-GB" dirty="0" smtClean="0"/>
              <a:t>Living away from home...</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can you support the research process?</a:t>
            </a:r>
            <a:endParaRPr lang="en-GB" dirty="0"/>
          </a:p>
        </p:txBody>
      </p:sp>
      <p:sp>
        <p:nvSpPr>
          <p:cNvPr id="3" name="Content Placeholder 2"/>
          <p:cNvSpPr>
            <a:spLocks noGrp="1"/>
          </p:cNvSpPr>
          <p:nvPr>
            <p:ph idx="1"/>
          </p:nvPr>
        </p:nvSpPr>
        <p:spPr>
          <a:xfrm>
            <a:off x="457200" y="2492895"/>
            <a:ext cx="4906888" cy="3993307"/>
          </a:xfrm>
        </p:spPr>
        <p:txBody>
          <a:bodyPr>
            <a:noAutofit/>
          </a:bodyPr>
          <a:lstStyle/>
          <a:p>
            <a:pPr>
              <a:spcBef>
                <a:spcPts val="600"/>
              </a:spcBef>
              <a:spcAft>
                <a:spcPts val="600"/>
              </a:spcAft>
              <a:buClr>
                <a:srgbClr val="FF0000"/>
              </a:buClr>
            </a:pPr>
            <a:r>
              <a:rPr lang="en-GB" sz="2200" dirty="0" smtClean="0"/>
              <a:t>Download the </a:t>
            </a:r>
            <a:r>
              <a:rPr lang="en-GB" sz="2200" b="1" dirty="0" smtClean="0">
                <a:solidFill>
                  <a:srgbClr val="FF0000"/>
                </a:solidFill>
              </a:rPr>
              <a:t>2014 UCAS Parent Guide </a:t>
            </a:r>
            <a:r>
              <a:rPr lang="en-GB" sz="2200" dirty="0" smtClean="0"/>
              <a:t>from the UCAS website.</a:t>
            </a:r>
          </a:p>
          <a:p>
            <a:pPr>
              <a:spcBef>
                <a:spcPts val="600"/>
              </a:spcBef>
              <a:spcAft>
                <a:spcPts val="600"/>
              </a:spcAft>
              <a:buClr>
                <a:srgbClr val="FF0000"/>
              </a:buClr>
            </a:pPr>
            <a:r>
              <a:rPr lang="en-GB" sz="2200" dirty="0" smtClean="0"/>
              <a:t>Offer to attend open days with them,  you may have a different perspective.</a:t>
            </a:r>
          </a:p>
          <a:p>
            <a:pPr>
              <a:spcBef>
                <a:spcPts val="600"/>
              </a:spcBef>
              <a:spcAft>
                <a:spcPts val="600"/>
              </a:spcAft>
              <a:buClr>
                <a:srgbClr val="FF0000"/>
              </a:buClr>
            </a:pPr>
            <a:r>
              <a:rPr lang="en-GB" sz="2200" dirty="0" smtClean="0"/>
              <a:t>Financial</a:t>
            </a:r>
            <a:r>
              <a:rPr lang="en-GB" sz="2200" dirty="0" smtClean="0">
                <a:solidFill>
                  <a:srgbClr val="FF0000"/>
                </a:solidFill>
              </a:rPr>
              <a:t> </a:t>
            </a:r>
            <a:r>
              <a:rPr lang="en-GB" sz="2200" dirty="0" smtClean="0"/>
              <a:t>assistance – with railway tickets.</a:t>
            </a:r>
          </a:p>
          <a:p>
            <a:pPr>
              <a:spcBef>
                <a:spcPts val="600"/>
              </a:spcBef>
              <a:spcAft>
                <a:spcPts val="600"/>
              </a:spcAft>
              <a:buClr>
                <a:srgbClr val="FF0000"/>
              </a:buClr>
            </a:pPr>
            <a:r>
              <a:rPr lang="en-GB" sz="2200" dirty="0" smtClean="0"/>
              <a:t>Try to remain impartial.</a:t>
            </a:r>
          </a:p>
        </p:txBody>
      </p:sp>
      <p:sp>
        <p:nvSpPr>
          <p:cNvPr id="4" name="Date Placeholder 3"/>
          <p:cNvSpPr>
            <a:spLocks noGrp="1"/>
          </p:cNvSpPr>
          <p:nvPr>
            <p:ph type="dt" sz="half" idx="10"/>
          </p:nvPr>
        </p:nvSpPr>
        <p:spPr/>
        <p:txBody>
          <a:bodyPr/>
          <a:lstStyle/>
          <a:p>
            <a:fld id="{2358F156-6BAA-45DC-BCD5-D3E7A03531D1}"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7</a:t>
            </a:fld>
            <a:endParaRPr lang="en-GB" dirty="0"/>
          </a:p>
        </p:txBody>
      </p:sp>
      <p:sp>
        <p:nvSpPr>
          <p:cNvPr id="7" name="Content Placeholder 6"/>
          <p:cNvSpPr>
            <a:spLocks noGrp="1"/>
          </p:cNvSpPr>
          <p:nvPr>
            <p:ph idx="13"/>
          </p:nvPr>
        </p:nvSpPr>
        <p:spPr>
          <a:xfrm>
            <a:off x="5508104" y="2780928"/>
            <a:ext cx="3024336" cy="1152128"/>
          </a:xfrm>
        </p:spPr>
        <p:txBody>
          <a:bodyPr/>
          <a:lstStyle/>
          <a:p>
            <a:pPr algn="ctr"/>
            <a:r>
              <a:rPr lang="en-GB" dirty="0" smtClean="0"/>
              <a:t>Visit </a:t>
            </a:r>
          </a:p>
          <a:p>
            <a:pPr algn="ctr"/>
            <a:r>
              <a:rPr lang="en-GB" b="1" dirty="0" smtClean="0"/>
              <a:t>www.ucas.com/parents</a:t>
            </a:r>
            <a:endParaRPr lang="en-GB" b="1" dirty="0"/>
          </a:p>
        </p:txBody>
      </p:sp>
      <p:sp>
        <p:nvSpPr>
          <p:cNvPr id="8" name="Content Placeholder 2"/>
          <p:cNvSpPr txBox="1">
            <a:spLocks/>
          </p:cNvSpPr>
          <p:nvPr/>
        </p:nvSpPr>
        <p:spPr>
          <a:xfrm>
            <a:off x="467544" y="1700808"/>
            <a:ext cx="5917350" cy="576063"/>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ts val="600"/>
              </a:spcBef>
              <a:spcAft>
                <a:spcPts val="600"/>
              </a:spcAft>
              <a:buClr>
                <a:srgbClr val="FF0000"/>
              </a:buClr>
              <a:buSzTx/>
              <a:buFont typeface="Arial" pitchFamily="34" charset="0"/>
              <a:buChar char="•"/>
              <a:tabLst/>
              <a:defRPr/>
            </a:pPr>
            <a:r>
              <a:rPr kumimoji="0" lang="en-GB" sz="2200" b="0" i="0" u="none" strike="noStrike" kern="1200" cap="none" spc="0" normalizeH="0" baseline="0" noProof="0" dirty="0" smtClean="0">
                <a:ln>
                  <a:noFill/>
                </a:ln>
                <a:solidFill>
                  <a:schemeClr val="tx1"/>
                </a:solidFill>
                <a:effectLst/>
                <a:uLnTx/>
                <a:uFillTx/>
                <a:latin typeface="+mn-lt"/>
                <a:ea typeface="+mn-ea"/>
                <a:cs typeface="+mn-cs"/>
              </a:rPr>
              <a:t>Sign up to the monthly UCAS </a:t>
            </a:r>
            <a:r>
              <a:rPr kumimoji="0" lang="en-GB" sz="2200" b="1" i="0" u="none" strike="noStrike" kern="1200" cap="none" spc="0" normalizeH="0" baseline="0" noProof="0" dirty="0" smtClean="0">
                <a:ln>
                  <a:noFill/>
                </a:ln>
                <a:solidFill>
                  <a:srgbClr val="FF0000"/>
                </a:solidFill>
                <a:effectLst/>
                <a:uLnTx/>
                <a:uFillTx/>
                <a:latin typeface="+mn-lt"/>
                <a:ea typeface="+mn-ea"/>
                <a:cs typeface="+mn-cs"/>
              </a:rPr>
              <a:t>Parents Newsletter.</a:t>
            </a:r>
            <a:endParaRPr kumimoji="0" lang="en-GB" sz="2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pitchFamily="34" charset="0"/>
              </a:rPr>
              <a:t>Key features of the UCAS scheme</a:t>
            </a:r>
            <a:endParaRPr lang="en-GB" dirty="0"/>
          </a:p>
        </p:txBody>
      </p:sp>
      <p:sp>
        <p:nvSpPr>
          <p:cNvPr id="3" name="Content Placeholder 2"/>
          <p:cNvSpPr>
            <a:spLocks noGrp="1"/>
          </p:cNvSpPr>
          <p:nvPr>
            <p:ph idx="1"/>
          </p:nvPr>
        </p:nvSpPr>
        <p:spPr>
          <a:xfrm>
            <a:off x="457200" y="1412776"/>
            <a:ext cx="5122912" cy="4968552"/>
          </a:xfrm>
        </p:spPr>
        <p:txBody>
          <a:bodyPr>
            <a:noAutofit/>
          </a:bodyPr>
          <a:lstStyle/>
          <a:p>
            <a:pPr eaLnBrk="0" hangingPunct="0">
              <a:lnSpc>
                <a:spcPct val="120000"/>
              </a:lnSpc>
              <a:spcBef>
                <a:spcPts val="600"/>
              </a:spcBef>
              <a:spcAft>
                <a:spcPts val="600"/>
              </a:spcAft>
              <a:buClr>
                <a:srgbClr val="FF0000"/>
              </a:buClr>
              <a:tabLst>
                <a:tab pos="4986338" algn="l"/>
              </a:tabLst>
              <a:defRPr/>
            </a:pPr>
            <a:r>
              <a:rPr lang="en-GB" sz="2200" dirty="0" smtClean="0">
                <a:latin typeface="+mj-lt"/>
              </a:rPr>
              <a:t>Your son or daughter can make up to five choices in one application.</a:t>
            </a:r>
          </a:p>
          <a:p>
            <a:pPr>
              <a:spcBef>
                <a:spcPts val="600"/>
              </a:spcBef>
              <a:spcAft>
                <a:spcPts val="600"/>
              </a:spcAft>
              <a:buClr>
                <a:srgbClr val="FF0000"/>
              </a:buClr>
            </a:pPr>
            <a:r>
              <a:rPr lang="en-GB" sz="2200" dirty="0" smtClean="0">
                <a:latin typeface="+mj-lt"/>
              </a:rPr>
              <a:t>The 2014 applicant fee is:</a:t>
            </a:r>
          </a:p>
          <a:p>
            <a:pPr lvl="1">
              <a:spcBef>
                <a:spcPts val="600"/>
              </a:spcBef>
              <a:spcAft>
                <a:spcPts val="600"/>
              </a:spcAft>
              <a:buClr>
                <a:srgbClr val="FF0000"/>
              </a:buClr>
            </a:pPr>
            <a:r>
              <a:rPr lang="en-GB" sz="2200" dirty="0" smtClean="0"/>
              <a:t>£12 for one choice</a:t>
            </a:r>
          </a:p>
          <a:p>
            <a:pPr lvl="1">
              <a:spcBef>
                <a:spcPts val="600"/>
              </a:spcBef>
              <a:spcAft>
                <a:spcPts val="600"/>
              </a:spcAft>
              <a:buClr>
                <a:srgbClr val="FF0000"/>
              </a:buClr>
            </a:pPr>
            <a:r>
              <a:rPr lang="en-GB" sz="2200" dirty="0" smtClean="0"/>
              <a:t>£23 for up to five choices.</a:t>
            </a:r>
          </a:p>
          <a:p>
            <a:pPr eaLnBrk="0" hangingPunct="0">
              <a:lnSpc>
                <a:spcPct val="120000"/>
              </a:lnSpc>
              <a:spcBef>
                <a:spcPts val="600"/>
              </a:spcBef>
              <a:spcAft>
                <a:spcPts val="600"/>
              </a:spcAft>
              <a:buClr>
                <a:srgbClr val="FF0000"/>
              </a:buClr>
              <a:tabLst>
                <a:tab pos="4986338" algn="l"/>
              </a:tabLst>
              <a:defRPr/>
            </a:pPr>
            <a:r>
              <a:rPr lang="en-GB" sz="2200" dirty="0" smtClean="0"/>
              <a:t>Applications received by the key deadlines are given equal consideration. </a:t>
            </a:r>
          </a:p>
          <a:p>
            <a:pPr eaLnBrk="0" hangingPunct="0">
              <a:lnSpc>
                <a:spcPct val="120000"/>
              </a:lnSpc>
              <a:spcBef>
                <a:spcPts val="600"/>
              </a:spcBef>
              <a:spcAft>
                <a:spcPts val="600"/>
              </a:spcAft>
              <a:buClr>
                <a:srgbClr val="FF0000"/>
              </a:buClr>
              <a:tabLst>
                <a:tab pos="4986338" algn="l"/>
              </a:tabLst>
              <a:defRPr/>
            </a:pPr>
            <a:r>
              <a:rPr lang="en-GB" sz="2200" dirty="0" smtClean="0"/>
              <a:t>‘Invisibility’ – universities cannot see where else students have applied.</a:t>
            </a:r>
            <a:endParaRPr lang="en-GB" sz="2200" dirty="0" smtClean="0">
              <a:solidFill>
                <a:srgbClr val="000000"/>
              </a:solidFill>
              <a:latin typeface="Arial" pitchFamily="34" charset="0"/>
            </a:endParaRPr>
          </a:p>
        </p:txBody>
      </p:sp>
      <p:sp>
        <p:nvSpPr>
          <p:cNvPr id="4" name="Date Placeholder 3"/>
          <p:cNvSpPr>
            <a:spLocks noGrp="1"/>
          </p:cNvSpPr>
          <p:nvPr>
            <p:ph type="dt" sz="half" idx="10"/>
          </p:nvPr>
        </p:nvSpPr>
        <p:spPr/>
        <p:txBody>
          <a:bodyPr/>
          <a:lstStyle/>
          <a:p>
            <a:fld id="{870785BC-A1AA-469D-920F-A52CCFD5CC90}" type="datetime1">
              <a:rPr lang="en-GB" smtClean="0"/>
              <a:pPr/>
              <a:t>06/01/2015</a:t>
            </a:fld>
            <a:endParaRPr lang="en-GB" dirty="0"/>
          </a:p>
        </p:txBody>
      </p:sp>
      <p:sp>
        <p:nvSpPr>
          <p:cNvPr id="5" name="Footer Placeholder 4"/>
          <p:cNvSpPr>
            <a:spLocks noGrp="1"/>
          </p:cNvSpPr>
          <p:nvPr>
            <p:ph type="ftr" sz="quarter" idx="11"/>
          </p:nvPr>
        </p:nvSpPr>
        <p:spPr/>
        <p:txBody>
          <a:bodyPr/>
          <a:lstStyle/>
          <a:p>
            <a:r>
              <a:rPr lang="en-GB" dirty="0" smtClean="0"/>
              <a:t>At the heart of connecting people to higher education</a:t>
            </a:r>
            <a:endParaRPr lang="en-GB" dirty="0"/>
          </a:p>
        </p:txBody>
      </p:sp>
      <p:sp>
        <p:nvSpPr>
          <p:cNvPr id="6" name="Slide Number Placeholder 5"/>
          <p:cNvSpPr>
            <a:spLocks noGrp="1"/>
          </p:cNvSpPr>
          <p:nvPr>
            <p:ph type="sldNum" sz="quarter" idx="12"/>
          </p:nvPr>
        </p:nvSpPr>
        <p:spPr/>
        <p:txBody>
          <a:bodyPr/>
          <a:lstStyle/>
          <a:p>
            <a:fld id="{4A73001F-84D8-48B7-9690-BD096A4D8920}" type="slidenum">
              <a:rPr lang="en-GB" smtClean="0"/>
              <a:pPr/>
              <a:t>8</a:t>
            </a:fld>
            <a:endParaRPr lang="en-GB" dirty="0"/>
          </a:p>
        </p:txBody>
      </p:sp>
      <p:sp>
        <p:nvSpPr>
          <p:cNvPr id="9" name="Content Placeholder 6"/>
          <p:cNvSpPr>
            <a:spLocks noGrp="1"/>
          </p:cNvSpPr>
          <p:nvPr>
            <p:ph idx="13"/>
          </p:nvPr>
        </p:nvSpPr>
        <p:spPr>
          <a:xfrm>
            <a:off x="5652120" y="3695766"/>
            <a:ext cx="2987824" cy="1080120"/>
          </a:xfrm>
        </p:spPr>
        <p:txBody>
          <a:bodyPr>
            <a:noAutofit/>
          </a:bodyPr>
          <a:lstStyle/>
          <a:p>
            <a:pPr marL="270000" lvl="0" indent="-270000" algn="ctr">
              <a:spcBef>
                <a:spcPts val="0"/>
              </a:spcBef>
              <a:buFont typeface="Wingdings" pitchFamily="2" charset="2"/>
              <a:buChar char="§"/>
            </a:pPr>
            <a:r>
              <a:rPr lang="en-GB" sz="1700" dirty="0" smtClean="0"/>
              <a:t>UCAS received 653,637</a:t>
            </a:r>
            <a:r>
              <a:rPr lang="en-US" sz="1700" dirty="0" smtClean="0"/>
              <a:t> applications</a:t>
            </a:r>
          </a:p>
          <a:p>
            <a:pPr marL="270000" lvl="0" indent="-270000" algn="ctr">
              <a:spcBef>
                <a:spcPts val="0"/>
              </a:spcBef>
              <a:buFont typeface="Wingdings" pitchFamily="2" charset="2"/>
              <a:buChar char="§"/>
            </a:pPr>
            <a:endParaRPr lang="en-US" sz="800" dirty="0" smtClean="0"/>
          </a:p>
          <a:p>
            <a:pPr marL="270000" lvl="0" indent="-270000" algn="ctr">
              <a:spcBef>
                <a:spcPts val="0"/>
              </a:spcBef>
              <a:buFont typeface="Wingdings" pitchFamily="2" charset="2"/>
              <a:buChar char="§"/>
            </a:pPr>
            <a:r>
              <a:rPr lang="en-US" sz="1700" dirty="0" smtClean="0"/>
              <a:t>464,910 were accepted</a:t>
            </a:r>
          </a:p>
        </p:txBody>
      </p:sp>
      <p:sp>
        <p:nvSpPr>
          <p:cNvPr id="11" name="Content Placeholder 7"/>
          <p:cNvSpPr>
            <a:spLocks noGrp="1"/>
          </p:cNvSpPr>
          <p:nvPr>
            <p:ph idx="14"/>
          </p:nvPr>
        </p:nvSpPr>
        <p:spPr>
          <a:xfrm>
            <a:off x="6531388" y="3212976"/>
            <a:ext cx="1460484" cy="626806"/>
          </a:xfrm>
        </p:spPr>
        <p:txBody>
          <a:bodyPr>
            <a:noAutofit/>
          </a:bodyPr>
          <a:lstStyle/>
          <a:p>
            <a:r>
              <a:rPr lang="en-GB" sz="2400" dirty="0" smtClean="0"/>
              <a:t>In 2012...</a:t>
            </a:r>
            <a:endParaRPr lang="en-GB"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pitchFamily="34" charset="0"/>
              </a:rPr>
              <a:t>Key dates and deadlines</a:t>
            </a:r>
            <a:endParaRPr lang="en-GB" dirty="0"/>
          </a:p>
        </p:txBody>
      </p:sp>
      <p:sp>
        <p:nvSpPr>
          <p:cNvPr id="4" name="Footer Placeholder 3"/>
          <p:cNvSpPr>
            <a:spLocks noGrp="1"/>
          </p:cNvSpPr>
          <p:nvPr>
            <p:ph type="ftr" sz="quarter" idx="11"/>
          </p:nvPr>
        </p:nvSpPr>
        <p:spPr>
          <a:xfrm>
            <a:off x="1771386" y="6309320"/>
            <a:ext cx="4312782" cy="365125"/>
          </a:xfrm>
        </p:spPr>
        <p:txBody>
          <a:bodyPr/>
          <a:lstStyle/>
          <a:p>
            <a:r>
              <a:rPr lang="en-GB" dirty="0" smtClean="0"/>
              <a:t>At the heart of connecting people to higher education</a:t>
            </a:r>
            <a:endParaRPr lang="en-GB" dirty="0"/>
          </a:p>
        </p:txBody>
      </p:sp>
      <p:sp>
        <p:nvSpPr>
          <p:cNvPr id="7" name="Rectangle 3"/>
          <p:cNvSpPr>
            <a:spLocks noChangeArrowheads="1"/>
          </p:cNvSpPr>
          <p:nvPr/>
        </p:nvSpPr>
        <p:spPr bwMode="auto">
          <a:xfrm>
            <a:off x="571500" y="1268760"/>
            <a:ext cx="7358063" cy="4657700"/>
          </a:xfrm>
          <a:prstGeom prst="rect">
            <a:avLst/>
          </a:prstGeom>
          <a:noFill/>
          <a:ln w="9525">
            <a:noFill/>
            <a:miter lim="800000"/>
            <a:headEnd/>
            <a:tailEnd/>
          </a:ln>
        </p:spPr>
        <p:txBody>
          <a:bodyPr lIns="0" tIns="0" rIns="0" bIns="0"/>
          <a:lstStyle/>
          <a:p>
            <a:pPr marL="342900" indent="-342900" eaLnBrk="0" hangingPunct="0">
              <a:lnSpc>
                <a:spcPct val="150000"/>
              </a:lnSpc>
              <a:buClr>
                <a:srgbClr val="D30022"/>
              </a:buClr>
              <a:tabLst>
                <a:tab pos="4986338" algn="l"/>
              </a:tabLst>
              <a:defRPr/>
            </a:pPr>
            <a:r>
              <a:rPr lang="en-GB" sz="2200" dirty="0" smtClean="0">
                <a:solidFill>
                  <a:srgbClr val="000000"/>
                </a:solidFill>
                <a:latin typeface="Arial" pitchFamily="34" charset="0"/>
              </a:rPr>
              <a:t>      </a:t>
            </a:r>
            <a:endParaRPr lang="en-GB" sz="2200" dirty="0">
              <a:solidFill>
                <a:srgbClr val="000000"/>
              </a:solidFill>
              <a:latin typeface="Arial" pitchFamily="34" charset="0"/>
            </a:endParaRPr>
          </a:p>
        </p:txBody>
      </p:sp>
      <p:cxnSp>
        <p:nvCxnSpPr>
          <p:cNvPr id="12" name="Straight Arrow Connector 12"/>
          <p:cNvCxnSpPr>
            <a:cxnSpLocks noChangeShapeType="1"/>
          </p:cNvCxnSpPr>
          <p:nvPr/>
        </p:nvCxnSpPr>
        <p:spPr bwMode="auto">
          <a:xfrm rot="16200000" flipH="1">
            <a:off x="6858000" y="6426523"/>
            <a:ext cx="1485900" cy="57150"/>
          </a:xfrm>
          <a:prstGeom prst="straightConnector1">
            <a:avLst/>
          </a:prstGeom>
          <a:noFill/>
          <a:ln w="9525" algn="ctr">
            <a:noFill/>
            <a:round/>
            <a:headEnd/>
            <a:tailEnd type="arrow" w="med" len="med"/>
          </a:ln>
        </p:spPr>
      </p:cxnSp>
      <p:graphicFrame>
        <p:nvGraphicFramePr>
          <p:cNvPr id="17" name="Content Placeholder 6"/>
          <p:cNvGraphicFramePr>
            <a:graphicFrameLocks/>
          </p:cNvGraphicFramePr>
          <p:nvPr>
            <p:extLst>
              <p:ext uri="{D42A27DB-BD31-4B8C-83A1-F6EECF244321}">
                <p14:modId xmlns:p14="http://schemas.microsoft.com/office/powerpoint/2010/main" val="1953904043"/>
              </p:ext>
            </p:extLst>
          </p:nvPr>
        </p:nvGraphicFramePr>
        <p:xfrm>
          <a:off x="374848" y="1484784"/>
          <a:ext cx="8229600" cy="3840480"/>
        </p:xfrm>
        <a:graphic>
          <a:graphicData uri="http://schemas.openxmlformats.org/drawingml/2006/table">
            <a:tbl>
              <a:tblPr firstRow="1" bandRow="1">
                <a:tableStyleId>{22838BEF-8BB2-4498-84A7-C5851F593DF1}</a:tableStyleId>
              </a:tblPr>
              <a:tblGrid>
                <a:gridCol w="1748880"/>
                <a:gridCol w="6480720"/>
              </a:tblGrid>
              <a:tr h="370840">
                <a:tc>
                  <a:txBody>
                    <a:bodyPr/>
                    <a:lstStyle/>
                    <a:p>
                      <a:pPr marL="0" indent="0" eaLnBrk="1" hangingPunct="1">
                        <a:lnSpc>
                          <a:spcPct val="200000"/>
                        </a:lnSpc>
                        <a:spcBef>
                          <a:spcPts val="1200"/>
                        </a:spcBef>
                        <a:spcAft>
                          <a:spcPts val="1200"/>
                        </a:spcAft>
                      </a:pPr>
                      <a:r>
                        <a:rPr lang="en-GB" sz="1800" b="0" dirty="0" smtClean="0"/>
                        <a:t>Mid-June</a:t>
                      </a:r>
                      <a:endParaRPr lang="en-US" sz="1800" b="0" dirty="0" smtClean="0">
                        <a:solidFill>
                          <a:schemeClr val="tx1"/>
                        </a:solidFill>
                        <a:latin typeface="+mn-lt"/>
                      </a:endParaRPr>
                    </a:p>
                  </a:txBody>
                  <a:tcPr/>
                </a:tc>
                <a:tc>
                  <a:txBody>
                    <a:bodyPr/>
                    <a:lstStyle/>
                    <a:p>
                      <a:pPr marL="0" marR="0" indent="0" algn="l" defTabSz="914400" rtl="0" eaLnBrk="1" fontAlgn="auto" latinLnBrk="0" hangingPunct="1">
                        <a:lnSpc>
                          <a:spcPct val="200000"/>
                        </a:lnSpc>
                        <a:spcBef>
                          <a:spcPts val="1200"/>
                        </a:spcBef>
                        <a:spcAft>
                          <a:spcPts val="1200"/>
                        </a:spcAft>
                        <a:buClrTx/>
                        <a:buSzTx/>
                        <a:buFont typeface="Wingdings" pitchFamily="2" charset="2"/>
                        <a:buNone/>
                        <a:tabLst/>
                        <a:defRPr/>
                      </a:pPr>
                      <a:r>
                        <a:rPr lang="en-GB" sz="1800" b="0" dirty="0" smtClean="0"/>
                        <a:t>Applicants can register and start to complete their application.</a:t>
                      </a:r>
                    </a:p>
                  </a:txBody>
                  <a:tcPr/>
                </a:tc>
              </a:tr>
              <a:tr h="370840">
                <a:tc>
                  <a:txBody>
                    <a:bodyPr/>
                    <a:lstStyle/>
                    <a:p>
                      <a:pPr marL="0" indent="0" eaLnBrk="1" hangingPunct="1">
                        <a:lnSpc>
                          <a:spcPct val="200000"/>
                        </a:lnSpc>
                        <a:spcBef>
                          <a:spcPts val="1200"/>
                        </a:spcBef>
                        <a:spcAft>
                          <a:spcPts val="1200"/>
                        </a:spcAft>
                      </a:pPr>
                      <a:r>
                        <a:rPr lang="en-GB" sz="1800" dirty="0" smtClean="0"/>
                        <a:t>Mid-September</a:t>
                      </a:r>
                      <a:endParaRPr lang="en-US" sz="1800" b="1" dirty="0" smtClean="0">
                        <a:solidFill>
                          <a:schemeClr val="tx1"/>
                        </a:solidFill>
                        <a:latin typeface="+mn-lt"/>
                      </a:endParaRPr>
                    </a:p>
                  </a:txBody>
                  <a:tcPr/>
                </a:tc>
                <a:tc>
                  <a:txBody>
                    <a:bodyPr/>
                    <a:lstStyle/>
                    <a:p>
                      <a:pPr eaLnBrk="1" hangingPunct="1">
                        <a:lnSpc>
                          <a:spcPct val="200000"/>
                        </a:lnSpc>
                        <a:spcBef>
                          <a:spcPts val="1200"/>
                        </a:spcBef>
                        <a:spcAft>
                          <a:spcPts val="1200"/>
                        </a:spcAft>
                        <a:buFont typeface="Wingdings" pitchFamily="2" charset="2"/>
                        <a:buNone/>
                        <a:defRPr/>
                      </a:pPr>
                      <a:r>
                        <a:rPr lang="en-GB" sz="1800" dirty="0" smtClean="0"/>
                        <a:t>Schools can start to submit completed applications to UCAS.</a:t>
                      </a:r>
                      <a:endParaRPr lang="en-GB" sz="1800" b="0" dirty="0">
                        <a:solidFill>
                          <a:schemeClr val="tx1"/>
                        </a:solidFill>
                        <a:latin typeface="+mn-lt"/>
                      </a:endParaRPr>
                    </a:p>
                  </a:txBody>
                  <a:tcPr/>
                </a:tc>
              </a:tr>
              <a:tr h="370840">
                <a:tc>
                  <a:txBody>
                    <a:bodyPr/>
                    <a:lstStyle/>
                    <a:p>
                      <a:pPr marL="0" indent="0" eaLnBrk="1" hangingPunct="1">
                        <a:lnSpc>
                          <a:spcPct val="200000"/>
                        </a:lnSpc>
                        <a:spcBef>
                          <a:spcPts val="1200"/>
                        </a:spcBef>
                        <a:spcAft>
                          <a:spcPts val="1200"/>
                        </a:spcAft>
                        <a:buFont typeface="Wingdings" pitchFamily="2" charset="2"/>
                        <a:buNone/>
                      </a:pPr>
                      <a:r>
                        <a:rPr lang="en-US" sz="1800" dirty="0" smtClean="0"/>
                        <a:t>15 October</a:t>
                      </a:r>
                    </a:p>
                  </a:txBody>
                  <a:tcPr/>
                </a:tc>
                <a:tc>
                  <a:txBody>
                    <a:bodyPr/>
                    <a:lstStyle/>
                    <a:p>
                      <a:pPr eaLnBrk="1" hangingPunct="1">
                        <a:lnSpc>
                          <a:spcPct val="200000"/>
                        </a:lnSpc>
                        <a:spcBef>
                          <a:spcPts val="1200"/>
                        </a:spcBef>
                        <a:spcAft>
                          <a:spcPts val="1200"/>
                        </a:spcAft>
                        <a:buFont typeface="Wingdings" pitchFamily="2" charset="2"/>
                        <a:buNone/>
                        <a:defRPr/>
                      </a:pPr>
                      <a:r>
                        <a:rPr lang="en-GB" sz="1800" dirty="0" smtClean="0"/>
                        <a:t>Medicine, dentistry, veterinary sci/med and</a:t>
                      </a:r>
                      <a:r>
                        <a:rPr lang="en-GB" sz="1800" baseline="0" dirty="0" smtClean="0"/>
                        <a:t> </a:t>
                      </a:r>
                      <a:r>
                        <a:rPr lang="en-US" sz="1800" dirty="0" smtClean="0"/>
                        <a:t>Oxford </a:t>
                      </a:r>
                      <a:r>
                        <a:rPr lang="en-US" sz="1800" u="sng" dirty="0" smtClean="0"/>
                        <a:t>or</a:t>
                      </a:r>
                      <a:r>
                        <a:rPr lang="en-US" sz="1800" dirty="0" smtClean="0"/>
                        <a:t> Cambridge.</a:t>
                      </a:r>
                      <a:endParaRPr lang="en-GB" sz="1800" b="0" dirty="0">
                        <a:solidFill>
                          <a:schemeClr val="tx1"/>
                        </a:solidFill>
                        <a:latin typeface="+mn-lt"/>
                      </a:endParaRPr>
                    </a:p>
                  </a:txBody>
                  <a:tcPr/>
                </a:tc>
              </a:tr>
              <a:tr h="370840">
                <a:tc>
                  <a:txBody>
                    <a:bodyPr/>
                    <a:lstStyle/>
                    <a:p>
                      <a:pPr marL="0" indent="0" eaLnBrk="1" hangingPunct="1">
                        <a:lnSpc>
                          <a:spcPct val="200000"/>
                        </a:lnSpc>
                        <a:spcBef>
                          <a:spcPts val="1200"/>
                        </a:spcBef>
                        <a:spcAft>
                          <a:spcPts val="1200"/>
                        </a:spcAft>
                        <a:buFont typeface="Wingdings" pitchFamily="2" charset="2"/>
                        <a:buNone/>
                      </a:pPr>
                      <a:r>
                        <a:rPr lang="en-US" sz="1800" dirty="0" smtClean="0"/>
                        <a:t>15 January</a:t>
                      </a:r>
                    </a:p>
                  </a:txBody>
                  <a:tcPr/>
                </a:tc>
                <a:tc>
                  <a:txBody>
                    <a:bodyPr/>
                    <a:lstStyle/>
                    <a:p>
                      <a:pPr eaLnBrk="1" hangingPunct="1">
                        <a:lnSpc>
                          <a:spcPct val="200000"/>
                        </a:lnSpc>
                        <a:spcBef>
                          <a:spcPts val="1200"/>
                        </a:spcBef>
                        <a:spcAft>
                          <a:spcPts val="1200"/>
                        </a:spcAft>
                        <a:buFont typeface="Wingdings" pitchFamily="2" charset="2"/>
                        <a:buNone/>
                        <a:defRPr/>
                      </a:pPr>
                      <a:r>
                        <a:rPr lang="en-GB" sz="1800" dirty="0" smtClean="0"/>
                        <a:t>Application deadline for most courses.</a:t>
                      </a:r>
                      <a:endParaRPr lang="en-GB" sz="1800" b="0" dirty="0" smtClean="0">
                        <a:solidFill>
                          <a:schemeClr val="tx1"/>
                        </a:solidFill>
                        <a:latin typeface="+mn-lt"/>
                      </a:endParaRPr>
                    </a:p>
                  </a:txBody>
                  <a:tcPr/>
                </a:tc>
              </a:tr>
              <a:tr h="370840">
                <a:tc>
                  <a:txBody>
                    <a:bodyPr/>
                    <a:lstStyle/>
                    <a:p>
                      <a:pPr marL="0" indent="0" eaLnBrk="1" hangingPunct="1">
                        <a:lnSpc>
                          <a:spcPct val="200000"/>
                        </a:lnSpc>
                        <a:spcBef>
                          <a:spcPts val="1200"/>
                        </a:spcBef>
                        <a:spcAft>
                          <a:spcPts val="1200"/>
                        </a:spcAft>
                        <a:buFont typeface="Wingdings" pitchFamily="2" charset="2"/>
                        <a:buNone/>
                      </a:pPr>
                      <a:r>
                        <a:rPr lang="en-GB" sz="1800" dirty="0" smtClean="0"/>
                        <a:t>24 March</a:t>
                      </a:r>
                      <a:endParaRPr lang="en-US" sz="1800" dirty="0" smtClean="0"/>
                    </a:p>
                  </a:txBody>
                  <a:tcPr/>
                </a:tc>
                <a:tc>
                  <a:txBody>
                    <a:bodyPr/>
                    <a:lstStyle/>
                    <a:p>
                      <a:pPr eaLnBrk="1" hangingPunct="1">
                        <a:lnSpc>
                          <a:spcPct val="200000"/>
                        </a:lnSpc>
                        <a:spcBef>
                          <a:spcPts val="1200"/>
                        </a:spcBef>
                        <a:spcAft>
                          <a:spcPts val="1200"/>
                        </a:spcAft>
                        <a:buFont typeface="Wingdings" pitchFamily="2" charset="2"/>
                        <a:buNone/>
                        <a:defRPr/>
                      </a:pPr>
                      <a:r>
                        <a:rPr lang="en-GB" sz="1800" dirty="0" smtClean="0"/>
                        <a:t>Many art &amp; design courses (check each course for deadline).</a:t>
                      </a:r>
                    </a:p>
                  </a:txBody>
                  <a:tcPr/>
                </a:tc>
              </a:tr>
              <a:tr h="370840">
                <a:tc>
                  <a:txBody>
                    <a:bodyPr/>
                    <a:lstStyle/>
                    <a:p>
                      <a:pPr marL="0" indent="0" eaLnBrk="1" hangingPunct="1">
                        <a:lnSpc>
                          <a:spcPct val="200000"/>
                        </a:lnSpc>
                        <a:spcBef>
                          <a:spcPts val="1200"/>
                        </a:spcBef>
                        <a:spcAft>
                          <a:spcPts val="1200"/>
                        </a:spcAft>
                        <a:buFont typeface="Wingdings" pitchFamily="2" charset="2"/>
                        <a:buNone/>
                      </a:pPr>
                      <a:r>
                        <a:rPr lang="en-US" sz="1800" dirty="0" smtClean="0"/>
                        <a:t>30 June</a:t>
                      </a:r>
                      <a:endParaRPr lang="en-GB" sz="1800" b="1" dirty="0" smtClean="0">
                        <a:solidFill>
                          <a:schemeClr val="tx1"/>
                        </a:solidFill>
                        <a:latin typeface="+mn-lt"/>
                      </a:endParaRPr>
                    </a:p>
                  </a:txBody>
                  <a:tcPr/>
                </a:tc>
                <a:tc>
                  <a:txBody>
                    <a:bodyPr/>
                    <a:lstStyle/>
                    <a:p>
                      <a:pPr marL="0" marR="0" indent="0" algn="l" defTabSz="914400" rtl="0" eaLnBrk="1" fontAlgn="auto" latinLnBrk="0" hangingPunct="1">
                        <a:lnSpc>
                          <a:spcPct val="200000"/>
                        </a:lnSpc>
                        <a:spcBef>
                          <a:spcPts val="1200"/>
                        </a:spcBef>
                        <a:spcAft>
                          <a:spcPts val="1200"/>
                        </a:spcAft>
                        <a:buClrTx/>
                        <a:buSzTx/>
                        <a:buFontTx/>
                        <a:buNone/>
                        <a:tabLst/>
                        <a:defRPr/>
                      </a:pPr>
                      <a:r>
                        <a:rPr lang="en-US" sz="1800" dirty="0" smtClean="0"/>
                        <a:t>Applications after this date held for Clearing.</a:t>
                      </a:r>
                      <a:endParaRPr lang="en-US" sz="1800" b="0" dirty="0" smtClean="0">
                        <a:solidFill>
                          <a:schemeClr val="tx1"/>
                        </a:solidFill>
                        <a:latin typeface="+mn-lt"/>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CAS Media Core">
      <a:dk1>
        <a:srgbClr val="000000"/>
      </a:dk1>
      <a:lt1>
        <a:srgbClr val="FFFFFF"/>
      </a:lt1>
      <a:dk2>
        <a:srgbClr val="009FEE"/>
      </a:dk2>
      <a:lt2>
        <a:srgbClr val="FFFFFF"/>
      </a:lt2>
      <a:accent1>
        <a:srgbClr val="008AD9"/>
      </a:accent1>
      <a:accent2>
        <a:srgbClr val="0076BD"/>
      </a:accent2>
      <a:accent3>
        <a:srgbClr val="B58857"/>
      </a:accent3>
      <a:accent4>
        <a:srgbClr val="B4D000"/>
      </a:accent4>
      <a:accent5>
        <a:srgbClr val="69187F"/>
      </a:accent5>
      <a:accent6>
        <a:srgbClr val="F69E00"/>
      </a:accent6>
      <a:hlink>
        <a:srgbClr val="0076B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1615</TotalTime>
  <Words>2758</Words>
  <Application>Microsoft Office PowerPoint</Application>
  <PresentationFormat>On-screen Show (4:3)</PresentationFormat>
  <Paragraphs>274</Paragraphs>
  <Slides>20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Parents’ evening presentation</vt:lpstr>
      <vt:lpstr>Contents</vt:lpstr>
      <vt:lpstr>Why higher education?</vt:lpstr>
      <vt:lpstr>The UCAS journey </vt:lpstr>
      <vt:lpstr>Research – it’s free and important to do </vt:lpstr>
      <vt:lpstr>Other things to consider</vt:lpstr>
      <vt:lpstr>How can you support the research process?</vt:lpstr>
      <vt:lpstr>Key features of the UCAS scheme</vt:lpstr>
      <vt:lpstr>Key dates and deadlines</vt:lpstr>
      <vt:lpstr>The UCAS application</vt:lpstr>
      <vt:lpstr>Making the application</vt:lpstr>
      <vt:lpstr>Personal statement – start early</vt:lpstr>
      <vt:lpstr>Decision-making by institutions</vt:lpstr>
      <vt:lpstr>Tracking applications</vt:lpstr>
      <vt:lpstr>Replying to offers</vt:lpstr>
      <vt:lpstr>Extra</vt:lpstr>
      <vt:lpstr>Confirmation </vt:lpstr>
      <vt:lpstr>The Clearing process</vt:lpstr>
      <vt:lpstr>How can you support the application process?</vt:lpstr>
      <vt:lpstr>Find out more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c:title>
  <dc:creator>Cader Rattray</dc:creator>
  <cp:lastModifiedBy>Amy Gwilliam</cp:lastModifiedBy>
  <cp:revision>172</cp:revision>
  <dcterms:created xsi:type="dcterms:W3CDTF">2013-01-24T08:44:03Z</dcterms:created>
  <dcterms:modified xsi:type="dcterms:W3CDTF">2015-01-06T08:46:57Z</dcterms:modified>
</cp:coreProperties>
</file>